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 SemiBold"/>
      <p:regular r:id="rId16"/>
      <p:bold r:id="rId17"/>
      <p:italic r:id="rId18"/>
      <p:boldItalic r:id="rId19"/>
    </p:embeddedFont>
    <p:embeddedFont>
      <p:font typeface="Raleway"/>
      <p:regular r:id="rId20"/>
      <p:bold r:id="rId21"/>
      <p:italic r:id="rId22"/>
      <p:boldItalic r:id="rId23"/>
    </p:embeddedFont>
    <p:embeddedFont>
      <p:font typeface="Raleway Light"/>
      <p:regular r:id="rId24"/>
      <p:bold r:id="rId25"/>
      <p:italic r:id="rId26"/>
      <p:boldItalic r:id="rId27"/>
    </p:embeddedFont>
    <p:embeddedFont>
      <p:font typeface="Barlow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RalewayLight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Light-italic.fntdata"/><Relationship Id="rId25" Type="http://schemas.openxmlformats.org/officeDocument/2006/relationships/font" Target="fonts/RalewayLight-bold.fntdata"/><Relationship Id="rId28" Type="http://schemas.openxmlformats.org/officeDocument/2006/relationships/font" Target="fonts/Barlow-regular.fntdata"/><Relationship Id="rId27" Type="http://schemas.openxmlformats.org/officeDocument/2006/relationships/font" Target="fonts/Raleway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-boldItalic.fntdata"/><Relationship Id="rId30" Type="http://schemas.openxmlformats.org/officeDocument/2006/relationships/font" Target="fonts/Barlow-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SemiBold-bold.fntdata"/><Relationship Id="rId16" Type="http://schemas.openxmlformats.org/officeDocument/2006/relationships/font" Target="fonts/RalewaySemiBold-regular.fntdata"/><Relationship Id="rId19" Type="http://schemas.openxmlformats.org/officeDocument/2006/relationships/font" Target="fonts/RalewaySemiBold-boldItalic.fntdata"/><Relationship Id="rId18" Type="http://schemas.openxmlformats.org/officeDocument/2006/relationships/font" Target="fonts/Raleway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b483e13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b483e13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3975f67e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3975f67e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3975f67e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3975f67e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3975f67e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3975f67e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975f67e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975f67e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Recurring nature of analysis and design in all modern methodologies.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3975f67e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3975f67e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also: Wieger’s “10 cosmic truths about software requirements”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975f67e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3975f67e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3975f67e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3975f67e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3975f67e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3975f67e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Raleway Light"/>
              <a:buNone/>
              <a:defRPr sz="40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800"/>
              <a:buFont typeface="Barlow Light"/>
              <a:buNone/>
              <a:defRPr sz="2800"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 algn="ctr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942975" y="406925"/>
            <a:ext cx="788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Raleway Light"/>
              <a:buNone/>
              <a:defRPr sz="32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942975" y="1246825"/>
            <a:ext cx="788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10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Raleway Light"/>
              <a:buNone/>
              <a:defRPr sz="32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42925" y="445025"/>
            <a:ext cx="828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Raleway Light"/>
              <a:buNone/>
              <a:defRPr sz="2600"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30200" lvl="1" marL="91440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42925" y="445025"/>
            <a:ext cx="828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SemiBold"/>
              <a:buNone/>
              <a:defRPr sz="28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9125" y="1152475"/>
            <a:ext cx="821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Barlow"/>
              <a:buChar char="●"/>
              <a:defRPr sz="18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30200" lvl="1" marL="91440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Barlow"/>
              <a:buChar char="○"/>
              <a:defRPr sz="1600"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●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○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Barlow"/>
              <a:buChar char="■"/>
              <a:defRPr>
                <a:solidFill>
                  <a:schemeClr val="lt2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1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://www.sw-engineering-candies.com/blog-1/periodic-table-of-software-engineering-know-h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earning.ua.pt/course/view.php?id=40288" TargetMode="External"/><Relationship Id="rId4" Type="http://schemas.openxmlformats.org/officeDocument/2006/relationships/hyperlink" Target="https://elearning.ua.pt/mod/url/view.php?id=1537218" TargetMode="External"/><Relationship Id="rId5" Type="http://schemas.openxmlformats.org/officeDocument/2006/relationships/hyperlink" Target="https://elearning.ua.pt/mod/page/view.php?id=1072504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TP 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à Análise de Sistemas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Visão geral da disciplina e conteúdos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v2025/02/11, ico@ua.pt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9870" y="2763445"/>
            <a:ext cx="3134125" cy="1403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e Images : path, person, winter, road, backpack, spring, autumn ..." id="127" name="Google Shape;12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57050">
            <a:off x="-535239" y="1667455"/>
            <a:ext cx="5576780" cy="371888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 txBox="1"/>
          <p:nvPr/>
        </p:nvSpPr>
        <p:spPr>
          <a:xfrm>
            <a:off x="542925" y="445025"/>
            <a:ext cx="3265500" cy="26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Pitfalls</a:t>
            </a:r>
            <a:endParaRPr i="1"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distribuir as tarefas e cortar a discussão no trabalho de grupo... todos devem passar pelo “processo”.</a:t>
            </a:r>
            <a:endParaRPr sz="1600"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deixar o “voluntário aplicado” assumir todas as responsabilidades… e ir à boleia  😞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1550" y="0"/>
            <a:ext cx="3457575" cy="287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Visão geral da disciplina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Importância da Análise e Conceção de Sistemas </a:t>
            </a:r>
            <a:r>
              <a:rPr i="1" lang="en"/>
              <a:t>(Systems Analysis and Design)</a:t>
            </a:r>
            <a:endParaRPr i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Conceitos fundamentais: SDLC, papel do arquiteto de sistemas, utilização de modelos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Introdução  à modelação com  Atividades e casos de utilização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Logística do curso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 que é tratado em Análise de Sistemas?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“Systems Analysis &amp; Design” (SAD), na terminologia inglesa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Análise de sistemas</a:t>
            </a:r>
            <a:r>
              <a:rPr lang="en"/>
              <a:t>: perceber e especificar em pormenor o que um sistema deve fazer.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Desenho </a:t>
            </a:r>
            <a:r>
              <a:rPr lang="en"/>
              <a:t>(ou conceção) de sistemas:  definir como o sistema irá cumprir os requisitos.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O objetivo principal é fazer a ponte entre as necessidades do negócio e as soluções técnicas.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8400" y="1119913"/>
            <a:ext cx="4152749" cy="2903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>
            <a:hlinkClick r:id="rId4"/>
          </p:cNvPr>
          <p:cNvSpPr txBox="1"/>
          <p:nvPr/>
        </p:nvSpPr>
        <p:spPr>
          <a:xfrm>
            <a:off x="4868400" y="4135425"/>
            <a:ext cx="4026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4B7D4"/>
                </a:solidFill>
              </a:rPr>
              <a:t>http://www.sw-engineering-candies.com/blog-1/periodic-table-of-software-engineering-know-how</a:t>
            </a:r>
            <a:endParaRPr sz="1200">
              <a:solidFill>
                <a:srgbClr val="84B7D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Why should I care about SAD?</a:t>
            </a:r>
            <a:endParaRPr i="1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Os projetos complexos requerem métodos de trabalho sistemáticos.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elucidação dos requisitos é essencial para m</a:t>
            </a:r>
            <a:r>
              <a:rPr lang="en"/>
              <a:t>inimizar as falhas do projeto.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Assegura o alinhamento entre as soluções técnicas e os objectivos da empresa/organização.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Fornece diretrizes para o desenvolvimento e a integração de sistemas.</a:t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597450" y="574650"/>
            <a:ext cx="41937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SDLC: Systems/Software Development Life Cycle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97450" y="1483825"/>
            <a:ext cx="40890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Planeamento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Análise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Desenho (Plano técnico)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rPr lang="en"/>
              <a:t>Manutenção (soluções em produção)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1150" y="1133350"/>
            <a:ext cx="4048050" cy="3284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Quem é o Arquiteto de Sistemas?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Principais responsabilidades: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Determinação de requisitos - Interage com as partes interessadas (</a:t>
            </a:r>
            <a:r>
              <a:rPr i="1" lang="en"/>
              <a:t>stakeholders</a:t>
            </a:r>
            <a:r>
              <a:rPr lang="en"/>
              <a:t>) para recolher, analizar e determinar as necessidades do sistema.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Análise e especificação - Documenta os requisitos funcionais e não funcionais de forma clara e estruturada.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Validação - Assegura que os requisitos se alinham com os objectivos do negócio e são viáveis para implementação.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Facilitação e comunicação - Actua como intermediário entre </a:t>
            </a:r>
            <a:r>
              <a:rPr i="1" lang="en"/>
              <a:t>stakeholders </a:t>
            </a:r>
            <a:r>
              <a:rPr lang="en"/>
              <a:t>(da organização) e as equipas técnicas para garantir uma compreensão partilhada das necessidades do sistema.</a:t>
            </a:r>
            <a:endParaRPr/>
          </a:p>
          <a:p>
            <a:pPr indent="-299720" lvl="0" marL="457200" rtl="0" algn="l">
              <a:spcBef>
                <a:spcPts val="1200"/>
              </a:spcBef>
              <a:spcAft>
                <a:spcPts val="100"/>
              </a:spcAft>
              <a:buSzPct val="100000"/>
              <a:buChar char="●"/>
            </a:pPr>
            <a:r>
              <a:rPr lang="en"/>
              <a:t>Gestão das alterações - Monitoriza as alterações dos requisitos e avalia o seu impacto no sistema.</a:t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5408100" y="1322975"/>
            <a:ext cx="3388200" cy="2181300"/>
          </a:xfrm>
          <a:prstGeom prst="cloud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en" sz="13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O  Analista de Sistemas desempenha um papel fulcral na ponte entre </a:t>
            </a:r>
            <a:r>
              <a:rPr i="1" lang="en" sz="13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stakeholders</a:t>
            </a:r>
            <a:r>
              <a:rPr lang="en" sz="1300">
                <a:solidFill>
                  <a:srgbClr val="434343"/>
                </a:solidFill>
                <a:latin typeface="Barlow"/>
                <a:ea typeface="Barlow"/>
                <a:cs typeface="Barlow"/>
                <a:sym typeface="Barlow"/>
              </a:rPr>
              <a:t>  e a equipa de desenvolvimento.</a:t>
            </a:r>
            <a:endParaRPr sz="1300">
              <a:solidFill>
                <a:srgbClr val="434343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ASis: resultados de aprendizagem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Compreender as práticas e metodologias do SDLC  em projetos de desenvolvimento de sistemas de informação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Participar na r</a:t>
            </a:r>
            <a:r>
              <a:rPr lang="en"/>
              <a:t>ecolha, documentação e análise de requisitos.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Aplicar técnicas de modelação de sistemas (especialmente UML).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Identificar restrições que condicionam a Arquitetura técnica do sistema.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rPr lang="en"/>
              <a:t>Gestão ágil de projectos (quadros, iterações, </a:t>
            </a:r>
            <a:r>
              <a:rPr i="1" lang="en"/>
              <a:t>user stories</a:t>
            </a:r>
            <a:r>
              <a:rPr lang="en"/>
              <a:t>).</a:t>
            </a:r>
            <a:endParaRPr/>
          </a:p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Logística da disciplina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78097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Ponto de entrada, avisos, recursos, etc. → </a:t>
            </a:r>
            <a:r>
              <a:rPr lang="en" u="sng">
                <a:solidFill>
                  <a:schemeClr val="hlink"/>
                </a:solidFill>
                <a:hlinkClick r:id="rId3"/>
              </a:rPr>
              <a:t>Moodle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Calendário das aulas</a:t>
            </a:r>
            <a:r>
              <a:rPr lang="en"/>
              <a:t> / plano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Programa dos labs e entregas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Separador “unidades temáticas” dentro do Calendário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Bibliografia </a:t>
            </a:r>
            <a:r>
              <a:rPr lang="en"/>
              <a:t>recomendada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 txBox="1"/>
          <p:nvPr>
            <p:ph idx="2" type="body"/>
          </p:nvPr>
        </p:nvSpPr>
        <p:spPr>
          <a:xfrm>
            <a:off x="4832325" y="13556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/>
              <a:t>Componentes de avaliação:</a:t>
            </a:r>
            <a:endParaRPr b="1"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teste na época de exames (40%)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Práticas (grupo):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Projecto em grupo (45%)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Portfólio das aulas P (15%)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Registo de presenças na aula TP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Informativo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81050" y="445025"/>
            <a:ext cx="805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das aula P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780975" y="1355675"/>
            <a:ext cx="342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Aulas P</a:t>
            </a:r>
            <a:endParaRPr/>
          </a:p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“Percursos de aprendizagem” preparatórios + Atividades do projeto de grupo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Ao fim de cada unidade temática, há uma apresentação</a:t>
            </a:r>
            <a:endParaRPr/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775" y="1609500"/>
            <a:ext cx="4346225" cy="26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