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Noto Sans"/>
      <p:regular r:id="rId47"/>
      <p:bold r:id="rId48"/>
      <p:italic r:id="rId49"/>
      <p:boldItalic r:id="rId50"/>
    </p:embeddedFont>
    <p:embeddedFont>
      <p:font typeface="Barlow Condensed SemiBold"/>
      <p:regular r:id="rId51"/>
      <p:bold r:id="rId52"/>
      <p:italic r:id="rId53"/>
      <p:boldItalic r:id="rId54"/>
    </p:embeddedFont>
    <p:embeddedFont>
      <p:font typeface="Noto Sans Light"/>
      <p:regular r:id="rId55"/>
      <p:bold r:id="rId56"/>
      <p:italic r:id="rId57"/>
      <p:boldItalic r:id="rId58"/>
    </p:embeddedFont>
    <p:embeddedFont>
      <p:font typeface="Open Sans Light"/>
      <p:regular r:id="rId59"/>
      <p:bold r:id="rId60"/>
      <p:italic r:id="rId61"/>
      <p:boldItalic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font" Target="fonts/NotoSans-bold.fntdata"/><Relationship Id="rId47" Type="http://schemas.openxmlformats.org/officeDocument/2006/relationships/font" Target="fonts/NotoSans-regular.fntdata"/><Relationship Id="rId49" Type="http://schemas.openxmlformats.org/officeDocument/2006/relationships/font" Target="fonts/Noto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penSansLight-boldItalic.fntdata"/><Relationship Id="rId61" Type="http://schemas.openxmlformats.org/officeDocument/2006/relationships/font" Target="fonts/OpenSansLight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OpenSansLight-bold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BarlowCondensedSemiBold-regular.fntdata"/><Relationship Id="rId50" Type="http://schemas.openxmlformats.org/officeDocument/2006/relationships/font" Target="fonts/NotoSans-boldItalic.fntdata"/><Relationship Id="rId53" Type="http://schemas.openxmlformats.org/officeDocument/2006/relationships/font" Target="fonts/BarlowCondensedSemiBold-italic.fntdata"/><Relationship Id="rId52" Type="http://schemas.openxmlformats.org/officeDocument/2006/relationships/font" Target="fonts/BarlowCondensedSemiBold-bold.fntdata"/><Relationship Id="rId11" Type="http://schemas.openxmlformats.org/officeDocument/2006/relationships/slide" Target="slides/slide6.xml"/><Relationship Id="rId55" Type="http://schemas.openxmlformats.org/officeDocument/2006/relationships/font" Target="fonts/NotoSansLight-regular.fntdata"/><Relationship Id="rId10" Type="http://schemas.openxmlformats.org/officeDocument/2006/relationships/slide" Target="slides/slide5.xml"/><Relationship Id="rId54" Type="http://schemas.openxmlformats.org/officeDocument/2006/relationships/font" Target="fonts/BarlowCondensedSemiBold-boldItalic.fntdata"/><Relationship Id="rId13" Type="http://schemas.openxmlformats.org/officeDocument/2006/relationships/slide" Target="slides/slide8.xml"/><Relationship Id="rId57" Type="http://schemas.openxmlformats.org/officeDocument/2006/relationships/font" Target="fonts/NotoSansLight-italic.fntdata"/><Relationship Id="rId12" Type="http://schemas.openxmlformats.org/officeDocument/2006/relationships/slide" Target="slides/slide7.xml"/><Relationship Id="rId56" Type="http://schemas.openxmlformats.org/officeDocument/2006/relationships/font" Target="fonts/NotoSansLight-bold.fntdata"/><Relationship Id="rId15" Type="http://schemas.openxmlformats.org/officeDocument/2006/relationships/slide" Target="slides/slide10.xml"/><Relationship Id="rId59" Type="http://schemas.openxmlformats.org/officeDocument/2006/relationships/font" Target="fonts/OpenSansLight-regular.fntdata"/><Relationship Id="rId14" Type="http://schemas.openxmlformats.org/officeDocument/2006/relationships/slide" Target="slides/slide9.xml"/><Relationship Id="rId58" Type="http://schemas.openxmlformats.org/officeDocument/2006/relationships/font" Target="fonts/NotoSansLight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/>
          <p:nvPr>
            <p:ph idx="2" type="sldImg"/>
          </p:nvPr>
        </p:nvSpPr>
        <p:spPr>
          <a:xfrm>
            <a:off x="482600" y="1279525"/>
            <a:ext cx="6137275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DETI/AMS</a:t>
            </a:r>
            <a:endParaRPr/>
          </a:p>
        </p:txBody>
      </p:sp>
      <p:sp>
        <p:nvSpPr>
          <p:cNvPr id="155" name="Google Shape;155;p1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2024-10-18</a:t>
            </a:r>
            <a:endParaRPr/>
          </a:p>
        </p:txBody>
      </p:sp>
      <p:sp>
        <p:nvSpPr>
          <p:cNvPr id="156" name="Google Shape;156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 (2018)</a:t>
            </a:r>
            <a:endParaRPr/>
          </a:p>
        </p:txBody>
      </p:sp>
      <p:sp>
        <p:nvSpPr>
          <p:cNvPr id="157" name="Google Shape;15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3f0e764709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3f0e764709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 (2018)</a:t>
            </a:r>
            <a:endParaRPr/>
          </a:p>
        </p:txBody>
      </p:sp>
      <p:sp>
        <p:nvSpPr>
          <p:cNvPr id="169" name="Google Shape;169;p2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DETI/AMS</a:t>
            </a:r>
            <a:endParaRPr/>
          </a:p>
        </p:txBody>
      </p:sp>
      <p:sp>
        <p:nvSpPr>
          <p:cNvPr id="170" name="Google Shape;170;p2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2024-10-18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1:notes"/>
          <p:cNvSpPr/>
          <p:nvPr>
            <p:ph idx="2" type="sldImg"/>
          </p:nvPr>
        </p:nvSpPr>
        <p:spPr>
          <a:xfrm>
            <a:off x="482600" y="1279525"/>
            <a:ext cx="6137275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2:notes"/>
          <p:cNvSpPr/>
          <p:nvPr>
            <p:ph idx="2" type="sldImg"/>
          </p:nvPr>
        </p:nvSpPr>
        <p:spPr>
          <a:xfrm>
            <a:off x="482600" y="1279525"/>
            <a:ext cx="6137275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:notes"/>
          <p:cNvSpPr/>
          <p:nvPr>
            <p:ph idx="2" type="sldImg"/>
          </p:nvPr>
        </p:nvSpPr>
        <p:spPr>
          <a:xfrm>
            <a:off x="482600" y="1279525"/>
            <a:ext cx="6137275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25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 (2018)</a:t>
            </a:r>
            <a:endParaRPr/>
          </a:p>
        </p:txBody>
      </p:sp>
      <p:sp>
        <p:nvSpPr>
          <p:cNvPr id="391" name="Google Shape;391;p25:notes"/>
          <p:cNvSpPr txBox="1"/>
          <p:nvPr>
            <p:ph idx="3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DETI/AMS</a:t>
            </a:r>
            <a:endParaRPr/>
          </a:p>
        </p:txBody>
      </p:sp>
      <p:sp>
        <p:nvSpPr>
          <p:cNvPr id="392" name="Google Shape;392;p25:notes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2024-10-18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4:notes"/>
          <p:cNvSpPr/>
          <p:nvPr>
            <p:ph idx="2" type="sldImg"/>
          </p:nvPr>
        </p:nvSpPr>
        <p:spPr>
          <a:xfrm>
            <a:off x="482600" y="1279525"/>
            <a:ext cx="6137275" cy="3452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background with white text" id="15" name="Google Shape;15;p2"/>
          <p:cNvPicPr preferRelativeResize="0"/>
          <p:nvPr/>
        </p:nvPicPr>
        <p:blipFill/>
        <p:spPr>
          <a:xfrm>
            <a:off x="7413172" y="4886155"/>
            <a:ext cx="4441371" cy="110626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ctrTitle"/>
          </p:nvPr>
        </p:nvSpPr>
        <p:spPr>
          <a:xfrm>
            <a:off x="1002083" y="2642285"/>
            <a:ext cx="10351717" cy="1330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002083" y="4194806"/>
            <a:ext cx="8901829" cy="143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oto Sans Light"/>
                <a:ea typeface="Noto Sans Light"/>
                <a:cs typeface="Noto Sans Light"/>
                <a:sym typeface="Noto Sans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780141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 rot="5400000">
            <a:off x="1705892" y="239526"/>
            <a:ext cx="5064557" cy="6916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title"/>
          </p:nvPr>
        </p:nvSpPr>
        <p:spPr>
          <a:xfrm>
            <a:off x="2380342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8115299" y="485775"/>
            <a:ext cx="3771901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Font typeface="Noto Sans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8115299" y="1293812"/>
            <a:ext cx="3771901" cy="489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  <a:defRPr sz="1200"/>
            </a:lvl2pPr>
            <a:lvl3pPr indent="-29845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/>
            </a:lvl3pPr>
            <a:lvl4pPr indent="-295275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/>
            </a:lvl4pPr>
            <a:lvl5pPr indent="-295275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8" name="Google Shape;88;p15"/>
          <p:cNvCxnSpPr/>
          <p:nvPr/>
        </p:nvCxnSpPr>
        <p:spPr>
          <a:xfrm flipH="1" rot="10800000">
            <a:off x="850901" y="831830"/>
            <a:ext cx="7048500" cy="6370"/>
          </a:xfrm>
          <a:prstGeom prst="straightConnector1">
            <a:avLst/>
          </a:prstGeom>
          <a:noFill/>
          <a:ln cap="flat" cmpd="sng" w="9525">
            <a:solidFill>
              <a:srgbClr val="909396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9" name="Google Shape;89;p15"/>
          <p:cNvPicPr preferRelativeResize="0"/>
          <p:nvPr/>
        </p:nvPicPr>
        <p:blipFill/>
        <p:spPr>
          <a:xfrm>
            <a:off x="12829281" y="5180807"/>
            <a:ext cx="3789032" cy="2008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2380341" y="365127"/>
            <a:ext cx="8973459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800"/>
              <a:buFont typeface="Noto Sans"/>
              <a:buNone/>
              <a:defRPr sz="2800">
                <a:latin typeface="Noto Sans"/>
                <a:ea typeface="Noto Sans"/>
                <a:cs typeface="Noto Sans"/>
                <a:sym typeface="No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380339" y="1371601"/>
            <a:ext cx="8973460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>
                <a:latin typeface="Noto Sans"/>
                <a:ea typeface="Noto Sans"/>
                <a:cs typeface="Noto Sans"/>
                <a:sym typeface="No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>
                <a:latin typeface="Noto Sans Light"/>
                <a:ea typeface="Noto Sans Light"/>
                <a:cs typeface="Noto Sans Light"/>
                <a:sym typeface="Noto Sans Light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latin typeface="Noto Sans Light"/>
                <a:ea typeface="Noto Sans Light"/>
                <a:cs typeface="Noto Sans Light"/>
                <a:sym typeface="Noto Sans Light"/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Noto Sans"/>
                <a:ea typeface="Noto Sans"/>
                <a:cs typeface="Noto Sans"/>
                <a:sym typeface="Noto Sans"/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Noto Sans"/>
                <a:ea typeface="Noto Sans"/>
                <a:cs typeface="Noto Sans"/>
                <a:sym typeface="Noto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838200" y="136524"/>
            <a:ext cx="5054875" cy="1423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No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/>
          <p:nvPr>
            <p:ph idx="2" type="pic"/>
          </p:nvPr>
        </p:nvSpPr>
        <p:spPr>
          <a:xfrm>
            <a:off x="6096000" y="583475"/>
            <a:ext cx="5256213" cy="5674713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839787" y="1812022"/>
            <a:ext cx="5054876" cy="438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754744" y="365127"/>
            <a:ext cx="10599056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838200" y="1390651"/>
            <a:ext cx="51816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6172200" y="1390651"/>
            <a:ext cx="51816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1" type="ftr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1002083" y="2642285"/>
            <a:ext cx="10351717" cy="1330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600"/>
              <a:buFont typeface="Noto Sans"/>
              <a:buNone/>
              <a:defRPr sz="3600">
                <a:latin typeface="Noto Sans"/>
                <a:ea typeface="Noto Sans"/>
                <a:cs typeface="Noto Sans"/>
                <a:sym typeface="No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1002083" y="4194806"/>
            <a:ext cx="8901829" cy="143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Noto Sans Light"/>
                <a:ea typeface="Noto Sans Light"/>
                <a:cs typeface="Noto Sans Light"/>
                <a:sym typeface="Noto Sans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eti3.png" id="112" name="Google Shape;112;p19"/>
          <p:cNvPicPr preferRelativeResize="0"/>
          <p:nvPr/>
        </p:nvPicPr>
        <p:blipFill/>
        <p:spPr>
          <a:xfrm>
            <a:off x="7357506" y="5245866"/>
            <a:ext cx="3996295" cy="7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380339" y="1709740"/>
            <a:ext cx="896711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No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380342" y="4589465"/>
            <a:ext cx="896710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838200" y="651053"/>
            <a:ext cx="5181600" cy="552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6172200" y="651053"/>
            <a:ext cx="5181600" cy="552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1" type="ftr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765623" y="365127"/>
            <a:ext cx="10588177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800"/>
              <a:buFont typeface="Noto Sans"/>
              <a:buNone/>
              <a:defRPr sz="2800">
                <a:latin typeface="Noto Sans"/>
                <a:ea typeface="Noto Sans"/>
                <a:cs typeface="Noto Sans"/>
                <a:sym typeface="No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765623" y="1338202"/>
            <a:ext cx="8973460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>
                <a:latin typeface="Noto Sans"/>
                <a:ea typeface="Noto Sans"/>
                <a:cs typeface="Noto Sans"/>
                <a:sym typeface="Noto Sans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>
                <a:latin typeface="Noto Sans Light"/>
                <a:ea typeface="Noto Sans Light"/>
                <a:cs typeface="Noto Sans Light"/>
                <a:sym typeface="Noto Sans Light"/>
              </a:defRPr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>
                <a:latin typeface="Noto Sans Light"/>
                <a:ea typeface="Noto Sans Light"/>
                <a:cs typeface="Noto Sans Light"/>
                <a:sym typeface="Noto Sans Light"/>
              </a:defRPr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Noto Sans"/>
                <a:ea typeface="Noto Sans"/>
                <a:cs typeface="Noto Sans"/>
                <a:sym typeface="Noto Sans"/>
              </a:defRPr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latin typeface="Noto Sans"/>
                <a:ea typeface="Noto Sans"/>
                <a:cs typeface="Noto Sans"/>
                <a:sym typeface="Noto Sans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839788" y="365127"/>
            <a:ext cx="10515600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862015" y="1355728"/>
            <a:ext cx="5157787" cy="590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EE9D4"/>
              </a:buClr>
              <a:buSzPts val="2400"/>
              <a:buNone/>
              <a:defRPr b="1" sz="2400">
                <a:solidFill>
                  <a:srgbClr val="9EE9D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6" name="Google Shape;126;p22"/>
          <p:cNvSpPr txBox="1"/>
          <p:nvPr>
            <p:ph idx="2" type="body"/>
          </p:nvPr>
        </p:nvSpPr>
        <p:spPr>
          <a:xfrm>
            <a:off x="839789" y="2112721"/>
            <a:ext cx="5157787" cy="4076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3" type="body"/>
          </p:nvPr>
        </p:nvSpPr>
        <p:spPr>
          <a:xfrm>
            <a:off x="6096001" y="1355728"/>
            <a:ext cx="5183188" cy="590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EE9D4"/>
              </a:buClr>
              <a:buSzPts val="2400"/>
              <a:buNone/>
              <a:defRPr b="1" sz="2400">
                <a:solidFill>
                  <a:srgbClr val="9EE9D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22"/>
          <p:cNvSpPr txBox="1"/>
          <p:nvPr>
            <p:ph idx="4" type="body"/>
          </p:nvPr>
        </p:nvSpPr>
        <p:spPr>
          <a:xfrm>
            <a:off x="6172201" y="2112721"/>
            <a:ext cx="5183188" cy="4076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2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2380342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2380341" y="1038759"/>
            <a:ext cx="8973456" cy="589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2380342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 rot="5400000">
            <a:off x="4334792" y="-740129"/>
            <a:ext cx="5064557" cy="8973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2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149" name="Google Shape;149;p26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94647" y="1622654"/>
            <a:ext cx="896711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87394" y="4562477"/>
            <a:ext cx="896710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54744" y="365127"/>
            <a:ext cx="10599056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306287"/>
            <a:ext cx="5181600" cy="48706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306287"/>
            <a:ext cx="5181600" cy="48706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" type="body"/>
          </p:nvPr>
        </p:nvSpPr>
        <p:spPr>
          <a:xfrm>
            <a:off x="838200" y="651053"/>
            <a:ext cx="5181600" cy="552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172200" y="651053"/>
            <a:ext cx="5181600" cy="55259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1" type="ftr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839788" y="365127"/>
            <a:ext cx="10515600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862015" y="1355728"/>
            <a:ext cx="5157787" cy="590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EE9D4"/>
              </a:buClr>
              <a:buSzPts val="2400"/>
              <a:buNone/>
              <a:defRPr b="1" sz="2400">
                <a:solidFill>
                  <a:srgbClr val="9EE9D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2" type="body"/>
          </p:nvPr>
        </p:nvSpPr>
        <p:spPr>
          <a:xfrm>
            <a:off x="839789" y="2112721"/>
            <a:ext cx="5157787" cy="4076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3" type="body"/>
          </p:nvPr>
        </p:nvSpPr>
        <p:spPr>
          <a:xfrm>
            <a:off x="6096001" y="1355728"/>
            <a:ext cx="5183188" cy="590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9EE9D4"/>
              </a:buClr>
              <a:buSzPts val="2400"/>
              <a:buNone/>
              <a:defRPr b="1" sz="2400">
                <a:solidFill>
                  <a:srgbClr val="9EE9D4"/>
                </a:solidFill>
                <a:latin typeface="Barlow Condensed SemiBold"/>
                <a:ea typeface="Barlow Condensed SemiBold"/>
                <a:cs typeface="Barlow Condensed SemiBold"/>
                <a:sym typeface="Barlow Condensed SemiBold"/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172201" y="2112721"/>
            <a:ext cx="5183188" cy="4076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780141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838200" y="136524"/>
            <a:ext cx="5054875" cy="1423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/>
          <p:nvPr>
            <p:ph idx="2" type="pic"/>
          </p:nvPr>
        </p:nvSpPr>
        <p:spPr>
          <a:xfrm>
            <a:off x="6096000" y="583475"/>
            <a:ext cx="5758543" cy="5674713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839787" y="1812022"/>
            <a:ext cx="5054876" cy="438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10"/>
          <p:cNvSpPr txBox="1"/>
          <p:nvPr>
            <p:ph idx="11" type="ftr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780141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6EDEB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780141" y="1165277"/>
            <a:ext cx="6916059" cy="5064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4C4C4C"/>
            </a:gs>
            <a:gs pos="50000">
              <a:srgbClr val="292929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>
            <a:off x="2380342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  <a:defRPr b="0" i="0" sz="2400" u="none" cap="none" strike="noStrike">
                <a:solidFill>
                  <a:srgbClr val="6EDEBF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>
            <a:off x="2380341" y="1214322"/>
            <a:ext cx="8973459" cy="5064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2F2F2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77" name="Google Shape;77;p13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  <p:sp>
        <p:nvSpPr>
          <p:cNvPr id="78" name="Google Shape;78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earning.oreilly.com/library/view/applying-uml-and/0131489062/ch09.html" TargetMode="External"/><Relationship Id="rId4" Type="http://schemas.openxmlformats.org/officeDocument/2006/relationships/hyperlink" Target="https://learning.oreilly.com/library/view/applying-uml-and/0131489062/ch09.html#ch09lev1sec6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ctrTitle"/>
          </p:nvPr>
        </p:nvSpPr>
        <p:spPr>
          <a:xfrm>
            <a:off x="1002083" y="2642285"/>
            <a:ext cx="10351717" cy="13304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Arial"/>
              <a:buNone/>
            </a:pPr>
            <a:r>
              <a:rPr lang="en-US"/>
              <a:t>Análise por objetos – modelação do domínio com classes</a:t>
            </a:r>
            <a:endParaRPr/>
          </a:p>
        </p:txBody>
      </p:sp>
      <p:sp>
        <p:nvSpPr>
          <p:cNvPr id="160" name="Google Shape;160;p27"/>
          <p:cNvSpPr txBox="1"/>
          <p:nvPr>
            <p:ph idx="1" type="subTitle"/>
          </p:nvPr>
        </p:nvSpPr>
        <p:spPr>
          <a:xfrm>
            <a:off x="1002083" y="4194806"/>
            <a:ext cx="8901829" cy="143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/>
              <a:t>Ilídio Oliveira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2F2F2"/>
              </a:buClr>
              <a:buSzPts val="160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v20</a:t>
            </a:r>
            <a:r>
              <a:rPr lang="en-US" sz="1600"/>
              <a:t>5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4-</a:t>
            </a:r>
            <a:r>
              <a:rPr lang="en-US" sz="1600"/>
              <a:t>03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-1</a:t>
            </a:r>
            <a:r>
              <a:rPr lang="en-US" sz="1600"/>
              <a:t>1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1002083" y="2050866"/>
            <a:ext cx="77637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BFBFBF"/>
                </a:solidFill>
              </a:rPr>
              <a:t>41951</a:t>
            </a:r>
            <a:r>
              <a:rPr b="0" i="0" lang="en-US" sz="1800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:Análise de Sistemas</a:t>
            </a:r>
            <a:endParaRPr/>
          </a:p>
        </p:txBody>
      </p:sp>
      <p:sp>
        <p:nvSpPr>
          <p:cNvPr id="162" name="Google Shape;162;p27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6"/>
          <p:cNvSpPr txBox="1"/>
          <p:nvPr>
            <p:ph type="title"/>
          </p:nvPr>
        </p:nvSpPr>
        <p:spPr>
          <a:xfrm>
            <a:off x="2380342" y="365127"/>
            <a:ext cx="89736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800"/>
              <a:buFont typeface="Noto Sans"/>
              <a:buNone/>
            </a:pPr>
            <a:r>
              <a:rPr lang="en-US"/>
              <a:t>Conceito ou atributo?</a:t>
            </a:r>
            <a:endParaRPr/>
          </a:p>
        </p:txBody>
      </p:sp>
      <p:sp>
        <p:nvSpPr>
          <p:cNvPr id="267" name="Google Shape;267;p36"/>
          <p:cNvSpPr txBox="1"/>
          <p:nvPr>
            <p:ph idx="4294967295" type="body"/>
          </p:nvPr>
        </p:nvSpPr>
        <p:spPr>
          <a:xfrm>
            <a:off x="2135188" y="1268761"/>
            <a:ext cx="8064500" cy="1833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/>
              <a:t>Se não é natural pensar em X como um número ou texto (um tipo “primitivo”), então X provavelmente é uma classe e não um atributo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68" name="Google Shape;268;p36"/>
          <p:cNvSpPr txBox="1"/>
          <p:nvPr>
            <p:ph idx="4294967295" type="ftr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0" name="Google Shape;270;p36"/>
          <p:cNvPicPr preferRelativeResize="0"/>
          <p:nvPr/>
        </p:nvPicPr>
        <p:blipFill/>
        <p:spPr>
          <a:xfrm>
            <a:off x="2135189" y="2544764"/>
            <a:ext cx="8277225" cy="13925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6"/>
          <p:cNvPicPr preferRelativeResize="0"/>
          <p:nvPr/>
        </p:nvPicPr>
        <p:blipFill/>
        <p:spPr>
          <a:xfrm>
            <a:off x="2135188" y="4158917"/>
            <a:ext cx="8277225" cy="1362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6"/>
          <p:cNvSpPr/>
          <p:nvPr/>
        </p:nvSpPr>
        <p:spPr>
          <a:xfrm>
            <a:off x="4512469" y="5743576"/>
            <a:ext cx="4329794" cy="977900"/>
          </a:xfrm>
          <a:prstGeom prst="wedgeRoundRectCallout">
            <a:avLst>
              <a:gd fmla="val -47448" name="adj1"/>
              <a:gd fmla="val -85950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O destino de um voo deve ser um atributo próprio ou resultar de uma associação (com Aeroporto)? </a:t>
            </a:r>
            <a:r>
              <a:rPr b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Na dúvida, preferir a associação</a:t>
            </a: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/>
          <p:nvPr>
            <p:ph type="title"/>
          </p:nvPr>
        </p:nvSpPr>
        <p:spPr>
          <a:xfrm>
            <a:off x="2380341" y="365127"/>
            <a:ext cx="8973459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800"/>
              <a:buFont typeface="Noto Sans"/>
              <a:buNone/>
            </a:pPr>
            <a:r>
              <a:rPr lang="en-US"/>
              <a:t>Nomear as associações com </a:t>
            </a:r>
            <a:br>
              <a:rPr lang="en-US"/>
            </a:br>
            <a:r>
              <a:rPr lang="en-US"/>
              <a:t>Classe 🡪 Expressão verbal 🡪 Classe</a:t>
            </a:r>
            <a:endParaRPr/>
          </a:p>
        </p:txBody>
      </p:sp>
      <p:sp>
        <p:nvSpPr>
          <p:cNvPr id="278" name="Google Shape;278;p37"/>
          <p:cNvSpPr txBox="1"/>
          <p:nvPr>
            <p:ph idx="1" type="body"/>
          </p:nvPr>
        </p:nvSpPr>
        <p:spPr>
          <a:xfrm>
            <a:off x="2380339" y="1371601"/>
            <a:ext cx="8973460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/>
              <a:t>A sequência deve ser legível e revelar o significado da associação</a:t>
            </a:r>
            <a:endParaRPr/>
          </a:p>
        </p:txBody>
      </p:sp>
      <p:sp>
        <p:nvSpPr>
          <p:cNvPr id="279" name="Google Shape;279;p37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80" name="Google Shape;280;p3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1" name="Google Shape;281;p37"/>
          <p:cNvPicPr preferRelativeResize="0"/>
          <p:nvPr/>
        </p:nvPicPr>
        <p:blipFill/>
        <p:spPr>
          <a:xfrm>
            <a:off x="2152650" y="2246313"/>
            <a:ext cx="8382000" cy="4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/>
          <p:nvPr/>
        </p:nvSpPr>
        <p:spPr>
          <a:xfrm>
            <a:off x="2019301" y="3383757"/>
            <a:ext cx="2390775" cy="941387"/>
          </a:xfrm>
          <a:prstGeom prst="wedgeRoundRectCallout">
            <a:avLst>
              <a:gd fmla="val 37351" name="adj1"/>
              <a:gd fmla="val -103691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O nome “tem” é pouco revelador da razão de ser da associação.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8"/>
          <p:cNvSpPr txBox="1"/>
          <p:nvPr>
            <p:ph type="title"/>
          </p:nvPr>
        </p:nvSpPr>
        <p:spPr>
          <a:xfrm>
            <a:off x="2380341" y="365127"/>
            <a:ext cx="8973459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800"/>
              <a:buFont typeface="Noto Sans"/>
              <a:buNone/>
            </a:pPr>
            <a:r>
              <a:rPr lang="en-US"/>
              <a:t>Boas práticas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2380339" y="1371601"/>
            <a:ext cx="8973460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/>
              <a:t>Uma classe representa uma categoria de coisas. </a:t>
            </a:r>
            <a:r>
              <a:rPr b="1" lang="en-US"/>
              <a:t>O nome é no singular.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/>
              <a:t>O nome da classe é um substantivo (representa um conceito, não uma ação). </a:t>
            </a:r>
            <a:endParaRPr/>
          </a:p>
        </p:txBody>
      </p:sp>
      <p:sp>
        <p:nvSpPr>
          <p:cNvPr id="289" name="Google Shape;289;p38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90" name="Google Shape;290;p3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1" name="Google Shape;291;p38"/>
          <p:cNvPicPr preferRelativeResize="0"/>
          <p:nvPr/>
        </p:nvPicPr>
        <p:blipFill/>
        <p:spPr>
          <a:xfrm>
            <a:off x="2486839" y="3121444"/>
            <a:ext cx="6171434" cy="281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9"/>
          <p:cNvSpPr txBox="1"/>
          <p:nvPr>
            <p:ph type="title"/>
          </p:nvPr>
        </p:nvSpPr>
        <p:spPr>
          <a:xfrm>
            <a:off x="2380342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t/>
            </a:r>
            <a:endParaRPr/>
          </a:p>
        </p:txBody>
      </p:sp>
      <p:sp>
        <p:nvSpPr>
          <p:cNvPr id="297" name="Google Shape;297;p39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98" name="Google Shape;298;p3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9" name="Google Shape;29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7760" y="866181"/>
            <a:ext cx="8896480" cy="549017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9"/>
          <p:cNvSpPr/>
          <p:nvPr/>
        </p:nvSpPr>
        <p:spPr>
          <a:xfrm>
            <a:off x="6334125" y="1409701"/>
            <a:ext cx="3181350" cy="1314450"/>
          </a:xfrm>
          <a:prstGeom prst="wedgeRoundRectCallout">
            <a:avLst>
              <a:gd fmla="val -134645" name="adj1"/>
              <a:gd fmla="val 42074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Nos conceitos do modelo do domínio, não se devem inserir atributos “artificiais”, ainda que necessários mais tarde, na implementação (e.g.: chave de ligação a outras “tabelas”)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01" name="Google Shape;301;p39"/>
          <p:cNvSpPr/>
          <p:nvPr/>
        </p:nvSpPr>
        <p:spPr>
          <a:xfrm>
            <a:off x="7564967" y="4814623"/>
            <a:ext cx="2390775" cy="1390234"/>
          </a:xfrm>
          <a:prstGeom prst="wedgeRoundRectCallout">
            <a:avLst>
              <a:gd fmla="val 37351" name="adj1"/>
              <a:gd fmla="val -103691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Só vamos incluir “chaves” se esses atributos forem naturais no domínio do problema.  (e.g.: Nr Mecanográfico no aluno, Nr da encomenda,…)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754744" y="365127"/>
            <a:ext cx="10599056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Como encontrar as classes conceptuais?</a:t>
            </a:r>
            <a:endParaRPr/>
          </a:p>
        </p:txBody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838200" y="1390651"/>
            <a:ext cx="51816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AutoNum type="alphaUcParenR"/>
            </a:pPr>
            <a:r>
              <a:rPr lang="en-US"/>
              <a:t>Já existem um modelo publicado na área?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/>
              <a:t>B) Análise documental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/>
              <a:t>🡪 Explorar documentos/relatórios  existentes na área do problema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/>
              <a:t>C) Procurar numa lista de situações comuns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/>
              <a:t>🡪 categorias de classes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/>
              <a:t>D)  Análise de nomes</a:t>
            </a:r>
            <a:endParaRPr/>
          </a:p>
          <a:p>
            <a:pPr indent="-285750" lvl="1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Noto Sans Symbols"/>
              <a:buChar char="🡪"/>
            </a:pPr>
            <a:r>
              <a:rPr lang="en-US"/>
              <a:t>explorar descrições do problema à </a:t>
            </a:r>
            <a:r>
              <a:rPr lang="en-US"/>
              <a:t>procura</a:t>
            </a:r>
            <a:r>
              <a:rPr lang="en-US"/>
              <a:t> dos substantivos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308" name="Google Shape;308;p40"/>
          <p:cNvSpPr txBox="1"/>
          <p:nvPr>
            <p:ph idx="11" type="ftr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09" name="Google Shape;309;p4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/>
          <p:nvPr>
            <p:ph type="title"/>
          </p:nvPr>
        </p:nvSpPr>
        <p:spPr>
          <a:xfrm>
            <a:off x="754744" y="365127"/>
            <a:ext cx="10599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UcParenR"/>
            </a:pPr>
            <a:r>
              <a:rPr lang="en-US"/>
              <a:t>Modelos de referência/publicados</a:t>
            </a:r>
            <a:endParaRPr/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838200" y="1390651"/>
            <a:ext cx="51816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Normas/standards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Publicações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 sz="1800"/>
              <a:t> </a:t>
            </a:r>
            <a:endParaRPr sz="1800"/>
          </a:p>
        </p:txBody>
      </p:sp>
      <p:sp>
        <p:nvSpPr>
          <p:cNvPr id="316" name="Google Shape;316;p41"/>
          <p:cNvSpPr txBox="1"/>
          <p:nvPr>
            <p:ph idx="11" type="ftr"/>
          </p:nvPr>
        </p:nvSpPr>
        <p:spPr>
          <a:xfrm>
            <a:off x="838200" y="6356352"/>
            <a:ext cx="731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17" name="Google Shape;317;p41"/>
          <p:cNvSpPr txBox="1"/>
          <p:nvPr>
            <p:ph idx="12" type="sldNum"/>
          </p:nvPr>
        </p:nvSpPr>
        <p:spPr>
          <a:xfrm>
            <a:off x="8610600" y="6356352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8" name="Google Shape;318;p41"/>
          <p:cNvPicPr preferRelativeResize="0"/>
          <p:nvPr/>
        </p:nvPicPr>
        <p:blipFill/>
        <p:spPr>
          <a:xfrm>
            <a:off x="4371075" y="995718"/>
            <a:ext cx="95631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1"/>
          <p:cNvSpPr/>
          <p:nvPr/>
        </p:nvSpPr>
        <p:spPr>
          <a:xfrm>
            <a:off x="2979076" y="5741724"/>
            <a:ext cx="3233700" cy="1020000"/>
          </a:xfrm>
          <a:prstGeom prst="wedgeRoundRectCallout">
            <a:avLst>
              <a:gd fmla="val 37351" name="adj1"/>
              <a:gd fmla="val -103691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HL7 Reference information Model</a:t>
            </a: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: um modelo </a:t>
            </a:r>
            <a:r>
              <a:rPr lang="en-US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de referência</a:t>
            </a: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para a área da saúde 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320" name="Google Shape;320;p41"/>
          <p:cNvSpPr txBox="1"/>
          <p:nvPr>
            <p:ph idx="2" type="body"/>
          </p:nvPr>
        </p:nvSpPr>
        <p:spPr>
          <a:xfrm>
            <a:off x="6172200" y="1390651"/>
            <a:ext cx="5181600" cy="4786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/>
          <p:nvPr>
            <p:ph type="title"/>
          </p:nvPr>
        </p:nvSpPr>
        <p:spPr>
          <a:xfrm>
            <a:off x="754744" y="365127"/>
            <a:ext cx="105990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B) Análise documental/interfaces (informação estruturada)</a:t>
            </a:r>
            <a:endParaRPr/>
          </a:p>
        </p:txBody>
      </p:sp>
      <p:sp>
        <p:nvSpPr>
          <p:cNvPr id="326" name="Google Shape;326;p42"/>
          <p:cNvSpPr txBox="1"/>
          <p:nvPr>
            <p:ph idx="1" type="body"/>
          </p:nvPr>
        </p:nvSpPr>
        <p:spPr>
          <a:xfrm>
            <a:off x="2152650" y="1390651"/>
            <a:ext cx="2893026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US" sz="1400"/>
              <a:t>Os s</a:t>
            </a:r>
            <a:r>
              <a:rPr lang="en-US" sz="1400"/>
              <a:t>istemas/documentos existentes são excelentes fontes de informação para o modelo do domínio</a:t>
            </a:r>
            <a:endParaRPr sz="1400"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</a:pPr>
            <a:r>
              <a:rPr lang="en-US" sz="1200"/>
              <a:t>Relatórios, “mapas mensais”, interfaces de aplicações existentes, aplicações da concorrência,…</a:t>
            </a:r>
            <a:endParaRPr/>
          </a:p>
        </p:txBody>
      </p:sp>
      <p:sp>
        <p:nvSpPr>
          <p:cNvPr id="327" name="Google Shape;327;p42"/>
          <p:cNvSpPr txBox="1"/>
          <p:nvPr>
            <p:ph idx="11" type="ftr"/>
          </p:nvPr>
        </p:nvSpPr>
        <p:spPr>
          <a:xfrm>
            <a:off x="838200" y="6356352"/>
            <a:ext cx="7315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28" name="Google Shape;328;p4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9" name="Google Shape;329;p42"/>
          <p:cNvPicPr preferRelativeResize="0"/>
          <p:nvPr/>
        </p:nvPicPr>
        <p:blipFill/>
        <p:spPr>
          <a:xfrm>
            <a:off x="5791000" y="2025201"/>
            <a:ext cx="6348400" cy="42173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 txBox="1"/>
          <p:nvPr>
            <p:ph idx="2" type="body"/>
          </p:nvPr>
        </p:nvSpPr>
        <p:spPr>
          <a:xfrm>
            <a:off x="6172200" y="1390651"/>
            <a:ext cx="5181600" cy="47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3"/>
          <p:cNvSpPr txBox="1"/>
          <p:nvPr>
            <p:ph type="title"/>
          </p:nvPr>
        </p:nvSpPr>
        <p:spPr>
          <a:xfrm>
            <a:off x="754744" y="365127"/>
            <a:ext cx="10599056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t/>
            </a:r>
            <a:endParaRPr/>
          </a:p>
        </p:txBody>
      </p:sp>
      <p:sp>
        <p:nvSpPr>
          <p:cNvPr id="336" name="Google Shape;336;p43"/>
          <p:cNvSpPr txBox="1"/>
          <p:nvPr>
            <p:ph idx="1" type="body"/>
          </p:nvPr>
        </p:nvSpPr>
        <p:spPr>
          <a:xfrm>
            <a:off x="838200" y="1390651"/>
            <a:ext cx="51816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7" name="Google Shape;337;p43"/>
          <p:cNvSpPr txBox="1"/>
          <p:nvPr>
            <p:ph idx="2" type="body"/>
          </p:nvPr>
        </p:nvSpPr>
        <p:spPr>
          <a:xfrm>
            <a:off x="6172200" y="1390651"/>
            <a:ext cx="51816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38" name="Google Shape;338;p43"/>
          <p:cNvSpPr txBox="1"/>
          <p:nvPr>
            <p:ph idx="11" type="ftr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39" name="Google Shape;339;p4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0" name="Google Shape;340;p43"/>
          <p:cNvPicPr preferRelativeResize="0"/>
          <p:nvPr/>
        </p:nvPicPr>
        <p:blipFill/>
        <p:spPr>
          <a:xfrm>
            <a:off x="1524000" y="-1"/>
            <a:ext cx="9298262" cy="6176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/>
          <p:nvPr>
            <p:ph type="title"/>
          </p:nvPr>
        </p:nvSpPr>
        <p:spPr>
          <a:xfrm>
            <a:off x="2380342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C) Situações comuns para encontrar classes candidatas</a:t>
            </a:r>
            <a:endParaRPr/>
          </a:p>
        </p:txBody>
      </p:sp>
      <p:sp>
        <p:nvSpPr>
          <p:cNvPr id="346" name="Google Shape;346;p44"/>
          <p:cNvSpPr txBox="1"/>
          <p:nvPr>
            <p:ph idx="4294967295" type="sldNum"/>
          </p:nvPr>
        </p:nvSpPr>
        <p:spPr>
          <a:xfrm>
            <a:off x="1524001" y="6356351"/>
            <a:ext cx="4329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7" name="Google Shape;347;p44"/>
          <p:cNvPicPr preferRelativeResize="0"/>
          <p:nvPr/>
        </p:nvPicPr>
        <p:blipFill/>
        <p:spPr>
          <a:xfrm>
            <a:off x="0" y="1767216"/>
            <a:ext cx="12192000" cy="4771697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4">
            <a:hlinkClick r:id="rId3"/>
          </p:cNvPr>
          <p:cNvSpPr/>
          <p:nvPr/>
        </p:nvSpPr>
        <p:spPr>
          <a:xfrm>
            <a:off x="0" y="774498"/>
            <a:ext cx="2385543" cy="810155"/>
          </a:xfrm>
          <a:prstGeom prst="wedgeRoundRectCallout">
            <a:avLst>
              <a:gd fmla="val -46974" name="adj1"/>
              <a:gd fmla="val 115930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Larman, </a:t>
            </a:r>
            <a:r>
              <a:rPr lang="en-US" sz="1400" u="sng">
                <a:solidFill>
                  <a:schemeClr val="hlink"/>
                </a:solidFill>
                <a:latin typeface="Noto Sans"/>
                <a:ea typeface="Noto Sans"/>
                <a:cs typeface="Noto Sans"/>
                <a:sym typeface="Noto Sans"/>
                <a:hlinkClick r:id="rId4"/>
              </a:rPr>
              <a:t>Secção 9.5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type="title"/>
          </p:nvPr>
        </p:nvSpPr>
        <p:spPr>
          <a:xfrm>
            <a:off x="2090058" y="316488"/>
            <a:ext cx="7949292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C) Análise de nomes numa descrição/especificação</a:t>
            </a:r>
            <a:endParaRPr/>
          </a:p>
        </p:txBody>
      </p:sp>
      <p:sp>
        <p:nvSpPr>
          <p:cNvPr id="354" name="Google Shape;354;p45"/>
          <p:cNvSpPr txBox="1"/>
          <p:nvPr>
            <p:ph idx="1" type="body"/>
          </p:nvPr>
        </p:nvSpPr>
        <p:spPr>
          <a:xfrm>
            <a:off x="2152650" y="1390651"/>
            <a:ext cx="2893026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 sz="1600"/>
              <a:t>Nomes podem revelar conceitos (classes) ou atributos</a:t>
            </a:r>
            <a:endParaRPr sz="1600"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 sz="1600"/>
              <a:t>Nem todos os nomes têm consequências diretas no modelo…</a:t>
            </a:r>
            <a:endParaRPr/>
          </a:p>
        </p:txBody>
      </p:sp>
      <p:sp>
        <p:nvSpPr>
          <p:cNvPr id="355" name="Google Shape;355;p45"/>
          <p:cNvSpPr txBox="1"/>
          <p:nvPr>
            <p:ph idx="2" type="body"/>
          </p:nvPr>
        </p:nvSpPr>
        <p:spPr>
          <a:xfrm>
            <a:off x="5181600" y="1390651"/>
            <a:ext cx="485775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/>
              <a:t>Descrição: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/>
              <a:t>Os </a:t>
            </a:r>
            <a:r>
              <a:rPr lang="en-US">
                <a:highlight>
                  <a:srgbClr val="008080"/>
                </a:highlight>
              </a:rPr>
              <a:t>projetos</a:t>
            </a:r>
            <a:r>
              <a:rPr lang="en-US"/>
              <a:t> têm uma </a:t>
            </a:r>
            <a:r>
              <a:rPr lang="en-US">
                <a:highlight>
                  <a:srgbClr val="008080"/>
                </a:highlight>
              </a:rPr>
              <a:t>duração</a:t>
            </a:r>
            <a:r>
              <a:rPr lang="en-US"/>
              <a:t> variável, com </a:t>
            </a:r>
            <a:r>
              <a:rPr lang="en-US">
                <a:highlight>
                  <a:srgbClr val="008080"/>
                </a:highlight>
              </a:rPr>
              <a:t>data de início </a:t>
            </a:r>
            <a:r>
              <a:rPr lang="en-US"/>
              <a:t>e de </a:t>
            </a:r>
            <a:r>
              <a:rPr lang="en-US">
                <a:highlight>
                  <a:srgbClr val="008080"/>
                </a:highlight>
              </a:rPr>
              <a:t>fim</a:t>
            </a:r>
            <a:r>
              <a:rPr lang="en-US"/>
              <a:t> bem definidas.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/>
              <a:t>Cada </a:t>
            </a:r>
            <a:r>
              <a:rPr lang="en-US">
                <a:highlight>
                  <a:srgbClr val="008080"/>
                </a:highlight>
              </a:rPr>
              <a:t>projeto</a:t>
            </a:r>
            <a:r>
              <a:rPr lang="en-US"/>
              <a:t> é organizado em várias </a:t>
            </a:r>
            <a:r>
              <a:rPr lang="en-US">
                <a:highlight>
                  <a:srgbClr val="008080"/>
                </a:highlight>
              </a:rPr>
              <a:t>tarefas</a:t>
            </a:r>
            <a:r>
              <a:rPr lang="en-US"/>
              <a:t> (ou </a:t>
            </a:r>
            <a:r>
              <a:rPr lang="en-US">
                <a:highlight>
                  <a:srgbClr val="008080"/>
                </a:highlight>
              </a:rPr>
              <a:t>atividades</a:t>
            </a:r>
            <a:r>
              <a:rPr lang="en-US"/>
              <a:t>), com uma </a:t>
            </a:r>
            <a:r>
              <a:rPr lang="en-US">
                <a:highlight>
                  <a:srgbClr val="008080"/>
                </a:highlight>
              </a:rPr>
              <a:t>duração</a:t>
            </a:r>
            <a:r>
              <a:rPr lang="en-US"/>
              <a:t> bem definida.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/>
              <a:t>Um </a:t>
            </a:r>
            <a:r>
              <a:rPr lang="en-US">
                <a:highlight>
                  <a:srgbClr val="008080"/>
                </a:highlight>
              </a:rPr>
              <a:t>projeto</a:t>
            </a:r>
            <a:r>
              <a:rPr lang="en-US"/>
              <a:t> vai ter uma </a:t>
            </a:r>
            <a:r>
              <a:rPr lang="en-US">
                <a:highlight>
                  <a:srgbClr val="008080"/>
                </a:highlight>
              </a:rPr>
              <a:t>equipa</a:t>
            </a:r>
            <a:r>
              <a:rPr lang="en-US"/>
              <a:t> de </a:t>
            </a:r>
            <a:r>
              <a:rPr lang="en-US">
                <a:highlight>
                  <a:srgbClr val="008080"/>
                </a:highlight>
              </a:rPr>
              <a:t>funcionários</a:t>
            </a:r>
            <a:r>
              <a:rPr lang="en-US"/>
              <a:t> atribuída.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/>
              <a:t>Nem todos os </a:t>
            </a:r>
            <a:r>
              <a:rPr lang="en-US">
                <a:highlight>
                  <a:srgbClr val="008080"/>
                </a:highlight>
              </a:rPr>
              <a:t>funcionários</a:t>
            </a:r>
            <a:r>
              <a:rPr lang="en-US"/>
              <a:t> participam em todas as </a:t>
            </a:r>
            <a:r>
              <a:rPr lang="en-US">
                <a:highlight>
                  <a:srgbClr val="008080"/>
                </a:highlight>
              </a:rPr>
              <a:t>tarefas</a:t>
            </a:r>
            <a:r>
              <a:rPr lang="en-US"/>
              <a:t>, mas é importante saber que trabalhou numa </a:t>
            </a:r>
            <a:r>
              <a:rPr lang="en-US">
                <a:highlight>
                  <a:srgbClr val="008080"/>
                </a:highlight>
              </a:rPr>
              <a:t>tarefa</a:t>
            </a:r>
            <a:r>
              <a:rPr lang="en-US"/>
              <a:t>.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/>
              <a:t>Os </a:t>
            </a:r>
            <a:r>
              <a:rPr lang="en-US">
                <a:highlight>
                  <a:srgbClr val="008080"/>
                </a:highlight>
              </a:rPr>
              <a:t>projetos</a:t>
            </a:r>
            <a:r>
              <a:rPr lang="en-US"/>
              <a:t> externos (ao contrário dos projetos internos), têm um </a:t>
            </a:r>
            <a:r>
              <a:rPr lang="en-US">
                <a:highlight>
                  <a:srgbClr val="008080"/>
                </a:highlight>
              </a:rPr>
              <a:t>cliente</a:t>
            </a:r>
            <a:r>
              <a:rPr lang="en-US"/>
              <a:t>. O </a:t>
            </a:r>
            <a:r>
              <a:rPr lang="en-US">
                <a:highlight>
                  <a:srgbClr val="008080"/>
                </a:highlight>
              </a:rPr>
              <a:t>NIF do contribuinte</a:t>
            </a:r>
            <a:r>
              <a:rPr lang="en-US"/>
              <a:t>  é sempre necessário. </a:t>
            </a:r>
            <a:endParaRPr/>
          </a:p>
        </p:txBody>
      </p:sp>
      <p:sp>
        <p:nvSpPr>
          <p:cNvPr id="356" name="Google Shape;356;p45"/>
          <p:cNvSpPr txBox="1"/>
          <p:nvPr>
            <p:ph idx="11" type="ftr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57" name="Google Shape;357;p4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765623" y="365127"/>
            <a:ext cx="10588177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800"/>
              <a:buFont typeface="Noto Sans"/>
              <a:buNone/>
            </a:pPr>
            <a:r>
              <a:rPr lang="en-US"/>
              <a:t>Objetivos de aprendizagem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765623" y="1338202"/>
            <a:ext cx="8973460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Identificar diferentes tipos de informação na recolha própria da Análise.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Explicar a técnica de modelação por classes, como uma forma de decompor um problema em entidades (objetos)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Interpretar modelos com diferentes relacionamentos: associação, agregação, generalização.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Explicar os conceitos de estado e de operações em relação a um objeto, e a forma como estão relacionados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Representar classes em diagramas.</a:t>
            </a:r>
            <a:endParaRPr/>
          </a:p>
        </p:txBody>
      </p:sp>
      <p:sp>
        <p:nvSpPr>
          <p:cNvPr id="174" name="Google Shape;174;p28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6"/>
          <p:cNvSpPr txBox="1"/>
          <p:nvPr>
            <p:ph type="title"/>
          </p:nvPr>
        </p:nvSpPr>
        <p:spPr>
          <a:xfrm>
            <a:off x="754744" y="365127"/>
            <a:ext cx="10599056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Domínio: clínica veterinária</a:t>
            </a:r>
            <a:endParaRPr/>
          </a:p>
        </p:txBody>
      </p:sp>
      <p:sp>
        <p:nvSpPr>
          <p:cNvPr id="364" name="Google Shape;364;p46"/>
          <p:cNvSpPr txBox="1"/>
          <p:nvPr>
            <p:ph idx="1" type="body"/>
          </p:nvPr>
        </p:nvSpPr>
        <p:spPr>
          <a:xfrm>
            <a:off x="838200" y="1390651"/>
            <a:ext cx="51816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A clínica veterinária </a:t>
            </a:r>
            <a:r>
              <a:rPr lang="en-US"/>
              <a:t>Patinhas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faz consultas a vários tipos de animais domésticos, e está em expansão na região de Aveiro.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Em cada consulta só é visto um animal, por um veterinário da clínica.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A clínica mantém a informação do dono do animal, incluindo nome, morada, telefone e NIF.</a:t>
            </a:r>
            <a:endParaRPr/>
          </a:p>
        </p:txBody>
      </p:sp>
      <p:sp>
        <p:nvSpPr>
          <p:cNvPr id="365" name="Google Shape;365;p46"/>
          <p:cNvSpPr txBox="1"/>
          <p:nvPr>
            <p:ph idx="2" type="body"/>
          </p:nvPr>
        </p:nvSpPr>
        <p:spPr>
          <a:xfrm>
            <a:off x="6172200" y="1390651"/>
            <a:ext cx="51816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Cada animal é tratado com elevados padrões de higiene, e tem uma ficha própria, em que se </a:t>
            </a:r>
            <a:r>
              <a:rPr lang="en-US"/>
              <a:t>caracteriza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o nome, género, espécie e data de nascimento.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Os animais podem ser vacinados, de acordo com as vacinas indicadas para essa espécie.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O Sr. Joaquim tem três cães, Tejo, Tamisa, Danúbio, que são pastores-alemães.</a:t>
            </a:r>
            <a:endParaRPr/>
          </a:p>
        </p:txBody>
      </p:sp>
      <p:sp>
        <p:nvSpPr>
          <p:cNvPr id="366" name="Google Shape;366;p46"/>
          <p:cNvSpPr txBox="1"/>
          <p:nvPr>
            <p:ph idx="11" type="ftr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67" name="Google Shape;367;p4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7"/>
          <p:cNvSpPr txBox="1"/>
          <p:nvPr>
            <p:ph idx="1" type="body"/>
          </p:nvPr>
        </p:nvSpPr>
        <p:spPr>
          <a:xfrm>
            <a:off x="2152650" y="657226"/>
            <a:ext cx="38862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A </a:t>
            </a:r>
            <a:r>
              <a:rPr lang="en-US"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clínica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veterinária Faísca faz </a:t>
            </a:r>
            <a:r>
              <a:rPr lang="en-US"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consulta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s a vários tipos de </a:t>
            </a:r>
            <a:r>
              <a:rPr lang="en-US"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animais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domésticos, e está em expansão na </a:t>
            </a:r>
            <a:r>
              <a:rPr lang="en-US">
                <a:highlight>
                  <a:srgbClr val="808080"/>
                </a:highlight>
                <a:latin typeface="Noto Sans"/>
                <a:ea typeface="Noto Sans"/>
                <a:cs typeface="Noto Sans"/>
                <a:sym typeface="Noto Sans"/>
              </a:rPr>
              <a:t>região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de Aveiro.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Em cada </a:t>
            </a:r>
            <a:r>
              <a:rPr lang="en-US"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consulta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só </a:t>
            </a:r>
            <a:r>
              <a:rPr lang="en-US">
                <a:highlight>
                  <a:srgbClr val="808080"/>
                </a:highlight>
                <a:latin typeface="Noto Sans"/>
                <a:ea typeface="Noto Sans"/>
                <a:cs typeface="Noto Sans"/>
                <a:sym typeface="Noto Sans"/>
              </a:rPr>
              <a:t>é visto 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um </a:t>
            </a:r>
            <a:r>
              <a:rPr lang="en-US"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animal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, por um </a:t>
            </a:r>
            <a:r>
              <a:rPr lang="en-US"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veterinário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da </a:t>
            </a:r>
            <a:r>
              <a:rPr lang="en-US"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clínica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A </a:t>
            </a:r>
            <a:r>
              <a:rPr lang="en-US"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clínica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mantém a informação do </a:t>
            </a:r>
            <a:r>
              <a:rPr lang="en-US"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dono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do </a:t>
            </a:r>
            <a:r>
              <a:rPr lang="en-US"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animal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, incluindo </a:t>
            </a:r>
            <a:r>
              <a:rPr lang="en-US">
                <a:highlight>
                  <a:srgbClr val="800080"/>
                </a:highlight>
                <a:latin typeface="Noto Sans"/>
                <a:ea typeface="Noto Sans"/>
                <a:cs typeface="Noto Sans"/>
                <a:sym typeface="Noto Sans"/>
              </a:rPr>
              <a:t>nome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>
                <a:highlight>
                  <a:srgbClr val="800080"/>
                </a:highlight>
                <a:latin typeface="Noto Sans"/>
                <a:ea typeface="Noto Sans"/>
                <a:cs typeface="Noto Sans"/>
                <a:sym typeface="Noto Sans"/>
              </a:rPr>
              <a:t>morada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>
                <a:highlight>
                  <a:srgbClr val="800080"/>
                </a:highlight>
                <a:latin typeface="Noto Sans"/>
                <a:ea typeface="Noto Sans"/>
                <a:cs typeface="Noto Sans"/>
                <a:sym typeface="Noto Sans"/>
              </a:rPr>
              <a:t>telefone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e </a:t>
            </a:r>
            <a:r>
              <a:rPr lang="en-US">
                <a:highlight>
                  <a:srgbClr val="800080"/>
                </a:highlight>
                <a:latin typeface="Noto Sans"/>
                <a:ea typeface="Noto Sans"/>
                <a:cs typeface="Noto Sans"/>
                <a:sym typeface="Noto Sans"/>
              </a:rPr>
              <a:t>NIF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/>
          </a:p>
        </p:txBody>
      </p:sp>
      <p:sp>
        <p:nvSpPr>
          <p:cNvPr id="374" name="Google Shape;374;p47"/>
          <p:cNvSpPr txBox="1"/>
          <p:nvPr>
            <p:ph idx="2" type="body"/>
          </p:nvPr>
        </p:nvSpPr>
        <p:spPr>
          <a:xfrm>
            <a:off x="6153150" y="657226"/>
            <a:ext cx="38862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Cada </a:t>
            </a:r>
            <a:r>
              <a:rPr lang="en-US"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animal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é tratado com elevados padrões de higiene, e tem uma </a:t>
            </a:r>
            <a:r>
              <a:rPr lang="en-US">
                <a:highlight>
                  <a:srgbClr val="808080"/>
                </a:highlight>
                <a:latin typeface="Noto Sans"/>
                <a:ea typeface="Noto Sans"/>
                <a:cs typeface="Noto Sans"/>
                <a:sym typeface="Noto Sans"/>
              </a:rPr>
              <a:t>ficha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própria, em que se </a:t>
            </a:r>
            <a:r>
              <a:rPr lang="en-US"/>
              <a:t>caracteriza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o </a:t>
            </a:r>
            <a:r>
              <a:rPr lang="en-US">
                <a:highlight>
                  <a:srgbClr val="800080"/>
                </a:highlight>
                <a:latin typeface="Noto Sans"/>
                <a:ea typeface="Noto Sans"/>
                <a:cs typeface="Noto Sans"/>
                <a:sym typeface="Noto Sans"/>
              </a:rPr>
              <a:t>nome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>
                <a:highlight>
                  <a:srgbClr val="800080"/>
                </a:highlight>
                <a:latin typeface="Noto Sans"/>
                <a:ea typeface="Noto Sans"/>
                <a:cs typeface="Noto Sans"/>
                <a:sym typeface="Noto Sans"/>
              </a:rPr>
              <a:t>género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, </a:t>
            </a:r>
            <a:r>
              <a:rPr lang="en-US">
                <a:highlight>
                  <a:srgbClr val="008080"/>
                </a:highlight>
                <a:latin typeface="Noto Sans"/>
                <a:ea typeface="Noto Sans"/>
                <a:cs typeface="Noto Sans"/>
                <a:sym typeface="Noto Sans"/>
              </a:rPr>
              <a:t>espécie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e </a:t>
            </a:r>
            <a:r>
              <a:rPr lang="en-US">
                <a:highlight>
                  <a:srgbClr val="800080"/>
                </a:highlight>
                <a:latin typeface="Noto Sans"/>
                <a:ea typeface="Noto Sans"/>
                <a:cs typeface="Noto Sans"/>
                <a:sym typeface="Noto Sans"/>
              </a:rPr>
              <a:t>data de nascimento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Os </a:t>
            </a:r>
            <a:r>
              <a:rPr lang="en-US">
                <a:highlight>
                  <a:srgbClr val="008080"/>
                </a:highlight>
                <a:latin typeface="Noto Sans"/>
                <a:ea typeface="Noto Sans"/>
                <a:cs typeface="Noto Sans"/>
                <a:sym typeface="Noto Sans"/>
              </a:rPr>
              <a:t>animais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podem </a:t>
            </a:r>
            <a:r>
              <a:rPr lang="en-US">
                <a:highlight>
                  <a:srgbClr val="808080"/>
                </a:highlight>
                <a:latin typeface="Noto Sans"/>
                <a:ea typeface="Noto Sans"/>
                <a:cs typeface="Noto Sans"/>
                <a:sym typeface="Noto Sans"/>
              </a:rPr>
              <a:t>ser vacinados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, de acordo com as </a:t>
            </a:r>
            <a:r>
              <a:rPr lang="en-US"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vacinas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indicadas para essa </a:t>
            </a:r>
            <a:r>
              <a:rPr lang="en-US"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espécie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O Sr. Joaquim tem três cães, Tejo, Tamisa, Danúbio, que são pastores-alemães.</a:t>
            </a:r>
            <a:endParaRPr/>
          </a:p>
        </p:txBody>
      </p:sp>
      <p:sp>
        <p:nvSpPr>
          <p:cNvPr id="375" name="Google Shape;375;p47"/>
          <p:cNvSpPr txBox="1"/>
          <p:nvPr>
            <p:ph idx="11" type="ftr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76" name="Google Shape;376;p4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47"/>
          <p:cNvSpPr txBox="1"/>
          <p:nvPr/>
        </p:nvSpPr>
        <p:spPr>
          <a:xfrm>
            <a:off x="2667001" y="5562600"/>
            <a:ext cx="68484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Dá origem a: </a:t>
            </a:r>
            <a:r>
              <a:rPr lang="en-US" sz="1800">
                <a:solidFill>
                  <a:schemeClr val="lt1"/>
                </a:solidFill>
                <a:highlight>
                  <a:srgbClr val="008000"/>
                </a:highlight>
                <a:latin typeface="Noto Sans"/>
                <a:ea typeface="Noto Sans"/>
                <a:cs typeface="Noto Sans"/>
                <a:sym typeface="Noto Sans"/>
              </a:rPr>
              <a:t>Classe</a:t>
            </a:r>
            <a:r>
              <a:rPr lang="en-US" sz="18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800">
                <a:solidFill>
                  <a:schemeClr val="lt1"/>
                </a:solidFill>
                <a:highlight>
                  <a:srgbClr val="800080"/>
                </a:highlight>
                <a:latin typeface="Noto Sans"/>
                <a:ea typeface="Noto Sans"/>
                <a:cs typeface="Noto Sans"/>
                <a:sym typeface="Noto Sans"/>
              </a:rPr>
              <a:t>Atributo</a:t>
            </a:r>
            <a:r>
              <a:rPr lang="en-US" sz="18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800">
                <a:solidFill>
                  <a:schemeClr val="lt1"/>
                </a:solidFill>
                <a:highlight>
                  <a:srgbClr val="808080"/>
                </a:highlight>
                <a:latin typeface="Noto Sans"/>
                <a:ea typeface="Noto Sans"/>
                <a:cs typeface="Noto Sans"/>
                <a:sym typeface="Noto Sans"/>
              </a:rPr>
              <a:t>A ponderar</a:t>
            </a:r>
            <a:endParaRPr sz="1800">
              <a:solidFill>
                <a:schemeClr val="lt1"/>
              </a:solidFill>
              <a:highlight>
                <a:srgbClr val="808080"/>
              </a:highlight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8"/>
          <p:cNvSpPr txBox="1"/>
          <p:nvPr>
            <p:ph type="title"/>
          </p:nvPr>
        </p:nvSpPr>
        <p:spPr>
          <a:xfrm>
            <a:off x="794647" y="1622654"/>
            <a:ext cx="896711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Arial"/>
              <a:buNone/>
            </a:pPr>
            <a:r>
              <a:rPr lang="en-US"/>
              <a:t>Situações de modelação com classes</a:t>
            </a:r>
            <a:endParaRPr/>
          </a:p>
        </p:txBody>
      </p:sp>
      <p:sp>
        <p:nvSpPr>
          <p:cNvPr id="383" name="Google Shape;383;p48"/>
          <p:cNvSpPr txBox="1"/>
          <p:nvPr>
            <p:ph idx="1" type="body"/>
          </p:nvPr>
        </p:nvSpPr>
        <p:spPr>
          <a:xfrm>
            <a:off x="787394" y="4562477"/>
            <a:ext cx="896710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84" name="Google Shape;384;p48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385" name="Google Shape;385;p48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9"/>
          <p:cNvSpPr txBox="1"/>
          <p:nvPr>
            <p:ph type="title"/>
          </p:nvPr>
        </p:nvSpPr>
        <p:spPr>
          <a:xfrm>
            <a:off x="2380342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t/>
            </a:r>
            <a:endParaRPr/>
          </a:p>
        </p:txBody>
      </p:sp>
      <p:sp>
        <p:nvSpPr>
          <p:cNvPr id="395" name="Google Shape;395;p4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6" name="Google Shape;396;p49"/>
          <p:cNvSpPr txBox="1"/>
          <p:nvPr>
            <p:ph idx="4294967295" type="body"/>
          </p:nvPr>
        </p:nvSpPr>
        <p:spPr>
          <a:xfrm>
            <a:off x="3938588" y="1371601"/>
            <a:ext cx="6729412" cy="480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Explicar a relação entre modelos estáticos no campo da análise e na implementação.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Modelar, num diagrama de classe, a estrutura de conceitos de um domínio de aplicação.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 sz="2000">
                <a:latin typeface="Noto Sans"/>
                <a:ea typeface="Noto Sans"/>
                <a:cs typeface="Noto Sans"/>
                <a:sym typeface="Noto Sans"/>
              </a:rPr>
              <a:t>Reconhecer e aplicar diferentes 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tipos de relacionamentos entre classes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Font typeface="Arial"/>
              <a:buChar char="•"/>
            </a:pPr>
            <a:r>
              <a:rPr lang="en-US" sz="2000">
                <a:latin typeface="Noto Sans"/>
                <a:ea typeface="Noto Sans"/>
                <a:cs typeface="Noto Sans"/>
                <a:sym typeface="Noto Sans"/>
              </a:rPr>
              <a:t>Avaliar a correção/adequação de modelos existentes.</a:t>
            </a:r>
            <a:endParaRPr/>
          </a:p>
        </p:txBody>
      </p:sp>
      <p:pic>
        <p:nvPicPr>
          <p:cNvPr descr="A screenshot of a cell phone&#10;&#10;Description generated with very high confidence" id="397" name="Google Shape;397;p49"/>
          <p:cNvPicPr preferRelativeResize="0"/>
          <p:nvPr/>
        </p:nvPicPr>
        <p:blipFill/>
        <p:spPr>
          <a:xfrm>
            <a:off x="1515688" y="669949"/>
            <a:ext cx="9159627" cy="55070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8" name="Google Shape;398;p49"/>
          <p:cNvCxnSpPr/>
          <p:nvPr/>
        </p:nvCxnSpPr>
        <p:spPr>
          <a:xfrm flipH="1" rot="10800000">
            <a:off x="3682850" y="4026975"/>
            <a:ext cx="1075500" cy="1523100"/>
          </a:xfrm>
          <a:prstGeom prst="straightConnector1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0"/>
          <p:cNvSpPr txBox="1"/>
          <p:nvPr>
            <p:ph type="title"/>
          </p:nvPr>
        </p:nvSpPr>
        <p:spPr>
          <a:xfrm>
            <a:off x="8115299" y="485775"/>
            <a:ext cx="3771901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Font typeface="Noto Sans"/>
              <a:buNone/>
            </a:pPr>
            <a:r>
              <a:rPr lang="en-US"/>
              <a:t>Tipos de dados</a:t>
            </a:r>
            <a:endParaRPr/>
          </a:p>
        </p:txBody>
      </p:sp>
      <p:sp>
        <p:nvSpPr>
          <p:cNvPr id="404" name="Google Shape;404;p50"/>
          <p:cNvSpPr txBox="1"/>
          <p:nvPr>
            <p:ph idx="1" type="body"/>
          </p:nvPr>
        </p:nvSpPr>
        <p:spPr>
          <a:xfrm>
            <a:off x="8115299" y="1293812"/>
            <a:ext cx="3771901" cy="489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US"/>
              <a:t>Um modelo completo especifica os tipos de dados dos atributos.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US"/>
              <a:t>Podemos usar os tipos “básicos” ou criar tipos adicionais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US"/>
              <a:t>Na verdade, qualquer classe pode ser usada para indicar um tipo de dados de um atributo ( básicos vs objeto)</a:t>
            </a:r>
            <a:endParaRPr/>
          </a:p>
        </p:txBody>
      </p:sp>
      <p:sp>
        <p:nvSpPr>
          <p:cNvPr id="405" name="Google Shape;405;p5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6" name="Google Shape;406;p50"/>
          <p:cNvPicPr preferRelativeResize="0"/>
          <p:nvPr/>
        </p:nvPicPr>
        <p:blipFill/>
        <p:spPr>
          <a:xfrm>
            <a:off x="1770478" y="1216758"/>
            <a:ext cx="578167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50"/>
          <p:cNvPicPr preferRelativeResize="0"/>
          <p:nvPr/>
        </p:nvPicPr>
        <p:blipFill/>
        <p:spPr>
          <a:xfrm>
            <a:off x="1820252" y="4559423"/>
            <a:ext cx="1743075" cy="13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50"/>
          <p:cNvPicPr preferRelativeResize="0"/>
          <p:nvPr/>
        </p:nvPicPr>
        <p:blipFill/>
        <p:spPr>
          <a:xfrm>
            <a:off x="4210051" y="5300909"/>
            <a:ext cx="4533900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0"/>
          <p:cNvSpPr/>
          <p:nvPr/>
        </p:nvSpPr>
        <p:spPr>
          <a:xfrm>
            <a:off x="4817647" y="301144"/>
            <a:ext cx="2556707" cy="760290"/>
          </a:xfrm>
          <a:prstGeom prst="wedgeRoundRectCallout">
            <a:avLst>
              <a:gd fmla="val -1311" name="adj1"/>
              <a:gd fmla="val 110805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Um tipo de dados auxiliar. Não é um conceito do domínio.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10" name="Google Shape;410;p50"/>
          <p:cNvSpPr/>
          <p:nvPr/>
        </p:nvSpPr>
        <p:spPr>
          <a:xfrm>
            <a:off x="3385818" y="3877732"/>
            <a:ext cx="2946403" cy="849677"/>
          </a:xfrm>
          <a:prstGeom prst="wedgeRoundRectCallout">
            <a:avLst>
              <a:gd fmla="val -45123" name="adj1"/>
              <a:gd fmla="val 110805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Arial"/>
              <a:buNone/>
            </a:pPr>
            <a:r>
              <a:rPr lang="en-US" sz="1295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Um tipo de dados que é uma classe do domínio implica uma associação. Vamos preferir mostrar como associação.</a:t>
            </a:r>
            <a:endParaRPr sz="1295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1"/>
          <p:cNvSpPr txBox="1"/>
          <p:nvPr>
            <p:ph type="title"/>
          </p:nvPr>
        </p:nvSpPr>
        <p:spPr>
          <a:xfrm>
            <a:off x="2380341" y="365127"/>
            <a:ext cx="8973459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800"/>
              <a:buFont typeface="Noto Sans"/>
              <a:buNone/>
            </a:pPr>
            <a:r>
              <a:rPr lang="en-US"/>
              <a:t>Atributos da classe (</a:t>
            </a:r>
            <a:r>
              <a:rPr i="1" lang="en-US"/>
              <a:t>static)</a:t>
            </a:r>
            <a:endParaRPr/>
          </a:p>
        </p:txBody>
      </p:sp>
      <p:sp>
        <p:nvSpPr>
          <p:cNvPr id="416" name="Google Shape;416;p51"/>
          <p:cNvSpPr txBox="1"/>
          <p:nvPr>
            <p:ph idx="1" type="body"/>
          </p:nvPr>
        </p:nvSpPr>
        <p:spPr>
          <a:xfrm>
            <a:off x="2380339" y="1371601"/>
            <a:ext cx="8973460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/>
              <a:t>Atributos de classe são partilhados por todas as instâncias</a:t>
            </a:r>
            <a:endParaRPr/>
          </a:p>
        </p:txBody>
      </p:sp>
      <p:sp>
        <p:nvSpPr>
          <p:cNvPr id="417" name="Google Shape;417;p5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8" name="Google Shape;418;p51"/>
          <p:cNvPicPr preferRelativeResize="0"/>
          <p:nvPr/>
        </p:nvPicPr>
        <p:blipFill/>
        <p:spPr>
          <a:xfrm>
            <a:off x="2152651" y="2082216"/>
            <a:ext cx="8206544" cy="2504074"/>
          </a:xfrm>
          <a:prstGeom prst="rect">
            <a:avLst/>
          </a:prstGeom>
          <a:solidFill>
            <a:srgbClr val="D9D9D9"/>
          </a:solidFill>
          <a:ln>
            <a:noFill/>
          </a:ln>
        </p:spPr>
      </p:pic>
      <p:sp>
        <p:nvSpPr>
          <p:cNvPr id="419" name="Google Shape;419;p51"/>
          <p:cNvSpPr/>
          <p:nvPr/>
        </p:nvSpPr>
        <p:spPr>
          <a:xfrm>
            <a:off x="4590474" y="4941170"/>
            <a:ext cx="4959926" cy="1780307"/>
          </a:xfrm>
          <a:prstGeom prst="wedgeRoundRectCallout">
            <a:avLst>
              <a:gd fmla="val -2125" name="adj1"/>
              <a:gd fmla="val -100367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Os objetos f1, f2, f3 têm estado interno, independente entre si.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Podem </a:t>
            </a:r>
            <a:r>
              <a:rPr lang="en-US" sz="16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existir</a:t>
            </a:r>
            <a:r>
              <a:rPr lang="en-US" sz="16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atributos que </a:t>
            </a:r>
            <a:r>
              <a:rPr lang="en-US" sz="16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afetam</a:t>
            </a:r>
            <a:r>
              <a:rPr lang="en-US" sz="16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o conjunto dos objetos, i.e., atributos cujo valor é partilhado por todos: “Ultimo nmec utilizado”.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Por isso, o âmbito deste atributo deve ser o classificador (e não a instância)</a:t>
            </a:r>
            <a:endParaRPr sz="16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52"/>
          <p:cNvPicPr preferRelativeResize="0"/>
          <p:nvPr/>
        </p:nvPicPr>
        <p:blipFill/>
        <p:spPr>
          <a:xfrm>
            <a:off x="1707914" y="2231592"/>
            <a:ext cx="6187292" cy="418273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2"/>
          <p:cNvSpPr txBox="1"/>
          <p:nvPr>
            <p:ph type="title"/>
          </p:nvPr>
        </p:nvSpPr>
        <p:spPr>
          <a:xfrm>
            <a:off x="2380341" y="365127"/>
            <a:ext cx="8973459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800"/>
              <a:buFont typeface="Noto Sans"/>
              <a:buNone/>
            </a:pPr>
            <a:r>
              <a:rPr lang="en-US"/>
              <a:t>Atributos da classe (</a:t>
            </a:r>
            <a:r>
              <a:rPr i="1" lang="en-US"/>
              <a:t>static</a:t>
            </a:r>
            <a:r>
              <a:rPr lang="en-US"/>
              <a:t>)</a:t>
            </a:r>
            <a:endParaRPr/>
          </a:p>
        </p:txBody>
      </p:sp>
      <p:sp>
        <p:nvSpPr>
          <p:cNvPr id="426" name="Google Shape;426;p5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7" name="Google Shape;427;p52"/>
          <p:cNvSpPr/>
          <p:nvPr>
            <p:ph idx="1" type="body"/>
          </p:nvPr>
        </p:nvSpPr>
        <p:spPr>
          <a:xfrm>
            <a:off x="5780178" y="1489083"/>
            <a:ext cx="2556707" cy="760290"/>
          </a:xfrm>
          <a:prstGeom prst="wedgeRoundRectCallout">
            <a:avLst>
              <a:gd fmla="val -96989" name="adj1"/>
              <a:gd fmla="val 141643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Classe com um atributo </a:t>
            </a:r>
            <a:r>
              <a:rPr i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static </a:t>
            </a: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(valor partilhado por todas as instâncias)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428" name="Google Shape;428;p52"/>
          <p:cNvSpPr/>
          <p:nvPr/>
        </p:nvSpPr>
        <p:spPr>
          <a:xfrm>
            <a:off x="7611524" y="2958735"/>
            <a:ext cx="2556707" cy="760290"/>
          </a:xfrm>
          <a:prstGeom prst="wedgeRoundRectCallout">
            <a:avLst>
              <a:gd fmla="val -62814" name="adj1"/>
              <a:gd fmla="val 175051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95"/>
              <a:buFont typeface="Arial"/>
              <a:buNone/>
            </a:pPr>
            <a:r>
              <a:rPr lang="en-US" sz="1295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Alguns objetos que instanciam a classe. E.g.: o objeto chamado “a2” do tipo “Aluno”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"/>
          <p:cNvSpPr txBox="1"/>
          <p:nvPr>
            <p:ph type="title"/>
          </p:nvPr>
        </p:nvSpPr>
        <p:spPr>
          <a:xfrm>
            <a:off x="838200" y="136524"/>
            <a:ext cx="5054875" cy="1423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Noto Sans"/>
              <a:buNone/>
            </a:pPr>
            <a:r>
              <a:rPr lang="en-US"/>
              <a:t>Atributos multi-valor </a:t>
            </a:r>
            <a:endParaRPr/>
          </a:p>
        </p:txBody>
      </p:sp>
      <p:sp>
        <p:nvSpPr>
          <p:cNvPr id="434" name="Google Shape;434;p53"/>
          <p:cNvSpPr/>
          <p:nvPr>
            <p:ph idx="2" type="pic"/>
          </p:nvPr>
        </p:nvSpPr>
        <p:spPr>
          <a:xfrm>
            <a:off x="6096000" y="583475"/>
            <a:ext cx="5256213" cy="5674713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53"/>
          <p:cNvSpPr txBox="1"/>
          <p:nvPr>
            <p:ph idx="1" type="body"/>
          </p:nvPr>
        </p:nvSpPr>
        <p:spPr>
          <a:xfrm>
            <a:off x="839787" y="1812022"/>
            <a:ext cx="5054876" cy="438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/>
              <a:t>Conceito de “vetor”</a:t>
            </a:r>
            <a:endParaRPr/>
          </a:p>
        </p:txBody>
      </p:sp>
      <p:sp>
        <p:nvSpPr>
          <p:cNvPr id="436" name="Google Shape;436;p5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7" name="Google Shape;437;p53"/>
          <p:cNvSpPr txBox="1"/>
          <p:nvPr/>
        </p:nvSpPr>
        <p:spPr>
          <a:xfrm>
            <a:off x="3810000" y="3244334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438" name="Google Shape;438;p53"/>
          <p:cNvPicPr preferRelativeResize="0"/>
          <p:nvPr/>
        </p:nvPicPr>
        <p:blipFill/>
        <p:spPr>
          <a:xfrm>
            <a:off x="6096000" y="1905386"/>
            <a:ext cx="3291564" cy="1708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53"/>
          <p:cNvPicPr preferRelativeResize="0"/>
          <p:nvPr/>
        </p:nvPicPr>
        <p:blipFill/>
        <p:spPr>
          <a:xfrm>
            <a:off x="4403337" y="4573719"/>
            <a:ext cx="4452797" cy="1880299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3"/>
          <p:cNvSpPr/>
          <p:nvPr/>
        </p:nvSpPr>
        <p:spPr>
          <a:xfrm>
            <a:off x="2252134" y="2709334"/>
            <a:ext cx="2917293" cy="1471787"/>
          </a:xfrm>
          <a:prstGeom prst="wedgeRoundRectCallout">
            <a:avLst>
              <a:gd fmla="val 68427" name="adj1"/>
              <a:gd fmla="val 95880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Exemplo: uma instância anónima, da classe Aluno, com os atributos (</a:t>
            </a:r>
            <a:r>
              <a:rPr i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slots</a:t>
            </a: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) definidos. Email é um atributo multi-valor, nesta instância, tem associada uma lista de 3 Strings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54"/>
          <p:cNvPicPr preferRelativeResize="0"/>
          <p:nvPr/>
        </p:nvPicPr>
        <p:blipFill/>
        <p:spPr>
          <a:xfrm>
            <a:off x="2004411" y="2082013"/>
            <a:ext cx="3560756" cy="4153986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4"/>
          <p:cNvSpPr txBox="1"/>
          <p:nvPr>
            <p:ph type="title"/>
          </p:nvPr>
        </p:nvSpPr>
        <p:spPr>
          <a:xfrm>
            <a:off x="2380341" y="365127"/>
            <a:ext cx="8973459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800"/>
              <a:buFont typeface="Noto Sans"/>
              <a:buNone/>
            </a:pPr>
            <a:r>
              <a:rPr lang="en-US"/>
              <a:t>Caraterização dos atributos</a:t>
            </a:r>
            <a:endParaRPr/>
          </a:p>
        </p:txBody>
      </p:sp>
      <p:sp>
        <p:nvSpPr>
          <p:cNvPr id="447" name="Google Shape;447;p54"/>
          <p:cNvSpPr txBox="1"/>
          <p:nvPr>
            <p:ph idx="12" type="sldNum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‹#›</a:t>
            </a:fld>
            <a:endParaRPr sz="1200">
              <a:solidFill>
                <a:schemeClr val="lt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sp>
        <p:nvSpPr>
          <p:cNvPr id="448" name="Google Shape;448;p54"/>
          <p:cNvSpPr/>
          <p:nvPr/>
        </p:nvSpPr>
        <p:spPr>
          <a:xfrm>
            <a:off x="6193608" y="1833358"/>
            <a:ext cx="3096344" cy="696653"/>
          </a:xfrm>
          <a:prstGeom prst="wedgeRoundRectCallout">
            <a:avLst>
              <a:gd fmla="val -103733" name="adj1"/>
              <a:gd fmla="val 91256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Tipo de dados (do atributo)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49" name="Google Shape;449;p54"/>
          <p:cNvSpPr/>
          <p:nvPr/>
        </p:nvSpPr>
        <p:spPr>
          <a:xfrm>
            <a:off x="5984709" y="5669477"/>
            <a:ext cx="3387891" cy="566522"/>
          </a:xfrm>
          <a:prstGeom prst="wedgeRoundRectCallout">
            <a:avLst>
              <a:gd fmla="val -119314" name="adj1"/>
              <a:gd fmla="val -154563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Atributo derivado (podia ser deduzido do restante estado)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0" name="Google Shape;450;p54"/>
          <p:cNvSpPr/>
          <p:nvPr/>
        </p:nvSpPr>
        <p:spPr>
          <a:xfrm>
            <a:off x="5474153" y="3152770"/>
            <a:ext cx="3096344" cy="1001125"/>
          </a:xfrm>
          <a:prstGeom prst="wedgeRoundRectCallout">
            <a:avLst>
              <a:gd fmla="val -67959" name="adj1"/>
              <a:gd fmla="val -34052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Atributo definido na classe, comum a todas as instâncias (</a:t>
            </a:r>
            <a:r>
              <a:rPr i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static</a:t>
            </a: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)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1" name="Google Shape;451;p54"/>
          <p:cNvSpPr/>
          <p:nvPr/>
        </p:nvSpPr>
        <p:spPr>
          <a:xfrm>
            <a:off x="5565168" y="4406013"/>
            <a:ext cx="2176613" cy="668908"/>
          </a:xfrm>
          <a:prstGeom prst="wedgeRoundRectCallout">
            <a:avLst>
              <a:gd fmla="val -135222" name="adj1"/>
              <a:gd fmla="val -61891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Multiplicidade (valores)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5"/>
          <p:cNvSpPr txBox="1"/>
          <p:nvPr>
            <p:ph type="title"/>
          </p:nvPr>
        </p:nvSpPr>
        <p:spPr>
          <a:xfrm>
            <a:off x="754744" y="365127"/>
            <a:ext cx="10599056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Papéis ≠ nome da associação</a:t>
            </a:r>
            <a:endParaRPr/>
          </a:p>
        </p:txBody>
      </p:sp>
      <p:sp>
        <p:nvSpPr>
          <p:cNvPr id="457" name="Google Shape;457;p55"/>
          <p:cNvSpPr txBox="1"/>
          <p:nvPr>
            <p:ph idx="1" type="body"/>
          </p:nvPr>
        </p:nvSpPr>
        <p:spPr>
          <a:xfrm>
            <a:off x="838200" y="1390651"/>
            <a:ext cx="51816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O </a:t>
            </a:r>
            <a:r>
              <a:rPr lang="en-US">
                <a:highlight>
                  <a:srgbClr val="29AF8C"/>
                </a:highlight>
                <a:latin typeface="Noto Sans"/>
                <a:ea typeface="Noto Sans"/>
                <a:cs typeface="Noto Sans"/>
                <a:sym typeface="Noto Sans"/>
              </a:rPr>
              <a:t>Nome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deve ajudar a ler a associação, como uma frase.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8" name="Google Shape;458;p55"/>
          <p:cNvSpPr txBox="1"/>
          <p:nvPr>
            <p:ph idx="2" type="body"/>
          </p:nvPr>
        </p:nvSpPr>
        <p:spPr>
          <a:xfrm>
            <a:off x="6172200" y="1390651"/>
            <a:ext cx="51816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O </a:t>
            </a:r>
            <a:r>
              <a:rPr lang="en-US">
                <a:highlight>
                  <a:srgbClr val="29AF8C"/>
                </a:highlight>
                <a:latin typeface="Noto Sans"/>
                <a:ea typeface="Noto Sans"/>
                <a:cs typeface="Noto Sans"/>
                <a:sym typeface="Noto Sans"/>
              </a:rPr>
              <a:t>Papel</a:t>
            </a:r>
            <a:r>
              <a:rPr lang="en-US">
                <a:latin typeface="Noto Sans"/>
                <a:ea typeface="Noto Sans"/>
                <a:cs typeface="Noto Sans"/>
                <a:sym typeface="Noto Sans"/>
              </a:rPr>
              <a:t> carateriza a forma como instâncias de um tipo participam na associação. </a:t>
            </a:r>
            <a:endParaRPr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59" name="Google Shape;459;p5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60" name="Google Shape;460;p55"/>
          <p:cNvPicPr preferRelativeResize="0"/>
          <p:nvPr/>
        </p:nvPicPr>
        <p:blipFill/>
        <p:spPr>
          <a:xfrm>
            <a:off x="1588275" y="3236275"/>
            <a:ext cx="6892385" cy="32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55"/>
          <p:cNvSpPr/>
          <p:nvPr/>
        </p:nvSpPr>
        <p:spPr>
          <a:xfrm>
            <a:off x="4394558" y="2496175"/>
            <a:ext cx="2189100" cy="740100"/>
          </a:xfrm>
          <a:prstGeom prst="wedgeRoundRectCallout">
            <a:avLst>
              <a:gd fmla="val -47333" name="adj1"/>
              <a:gd fmla="val 293221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Papel (</a:t>
            </a:r>
            <a:r>
              <a:rPr i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role</a:t>
            </a: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) do objeto colaborador na associação 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62" name="Google Shape;462;p55"/>
          <p:cNvSpPr/>
          <p:nvPr/>
        </p:nvSpPr>
        <p:spPr>
          <a:xfrm>
            <a:off x="6337658" y="3769525"/>
            <a:ext cx="2189100" cy="420000"/>
          </a:xfrm>
          <a:prstGeom prst="wedgeRoundRectCallout">
            <a:avLst>
              <a:gd fmla="val -75180" name="adj1"/>
              <a:gd fmla="val 240286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Nome da associação.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765623" y="365127"/>
            <a:ext cx="10588177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800"/>
              <a:buFont typeface="Noto Sans"/>
              <a:buNone/>
            </a:pPr>
            <a:r>
              <a:rPr lang="en-US"/>
              <a:t>Diferentes tipos de informação dos </a:t>
            </a:r>
            <a:r>
              <a:rPr i="1" lang="en-US"/>
              <a:t>stakeholders</a:t>
            </a:r>
            <a:endParaRPr/>
          </a:p>
        </p:txBody>
      </p:sp>
      <p:pic>
        <p:nvPicPr>
          <p:cNvPr id="181" name="Google Shape;181;p29"/>
          <p:cNvPicPr preferRelativeResize="0"/>
          <p:nvPr>
            <p:ph idx="1" type="body"/>
          </p:nvPr>
        </p:nvPicPr>
        <p:blipFill/>
        <p:spPr>
          <a:xfrm>
            <a:off x="4182157" y="1125416"/>
            <a:ext cx="7171643" cy="536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9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29"/>
          <p:cNvSpPr/>
          <p:nvPr/>
        </p:nvSpPr>
        <p:spPr>
          <a:xfrm>
            <a:off x="3478120" y="2827772"/>
            <a:ext cx="3154200" cy="1490025"/>
          </a:xfrm>
          <a:custGeom>
            <a:rect b="b" l="l" r="r" t="t"/>
            <a:pathLst>
              <a:path extrusionOk="0" h="59601" w="126168">
                <a:moveTo>
                  <a:pt x="57733" y="2208"/>
                </a:moveTo>
                <a:cubicBezTo>
                  <a:pt x="44257" y="2208"/>
                  <a:pt x="29405" y="-1877"/>
                  <a:pt x="17352" y="4150"/>
                </a:cubicBezTo>
                <a:cubicBezTo>
                  <a:pt x="10709" y="7471"/>
                  <a:pt x="2456" y="11699"/>
                  <a:pt x="656" y="18904"/>
                </a:cubicBezTo>
                <a:cubicBezTo>
                  <a:pt x="-737" y="24480"/>
                  <a:pt x="309" y="30903"/>
                  <a:pt x="2986" y="35989"/>
                </a:cubicBezTo>
                <a:cubicBezTo>
                  <a:pt x="7335" y="44251"/>
                  <a:pt x="14264" y="52619"/>
                  <a:pt x="23176" y="55403"/>
                </a:cubicBezTo>
                <a:cubicBezTo>
                  <a:pt x="39653" y="60551"/>
                  <a:pt x="57555" y="59285"/>
                  <a:pt x="74817" y="59285"/>
                </a:cubicBezTo>
                <a:cubicBezTo>
                  <a:pt x="92844" y="59285"/>
                  <a:pt x="120551" y="57263"/>
                  <a:pt x="125294" y="39871"/>
                </a:cubicBezTo>
                <a:cubicBezTo>
                  <a:pt x="127499" y="31785"/>
                  <a:pt x="125397" y="21337"/>
                  <a:pt x="119470" y="15410"/>
                </a:cubicBezTo>
                <a:cubicBezTo>
                  <a:pt x="113077" y="9017"/>
                  <a:pt x="103329" y="6969"/>
                  <a:pt x="94620" y="4538"/>
                </a:cubicBezTo>
                <a:cubicBezTo>
                  <a:pt x="75048" y="-925"/>
                  <a:pt x="53100" y="-1767"/>
                  <a:pt x="33660" y="4150"/>
                </a:cubicBezTo>
                <a:cubicBezTo>
                  <a:pt x="26002" y="6481"/>
                  <a:pt x="18555" y="9635"/>
                  <a:pt x="11528" y="13468"/>
                </a:cubicBezTo>
                <a:cubicBezTo>
                  <a:pt x="9197" y="14740"/>
                  <a:pt x="5704" y="16248"/>
                  <a:pt x="5704" y="18904"/>
                </a:cubicBezTo>
              </a:path>
            </a:pathLst>
          </a:custGeom>
          <a:noFill/>
          <a:ln cap="flat" cmpd="sng" w="19050">
            <a:solidFill>
              <a:srgbClr val="26AF8A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/>
          <p:nvPr>
            <p:ph type="title"/>
          </p:nvPr>
        </p:nvSpPr>
        <p:spPr>
          <a:xfrm>
            <a:off x="754744" y="365127"/>
            <a:ext cx="10599056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Opções de modelação: papéis</a:t>
            </a:r>
            <a:endParaRPr/>
          </a:p>
        </p:txBody>
      </p:sp>
      <p:sp>
        <p:nvSpPr>
          <p:cNvPr id="468" name="Google Shape;468;p56"/>
          <p:cNvSpPr txBox="1"/>
          <p:nvPr>
            <p:ph idx="2" type="body"/>
          </p:nvPr>
        </p:nvSpPr>
        <p:spPr>
          <a:xfrm>
            <a:off x="6172200" y="1390651"/>
            <a:ext cx="51816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69" name="Google Shape;469;p5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0" name="Google Shape;470;p56"/>
          <p:cNvPicPr preferRelativeResize="0"/>
          <p:nvPr/>
        </p:nvPicPr>
        <p:blipFill/>
        <p:spPr>
          <a:xfrm>
            <a:off x="4957396" y="4378814"/>
            <a:ext cx="5372100" cy="16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56"/>
          <p:cNvPicPr preferRelativeResize="0"/>
          <p:nvPr/>
        </p:nvPicPr>
        <p:blipFill/>
        <p:spPr>
          <a:xfrm>
            <a:off x="1715477" y="1221582"/>
            <a:ext cx="4572000" cy="256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7"/>
          <p:cNvSpPr txBox="1"/>
          <p:nvPr>
            <p:ph type="title"/>
          </p:nvPr>
        </p:nvSpPr>
        <p:spPr>
          <a:xfrm>
            <a:off x="8115299" y="485775"/>
            <a:ext cx="3771901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Font typeface="Noto Sans"/>
              <a:buNone/>
            </a:pPr>
            <a:r>
              <a:rPr lang="en-US"/>
              <a:t>Agregação vs composição</a:t>
            </a:r>
            <a:endParaRPr/>
          </a:p>
        </p:txBody>
      </p:sp>
      <p:sp>
        <p:nvSpPr>
          <p:cNvPr id="478" name="Google Shape;478;p57"/>
          <p:cNvSpPr txBox="1"/>
          <p:nvPr>
            <p:ph idx="1" type="body"/>
          </p:nvPr>
        </p:nvSpPr>
        <p:spPr>
          <a:xfrm>
            <a:off x="8115299" y="1293812"/>
            <a:ext cx="3771901" cy="489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US"/>
              <a:t>Agregação: A comporta partes B de forma não exclusiva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</a:pPr>
            <a:r>
              <a:rPr lang="en-US"/>
              <a:t>As instâncias de B são partilháveis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US"/>
              <a:t>Composição:  A comporta partes B de forma exclusiva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</a:pPr>
            <a:r>
              <a:rPr lang="en-US"/>
              <a:t>Os objetos B são partes constituintes de A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</a:pPr>
            <a:r>
              <a:rPr lang="en-US"/>
              <a:t>Instâncias de B não são partilháveis</a:t>
            </a:r>
            <a:endParaRPr/>
          </a:p>
        </p:txBody>
      </p:sp>
      <p:sp>
        <p:nvSpPr>
          <p:cNvPr id="479" name="Google Shape;479;p5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0" name="Google Shape;480;p57"/>
          <p:cNvPicPr preferRelativeResize="0"/>
          <p:nvPr/>
        </p:nvPicPr>
        <p:blipFill/>
        <p:spPr>
          <a:xfrm>
            <a:off x="2021566" y="1619063"/>
            <a:ext cx="4890307" cy="3589041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7"/>
          <p:cNvSpPr/>
          <p:nvPr/>
        </p:nvSpPr>
        <p:spPr>
          <a:xfrm>
            <a:off x="3707807" y="5456735"/>
            <a:ext cx="3096344" cy="1157413"/>
          </a:xfrm>
          <a:prstGeom prst="wedgeRoundRectCallout">
            <a:avLst>
              <a:gd fmla="val -61243" name="adj1"/>
              <a:gd fmla="val -252648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Agregação</a:t>
            </a:r>
            <a:endParaRPr b="1"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(a Turma agrupa objectos Aluno, mas o mesmo aluno pode ser parte de várias turmas 🡪 Aluno é partilhado)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482" name="Google Shape;482;p57"/>
          <p:cNvSpPr/>
          <p:nvPr/>
        </p:nvSpPr>
        <p:spPr>
          <a:xfrm>
            <a:off x="7261173" y="4485295"/>
            <a:ext cx="3096344" cy="1157413"/>
          </a:xfrm>
          <a:prstGeom prst="wedgeRoundRectCallout">
            <a:avLst>
              <a:gd fmla="val -91526" name="adj1"/>
              <a:gd fmla="val -186588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Composição</a:t>
            </a:r>
            <a:endParaRPr b="1"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(a Pasta comporta vários Ficheiros; um ficheiro nunca faz parte de várias pastas 🡪 exclusivo de uma Pasta)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8"/>
          <p:cNvSpPr txBox="1"/>
          <p:nvPr>
            <p:ph type="title"/>
          </p:nvPr>
        </p:nvSpPr>
        <p:spPr>
          <a:xfrm>
            <a:off x="2380342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Exemplo: conceitos num projeto de modelação </a:t>
            </a:r>
            <a:endParaRPr/>
          </a:p>
        </p:txBody>
      </p:sp>
      <p:sp>
        <p:nvSpPr>
          <p:cNvPr id="488" name="Google Shape;488;p58"/>
          <p:cNvSpPr txBox="1"/>
          <p:nvPr>
            <p:ph idx="4294967295" type="sldNum"/>
          </p:nvPr>
        </p:nvSpPr>
        <p:spPr>
          <a:xfrm>
            <a:off x="1524001" y="6356351"/>
            <a:ext cx="4329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9" name="Google Shape;489;p58"/>
          <p:cNvPicPr preferRelativeResize="0"/>
          <p:nvPr/>
        </p:nvPicPr>
        <p:blipFill/>
        <p:spPr>
          <a:xfrm>
            <a:off x="4008597" y="1261110"/>
            <a:ext cx="4067175" cy="37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58"/>
          <p:cNvPicPr preferRelativeResize="0"/>
          <p:nvPr/>
        </p:nvPicPr>
        <p:blipFill/>
        <p:spPr>
          <a:xfrm>
            <a:off x="1782463" y="1987659"/>
            <a:ext cx="14932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58"/>
          <p:cNvPicPr preferRelativeResize="0"/>
          <p:nvPr/>
        </p:nvPicPr>
        <p:blipFill/>
        <p:spPr>
          <a:xfrm>
            <a:off x="1827539" y="3402500"/>
            <a:ext cx="1654698" cy="1457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58"/>
          <p:cNvPicPr preferRelativeResize="0"/>
          <p:nvPr/>
        </p:nvPicPr>
        <p:blipFill/>
        <p:spPr>
          <a:xfrm>
            <a:off x="8433912" y="4528186"/>
            <a:ext cx="1781175" cy="16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8"/>
          <p:cNvPicPr preferRelativeResize="0"/>
          <p:nvPr/>
        </p:nvPicPr>
        <p:blipFill/>
        <p:spPr>
          <a:xfrm>
            <a:off x="8808654" y="2706120"/>
            <a:ext cx="1781176" cy="13682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4" name="Google Shape;494;p58"/>
          <p:cNvCxnSpPr/>
          <p:nvPr/>
        </p:nvCxnSpPr>
        <p:spPr>
          <a:xfrm flipH="1">
            <a:off x="2209920" y="1519314"/>
            <a:ext cx="1988700" cy="468300"/>
          </a:xfrm>
          <a:prstGeom prst="bentConnector3">
            <a:avLst>
              <a:gd fmla="val 10173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5" name="Google Shape;495;p58"/>
          <p:cNvCxnSpPr/>
          <p:nvPr/>
        </p:nvCxnSpPr>
        <p:spPr>
          <a:xfrm flipH="1">
            <a:off x="2678006" y="3067252"/>
            <a:ext cx="2134800" cy="802200"/>
          </a:xfrm>
          <a:prstGeom prst="bentConnector3">
            <a:avLst>
              <a:gd fmla="val 49999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6" name="Google Shape;496;p58"/>
          <p:cNvCxnSpPr/>
          <p:nvPr/>
        </p:nvCxnSpPr>
        <p:spPr>
          <a:xfrm>
            <a:off x="5669282" y="4553795"/>
            <a:ext cx="2871900" cy="779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7" name="Google Shape;497;p58"/>
          <p:cNvCxnSpPr/>
          <p:nvPr/>
        </p:nvCxnSpPr>
        <p:spPr>
          <a:xfrm>
            <a:off x="7741921" y="3390245"/>
            <a:ext cx="1994400" cy="1256700"/>
          </a:xfrm>
          <a:prstGeom prst="bentConnector3">
            <a:avLst>
              <a:gd fmla="val 100437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 txBox="1"/>
          <p:nvPr>
            <p:ph type="title"/>
          </p:nvPr>
        </p:nvSpPr>
        <p:spPr>
          <a:xfrm>
            <a:off x="2380342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Associações reflexivas relacionam instâncias da mesma classe</a:t>
            </a:r>
            <a:endParaRPr/>
          </a:p>
        </p:txBody>
      </p:sp>
      <p:sp>
        <p:nvSpPr>
          <p:cNvPr id="503" name="Google Shape;503;p59"/>
          <p:cNvSpPr txBox="1"/>
          <p:nvPr>
            <p:ph idx="12" type="sldNum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‹#›</a:t>
            </a:fld>
            <a:endParaRPr sz="1200">
              <a:solidFill>
                <a:schemeClr val="lt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pic>
        <p:nvPicPr>
          <p:cNvPr id="504" name="Google Shape;504;p59"/>
          <p:cNvPicPr preferRelativeResize="0"/>
          <p:nvPr/>
        </p:nvPicPr>
        <p:blipFill/>
        <p:spPr>
          <a:xfrm>
            <a:off x="839251" y="1247499"/>
            <a:ext cx="4373401" cy="244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9"/>
          <p:cNvPicPr preferRelativeResize="0"/>
          <p:nvPr/>
        </p:nvPicPr>
        <p:blipFill/>
        <p:spPr>
          <a:xfrm>
            <a:off x="5322099" y="2731325"/>
            <a:ext cx="5302925" cy="3625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0"/>
          <p:cNvSpPr txBox="1"/>
          <p:nvPr>
            <p:ph type="title"/>
          </p:nvPr>
        </p:nvSpPr>
        <p:spPr>
          <a:xfrm>
            <a:off x="2380342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“força” da associação entre os conceitos</a:t>
            </a:r>
            <a:endParaRPr/>
          </a:p>
        </p:txBody>
      </p:sp>
      <p:sp>
        <p:nvSpPr>
          <p:cNvPr id="511" name="Google Shape;511;p6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2" name="Google Shape;512;p60"/>
          <p:cNvPicPr preferRelativeResize="0"/>
          <p:nvPr/>
        </p:nvPicPr>
        <p:blipFill/>
        <p:spPr>
          <a:xfrm>
            <a:off x="2533650" y="1443051"/>
            <a:ext cx="8275149" cy="437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1"/>
          <p:cNvSpPr txBox="1"/>
          <p:nvPr>
            <p:ph type="title"/>
          </p:nvPr>
        </p:nvSpPr>
        <p:spPr>
          <a:xfrm>
            <a:off x="754744" y="365127"/>
            <a:ext cx="10599056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“Força” da ligação estrutural entre classes</a:t>
            </a:r>
            <a:endParaRPr/>
          </a:p>
        </p:txBody>
      </p:sp>
      <p:sp>
        <p:nvSpPr>
          <p:cNvPr id="518" name="Google Shape;518;p61"/>
          <p:cNvSpPr txBox="1"/>
          <p:nvPr>
            <p:ph idx="1" type="body"/>
          </p:nvPr>
        </p:nvSpPr>
        <p:spPr>
          <a:xfrm>
            <a:off x="838200" y="1390651"/>
            <a:ext cx="51816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1800">
                <a:latin typeface="Noto Sans"/>
                <a:ea typeface="Noto Sans"/>
                <a:cs typeface="Noto Sans"/>
                <a:sym typeface="Noto Sans"/>
              </a:rPr>
              <a:t>Cinco tipos diferentes de relacionamento entre classes, com diferentes níveis de ligação</a:t>
            </a:r>
            <a:endParaRPr/>
          </a:p>
        </p:txBody>
      </p:sp>
      <p:sp>
        <p:nvSpPr>
          <p:cNvPr id="519" name="Google Shape;519;p61"/>
          <p:cNvSpPr txBox="1"/>
          <p:nvPr>
            <p:ph idx="2" type="body"/>
          </p:nvPr>
        </p:nvSpPr>
        <p:spPr>
          <a:xfrm>
            <a:off x="6172200" y="1390651"/>
            <a:ext cx="5181600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520" name="Google Shape;520;p6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1" name="Google Shape;521;p61"/>
          <p:cNvPicPr preferRelativeResize="0"/>
          <p:nvPr/>
        </p:nvPicPr>
        <p:blipFill/>
        <p:spPr>
          <a:xfrm>
            <a:off x="2232660" y="2645104"/>
            <a:ext cx="7806690" cy="2941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2"/>
          <p:cNvSpPr txBox="1"/>
          <p:nvPr>
            <p:ph type="title"/>
          </p:nvPr>
        </p:nvSpPr>
        <p:spPr>
          <a:xfrm>
            <a:off x="2380342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ct val="100000"/>
              <a:buFont typeface="Noto Sans"/>
              <a:buNone/>
            </a:pPr>
            <a:r>
              <a:rPr lang="en-US"/>
              <a:t>Classes-associação captam a informação que descreve o relacionamento</a:t>
            </a:r>
            <a:endParaRPr/>
          </a:p>
        </p:txBody>
      </p:sp>
      <p:sp>
        <p:nvSpPr>
          <p:cNvPr id="527" name="Google Shape;527;p6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28" name="Google Shape;528;p62"/>
          <p:cNvPicPr preferRelativeResize="0"/>
          <p:nvPr/>
        </p:nvPicPr>
        <p:blipFill/>
        <p:spPr>
          <a:xfrm>
            <a:off x="2654399" y="2269424"/>
            <a:ext cx="5839250" cy="30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3"/>
          <p:cNvSpPr txBox="1"/>
          <p:nvPr>
            <p:ph type="title"/>
          </p:nvPr>
        </p:nvSpPr>
        <p:spPr>
          <a:xfrm>
            <a:off x="8115299" y="485775"/>
            <a:ext cx="3771901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Font typeface="Noto Sans"/>
              <a:buNone/>
            </a:pPr>
            <a:r>
              <a:rPr lang="en-US"/>
              <a:t>Indicações para o uso de uma classe-associação no modelo do domínio</a:t>
            </a:r>
            <a:endParaRPr/>
          </a:p>
        </p:txBody>
      </p:sp>
      <p:sp>
        <p:nvSpPr>
          <p:cNvPr id="534" name="Google Shape;534;p63"/>
          <p:cNvSpPr txBox="1"/>
          <p:nvPr>
            <p:ph idx="1" type="body"/>
          </p:nvPr>
        </p:nvSpPr>
        <p:spPr>
          <a:xfrm>
            <a:off x="8115299" y="1293812"/>
            <a:ext cx="3771901" cy="489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US"/>
              <a:t>Um atributo está subordinado à ocorrência uma associação.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US"/>
              <a:t>As instâncias da classe-associação têm um tempo de vida dependente da associação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US"/>
              <a:t>Há uma relação de N:M entre dois conceitos e é necessária informação para caraterizar a própria associação</a:t>
            </a:r>
            <a:endParaRPr/>
          </a:p>
        </p:txBody>
      </p:sp>
      <p:sp>
        <p:nvSpPr>
          <p:cNvPr id="535" name="Google Shape;535;p6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6" name="Google Shape;536;p63"/>
          <p:cNvPicPr preferRelativeResize="0"/>
          <p:nvPr/>
        </p:nvPicPr>
        <p:blipFill/>
        <p:spPr>
          <a:xfrm>
            <a:off x="2000722" y="1361916"/>
            <a:ext cx="5485193" cy="1601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63"/>
          <p:cNvPicPr preferRelativeResize="0"/>
          <p:nvPr/>
        </p:nvPicPr>
        <p:blipFill/>
        <p:spPr>
          <a:xfrm>
            <a:off x="2000721" y="3429000"/>
            <a:ext cx="2260018" cy="3002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4"/>
          <p:cNvSpPr txBox="1"/>
          <p:nvPr>
            <p:ph type="title"/>
          </p:nvPr>
        </p:nvSpPr>
        <p:spPr>
          <a:xfrm>
            <a:off x="8115299" y="485775"/>
            <a:ext cx="3771901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Font typeface="Noto Sans"/>
              <a:buNone/>
            </a:pPr>
            <a:r>
              <a:rPr lang="en-US"/>
              <a:t>Associações N-árias</a:t>
            </a:r>
            <a:endParaRPr/>
          </a:p>
        </p:txBody>
      </p:sp>
      <p:sp>
        <p:nvSpPr>
          <p:cNvPr id="543" name="Google Shape;543;p64"/>
          <p:cNvSpPr txBox="1"/>
          <p:nvPr>
            <p:ph idx="1" type="body"/>
          </p:nvPr>
        </p:nvSpPr>
        <p:spPr>
          <a:xfrm>
            <a:off x="8115299" y="1293812"/>
            <a:ext cx="3771901" cy="489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400"/>
              <a:buNone/>
            </a:pPr>
            <a:r>
              <a:rPr lang="en-US"/>
              <a:t>Vários objetos (de tipos diferentes) relacionados ao mesmo tempo, numa associação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</a:pPr>
            <a:r>
              <a:rPr lang="en-US"/>
              <a:t>Uma aula (presencial…) associa, ao mesmo tempo, um docente, uma sala, uma turma, e um semestre.</a:t>
            </a:r>
            <a:endParaRPr/>
          </a:p>
        </p:txBody>
      </p:sp>
      <p:sp>
        <p:nvSpPr>
          <p:cNvPr id="544" name="Google Shape;544;p6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5" name="Google Shape;545;p64"/>
          <p:cNvPicPr preferRelativeResize="0"/>
          <p:nvPr/>
        </p:nvPicPr>
        <p:blipFill/>
        <p:spPr>
          <a:xfrm>
            <a:off x="2126019" y="1079127"/>
            <a:ext cx="4128636" cy="3023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5"/>
          <p:cNvSpPr txBox="1"/>
          <p:nvPr>
            <p:ph type="title"/>
          </p:nvPr>
        </p:nvSpPr>
        <p:spPr>
          <a:xfrm>
            <a:off x="8115299" y="485775"/>
            <a:ext cx="3771901" cy="685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1800"/>
              <a:buFont typeface="Noto Sans"/>
              <a:buNone/>
            </a:pPr>
            <a:r>
              <a:rPr lang="en-US"/>
              <a:t>Gestão de projetos (exemplo)</a:t>
            </a:r>
            <a:endParaRPr/>
          </a:p>
        </p:txBody>
      </p:sp>
      <p:sp>
        <p:nvSpPr>
          <p:cNvPr id="551" name="Google Shape;551;p65"/>
          <p:cNvSpPr txBox="1"/>
          <p:nvPr>
            <p:ph idx="1" type="body"/>
          </p:nvPr>
        </p:nvSpPr>
        <p:spPr>
          <a:xfrm>
            <a:off x="8115299" y="1293812"/>
            <a:ext cx="3771901" cy="4891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</a:pPr>
            <a:r>
              <a:rPr i="1" lang="en-US"/>
              <a:t>Role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</a:pPr>
            <a:r>
              <a:rPr i="1" lang="en-US"/>
              <a:t>Visibility</a:t>
            </a:r>
            <a:endParaRPr i="1"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</a:pPr>
            <a:r>
              <a:rPr i="1" lang="en-US"/>
              <a:t>Multiplicity</a:t>
            </a:r>
            <a:endParaRPr i="1"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</a:pPr>
            <a:r>
              <a:rPr i="1" lang="en-US"/>
              <a:t>Derived </a:t>
            </a:r>
            <a:r>
              <a:rPr i="1" lang="en-US"/>
              <a:t>attribute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</a:pPr>
            <a:r>
              <a:rPr i="1" lang="en-US"/>
              <a:t>Composition</a:t>
            </a:r>
            <a:endParaRPr i="1"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</a:pPr>
            <a:r>
              <a:rPr i="1" lang="en-US"/>
              <a:t>Association class</a:t>
            </a:r>
            <a:endParaRPr i="1"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</a:pPr>
            <a:r>
              <a:rPr i="1" lang="en-US"/>
              <a:t>Reflexive association</a:t>
            </a:r>
            <a:endParaRPr i="1"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200"/>
              <a:buNone/>
            </a:pPr>
            <a:r>
              <a:t/>
            </a:r>
            <a:endParaRPr i="1"/>
          </a:p>
        </p:txBody>
      </p:sp>
      <p:sp>
        <p:nvSpPr>
          <p:cNvPr id="552" name="Google Shape;552;p6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3" name="Google Shape;553;p65"/>
          <p:cNvPicPr preferRelativeResize="0"/>
          <p:nvPr/>
        </p:nvPicPr>
        <p:blipFill/>
        <p:spPr>
          <a:xfrm>
            <a:off x="858025" y="953375"/>
            <a:ext cx="5504800" cy="505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794647" y="1622654"/>
            <a:ext cx="896711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Arial"/>
              <a:buNone/>
            </a:pPr>
            <a:r>
              <a:rPr lang="en-US"/>
              <a:t>Construir o modelo (conceptual) do domínio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787394" y="4562477"/>
            <a:ext cx="8967109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1" name="Google Shape;191;p30"/>
          <p:cNvSpPr txBox="1"/>
          <p:nvPr>
            <p:ph idx="11" type="ftr"/>
          </p:nvPr>
        </p:nvSpPr>
        <p:spPr>
          <a:xfrm>
            <a:off x="7801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9111343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6"/>
          <p:cNvSpPr txBox="1"/>
          <p:nvPr>
            <p:ph type="title"/>
          </p:nvPr>
        </p:nvSpPr>
        <p:spPr>
          <a:xfrm>
            <a:off x="2380342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Uma classe abstrata não é instanciada diretamente</a:t>
            </a:r>
            <a:endParaRPr/>
          </a:p>
        </p:txBody>
      </p:sp>
      <p:sp>
        <p:nvSpPr>
          <p:cNvPr id="559" name="Google Shape;559;p66"/>
          <p:cNvSpPr txBox="1"/>
          <p:nvPr>
            <p:ph idx="4294967295" type="sldNum"/>
          </p:nvPr>
        </p:nvSpPr>
        <p:spPr>
          <a:xfrm>
            <a:off x="1524001" y="6356351"/>
            <a:ext cx="43291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0" name="Google Shape;560;p66"/>
          <p:cNvPicPr preferRelativeResize="0"/>
          <p:nvPr/>
        </p:nvPicPr>
        <p:blipFill/>
        <p:spPr>
          <a:xfrm>
            <a:off x="4172001" y="3053226"/>
            <a:ext cx="7515600" cy="26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66"/>
          <p:cNvSpPr/>
          <p:nvPr/>
        </p:nvSpPr>
        <p:spPr>
          <a:xfrm>
            <a:off x="1942011" y="3144866"/>
            <a:ext cx="3636000" cy="972600"/>
          </a:xfrm>
          <a:prstGeom prst="wedgeRoundRectCallout">
            <a:avLst>
              <a:gd fmla="val 69031" name="adj1"/>
              <a:gd fmla="val -42601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 classe Pagamento não origina objetos; os objetos devem ser criados via uma das especializações.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7"/>
          <p:cNvSpPr txBox="1"/>
          <p:nvPr>
            <p:ph type="title"/>
          </p:nvPr>
        </p:nvSpPr>
        <p:spPr>
          <a:xfrm>
            <a:off x="2380342" y="365127"/>
            <a:ext cx="8973457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Diagramas de objetos</a:t>
            </a:r>
            <a:endParaRPr/>
          </a:p>
        </p:txBody>
      </p:sp>
      <p:sp>
        <p:nvSpPr>
          <p:cNvPr id="567" name="Google Shape;567;p67"/>
          <p:cNvSpPr txBox="1"/>
          <p:nvPr>
            <p:ph idx="12" type="sldNum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‹#›</a:t>
            </a:fld>
            <a:endParaRPr sz="1200">
              <a:solidFill>
                <a:schemeClr val="lt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pic>
        <p:nvPicPr>
          <p:cNvPr id="568" name="Google Shape;568;p67"/>
          <p:cNvPicPr preferRelativeResize="0"/>
          <p:nvPr/>
        </p:nvPicPr>
        <p:blipFill/>
        <p:spPr>
          <a:xfrm>
            <a:off x="1970450" y="1231287"/>
            <a:ext cx="8622821" cy="4066862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7"/>
          <p:cNvSpPr/>
          <p:nvPr/>
        </p:nvSpPr>
        <p:spPr>
          <a:xfrm>
            <a:off x="5109210" y="5490664"/>
            <a:ext cx="3636000" cy="972600"/>
          </a:xfrm>
          <a:prstGeom prst="wedgeRoundRectCallout">
            <a:avLst>
              <a:gd fmla="val 43445" name="adj1"/>
              <a:gd fmla="val -153787" name="adj2"/>
              <a:gd fmla="val 16667" name="adj3"/>
            </a:avLst>
          </a:prstGeom>
          <a:solidFill>
            <a:srgbClr val="29AF8C">
              <a:alpha val="69803"/>
            </a:srgbClr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Cada “caixa” representa uma instância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(no exemplo, 3 instâncias de 2 classes diferentes)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2380341" y="365127"/>
            <a:ext cx="8973459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ct val="100000"/>
              <a:buFont typeface="Noto Sans"/>
              <a:buNone/>
            </a:pPr>
            <a:r>
              <a:rPr lang="en-US"/>
              <a:t>o mesmo mecanismo mental, diferentes níveis de abstração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2380339" y="1371601"/>
            <a:ext cx="8973460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00" name="Google Shape;200;p3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31"/>
          <p:cNvPicPr preferRelativeResize="0"/>
          <p:nvPr/>
        </p:nvPicPr>
        <p:blipFill/>
        <p:spPr>
          <a:xfrm>
            <a:off x="1341453" y="2124363"/>
            <a:ext cx="6467475" cy="307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202" name="Google Shape;202;p31"/>
          <p:cNvPicPr preferRelativeResize="0"/>
          <p:nvPr/>
        </p:nvPicPr>
        <p:blipFill/>
        <p:spPr>
          <a:xfrm>
            <a:off x="9086256" y="1724875"/>
            <a:ext cx="2505695" cy="48153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1"/>
          <p:cNvCxnSpPr/>
          <p:nvPr/>
        </p:nvCxnSpPr>
        <p:spPr>
          <a:xfrm flipH="1" rot="10800000">
            <a:off x="7134650" y="2397500"/>
            <a:ext cx="2349000" cy="640800"/>
          </a:xfrm>
          <a:prstGeom prst="straightConnector1">
            <a:avLst/>
          </a:prstGeom>
          <a:noFill/>
          <a:ln cap="flat" cmpd="sng" w="28575">
            <a:solidFill>
              <a:srgbClr val="26AF8A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4" name="Google Shape;204;p31"/>
          <p:cNvCxnSpPr/>
          <p:nvPr/>
        </p:nvCxnSpPr>
        <p:spPr>
          <a:xfrm flipH="1" rot="10800000">
            <a:off x="7134650" y="3931450"/>
            <a:ext cx="2290800" cy="26100"/>
          </a:xfrm>
          <a:prstGeom prst="straightConnector1">
            <a:avLst/>
          </a:prstGeom>
          <a:noFill/>
          <a:ln cap="flat" cmpd="sng" w="28575">
            <a:solidFill>
              <a:srgbClr val="26AF8A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31"/>
          <p:cNvCxnSpPr/>
          <p:nvPr/>
        </p:nvCxnSpPr>
        <p:spPr>
          <a:xfrm>
            <a:off x="6707550" y="4804975"/>
            <a:ext cx="2669700" cy="951300"/>
          </a:xfrm>
          <a:prstGeom prst="straightConnector1">
            <a:avLst/>
          </a:prstGeom>
          <a:noFill/>
          <a:ln cap="flat" cmpd="sng" w="28575">
            <a:solidFill>
              <a:srgbClr val="26AF8A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06" name="Google Shape;206;p31"/>
          <p:cNvSpPr/>
          <p:nvPr/>
        </p:nvSpPr>
        <p:spPr>
          <a:xfrm>
            <a:off x="714703" y="5386203"/>
            <a:ext cx="3262500" cy="1471800"/>
          </a:xfrm>
          <a:prstGeom prst="wedgeRectCallout">
            <a:avLst>
              <a:gd fmla="val 60793" name="adj1"/>
              <a:gd fmla="val -77619" name="adj2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é possível manter o </a:t>
            </a:r>
            <a:r>
              <a:rPr b="1"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mesmo esquema mental</a:t>
            </a: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 para representar as “coisas” do problema, ao longo do SDLC? (baixar o hiato de representação com modelação OO)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2380341" y="365127"/>
            <a:ext cx="8973459" cy="7602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800"/>
              <a:buFont typeface="Noto Sans"/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2380339" y="1371601"/>
            <a:ext cx="8973460" cy="480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3" name="Google Shape;213;p32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5" name="Google Shape;215;p32"/>
          <p:cNvPicPr preferRelativeResize="0"/>
          <p:nvPr/>
        </p:nvPicPr>
        <p:blipFill/>
        <p:spPr>
          <a:xfrm>
            <a:off x="646547" y="1304804"/>
            <a:ext cx="8471345" cy="505154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/>
          <p:nvPr/>
        </p:nvSpPr>
        <p:spPr>
          <a:xfrm>
            <a:off x="8457739" y="185453"/>
            <a:ext cx="3540297" cy="1985091"/>
          </a:xfrm>
          <a:prstGeom prst="wedgeRoundRectCallout">
            <a:avLst>
              <a:gd fmla="val -57082" name="adj1"/>
              <a:gd fmla="val 89311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1D7F6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 “estrutura” de conceitos de um domínio tende a ser estável.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rPr>
              <a:t>As tecnologias mudam, os processos mudam,… mas os conceitos têm maior permanênica [Um sistema de gestão académica terá sempre alunos, docentes, turmas, cursos,…]</a:t>
            </a:r>
            <a:endParaRPr sz="1400">
              <a:solidFill>
                <a:schemeClr val="lt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cxnSp>
        <p:nvCxnSpPr>
          <p:cNvPr id="217" name="Google Shape;217;p32"/>
          <p:cNvCxnSpPr/>
          <p:nvPr/>
        </p:nvCxnSpPr>
        <p:spPr>
          <a:xfrm>
            <a:off x="5066600" y="5370725"/>
            <a:ext cx="3373800" cy="0"/>
          </a:xfrm>
          <a:prstGeom prst="straightConnector1">
            <a:avLst/>
          </a:prstGeom>
          <a:noFill/>
          <a:ln cap="flat" cmpd="sng" w="19050">
            <a:solidFill>
              <a:srgbClr val="6EDE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p32"/>
          <p:cNvCxnSpPr/>
          <p:nvPr/>
        </p:nvCxnSpPr>
        <p:spPr>
          <a:xfrm>
            <a:off x="814800" y="5726475"/>
            <a:ext cx="3603300" cy="0"/>
          </a:xfrm>
          <a:prstGeom prst="straightConnector1">
            <a:avLst/>
          </a:prstGeom>
          <a:noFill/>
          <a:ln cap="flat" cmpd="sng" w="19050">
            <a:solidFill>
              <a:srgbClr val="6EDE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754744" y="365127"/>
            <a:ext cx="10599056" cy="6736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ct val="100000"/>
              <a:buFont typeface="Noto Sans"/>
              <a:buNone/>
            </a:pPr>
            <a:r>
              <a:rPr lang="en-US"/>
              <a:t>O </a:t>
            </a:r>
            <a:r>
              <a:rPr b="1" lang="en-US"/>
              <a:t>modelo do domínio </a:t>
            </a:r>
            <a:r>
              <a:rPr lang="en-US"/>
              <a:t>é um </a:t>
            </a:r>
            <a:r>
              <a:rPr i="1" lang="en-US"/>
              <a:t>mapa dos conceitos </a:t>
            </a:r>
            <a:r>
              <a:rPr lang="en-US"/>
              <a:t>de uma área de aplicação 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2152651" y="1390651"/>
            <a:ext cx="2409825" cy="478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1800"/>
              <a:t>Mostra os conceitos de um  problema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 sz="1600"/>
              <a:t>O </a:t>
            </a:r>
            <a:r>
              <a:rPr i="1" lang="en-US" sz="1600"/>
              <a:t>vocabulário</a:t>
            </a:r>
            <a:r>
              <a:rPr lang="en-US" sz="1600"/>
              <a:t> de uma área de aplicação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1800"/>
              <a:t>Não é software!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 sz="1600"/>
              <a:t>É um resultado da análise, na investigação do problema.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1800"/>
              <a:buNone/>
            </a:pPr>
            <a:r>
              <a:rPr lang="en-US" sz="1800"/>
              <a:t>É visualizado num diagrama de classes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 sz="1600"/>
              <a:t>É uma </a:t>
            </a:r>
            <a:r>
              <a:rPr lang="en-US" sz="1600">
                <a:highlight>
                  <a:srgbClr val="008080"/>
                </a:highlight>
              </a:rPr>
              <a:t>vista estrutural</a:t>
            </a:r>
            <a:r>
              <a:rPr lang="en-US" sz="1600"/>
              <a:t>.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t/>
            </a:r>
            <a:endParaRPr sz="1600"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t/>
            </a:r>
            <a:endParaRPr sz="1600"/>
          </a:p>
        </p:txBody>
      </p:sp>
      <p:sp>
        <p:nvSpPr>
          <p:cNvPr id="225" name="Google Shape;225;p33"/>
          <p:cNvSpPr txBox="1"/>
          <p:nvPr>
            <p:ph idx="4294967295" type="ftr"/>
          </p:nvPr>
        </p:nvSpPr>
        <p:spPr>
          <a:xfrm>
            <a:off x="1981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26" name="Google Shape;226;p33"/>
          <p:cNvSpPr txBox="1"/>
          <p:nvPr>
            <p:ph idx="12" type="sldNum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lt1"/>
                </a:solidFill>
                <a:latin typeface="Noto Sans Light"/>
                <a:ea typeface="Noto Sans Light"/>
                <a:cs typeface="Noto Sans Light"/>
                <a:sym typeface="Noto Sans Light"/>
              </a:rPr>
              <a:t>‹#›</a:t>
            </a:fld>
            <a:endParaRPr sz="1200">
              <a:solidFill>
                <a:schemeClr val="lt1"/>
              </a:solidFill>
              <a:latin typeface="Noto Sans Light"/>
              <a:ea typeface="Noto Sans Light"/>
              <a:cs typeface="Noto Sans Light"/>
              <a:sym typeface="Noto Sans Light"/>
            </a:endParaRPr>
          </a:p>
        </p:txBody>
      </p:sp>
      <p:pic>
        <p:nvPicPr>
          <p:cNvPr descr="Diagram&#10;&#10;Description automatically generated" id="227" name="Google Shape;227;p33"/>
          <p:cNvPicPr preferRelativeResize="0"/>
          <p:nvPr/>
        </p:nvPicPr>
        <p:blipFill/>
        <p:spPr>
          <a:xfrm>
            <a:off x="5496087" y="1491620"/>
            <a:ext cx="5395603" cy="387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839788" y="365127"/>
            <a:ext cx="10515600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2400"/>
              <a:buFont typeface="Noto Sans"/>
              <a:buNone/>
            </a:pPr>
            <a:r>
              <a:rPr lang="en-US"/>
              <a:t>O modelo do domínio não tem a implementação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862015" y="1355728"/>
            <a:ext cx="5157787" cy="590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E9D4"/>
              </a:buClr>
              <a:buSzPct val="100000"/>
              <a:buNone/>
            </a:pPr>
            <a:r>
              <a:rPr lang="en-US"/>
              <a:t>Classes  de análise: perspetiva </a:t>
            </a:r>
            <a:br>
              <a:rPr lang="en-US"/>
            </a:br>
            <a:r>
              <a:rPr lang="en-US"/>
              <a:t>conceptual</a:t>
            </a:r>
            <a:endParaRPr/>
          </a:p>
        </p:txBody>
      </p:sp>
      <p:sp>
        <p:nvSpPr>
          <p:cNvPr id="234" name="Google Shape;234;p34"/>
          <p:cNvSpPr txBox="1"/>
          <p:nvPr>
            <p:ph idx="2" type="body"/>
          </p:nvPr>
        </p:nvSpPr>
        <p:spPr>
          <a:xfrm>
            <a:off x="839789" y="2112721"/>
            <a:ext cx="5157787" cy="4076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/>
              <a:t>Resultado da análise dos requisitos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/>
              <a:t>Neutro em relação à implementação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>
                <a:highlight>
                  <a:srgbClr val="008080"/>
                </a:highlight>
              </a:rPr>
              <a:t>Não fornece diretamente o modelo de dados nem as classes de programação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/>
              <a:t>Assunto do Analista</a:t>
            </a:r>
            <a:endParaRPr/>
          </a:p>
        </p:txBody>
      </p:sp>
      <p:sp>
        <p:nvSpPr>
          <p:cNvPr id="235" name="Google Shape;235;p34"/>
          <p:cNvSpPr txBox="1"/>
          <p:nvPr>
            <p:ph idx="3" type="body"/>
          </p:nvPr>
        </p:nvSpPr>
        <p:spPr>
          <a:xfrm>
            <a:off x="6096001" y="1355728"/>
            <a:ext cx="5183188" cy="590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E9D4"/>
              </a:buClr>
              <a:buSzPct val="100000"/>
              <a:buNone/>
            </a:pPr>
            <a:r>
              <a:rPr lang="en-US"/>
              <a:t>Classes em Java: perspetiva de implementação</a:t>
            </a:r>
            <a:endParaRPr/>
          </a:p>
        </p:txBody>
      </p:sp>
      <p:sp>
        <p:nvSpPr>
          <p:cNvPr id="236" name="Google Shape;236;p34"/>
          <p:cNvSpPr txBox="1"/>
          <p:nvPr>
            <p:ph idx="4" type="body"/>
          </p:nvPr>
        </p:nvSpPr>
        <p:spPr>
          <a:xfrm>
            <a:off x="6172201" y="2112721"/>
            <a:ext cx="5183188" cy="4076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/>
              <a:t>Resultado do desenho/ implementação 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/>
              <a:t>Escritas numa linguagem concreta (OO)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</a:pPr>
            <a:r>
              <a:rPr lang="en-US"/>
              <a:t>Genericamente baseadas nas classes conceptuais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F2F2F2"/>
              </a:buClr>
              <a:buSzPts val="2000"/>
              <a:buNone/>
            </a:pPr>
            <a:r>
              <a:rPr lang="en-US"/>
              <a:t>Assunto do Programador</a:t>
            </a:r>
            <a:endParaRPr/>
          </a:p>
        </p:txBody>
      </p:sp>
      <p:sp>
        <p:nvSpPr>
          <p:cNvPr id="237" name="Google Shape;237;p34"/>
          <p:cNvSpPr txBox="1"/>
          <p:nvPr>
            <p:ph idx="11" type="ftr"/>
          </p:nvPr>
        </p:nvSpPr>
        <p:spPr>
          <a:xfrm>
            <a:off x="2380341" y="6356352"/>
            <a:ext cx="577305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drawing&#10;&#10;Description automatically generated"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15780" r="19580" t="0"/>
          <a:stretch/>
        </p:blipFill>
        <p:spPr>
          <a:xfrm>
            <a:off x="2170511" y="4937371"/>
            <a:ext cx="22288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ilhouette of a person&#10;&#10;Description automatically generated" id="240" name="Google Shape;240;p34"/>
          <p:cNvPicPr preferRelativeResize="0"/>
          <p:nvPr/>
        </p:nvPicPr>
        <p:blipFill/>
        <p:spPr>
          <a:xfrm>
            <a:off x="8426055" y="4610897"/>
            <a:ext cx="1745455" cy="174545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34"/>
          <p:cNvGrpSpPr/>
          <p:nvPr/>
        </p:nvGrpSpPr>
        <p:grpSpPr>
          <a:xfrm>
            <a:off x="4307683" y="4610896"/>
            <a:ext cx="4210050" cy="2031999"/>
            <a:chOff x="0" y="0"/>
            <a:chExt cx="4210050" cy="2031999"/>
          </a:xfrm>
        </p:grpSpPr>
        <p:sp>
          <p:nvSpPr>
            <p:cNvPr id="242" name="Google Shape;242;p34"/>
            <p:cNvSpPr/>
            <p:nvPr/>
          </p:nvSpPr>
          <p:spPr>
            <a:xfrm>
              <a:off x="0" y="609599"/>
              <a:ext cx="4210050" cy="812800"/>
            </a:xfrm>
            <a:prstGeom prst="notchedRightArrow">
              <a:avLst>
                <a:gd fmla="val 50000" name="adj1"/>
                <a:gd fmla="val 50000" name="adj2"/>
              </a:avLst>
            </a:prstGeom>
            <a:solidFill>
              <a:srgbClr val="CBE2D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1850" y="0"/>
              <a:ext cx="1221078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4"/>
            <p:cNvSpPr txBox="1"/>
            <p:nvPr/>
          </p:nvSpPr>
          <p:spPr>
            <a:xfrm>
              <a:off x="1850" y="0"/>
              <a:ext cx="1221078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"/>
                <a:buNone/>
              </a:pPr>
              <a:r>
                <a:rPr lang="en-US" sz="1100">
                  <a:solidFill>
                    <a:schemeClr val="lt1"/>
                  </a:solidFill>
                  <a:latin typeface="Noto Sans"/>
                  <a:ea typeface="Noto Sans"/>
                  <a:cs typeface="Noto Sans"/>
                  <a:sym typeface="Noto Sans"/>
                </a:rPr>
                <a:t>Análise</a:t>
              </a:r>
              <a:endParaRPr sz="11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510789" y="914400"/>
              <a:ext cx="203200" cy="203200"/>
            </a:xfrm>
            <a:prstGeom prst="ellipse">
              <a:avLst/>
            </a:prstGeom>
            <a:solidFill>
              <a:srgbClr val="26AF8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1283983" y="1219199"/>
              <a:ext cx="1221078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4"/>
            <p:cNvSpPr txBox="1"/>
            <p:nvPr/>
          </p:nvSpPr>
          <p:spPr>
            <a:xfrm>
              <a:off x="1283983" y="1219199"/>
              <a:ext cx="1221078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"/>
                <a:buNone/>
              </a:pPr>
              <a:r>
                <a:rPr lang="en-US" sz="1100">
                  <a:solidFill>
                    <a:schemeClr val="lt1"/>
                  </a:solidFill>
                  <a:latin typeface="Noto Sans"/>
                  <a:ea typeface="Noto Sans"/>
                  <a:cs typeface="Noto Sans"/>
                  <a:sym typeface="Noto Sans"/>
                </a:rPr>
                <a:t>Especificação</a:t>
              </a:r>
              <a:endParaRPr sz="11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1792922" y="914400"/>
              <a:ext cx="203200" cy="203200"/>
            </a:xfrm>
            <a:prstGeom prst="ellipse">
              <a:avLst/>
            </a:prstGeom>
            <a:solidFill>
              <a:srgbClr val="26AF8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2566115" y="0"/>
              <a:ext cx="1221078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34"/>
            <p:cNvSpPr txBox="1"/>
            <p:nvPr/>
          </p:nvSpPr>
          <p:spPr>
            <a:xfrm>
              <a:off x="2566115" y="0"/>
              <a:ext cx="1221078" cy="81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78225" lIns="78225" spcFirstLastPara="1" rIns="78225" wrap="square" tIns="78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100"/>
                <a:buFont typeface="Noto Sans"/>
                <a:buNone/>
              </a:pPr>
              <a:r>
                <a:rPr lang="en-US" sz="1100">
                  <a:solidFill>
                    <a:schemeClr val="lt1"/>
                  </a:solidFill>
                  <a:latin typeface="Noto Sans"/>
                  <a:ea typeface="Noto Sans"/>
                  <a:cs typeface="Noto Sans"/>
                  <a:sym typeface="Noto Sans"/>
                </a:rPr>
                <a:t>Implementação</a:t>
              </a:r>
              <a:endParaRPr sz="11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endParaRPr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3075055" y="914400"/>
              <a:ext cx="203200" cy="203200"/>
            </a:xfrm>
            <a:prstGeom prst="ellipse">
              <a:avLst/>
            </a:prstGeom>
            <a:solidFill>
              <a:srgbClr val="26AF8A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5"/>
          <p:cNvSpPr txBox="1"/>
          <p:nvPr>
            <p:ph type="title"/>
          </p:nvPr>
        </p:nvSpPr>
        <p:spPr>
          <a:xfrm>
            <a:off x="838200" y="136524"/>
            <a:ext cx="5054875" cy="14238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EDEBF"/>
              </a:buClr>
              <a:buSzPts val="3200"/>
              <a:buFont typeface="Noto Sans"/>
              <a:buNone/>
            </a:pPr>
            <a:r>
              <a:rPr lang="en-US"/>
              <a:t>Classe ou atributo?</a:t>
            </a:r>
            <a:endParaRPr/>
          </a:p>
        </p:txBody>
      </p:sp>
      <p:sp>
        <p:nvSpPr>
          <p:cNvPr id="257" name="Google Shape;257;p35"/>
          <p:cNvSpPr txBox="1"/>
          <p:nvPr>
            <p:ph idx="1" type="body"/>
          </p:nvPr>
        </p:nvSpPr>
        <p:spPr>
          <a:xfrm>
            <a:off x="839787" y="1812022"/>
            <a:ext cx="5054876" cy="4387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/>
              <a:t>É natural pensar num dado atributo como um “tipo primitivo” ou como um conceito (tipo de coisas)?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t/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</a:pPr>
            <a:r>
              <a:rPr lang="en-US"/>
              <a:t>“tipos primitivos”: números, datas, uma String,…</a:t>
            </a:r>
            <a:endParaRPr/>
          </a:p>
        </p:txBody>
      </p:sp>
      <p:sp>
        <p:nvSpPr>
          <p:cNvPr id="258" name="Google Shape;258;p35"/>
          <p:cNvSpPr txBox="1"/>
          <p:nvPr>
            <p:ph idx="11" type="ftr"/>
          </p:nvPr>
        </p:nvSpPr>
        <p:spPr>
          <a:xfrm>
            <a:off x="838200" y="6356352"/>
            <a:ext cx="7315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 Oliveira</a:t>
            </a:r>
            <a:endParaRPr/>
          </a:p>
        </p:txBody>
      </p:sp>
      <p:sp>
        <p:nvSpPr>
          <p:cNvPr id="259" name="Google Shape;259;p3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p35"/>
          <p:cNvPicPr preferRelativeResize="0"/>
          <p:nvPr/>
        </p:nvPicPr>
        <p:blipFill/>
        <p:spPr>
          <a:xfrm>
            <a:off x="7242899" y="745275"/>
            <a:ext cx="1564376" cy="125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42900" y="3000677"/>
            <a:ext cx="3838901" cy="104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