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7102475" cy="10233025"/>
  <p:embeddedFontLst>
    <p:embeddedFont>
      <p:font typeface="Barlow Condensed SemiBold"/>
      <p:regular r:id="rId30"/>
      <p:bold r:id="rId31"/>
      <p:italic r:id="rId32"/>
      <p:boldItalic r:id="rId33"/>
    </p:embeddedFont>
    <p:embeddedFont>
      <p:font typeface="Barlow Medium"/>
      <p:regular r:id="rId34"/>
      <p:bold r:id="rId35"/>
      <p:italic r:id="rId36"/>
      <p:boldItalic r:id="rId37"/>
    </p:embeddedFont>
    <p:embeddedFont>
      <p:font typeface="Barlow Light"/>
      <p:regular r:id="rId38"/>
      <p:bold r:id="rId39"/>
      <p:italic r:id="rId40"/>
      <p:boldItalic r:id="rId41"/>
    </p:embeddedFont>
    <p:embeddedFont>
      <p:font typeface="Barlow"/>
      <p:regular r:id="rId42"/>
      <p:bold r:id="rId43"/>
      <p:italic r:id="rId44"/>
      <p:boldItalic r:id="rId45"/>
    </p:embeddedFont>
    <p:embeddedFont>
      <p:font typeface="Barlow Semi Condensed SemiBold"/>
      <p:regular r:id="rId46"/>
      <p:bold r:id="rId47"/>
      <p:italic r:id="rId48"/>
      <p:boldItalic r:id="rId49"/>
    </p:embeddedFont>
    <p:embeddedFont>
      <p:font typeface="Open Sans Light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6CABC4-68FA-47ED-9A42-9463D997D21B}">
  <a:tblStyle styleId="{5B6CABC4-68FA-47ED-9A42-9463D997D21B}" styleName="Table_0">
    <a:wholeTbl>
      <a:tcTxStyle b="off" i="off">
        <a:font>
          <a:latin typeface="Barlow"/>
          <a:ea typeface="Barlow"/>
          <a:cs typeface="Barlow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Barlow"/>
          <a:ea typeface="Barlow"/>
          <a:cs typeface="Barlow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Barlow"/>
          <a:ea typeface="Barlow"/>
          <a:cs typeface="Barlow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Barlow"/>
          <a:ea typeface="Barlow"/>
          <a:cs typeface="Barlow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Barlow"/>
          <a:ea typeface="Barlow"/>
          <a:cs typeface="Barlow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italic.fntdata"/><Relationship Id="rId42" Type="http://schemas.openxmlformats.org/officeDocument/2006/relationships/font" Target="fonts/Barlow-regular.fntdata"/><Relationship Id="rId41" Type="http://schemas.openxmlformats.org/officeDocument/2006/relationships/font" Target="fonts/BarlowLight-boldItalic.fntdata"/><Relationship Id="rId44" Type="http://schemas.openxmlformats.org/officeDocument/2006/relationships/font" Target="fonts/Barlow-italic.fntdata"/><Relationship Id="rId43" Type="http://schemas.openxmlformats.org/officeDocument/2006/relationships/font" Target="fonts/Barlow-bold.fntdata"/><Relationship Id="rId46" Type="http://schemas.openxmlformats.org/officeDocument/2006/relationships/font" Target="fonts/BarlowSemiCondensedSemiBold-regular.fntdata"/><Relationship Id="rId45" Type="http://schemas.openxmlformats.org/officeDocument/2006/relationships/font" Target="fonts/Barlow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arlowSemiCondensedSemiBold-italic.fntdata"/><Relationship Id="rId47" Type="http://schemas.openxmlformats.org/officeDocument/2006/relationships/font" Target="fonts/BarlowSemiCondensedSemiBold-bold.fntdata"/><Relationship Id="rId49" Type="http://schemas.openxmlformats.org/officeDocument/2006/relationships/font" Target="fonts/BarlowSemiCondensed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CondensedSemiBold-bold.fntdata"/><Relationship Id="rId30" Type="http://schemas.openxmlformats.org/officeDocument/2006/relationships/font" Target="fonts/BarlowCondensedSemiBold-regular.fntdata"/><Relationship Id="rId33" Type="http://schemas.openxmlformats.org/officeDocument/2006/relationships/font" Target="fonts/BarlowCondensedSemiBold-boldItalic.fntdata"/><Relationship Id="rId32" Type="http://schemas.openxmlformats.org/officeDocument/2006/relationships/font" Target="fonts/BarlowCondensedSemiBold-italic.fntdata"/><Relationship Id="rId35" Type="http://schemas.openxmlformats.org/officeDocument/2006/relationships/font" Target="fonts/BarlowMedium-bold.fntdata"/><Relationship Id="rId34" Type="http://schemas.openxmlformats.org/officeDocument/2006/relationships/font" Target="fonts/BarlowMedium-regular.fntdata"/><Relationship Id="rId37" Type="http://schemas.openxmlformats.org/officeDocument/2006/relationships/font" Target="fonts/BarlowMedium-boldItalic.fntdata"/><Relationship Id="rId36" Type="http://schemas.openxmlformats.org/officeDocument/2006/relationships/font" Target="fonts/BarlowMedium-italic.fntdata"/><Relationship Id="rId39" Type="http://schemas.openxmlformats.org/officeDocument/2006/relationships/font" Target="fonts/BarlowLight-bold.fntdata"/><Relationship Id="rId38" Type="http://schemas.openxmlformats.org/officeDocument/2006/relationships/font" Target="fonts/BarlowLight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Light-bold.fntdata"/><Relationship Id="rId50" Type="http://schemas.openxmlformats.org/officeDocument/2006/relationships/font" Target="fonts/OpenSansLight-regular.fntdata"/><Relationship Id="rId53" Type="http://schemas.openxmlformats.org/officeDocument/2006/relationships/font" Target="fonts/OpenSansLight-boldItalic.fntdata"/><Relationship Id="rId52" Type="http://schemas.openxmlformats.org/officeDocument/2006/relationships/font" Target="fonts/OpenSans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3" type="hdr"/>
          </p:nvPr>
        </p:nvSpPr>
        <p:spPr>
          <a:xfrm>
            <a:off x="0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DETI/AMS</a:t>
            </a:r>
            <a:endParaRPr/>
          </a:p>
        </p:txBody>
      </p:sp>
      <p:sp>
        <p:nvSpPr>
          <p:cNvPr id="97" name="Google Shape;97;p1:notes"/>
          <p:cNvSpPr txBox="1"/>
          <p:nvPr>
            <p:ph idx="10" type="dt"/>
          </p:nvPr>
        </p:nvSpPr>
        <p:spPr>
          <a:xfrm>
            <a:off x="4023092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2024-04-23</a:t>
            </a:r>
            <a:endParaRPr/>
          </a:p>
        </p:txBody>
      </p:sp>
      <p:sp>
        <p:nvSpPr>
          <p:cNvPr id="98" name="Google Shape;98;p1:notes"/>
          <p:cNvSpPr txBox="1"/>
          <p:nvPr>
            <p:ph idx="11" type="ftr"/>
          </p:nvPr>
        </p:nvSpPr>
        <p:spPr>
          <a:xfrm>
            <a:off x="0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 (2018)</a:t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:notes"/>
          <p:cNvSpPr txBox="1"/>
          <p:nvPr>
            <p:ph idx="11" type="ftr"/>
          </p:nvPr>
        </p:nvSpPr>
        <p:spPr>
          <a:xfrm>
            <a:off x="0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 (2018)</a:t>
            </a:r>
            <a:endParaRPr/>
          </a:p>
        </p:txBody>
      </p:sp>
      <p:sp>
        <p:nvSpPr>
          <p:cNvPr id="108" name="Google Shape;108;p2:notes"/>
          <p:cNvSpPr txBox="1"/>
          <p:nvPr>
            <p:ph idx="3" type="hdr"/>
          </p:nvPr>
        </p:nvSpPr>
        <p:spPr>
          <a:xfrm>
            <a:off x="0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DETI/AMS</a:t>
            </a:r>
            <a:endParaRPr/>
          </a:p>
        </p:txBody>
      </p:sp>
      <p:sp>
        <p:nvSpPr>
          <p:cNvPr id="109" name="Google Shape;109;p2:notes"/>
          <p:cNvSpPr txBox="1"/>
          <p:nvPr>
            <p:ph idx="10" type="dt"/>
          </p:nvPr>
        </p:nvSpPr>
        <p:spPr>
          <a:xfrm>
            <a:off x="4023092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2024-04-23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751562" y="2642285"/>
            <a:ext cx="7763788" cy="1330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4000"/>
              <a:buFont typeface="Barlow Semi Condensed SemiBold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51562" y="4194805"/>
            <a:ext cx="6676372" cy="143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eti3.png"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18129" y="5245866"/>
            <a:ext cx="2997221" cy="7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2090680" y="-247707"/>
            <a:ext cx="496264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849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489165"/>
            <a:ext cx="78867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600"/>
              <a:buFont typeface="Barlow Semi Condensed SemiBold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800"/>
              <a:buNone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8650" y="1390650"/>
            <a:ext cx="38862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629150" y="1390650"/>
            <a:ext cx="38862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body"/>
          </p:nvPr>
        </p:nvSpPr>
        <p:spPr>
          <a:xfrm>
            <a:off x="628650" y="651053"/>
            <a:ext cx="3886200" cy="552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629150" y="651053"/>
            <a:ext cx="3886200" cy="552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365126"/>
            <a:ext cx="7886700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46511" y="1434112"/>
            <a:ext cx="3868340" cy="6621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b="1"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2" y="2268747"/>
            <a:ext cx="3868340" cy="392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3" type="body"/>
          </p:nvPr>
        </p:nvSpPr>
        <p:spPr>
          <a:xfrm>
            <a:off x="4629150" y="1434112"/>
            <a:ext cx="3887391" cy="6621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b="1"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4629150" y="2268747"/>
            <a:ext cx="3887391" cy="392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>
            <a:off x="628650" y="1038759"/>
            <a:ext cx="6676372" cy="589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  <a:defRPr b="0" i="0" sz="3200" u="none" cap="none" strike="noStrike">
                <a:solidFill>
                  <a:srgbClr val="6EDEBF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214323"/>
            <a:ext cx="7886700" cy="496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2F2F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D8D8D8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hyperlink" Target="https://www.visual-paradigm.com/cn/scrum/scrum-burndown-chart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visual-paradigm.com/scrum/what-is-scru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indeed.pt/" TargetMode="External"/><Relationship Id="rId4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ctrTitle"/>
          </p:nvPr>
        </p:nvSpPr>
        <p:spPr>
          <a:xfrm>
            <a:off x="751562" y="2642285"/>
            <a:ext cx="7763788" cy="1330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4000"/>
              <a:buFont typeface="Barlow Semi Condensed SemiBold"/>
              <a:buNone/>
            </a:pPr>
            <a:r>
              <a:rPr lang="en-US"/>
              <a:t>Gestão de equipas com o SCRUM</a:t>
            </a:r>
            <a:endParaRPr/>
          </a:p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751562" y="4194805"/>
            <a:ext cx="6676372" cy="143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/>
              <a:t>Ilídio Oliveira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>
                <a:latin typeface="Barlow Light"/>
                <a:ea typeface="Barlow Light"/>
                <a:cs typeface="Barlow Light"/>
                <a:sym typeface="Barlow Light"/>
              </a:rPr>
              <a:t>v2025-04-01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48"/>
            <a:ext cx="8229600" cy="1047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Scrum process</a:t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93" y="1230002"/>
            <a:ext cx="8761613" cy="520279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628650" y="365126"/>
            <a:ext cx="7886700" cy="849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Planeamento do trabalho e métodos ágeis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628650" y="1489165"/>
            <a:ext cx="78867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547" y="1264059"/>
            <a:ext cx="8210760" cy="491290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/>
          <p:nvPr/>
        </p:nvSpPr>
        <p:spPr>
          <a:xfrm>
            <a:off x="199693" y="5000850"/>
            <a:ext cx="2444116" cy="849720"/>
          </a:xfrm>
          <a:prstGeom prst="wedgeRectCallout">
            <a:avLst>
              <a:gd fmla="val 267" name="adj1"/>
              <a:gd fmla="val -100048" name="adj2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Em projetos de software: entradas do backlog são funcionalidades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Sprint planning</a:t>
            </a:r>
            <a:endParaRPr/>
          </a:p>
        </p:txBody>
      </p:sp>
      <p:sp>
        <p:nvSpPr>
          <p:cNvPr id="197" name="Google Shape;197;p26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descr="Product backlog vs Scrum backlog" id="198" name="Google Shape;1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" y="1603709"/>
            <a:ext cx="8201025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/>
          <p:nvPr/>
        </p:nvSpPr>
        <p:spPr>
          <a:xfrm>
            <a:off x="2887377" y="5205190"/>
            <a:ext cx="3962603" cy="1516286"/>
          </a:xfrm>
          <a:prstGeom prst="wedgeRectCallout">
            <a:avLst>
              <a:gd fmla="val -37751" name="adj1"/>
              <a:gd fmla="val -120078" name="adj2"/>
            </a:avLst>
          </a:prstGeom>
          <a:gradFill>
            <a:gsLst>
              <a:gs pos="0">
                <a:srgbClr val="9DD9C2"/>
              </a:gs>
              <a:gs pos="50000">
                <a:srgbClr val="90CFB7"/>
              </a:gs>
              <a:gs pos="100000">
                <a:srgbClr val="7BCCAF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 desenvolvimento de sw, há um estilo para escrever as entradas do </a:t>
            </a:r>
            <a:r>
              <a:rPr i="1" lang="en-U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backlog</a:t>
            </a:r>
            <a:r>
              <a:rPr lang="en-U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adotando o conceito de “</a:t>
            </a:r>
            <a:r>
              <a:rPr i="1" lang="en-U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user story</a:t>
            </a:r>
            <a:r>
              <a:rPr lang="en-U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”. A história é um exemplo de utilização, ~uma forma de percorrer um caso de utilização.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628650" y="365126"/>
            <a:ext cx="7886700" cy="8497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Histórias de utilização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628650" y="1489165"/>
            <a:ext cx="78867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15491"/>
          <a:stretch/>
        </p:blipFill>
        <p:spPr>
          <a:xfrm>
            <a:off x="628650" y="1481032"/>
            <a:ext cx="7289865" cy="47972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/>
          <p:nvPr/>
        </p:nvSpPr>
        <p:spPr>
          <a:xfrm>
            <a:off x="5535399" y="4404484"/>
            <a:ext cx="3467200" cy="966747"/>
          </a:xfrm>
          <a:prstGeom prst="wedgeRectCallout">
            <a:avLst>
              <a:gd fmla="val -65899" name="adj1"/>
              <a:gd fmla="val -214859" name="adj2"/>
            </a:avLst>
          </a:prstGeom>
          <a:gradFill>
            <a:gsLst>
              <a:gs pos="0">
                <a:srgbClr val="9DD9C2"/>
              </a:gs>
              <a:gs pos="50000">
                <a:srgbClr val="90CFB7"/>
              </a:gs>
              <a:gs pos="100000">
                <a:srgbClr val="7BCCAF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granularidade do “theme” aproxima-se da do conceito de caso de utilização.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628650" y="342641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ct val="100000"/>
              <a:buFont typeface="Barlow Semi Condensed SemiBold"/>
              <a:buNone/>
            </a:pPr>
            <a:r>
              <a:rPr lang="en-US"/>
              <a:t>Epic: coherent set of Stories that meets a relevant achievement</a:t>
            </a:r>
            <a:endParaRPr/>
          </a:p>
        </p:txBody>
      </p:sp>
      <p:sp>
        <p:nvSpPr>
          <p:cNvPr id="216" name="Google Shape;216;p28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descr="Agile epics vs stories vs themes | Atlassian Agile Coach" id="217" name="Google Shape;2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50925"/>
            <a:ext cx="9144000" cy="475456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628649" y="365126"/>
            <a:ext cx="2102975" cy="2146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Elementos  do </a:t>
            </a:r>
            <a:br>
              <a:rPr lang="en-US"/>
            </a:br>
            <a:r>
              <a:rPr lang="en-US"/>
              <a:t>Scrum</a:t>
            </a:r>
            <a:endParaRPr/>
          </a:p>
        </p:txBody>
      </p:sp>
      <p:sp>
        <p:nvSpPr>
          <p:cNvPr id="224" name="Google Shape;224;p29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007" y="39768"/>
            <a:ext cx="6402607" cy="68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Daily Scrum</a:t>
            </a:r>
            <a:endParaRPr/>
          </a:p>
        </p:txBody>
      </p:sp>
      <p:sp>
        <p:nvSpPr>
          <p:cNvPr id="232" name="Google Shape;232;p30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412" y="1538287"/>
            <a:ext cx="482917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600"/>
              <a:buFont typeface="Barlow Semi Condensed SemiBold"/>
              <a:buNone/>
            </a:pPr>
            <a:r>
              <a:rPr lang="en-US"/>
              <a:t>Planeamento e monitorização do progresso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Sprint planning</a:t>
            </a:r>
            <a:endParaRPr/>
          </a:p>
        </p:txBody>
      </p:sp>
      <p:sp>
        <p:nvSpPr>
          <p:cNvPr id="248" name="Google Shape;248;p32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descr="Product backlog vs Scrum backlog" id="249" name="Google Shape;24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487" y="1603709"/>
            <a:ext cx="8201025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/>
          <p:nvPr/>
        </p:nvSpPr>
        <p:spPr>
          <a:xfrm>
            <a:off x="2887377" y="5205190"/>
            <a:ext cx="3962603" cy="1516286"/>
          </a:xfrm>
          <a:prstGeom prst="wedgeRectCallout">
            <a:avLst>
              <a:gd fmla="val -37751" name="adj1"/>
              <a:gd fmla="val -120078" name="adj2"/>
            </a:avLst>
          </a:prstGeom>
          <a:gradFill>
            <a:gsLst>
              <a:gs pos="0">
                <a:srgbClr val="9DD9C2"/>
              </a:gs>
              <a:gs pos="50000">
                <a:srgbClr val="90CFB7"/>
              </a:gs>
              <a:gs pos="100000">
                <a:srgbClr val="7BCCAF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 desenvolvimento de sw, há um estilo para escrever as entradas do </a:t>
            </a:r>
            <a:r>
              <a:rPr i="1" lang="en-U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backlog</a:t>
            </a:r>
            <a:r>
              <a:rPr lang="en-U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adotando o conceito de “</a:t>
            </a:r>
            <a:r>
              <a:rPr i="1" lang="en-U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user story</a:t>
            </a:r>
            <a:r>
              <a:rPr lang="en-U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”. A história é um exemplo de utilização, ~uma forma de percorrer um caso de utilização.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457200" y="274648"/>
            <a:ext cx="8229600" cy="1047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Scrum: backlog must be prioritized</a:t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049" y="1412776"/>
            <a:ext cx="6851571" cy="498677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59" name="Google Shape;259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28650" y="365126"/>
            <a:ext cx="7886700" cy="849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Objetivos de aprendizagem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28650" y="1489165"/>
            <a:ext cx="7886700" cy="4687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200"/>
              <a:buFont typeface="Arial"/>
              <a:buChar char="•"/>
            </a:pPr>
            <a:r>
              <a:rPr lang="en-US"/>
              <a:t>Identificar vantagens de estruturar um projeto em iterações, produzindo incrementos frequentes.</a:t>
            </a:r>
            <a:br>
              <a:rPr lang="en-US"/>
            </a:br>
            <a:r>
              <a:rPr lang="en-US"/>
              <a:t>Caracterizar os princípios da gestão do </a:t>
            </a:r>
            <a:r>
              <a:rPr i="1" lang="en-US"/>
              <a:t>backlog </a:t>
            </a:r>
            <a:r>
              <a:rPr lang="en-US"/>
              <a:t>em abordagens ágeis.</a:t>
            </a:r>
            <a:br>
              <a:rPr lang="en-US"/>
            </a:br>
            <a:r>
              <a:rPr lang="en-US"/>
              <a:t>Identificar os papéis numa equipa de Scrum e as principais "cerimónias"</a:t>
            </a:r>
            <a:br>
              <a:rPr lang="en-US"/>
            </a:br>
            <a:r>
              <a:rPr lang="en-US"/>
              <a:t>Relacionar as atividades da Scrum com as práticas das metodologias ágeis de desenvolvimento.</a:t>
            </a:r>
            <a:endParaRPr/>
          </a:p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457200" y="274648"/>
            <a:ext cx="8229600" cy="1047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Scrum: Velocity</a:t>
            </a:r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1450"/>
            <a:ext cx="7174850" cy="493334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Monitorar o progresso com “burndown chart”</a:t>
            </a:r>
            <a:endParaRPr/>
          </a:p>
        </p:txBody>
      </p:sp>
      <p:sp>
        <p:nvSpPr>
          <p:cNvPr id="273" name="Google Shape;273;p35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descr="Burndown chart" id="274" name="Google Shape;27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3213"/>
            <a:ext cx="9144000" cy="37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>
            <a:hlinkClick r:id="rId4"/>
          </p:cNvPr>
          <p:cNvSpPr/>
          <p:nvPr/>
        </p:nvSpPr>
        <p:spPr>
          <a:xfrm>
            <a:off x="485480" y="5511465"/>
            <a:ext cx="63300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https://www.visual-paradigm.com/cn/scrum/scrum-burndown-chart/</a:t>
            </a:r>
            <a:endParaRPr/>
          </a:p>
        </p:txBody>
      </p:sp>
      <p:sp>
        <p:nvSpPr>
          <p:cNvPr id="276" name="Google Shape;276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Algumas ideias a reter</a:t>
            </a:r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628650" y="1390650"/>
            <a:ext cx="38862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en-US"/>
              <a:t>Um processo de software explica o trabalho a desenvolver para construir o produto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en-US"/>
              <a:t>O processo não explica como </a:t>
            </a:r>
            <a:r>
              <a:rPr lang="en-US"/>
              <a:t>organizar</a:t>
            </a:r>
            <a:r>
              <a:rPr lang="en-US"/>
              <a:t> o dia-a-dia da equipa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en-US"/>
              <a:t>A Scrum oferece uma metodologia “leve” para gestão de equipas, a construir produtos complexos 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en-US"/>
              <a:t>Mas… é desafiante dominar e aplicar a Scrum!</a:t>
            </a:r>
            <a:endParaRPr/>
          </a:p>
        </p:txBody>
      </p:sp>
      <p:sp>
        <p:nvSpPr>
          <p:cNvPr id="283" name="Google Shape;283;p36"/>
          <p:cNvSpPr txBox="1"/>
          <p:nvPr>
            <p:ph idx="2" type="body"/>
          </p:nvPr>
        </p:nvSpPr>
        <p:spPr>
          <a:xfrm>
            <a:off x="4629150" y="1390650"/>
            <a:ext cx="38862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rPr lang="en-US"/>
              <a:t>A Scrum é especialmente adequada para métodos ágeis de desenvolvimento de software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en-US"/>
              <a:t>Sprint (iteração)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en-US"/>
              <a:t>Equipa auto-organizadas e multifuncionais (comunicação)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en-US"/>
              <a:t>Foco no incremento (entrega frequente)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Arial"/>
              <a:buChar char="•"/>
            </a:pPr>
            <a:r>
              <a:rPr lang="en-US"/>
              <a:t>Adaptação (“</a:t>
            </a:r>
            <a:r>
              <a:rPr i="1" lang="en-US"/>
              <a:t>embrace</a:t>
            </a:r>
            <a:r>
              <a:rPr i="1" lang="en-US"/>
              <a:t> change</a:t>
            </a:r>
            <a:r>
              <a:rPr lang="en-US"/>
              <a:t>”)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85" name="Google Shape;285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t/>
            </a:r>
            <a:endParaRPr/>
          </a:p>
        </p:txBody>
      </p:sp>
      <p:sp>
        <p:nvSpPr>
          <p:cNvPr id="291" name="Google Shape;291;p37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id="292" name="Google Shape;29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613" y="990599"/>
            <a:ext cx="7852940" cy="495771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628650" y="365126"/>
            <a:ext cx="7886700" cy="849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References</a:t>
            </a:r>
            <a:endParaRPr/>
          </a:p>
        </p:txBody>
      </p:sp>
      <p:graphicFrame>
        <p:nvGraphicFramePr>
          <p:cNvPr id="299" name="Google Shape;299;p38"/>
          <p:cNvGraphicFramePr/>
          <p:nvPr/>
        </p:nvGraphicFramePr>
        <p:xfrm>
          <a:off x="628650" y="14890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{5B6CABC4-68FA-47ED-9A42-9463D997D21B}</a:tableStyleId>
              </a:tblPr>
              <a:tblGrid>
                <a:gridCol w="3849350"/>
                <a:gridCol w="4037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Core readings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Suggested readings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/>
                        <a:t>Ken Schwaber, Jeff Sutherland, “Scrum Guide”.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15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/>
                        <a:t>Visual Paradigm, “</a:t>
                      </a:r>
                      <a:r>
                        <a:rPr lang="en-US" sz="2000" u="sng">
                          <a:solidFill>
                            <a:schemeClr val="hlink"/>
                          </a:solidFill>
                          <a:hlinkClick r:id="rId3"/>
                        </a:rPr>
                        <a:t>What is Scrum?</a:t>
                      </a:r>
                      <a:r>
                        <a:rPr lang="en-US" sz="2000"/>
                        <a:t>”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Char char="•"/>
                      </a:pPr>
                      <a:r>
                        <a:rPr lang="en-US" sz="2000"/>
                        <a:t>[Dennis15] – Chap. 1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0" name="Google Shape;300;p38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600"/>
              <a:buFont typeface="Barlow Semi Condensed SemiBold"/>
              <a:buNone/>
            </a:pPr>
            <a:r>
              <a:rPr lang="en-US"/>
              <a:t>Como organizar as atividades da equipa?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A metáfora do Scrum…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629841" y="267502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00"/>
              <a:buNone/>
            </a:pPr>
            <a:r>
              <a:rPr lang="en-US"/>
              <a:t>“</a:t>
            </a:r>
            <a:r>
              <a:rPr lang="en-US">
                <a:highlight>
                  <a:srgbClr val="008080"/>
                </a:highlight>
              </a:rPr>
              <a:t>restarting play </a:t>
            </a:r>
            <a:r>
              <a:rPr lang="en-US"/>
              <a:t>in rugby football that involves players packing </a:t>
            </a:r>
            <a:r>
              <a:rPr lang="en-US">
                <a:highlight>
                  <a:srgbClr val="008080"/>
                </a:highlight>
              </a:rPr>
              <a:t>closely together </a:t>
            </a:r>
            <a:r>
              <a:rPr lang="en-US"/>
              <a:t>with their heads down and attempting to </a:t>
            </a:r>
            <a:r>
              <a:rPr lang="en-US">
                <a:highlight>
                  <a:srgbClr val="008080"/>
                </a:highlight>
              </a:rPr>
              <a:t>gain possession of the ball</a:t>
            </a:r>
            <a:r>
              <a:rPr lang="en-US"/>
              <a:t>”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1600"/>
              <a:buNone/>
            </a:pPr>
            <a:r>
              <a:rPr lang="en-US"/>
              <a:t>Scrum jobs?...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4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Indeed.pt</a:t>
            </a:r>
            <a:r>
              <a:rPr lang="en-US"/>
              <a:t> </a:t>
            </a:r>
            <a:endParaRPr/>
          </a:p>
        </p:txBody>
      </p:sp>
      <p:sp>
        <p:nvSpPr>
          <p:cNvPr id="130" name="Google Shape;130;p18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7391" y="2675021"/>
            <a:ext cx="5267802" cy="258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628649" y="365126"/>
            <a:ext cx="2102975" cy="2146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Elementos  do </a:t>
            </a:r>
            <a:br>
              <a:rPr lang="en-US"/>
            </a:br>
            <a:r>
              <a:rPr lang="en-US"/>
              <a:t>Scrum</a:t>
            </a:r>
            <a:endParaRPr/>
          </a:p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007" y="39768"/>
            <a:ext cx="6402607" cy="681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“3355”</a:t>
            </a:r>
            <a:endParaRPr/>
          </a:p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6988" y="404813"/>
            <a:ext cx="6810375" cy="61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Papéis previstos no Scrum</a:t>
            </a:r>
            <a:endParaRPr/>
          </a:p>
        </p:txBody>
      </p:sp>
      <p:sp>
        <p:nvSpPr>
          <p:cNvPr id="154" name="Google Shape;154;p21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8389" y="1406885"/>
            <a:ext cx="5591026" cy="404422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628650" y="365127"/>
            <a:ext cx="7886700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5127"/>
            <a:ext cx="9144000" cy="459134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259534" y="5102414"/>
            <a:ext cx="2928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Credit: Nokia Networks.</a:t>
            </a: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628650" y="365126"/>
            <a:ext cx="7886700" cy="849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Barlow Semi Condensed SemiBold"/>
              <a:buNone/>
            </a:pPr>
            <a:r>
              <a:rPr lang="en-US"/>
              <a:t>Metodologia</a:t>
            </a:r>
            <a:r>
              <a:rPr lang="en-US"/>
              <a:t> de gestão de equipas SCRUM</a:t>
            </a:r>
            <a:endParaRPr/>
          </a:p>
        </p:txBody>
      </p:sp>
      <p:pic>
        <p:nvPicPr>
          <p:cNvPr id="171" name="Google Shape;17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61" y="1214844"/>
            <a:ext cx="9007153" cy="472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>
            <p:ph idx="11" type="ftr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