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  <p:embeddedFont>
      <p:font typeface="DM Sans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2627" y="-260242"/>
            <a:ext cx="18500627" cy="10547242"/>
          </a:xfrm>
          <a:custGeom>
            <a:avLst/>
            <a:gdLst/>
            <a:ahLst/>
            <a:cxnLst/>
            <a:rect r="r" b="b" t="t" l="l"/>
            <a:pathLst>
              <a:path h="10547242" w="18500627">
                <a:moveTo>
                  <a:pt x="0" y="0"/>
                </a:moveTo>
                <a:lnTo>
                  <a:pt x="18500627" y="0"/>
                </a:lnTo>
                <a:lnTo>
                  <a:pt x="18500627" y="10547242"/>
                </a:lnTo>
                <a:lnTo>
                  <a:pt x="0" y="10547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432" r="0" b="-843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640898"/>
            <a:chOff x="0" y="0"/>
            <a:chExt cx="4816593" cy="28025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802541"/>
            </a:xfrm>
            <a:custGeom>
              <a:avLst/>
              <a:gdLst/>
              <a:ahLst/>
              <a:cxnLst/>
              <a:rect r="r" b="b" t="t" l="l"/>
              <a:pathLst>
                <a:path h="280254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802541"/>
                  </a:lnTo>
                  <a:lnTo>
                    <a:pt x="0" y="2802541"/>
                  </a:lnTo>
                  <a:close/>
                </a:path>
              </a:pathLst>
            </a:custGeom>
            <a:solidFill>
              <a:srgbClr val="072653">
                <a:alpha val="8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840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192120" y="-4432636"/>
            <a:ext cx="8071441" cy="8071441"/>
          </a:xfrm>
          <a:custGeom>
            <a:avLst/>
            <a:gdLst/>
            <a:ahLst/>
            <a:cxnLst/>
            <a:rect r="r" b="b" t="t" l="l"/>
            <a:pathLst>
              <a:path h="8071441" w="8071441">
                <a:moveTo>
                  <a:pt x="0" y="0"/>
                </a:moveTo>
                <a:lnTo>
                  <a:pt x="8071441" y="0"/>
                </a:lnTo>
                <a:lnTo>
                  <a:pt x="8071441" y="8071441"/>
                </a:lnTo>
                <a:lnTo>
                  <a:pt x="0" y="8071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02830" y="6352656"/>
            <a:ext cx="9426468" cy="9426468"/>
          </a:xfrm>
          <a:custGeom>
            <a:avLst/>
            <a:gdLst/>
            <a:ahLst/>
            <a:cxnLst/>
            <a:rect r="r" b="b" t="t" l="l"/>
            <a:pathLst>
              <a:path h="9426468" w="9426468">
                <a:moveTo>
                  <a:pt x="0" y="0"/>
                </a:moveTo>
                <a:lnTo>
                  <a:pt x="9426469" y="0"/>
                </a:lnTo>
                <a:lnTo>
                  <a:pt x="9426469" y="9426469"/>
                </a:lnTo>
                <a:lnTo>
                  <a:pt x="0" y="94264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808782" y="1382641"/>
            <a:ext cx="14457809" cy="7521718"/>
            <a:chOff x="0" y="0"/>
            <a:chExt cx="3807818" cy="19810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07818" cy="1981028"/>
            </a:xfrm>
            <a:custGeom>
              <a:avLst/>
              <a:gdLst/>
              <a:ahLst/>
              <a:cxnLst/>
              <a:rect r="r" b="b" t="t" l="l"/>
              <a:pathLst>
                <a:path h="1981028" w="3807818">
                  <a:moveTo>
                    <a:pt x="0" y="0"/>
                  </a:moveTo>
                  <a:lnTo>
                    <a:pt x="3807818" y="0"/>
                  </a:lnTo>
                  <a:lnTo>
                    <a:pt x="3807818" y="1981028"/>
                  </a:lnTo>
                  <a:lnTo>
                    <a:pt x="0" y="1981028"/>
                  </a:lnTo>
                  <a:close/>
                </a:path>
              </a:pathLst>
            </a:custGeom>
            <a:solidFill>
              <a:srgbClr val="072653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807818" cy="2019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986896" y="2433129"/>
            <a:ext cx="12101581" cy="864037"/>
            <a:chOff x="0" y="0"/>
            <a:chExt cx="3187248" cy="2275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87248" cy="227565"/>
            </a:xfrm>
            <a:custGeom>
              <a:avLst/>
              <a:gdLst/>
              <a:ahLst/>
              <a:cxnLst/>
              <a:rect r="r" b="b" t="t" l="l"/>
              <a:pathLst>
                <a:path h="227565" w="3187248">
                  <a:moveTo>
                    <a:pt x="0" y="0"/>
                  </a:moveTo>
                  <a:lnTo>
                    <a:pt x="3187248" y="0"/>
                  </a:lnTo>
                  <a:lnTo>
                    <a:pt x="3187248" y="227565"/>
                  </a:lnTo>
                  <a:lnTo>
                    <a:pt x="0" y="227565"/>
                  </a:lnTo>
                  <a:close/>
                </a:path>
              </a:pathLst>
            </a:custGeom>
            <a:gradFill rotWithShape="true">
              <a:gsLst>
                <a:gs pos="0">
                  <a:srgbClr val="AF49FF">
                    <a:alpha val="100000"/>
                  </a:srgbClr>
                </a:gs>
                <a:gs pos="100000">
                  <a:srgbClr val="2599F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3187248" cy="2847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36"/>
                </a:lnSpc>
              </a:pPr>
              <a:r>
                <a:rPr lang="en-US" b="true" sz="2200" spc="517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ELEMENTOS DE INTELIGÊNCIA ARTIFICIAL E CIÊNCIA DE DADOS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314071" y="3939524"/>
            <a:ext cx="11659857" cy="2873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 spc="59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QUALIDADE DE VIDA EM PORTUGAL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47431" y="7664731"/>
            <a:ext cx="11780510" cy="342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91"/>
              </a:lnSpc>
              <a:spcBef>
                <a:spcPct val="0"/>
              </a:spcBef>
            </a:pPr>
            <a:r>
              <a:rPr lang="en-US" sz="2095" spc="205">
                <a:solidFill>
                  <a:srgbClr val="FDFBFB"/>
                </a:solidFill>
                <a:latin typeface="Canva Sans"/>
                <a:ea typeface="Canva Sans"/>
                <a:cs typeface="Canva Sans"/>
                <a:sym typeface="Canva Sans"/>
              </a:rPr>
              <a:t>Felipe Candido Nº54698 | </a:t>
            </a:r>
            <a:r>
              <a:rPr lang="en-US" sz="2095" spc="205" u="none">
                <a:solidFill>
                  <a:srgbClr val="FDFBFB"/>
                </a:solidFill>
                <a:latin typeface="Canva Sans"/>
                <a:ea typeface="Canva Sans"/>
                <a:cs typeface="Canva Sans"/>
                <a:sym typeface="Canva Sans"/>
              </a:rPr>
              <a:t>Tiago Neto Nº 54172 | Simão Nambi Nº 53558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04798" y="3539915"/>
            <a:ext cx="11878404" cy="3207169"/>
          </a:xfrm>
          <a:custGeom>
            <a:avLst/>
            <a:gdLst/>
            <a:ahLst/>
            <a:cxnLst/>
            <a:rect r="r" b="b" t="t" l="l"/>
            <a:pathLst>
              <a:path h="3207169" w="11878404">
                <a:moveTo>
                  <a:pt x="0" y="0"/>
                </a:moveTo>
                <a:lnTo>
                  <a:pt x="11878404" y="0"/>
                </a:lnTo>
                <a:lnTo>
                  <a:pt x="11878404" y="3207170"/>
                </a:lnTo>
                <a:lnTo>
                  <a:pt x="0" y="3207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68429" y="3143437"/>
            <a:ext cx="7195809" cy="6114863"/>
            <a:chOff x="0" y="0"/>
            <a:chExt cx="2084703" cy="17715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4703" cy="1771541"/>
            </a:xfrm>
            <a:custGeom>
              <a:avLst/>
              <a:gdLst/>
              <a:ahLst/>
              <a:cxnLst/>
              <a:rect r="r" b="b" t="t" l="l"/>
              <a:pathLst>
                <a:path h="1771541" w="2084703">
                  <a:moveTo>
                    <a:pt x="0" y="0"/>
                  </a:moveTo>
                  <a:lnTo>
                    <a:pt x="2084703" y="0"/>
                  </a:lnTo>
                  <a:lnTo>
                    <a:pt x="2084703" y="1771541"/>
                  </a:lnTo>
                  <a:lnTo>
                    <a:pt x="0" y="17715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4703" cy="1809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050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933025" y="2408033"/>
            <a:ext cx="8666617" cy="7585671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-3447470" y="8513303"/>
            <a:ext cx="5351660" cy="5351660"/>
          </a:xfrm>
          <a:custGeom>
            <a:avLst/>
            <a:gdLst/>
            <a:ahLst/>
            <a:cxnLst/>
            <a:rect r="r" b="b" t="t" l="l"/>
            <a:pathLst>
              <a:path h="5351660" w="5351660">
                <a:moveTo>
                  <a:pt x="0" y="0"/>
                </a:moveTo>
                <a:lnTo>
                  <a:pt x="5351660" y="0"/>
                </a:lnTo>
                <a:lnTo>
                  <a:pt x="5351660" y="5351660"/>
                </a:lnTo>
                <a:lnTo>
                  <a:pt x="0" y="53516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0" y="1028700"/>
            <a:ext cx="18288000" cy="1817925"/>
            <a:chOff x="0" y="0"/>
            <a:chExt cx="4816593" cy="4787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478795"/>
            </a:xfrm>
            <a:custGeom>
              <a:avLst/>
              <a:gdLst/>
              <a:ahLst/>
              <a:cxnLst/>
              <a:rect r="r" b="b" t="t" l="l"/>
              <a:pathLst>
                <a:path h="47879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78795"/>
                  </a:lnTo>
                  <a:lnTo>
                    <a:pt x="0" y="478795"/>
                  </a:lnTo>
                  <a:close/>
                </a:path>
              </a:pathLst>
            </a:custGeom>
            <a:gradFill rotWithShape="true">
              <a:gsLst>
                <a:gs pos="0">
                  <a:srgbClr val="AF49FF">
                    <a:alpha val="100000"/>
                  </a:srgbClr>
                </a:gs>
                <a:gs pos="100000">
                  <a:srgbClr val="2599F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0"/>
              <a:ext cx="4816593" cy="574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691"/>
                </a:lnSpc>
                <a:spcBef>
                  <a:spcPct val="0"/>
                </a:spcBef>
              </a:pPr>
              <a:r>
                <a:rPr lang="en-US" b="true" sz="3399" spc="79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DATASETS DA PORDATA ANALISADOS: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23761" y="3536009"/>
            <a:ext cx="7315752" cy="4977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8028"/>
              </a:lnSpc>
              <a:buAutoNum type="arabicPeriod" startAt="1"/>
            </a:pPr>
            <a:r>
              <a:rPr lang="en-US" sz="3600" spc="2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TAXADEMORTALIDADE.c</a:t>
            </a: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</a:t>
            </a:r>
          </a:p>
          <a:p>
            <a:pPr algn="l" marL="777240" indent="-388620" lvl="1">
              <a:lnSpc>
                <a:spcPts val="8028"/>
              </a:lnSpc>
              <a:buAutoNum type="arabicPeriod" startAt="1"/>
            </a:pP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PERCEÇAODE</a:t>
            </a: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AUDE.</a:t>
            </a: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sv</a:t>
            </a:r>
          </a:p>
          <a:p>
            <a:pPr algn="l" marL="777240" indent="-388620" lvl="1">
              <a:lnSpc>
                <a:spcPts val="8028"/>
              </a:lnSpc>
              <a:buAutoNum type="arabicPeriod" startAt="1"/>
            </a:pP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GANHOME</a:t>
            </a: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IOMENSAL.c</a:t>
            </a: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</a:t>
            </a:r>
          </a:p>
          <a:p>
            <a:pPr algn="l" marL="777240" indent="-388620" lvl="1">
              <a:lnSpc>
                <a:spcPts val="8028"/>
              </a:lnSpc>
              <a:buAutoNum type="arabicPeriod" startAt="1"/>
            </a:pP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PERANÇADEVIDA.</a:t>
            </a: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cs</a:t>
            </a: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</a:t>
            </a:r>
          </a:p>
          <a:p>
            <a:pPr algn="l" marL="777240" indent="-388620" lvl="1">
              <a:lnSpc>
                <a:spcPts val="8028"/>
              </a:lnSpc>
              <a:buAutoNum type="arabicPeriod" startAt="1"/>
            </a:pP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DESPESASAUDE.c</a:t>
            </a: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600" spc="21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72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8234" y="0"/>
            <a:ext cx="18910241" cy="2879502"/>
            <a:chOff x="0" y="0"/>
            <a:chExt cx="4980475" cy="7583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0475" cy="758387"/>
            </a:xfrm>
            <a:custGeom>
              <a:avLst/>
              <a:gdLst/>
              <a:ahLst/>
              <a:cxnLst/>
              <a:rect r="r" b="b" t="t" l="l"/>
              <a:pathLst>
                <a:path h="758387" w="4980475">
                  <a:moveTo>
                    <a:pt x="0" y="0"/>
                  </a:moveTo>
                  <a:lnTo>
                    <a:pt x="4980475" y="0"/>
                  </a:lnTo>
                  <a:lnTo>
                    <a:pt x="4980475" y="758387"/>
                  </a:lnTo>
                  <a:lnTo>
                    <a:pt x="0" y="758387"/>
                  </a:lnTo>
                  <a:close/>
                </a:path>
              </a:pathLst>
            </a:custGeom>
            <a:gradFill rotWithShape="true">
              <a:gsLst>
                <a:gs pos="0">
                  <a:srgbClr val="AF49FF">
                    <a:alpha val="100000"/>
                  </a:srgbClr>
                </a:gs>
                <a:gs pos="100000">
                  <a:srgbClr val="2599F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980475" cy="8822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224"/>
                </a:lnSpc>
                <a:spcBef>
                  <a:spcPct val="0"/>
                </a:spcBef>
              </a:pPr>
              <a:r>
                <a:rPr lang="en-US" b="true" sz="4510" spc="105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TÉCNICAS UTILIZADAS: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3787" y="4073618"/>
            <a:ext cx="7534026" cy="904138"/>
            <a:chOff x="0" y="0"/>
            <a:chExt cx="2286683" cy="2744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86683" cy="274419"/>
            </a:xfrm>
            <a:custGeom>
              <a:avLst/>
              <a:gdLst/>
              <a:ahLst/>
              <a:cxnLst/>
              <a:rect r="r" b="b" t="t" l="l"/>
              <a:pathLst>
                <a:path h="274419" w="2286683">
                  <a:moveTo>
                    <a:pt x="0" y="0"/>
                  </a:moveTo>
                  <a:lnTo>
                    <a:pt x="2286683" y="0"/>
                  </a:lnTo>
                  <a:lnTo>
                    <a:pt x="2286683" y="274419"/>
                  </a:lnTo>
                  <a:lnTo>
                    <a:pt x="0" y="2744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286683" cy="322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863"/>
                </a:lnSpc>
                <a:spcBef>
                  <a:spcPct val="0"/>
                </a:spcBef>
              </a:pPr>
              <a:r>
                <a:rPr lang="en-US" sz="2799" spc="274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Limpeza de dados com</a:t>
              </a:r>
              <a:r>
                <a:rPr lang="en-US" sz="2799" spc="274">
                  <a:solidFill>
                    <a:srgbClr val="FF914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  <a:r>
                <a:rPr lang="en-US" b="true" sz="2799" spc="274">
                  <a:solidFill>
                    <a:srgbClr val="FF914D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pandas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89148" y="5968466"/>
            <a:ext cx="6527172" cy="904138"/>
            <a:chOff x="0" y="0"/>
            <a:chExt cx="1981088" cy="2744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81088" cy="274419"/>
            </a:xfrm>
            <a:custGeom>
              <a:avLst/>
              <a:gdLst/>
              <a:ahLst/>
              <a:cxnLst/>
              <a:rect r="r" b="b" t="t" l="l"/>
              <a:pathLst>
                <a:path h="274419" w="1981088">
                  <a:moveTo>
                    <a:pt x="0" y="0"/>
                  </a:moveTo>
                  <a:lnTo>
                    <a:pt x="1981088" y="0"/>
                  </a:lnTo>
                  <a:lnTo>
                    <a:pt x="1981088" y="274419"/>
                  </a:lnTo>
                  <a:lnTo>
                    <a:pt x="0" y="2744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981088" cy="322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863"/>
                </a:lnSpc>
                <a:spcBef>
                  <a:spcPct val="0"/>
                </a:spcBef>
              </a:pPr>
              <a:r>
                <a:rPr lang="en-US" sz="2799" spc="274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Análise descritiva e estatística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952939" y="7863204"/>
            <a:ext cx="8382122" cy="904138"/>
            <a:chOff x="0" y="0"/>
            <a:chExt cx="2544092" cy="2744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44092" cy="274419"/>
            </a:xfrm>
            <a:custGeom>
              <a:avLst/>
              <a:gdLst/>
              <a:ahLst/>
              <a:cxnLst/>
              <a:rect r="r" b="b" t="t" l="l"/>
              <a:pathLst>
                <a:path h="274419" w="2544092">
                  <a:moveTo>
                    <a:pt x="0" y="0"/>
                  </a:moveTo>
                  <a:lnTo>
                    <a:pt x="2544092" y="0"/>
                  </a:lnTo>
                  <a:lnTo>
                    <a:pt x="2544092" y="274419"/>
                  </a:lnTo>
                  <a:lnTo>
                    <a:pt x="0" y="2744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544092" cy="322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863"/>
                </a:lnSpc>
                <a:spcBef>
                  <a:spcPct val="0"/>
                </a:spcBef>
              </a:pPr>
              <a:r>
                <a:rPr lang="en-US" sz="2799" spc="274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Visualizações com </a:t>
              </a:r>
              <a:r>
                <a:rPr lang="en-US" sz="2799" spc="274">
                  <a:solidFill>
                    <a:srgbClr val="FF914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matplotlib</a:t>
              </a:r>
              <a:r>
                <a:rPr lang="en-US" sz="2799" spc="274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e </a:t>
              </a:r>
              <a:r>
                <a:rPr lang="en-US" sz="2799" spc="274">
                  <a:solidFill>
                    <a:srgbClr val="FF914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seaborn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76562" y="5968466"/>
            <a:ext cx="5896098" cy="904138"/>
            <a:chOff x="0" y="0"/>
            <a:chExt cx="1789548" cy="2744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89548" cy="274419"/>
            </a:xfrm>
            <a:custGeom>
              <a:avLst/>
              <a:gdLst/>
              <a:ahLst/>
              <a:cxnLst/>
              <a:rect r="r" b="b" t="t" l="l"/>
              <a:pathLst>
                <a:path h="274419" w="1789548">
                  <a:moveTo>
                    <a:pt x="0" y="0"/>
                  </a:moveTo>
                  <a:lnTo>
                    <a:pt x="1789548" y="0"/>
                  </a:lnTo>
                  <a:lnTo>
                    <a:pt x="1789548" y="274419"/>
                  </a:lnTo>
                  <a:lnTo>
                    <a:pt x="0" y="2744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789548" cy="322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863"/>
                </a:lnSpc>
                <a:spcBef>
                  <a:spcPct val="0"/>
                </a:spcBef>
              </a:pPr>
              <a:r>
                <a:rPr lang="en-US" sz="2799" spc="274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Correlações entre variáveis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020187" y="4130548"/>
            <a:ext cx="7534026" cy="847208"/>
            <a:chOff x="0" y="0"/>
            <a:chExt cx="2286683" cy="25713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286683" cy="257139"/>
            </a:xfrm>
            <a:custGeom>
              <a:avLst/>
              <a:gdLst/>
              <a:ahLst/>
              <a:cxnLst/>
              <a:rect r="r" b="b" t="t" l="l"/>
              <a:pathLst>
                <a:path h="257139" w="2286683">
                  <a:moveTo>
                    <a:pt x="0" y="0"/>
                  </a:moveTo>
                  <a:lnTo>
                    <a:pt x="2286683" y="0"/>
                  </a:lnTo>
                  <a:lnTo>
                    <a:pt x="2286683" y="257139"/>
                  </a:lnTo>
                  <a:lnTo>
                    <a:pt x="0" y="2571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286683" cy="304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863"/>
                </a:lnSpc>
                <a:spcBef>
                  <a:spcPct val="0"/>
                </a:spcBef>
              </a:pPr>
              <a:r>
                <a:rPr lang="en-US" sz="2799" spc="274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Avaliação de relações multivariadas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56260" y="0"/>
            <a:ext cx="7084682" cy="7084682"/>
          </a:xfrm>
          <a:custGeom>
            <a:avLst/>
            <a:gdLst/>
            <a:ahLst/>
            <a:cxnLst/>
            <a:rect r="r" b="b" t="t" l="l"/>
            <a:pathLst>
              <a:path h="7084682" w="7084682">
                <a:moveTo>
                  <a:pt x="0" y="0"/>
                </a:moveTo>
                <a:lnTo>
                  <a:pt x="7084683" y="0"/>
                </a:lnTo>
                <a:lnTo>
                  <a:pt x="7084683" y="7084682"/>
                </a:lnTo>
                <a:lnTo>
                  <a:pt x="0" y="7084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69540" y="6268540"/>
            <a:ext cx="4018460" cy="4018460"/>
          </a:xfrm>
          <a:custGeom>
            <a:avLst/>
            <a:gdLst/>
            <a:ahLst/>
            <a:cxnLst/>
            <a:rect r="r" b="b" t="t" l="l"/>
            <a:pathLst>
              <a:path h="4018460" w="4018460">
                <a:moveTo>
                  <a:pt x="0" y="0"/>
                </a:moveTo>
                <a:lnTo>
                  <a:pt x="4018460" y="0"/>
                </a:lnTo>
                <a:lnTo>
                  <a:pt x="4018460" y="4018460"/>
                </a:lnTo>
                <a:lnTo>
                  <a:pt x="0" y="4018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83023" y="1074425"/>
            <a:ext cx="9121954" cy="1120046"/>
            <a:chOff x="0" y="0"/>
            <a:chExt cx="2402490" cy="2949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02490" cy="294991"/>
            </a:xfrm>
            <a:custGeom>
              <a:avLst/>
              <a:gdLst/>
              <a:ahLst/>
              <a:cxnLst/>
              <a:rect r="r" b="b" t="t" l="l"/>
              <a:pathLst>
                <a:path h="294991" w="2402490">
                  <a:moveTo>
                    <a:pt x="0" y="0"/>
                  </a:moveTo>
                  <a:lnTo>
                    <a:pt x="2402490" y="0"/>
                  </a:lnTo>
                  <a:lnTo>
                    <a:pt x="2402490" y="294991"/>
                  </a:lnTo>
                  <a:lnTo>
                    <a:pt x="0" y="294991"/>
                  </a:lnTo>
                  <a:close/>
                </a:path>
              </a:pathLst>
            </a:custGeom>
            <a:gradFill rotWithShape="true">
              <a:gsLst>
                <a:gs pos="0">
                  <a:srgbClr val="AF49FF">
                    <a:alpha val="100000"/>
                  </a:srgbClr>
                </a:gs>
                <a:gs pos="100000">
                  <a:srgbClr val="2599F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402490" cy="399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 spc="987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MÓDULOS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532073" y="7437107"/>
            <a:ext cx="5154463" cy="785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74"/>
              </a:lnSpc>
              <a:spcBef>
                <a:spcPct val="0"/>
              </a:spcBef>
            </a:pPr>
            <a:r>
              <a:rPr lang="en-US" sz="2300" spc="22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ntra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z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 or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ani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z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os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dos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aíd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os 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 f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tes e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x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rn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as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440730" y="3542341"/>
            <a:ext cx="3119402" cy="545006"/>
            <a:chOff x="0" y="0"/>
            <a:chExt cx="881220" cy="1539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1220" cy="153962"/>
            </a:xfrm>
            <a:custGeom>
              <a:avLst/>
              <a:gdLst/>
              <a:ahLst/>
              <a:cxnLst/>
              <a:rect r="r" b="b" t="t" l="l"/>
              <a:pathLst>
                <a:path h="153962" w="881220">
                  <a:moveTo>
                    <a:pt x="0" y="0"/>
                  </a:moveTo>
                  <a:lnTo>
                    <a:pt x="881220" y="0"/>
                  </a:lnTo>
                  <a:lnTo>
                    <a:pt x="881220" y="153962"/>
                  </a:lnTo>
                  <a:lnTo>
                    <a:pt x="0" y="153962"/>
                  </a:ln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81220" cy="20158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64"/>
                </a:lnSpc>
                <a:spcBef>
                  <a:spcPct val="0"/>
                </a:spcBef>
              </a:pPr>
              <a:r>
                <a:rPr lang="en-US" sz="2510" spc="11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limpeza_d</a:t>
              </a:r>
              <a:r>
                <a:rPr lang="en-US" sz="2510" spc="112" strike="noStrike" u="none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</a:t>
              </a:r>
              <a:r>
                <a:rPr lang="en-US" sz="2510" spc="112" strike="noStrike" u="none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dos.py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405026" y="3542341"/>
            <a:ext cx="3204923" cy="545006"/>
            <a:chOff x="0" y="0"/>
            <a:chExt cx="905380" cy="1539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05380" cy="153962"/>
            </a:xfrm>
            <a:custGeom>
              <a:avLst/>
              <a:gdLst/>
              <a:ahLst/>
              <a:cxnLst/>
              <a:rect r="r" b="b" t="t" l="l"/>
              <a:pathLst>
                <a:path h="153962" w="905380">
                  <a:moveTo>
                    <a:pt x="0" y="0"/>
                  </a:moveTo>
                  <a:lnTo>
                    <a:pt x="905380" y="0"/>
                  </a:lnTo>
                  <a:lnTo>
                    <a:pt x="905380" y="153962"/>
                  </a:lnTo>
                  <a:lnTo>
                    <a:pt x="0" y="153962"/>
                  </a:ln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905380" cy="20158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64"/>
                </a:lnSpc>
                <a:spcBef>
                  <a:spcPct val="0"/>
                </a:spcBef>
              </a:pPr>
              <a:r>
                <a:rPr lang="en-US" sz="2510" spc="11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recolha_dados.py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8559489" y="5916195"/>
            <a:ext cx="1094874" cy="2025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3727868" y="4482117"/>
            <a:ext cx="2762872" cy="2129923"/>
          </a:xfrm>
          <a:custGeom>
            <a:avLst/>
            <a:gdLst/>
            <a:ahLst/>
            <a:cxnLst/>
            <a:rect r="r" b="b" t="t" l="l"/>
            <a:pathLst>
              <a:path h="2129923" w="2762872">
                <a:moveTo>
                  <a:pt x="0" y="0"/>
                </a:moveTo>
                <a:lnTo>
                  <a:pt x="2762872" y="0"/>
                </a:lnTo>
                <a:lnTo>
                  <a:pt x="2762872" y="2129923"/>
                </a:lnTo>
                <a:lnTo>
                  <a:pt x="0" y="2129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482168" y="5470878"/>
            <a:ext cx="1254273" cy="77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26"/>
              </a:lnSpc>
              <a:spcBef>
                <a:spcPct val="0"/>
              </a:spcBef>
            </a:pPr>
            <a:r>
              <a:rPr lang="en-US" b="true" sz="4584" spc="449" strike="noStrike" u="none">
                <a:solidFill>
                  <a:srgbClr val="1E9EF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51560" y="5418414"/>
            <a:ext cx="1254273" cy="77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26"/>
              </a:lnSpc>
              <a:spcBef>
                <a:spcPct val="0"/>
              </a:spcBef>
            </a:pPr>
            <a:r>
              <a:rPr lang="en-US" b="true" sz="4584" spc="449" strike="noStrike" u="none">
                <a:solidFill>
                  <a:srgbClr val="1E9EF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1797260" y="4429652"/>
            <a:ext cx="2762872" cy="2129923"/>
          </a:xfrm>
          <a:custGeom>
            <a:avLst/>
            <a:gdLst/>
            <a:ahLst/>
            <a:cxnLst/>
            <a:rect r="r" b="b" t="t" l="l"/>
            <a:pathLst>
              <a:path h="2129923" w="2762872">
                <a:moveTo>
                  <a:pt x="0" y="0"/>
                </a:moveTo>
                <a:lnTo>
                  <a:pt x="2762872" y="0"/>
                </a:lnTo>
                <a:lnTo>
                  <a:pt x="2762872" y="2129923"/>
                </a:lnTo>
                <a:lnTo>
                  <a:pt x="0" y="2129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601465" y="7437107"/>
            <a:ext cx="5154463" cy="785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74"/>
              </a:lnSpc>
              <a:spcBef>
                <a:spcPct val="0"/>
              </a:spcBef>
            </a:pPr>
            <a:r>
              <a:rPr lang="en-US" sz="2300" spc="22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ealiza 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limp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eza e normalização dos dados.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56260" y="0"/>
            <a:ext cx="7084682" cy="7084682"/>
          </a:xfrm>
          <a:custGeom>
            <a:avLst/>
            <a:gdLst/>
            <a:ahLst/>
            <a:cxnLst/>
            <a:rect r="r" b="b" t="t" l="l"/>
            <a:pathLst>
              <a:path h="7084682" w="7084682">
                <a:moveTo>
                  <a:pt x="0" y="0"/>
                </a:moveTo>
                <a:lnTo>
                  <a:pt x="7084683" y="0"/>
                </a:lnTo>
                <a:lnTo>
                  <a:pt x="7084683" y="7084682"/>
                </a:lnTo>
                <a:lnTo>
                  <a:pt x="0" y="7084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69540" y="6268540"/>
            <a:ext cx="4018460" cy="4018460"/>
          </a:xfrm>
          <a:custGeom>
            <a:avLst/>
            <a:gdLst/>
            <a:ahLst/>
            <a:cxnLst/>
            <a:rect r="r" b="b" t="t" l="l"/>
            <a:pathLst>
              <a:path h="4018460" w="4018460">
                <a:moveTo>
                  <a:pt x="0" y="0"/>
                </a:moveTo>
                <a:lnTo>
                  <a:pt x="4018460" y="0"/>
                </a:lnTo>
                <a:lnTo>
                  <a:pt x="4018460" y="4018460"/>
                </a:lnTo>
                <a:lnTo>
                  <a:pt x="0" y="4018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83023" y="1074425"/>
            <a:ext cx="9121954" cy="1120046"/>
            <a:chOff x="0" y="0"/>
            <a:chExt cx="2402490" cy="2949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02490" cy="294991"/>
            </a:xfrm>
            <a:custGeom>
              <a:avLst/>
              <a:gdLst/>
              <a:ahLst/>
              <a:cxnLst/>
              <a:rect r="r" b="b" t="t" l="l"/>
              <a:pathLst>
                <a:path h="294991" w="2402490">
                  <a:moveTo>
                    <a:pt x="0" y="0"/>
                  </a:moveTo>
                  <a:lnTo>
                    <a:pt x="2402490" y="0"/>
                  </a:lnTo>
                  <a:lnTo>
                    <a:pt x="2402490" y="294991"/>
                  </a:lnTo>
                  <a:lnTo>
                    <a:pt x="0" y="294991"/>
                  </a:lnTo>
                  <a:close/>
                </a:path>
              </a:pathLst>
            </a:custGeom>
            <a:gradFill rotWithShape="true">
              <a:gsLst>
                <a:gs pos="0">
                  <a:srgbClr val="AF49FF">
                    <a:alpha val="100000"/>
                  </a:srgbClr>
                </a:gs>
                <a:gs pos="100000">
                  <a:srgbClr val="2599F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402490" cy="399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 spc="987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MÓDULOS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532073" y="7437107"/>
            <a:ext cx="5154463" cy="785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74"/>
              </a:lnSpc>
              <a:spcBef>
                <a:spcPct val="0"/>
              </a:spcBef>
            </a:pPr>
            <a:r>
              <a:rPr lang="en-US" sz="2300" spc="22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era estatísticas de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ritivas e an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ális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 ex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plora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tórias inicia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588633" y="3572039"/>
            <a:ext cx="4838040" cy="545006"/>
            <a:chOff x="0" y="0"/>
            <a:chExt cx="1366729" cy="1539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66729" cy="153962"/>
            </a:xfrm>
            <a:custGeom>
              <a:avLst/>
              <a:gdLst/>
              <a:ahLst/>
              <a:cxnLst/>
              <a:rect r="r" b="b" t="t" l="l"/>
              <a:pathLst>
                <a:path h="153962" w="1366729">
                  <a:moveTo>
                    <a:pt x="0" y="0"/>
                  </a:moveTo>
                  <a:lnTo>
                    <a:pt x="1366729" y="0"/>
                  </a:lnTo>
                  <a:lnTo>
                    <a:pt x="1366729" y="153962"/>
                  </a:lnTo>
                  <a:lnTo>
                    <a:pt x="0" y="153962"/>
                  </a:ln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366729" cy="20158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64"/>
                </a:lnSpc>
                <a:spcBef>
                  <a:spcPct val="0"/>
                </a:spcBef>
              </a:pPr>
              <a:r>
                <a:rPr lang="en-US" sz="2510" spc="11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visualizacoes_avanc</a:t>
              </a:r>
              <a:r>
                <a:rPr lang="en-US" sz="2510" spc="112" strike="noStrike" u="none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ad</a:t>
              </a:r>
              <a:r>
                <a:rPr lang="en-US" sz="2510" spc="112" strike="noStrike" u="none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</a:t>
              </a:r>
              <a:r>
                <a:rPr lang="en-US" sz="2510" spc="112" strike="noStrike" u="none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s.py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167386" y="3542341"/>
            <a:ext cx="3661037" cy="545006"/>
            <a:chOff x="0" y="0"/>
            <a:chExt cx="1034230" cy="1539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34230" cy="153962"/>
            </a:xfrm>
            <a:custGeom>
              <a:avLst/>
              <a:gdLst/>
              <a:ahLst/>
              <a:cxnLst/>
              <a:rect r="r" b="b" t="t" l="l"/>
              <a:pathLst>
                <a:path h="153962" w="1034230">
                  <a:moveTo>
                    <a:pt x="0" y="0"/>
                  </a:moveTo>
                  <a:lnTo>
                    <a:pt x="1034230" y="0"/>
                  </a:lnTo>
                  <a:lnTo>
                    <a:pt x="1034230" y="153962"/>
                  </a:lnTo>
                  <a:lnTo>
                    <a:pt x="0" y="153962"/>
                  </a:ln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034230" cy="20158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64"/>
                </a:lnSpc>
                <a:spcBef>
                  <a:spcPct val="0"/>
                </a:spcBef>
              </a:pPr>
              <a:r>
                <a:rPr lang="en-US" sz="2510" spc="11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explorar_datasets.py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8559489" y="5916195"/>
            <a:ext cx="1094874" cy="2025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3727868" y="4482117"/>
            <a:ext cx="2762872" cy="2129923"/>
          </a:xfrm>
          <a:custGeom>
            <a:avLst/>
            <a:gdLst/>
            <a:ahLst/>
            <a:cxnLst/>
            <a:rect r="r" b="b" t="t" l="l"/>
            <a:pathLst>
              <a:path h="2129923" w="2762872">
                <a:moveTo>
                  <a:pt x="0" y="0"/>
                </a:moveTo>
                <a:lnTo>
                  <a:pt x="2762872" y="0"/>
                </a:lnTo>
                <a:lnTo>
                  <a:pt x="2762872" y="2129923"/>
                </a:lnTo>
                <a:lnTo>
                  <a:pt x="0" y="2129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482168" y="5470878"/>
            <a:ext cx="1254273" cy="77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26"/>
              </a:lnSpc>
              <a:spcBef>
                <a:spcPct val="0"/>
              </a:spcBef>
            </a:pPr>
            <a:r>
              <a:rPr lang="en-US" b="true" sz="4584" spc="449" strike="noStrike" u="none">
                <a:solidFill>
                  <a:srgbClr val="1E9EF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797260" y="4429652"/>
            <a:ext cx="2762872" cy="2129923"/>
          </a:xfrm>
          <a:custGeom>
            <a:avLst/>
            <a:gdLst/>
            <a:ahLst/>
            <a:cxnLst/>
            <a:rect r="r" b="b" t="t" l="l"/>
            <a:pathLst>
              <a:path h="2129923" w="2762872">
                <a:moveTo>
                  <a:pt x="0" y="0"/>
                </a:moveTo>
                <a:lnTo>
                  <a:pt x="2762872" y="0"/>
                </a:lnTo>
                <a:lnTo>
                  <a:pt x="2762872" y="2129923"/>
                </a:lnTo>
                <a:lnTo>
                  <a:pt x="0" y="2129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551560" y="5418414"/>
            <a:ext cx="1254273" cy="77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26"/>
              </a:lnSpc>
              <a:spcBef>
                <a:spcPct val="0"/>
              </a:spcBef>
            </a:pPr>
            <a:r>
              <a:rPr lang="en-US" b="true" sz="4584" spc="449" strike="noStrike" u="none">
                <a:solidFill>
                  <a:srgbClr val="1E9EF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006372" y="7437107"/>
            <a:ext cx="6344649" cy="785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74"/>
              </a:lnSpc>
              <a:spcBef>
                <a:spcPct val="0"/>
              </a:spcBef>
            </a:pP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Cria gráficos e visualizações para melhor interpretação dos dados.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56260" y="0"/>
            <a:ext cx="7084682" cy="7084682"/>
          </a:xfrm>
          <a:custGeom>
            <a:avLst/>
            <a:gdLst/>
            <a:ahLst/>
            <a:cxnLst/>
            <a:rect r="r" b="b" t="t" l="l"/>
            <a:pathLst>
              <a:path h="7084682" w="7084682">
                <a:moveTo>
                  <a:pt x="0" y="0"/>
                </a:moveTo>
                <a:lnTo>
                  <a:pt x="7084683" y="0"/>
                </a:lnTo>
                <a:lnTo>
                  <a:pt x="7084683" y="7084682"/>
                </a:lnTo>
                <a:lnTo>
                  <a:pt x="0" y="7084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69540" y="6268540"/>
            <a:ext cx="4018460" cy="4018460"/>
          </a:xfrm>
          <a:custGeom>
            <a:avLst/>
            <a:gdLst/>
            <a:ahLst/>
            <a:cxnLst/>
            <a:rect r="r" b="b" t="t" l="l"/>
            <a:pathLst>
              <a:path h="4018460" w="4018460">
                <a:moveTo>
                  <a:pt x="0" y="0"/>
                </a:moveTo>
                <a:lnTo>
                  <a:pt x="4018460" y="0"/>
                </a:lnTo>
                <a:lnTo>
                  <a:pt x="4018460" y="4018460"/>
                </a:lnTo>
                <a:lnTo>
                  <a:pt x="0" y="4018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83023" y="1074425"/>
            <a:ext cx="9121954" cy="1120046"/>
            <a:chOff x="0" y="0"/>
            <a:chExt cx="2402490" cy="2949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02490" cy="294991"/>
            </a:xfrm>
            <a:custGeom>
              <a:avLst/>
              <a:gdLst/>
              <a:ahLst/>
              <a:cxnLst/>
              <a:rect r="r" b="b" t="t" l="l"/>
              <a:pathLst>
                <a:path h="294991" w="2402490">
                  <a:moveTo>
                    <a:pt x="0" y="0"/>
                  </a:moveTo>
                  <a:lnTo>
                    <a:pt x="2402490" y="0"/>
                  </a:lnTo>
                  <a:lnTo>
                    <a:pt x="2402490" y="294991"/>
                  </a:lnTo>
                  <a:lnTo>
                    <a:pt x="0" y="294991"/>
                  </a:lnTo>
                  <a:close/>
                </a:path>
              </a:pathLst>
            </a:custGeom>
            <a:gradFill rotWithShape="true">
              <a:gsLst>
                <a:gs pos="0">
                  <a:srgbClr val="AF49FF">
                    <a:alpha val="100000"/>
                  </a:srgbClr>
                </a:gs>
                <a:gs pos="100000">
                  <a:srgbClr val="2599F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402490" cy="399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 spc="987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MÓDULOS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475059" y="7437107"/>
            <a:ext cx="5268491" cy="785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74"/>
              </a:lnSpc>
              <a:spcBef>
                <a:spcPct val="0"/>
              </a:spcBef>
            </a:pPr>
            <a:r>
              <a:rPr lang="en-US" sz="2300" spc="22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Aplic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análises estatísticas, incl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ndo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matriz de correlação.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429592" y="3542341"/>
            <a:ext cx="3498207" cy="545006"/>
            <a:chOff x="0" y="0"/>
            <a:chExt cx="988231" cy="1539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88231" cy="153962"/>
            </a:xfrm>
            <a:custGeom>
              <a:avLst/>
              <a:gdLst/>
              <a:ahLst/>
              <a:cxnLst/>
              <a:rect r="r" b="b" t="t" l="l"/>
              <a:pathLst>
                <a:path h="153962" w="988231">
                  <a:moveTo>
                    <a:pt x="0" y="0"/>
                  </a:moveTo>
                  <a:lnTo>
                    <a:pt x="988231" y="0"/>
                  </a:lnTo>
                  <a:lnTo>
                    <a:pt x="988231" y="153962"/>
                  </a:lnTo>
                  <a:lnTo>
                    <a:pt x="0" y="153962"/>
                  </a:ln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988231" cy="20158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64"/>
                </a:lnSpc>
                <a:spcBef>
                  <a:spcPct val="0"/>
                </a:spcBef>
              </a:pPr>
              <a:r>
                <a:rPr lang="en-US" sz="2510" spc="11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analise_relacoe</a:t>
              </a:r>
              <a:r>
                <a:rPr lang="en-US" sz="2510" spc="112" strike="noStrike" u="none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s.py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167386" y="3542341"/>
            <a:ext cx="3661037" cy="545006"/>
            <a:chOff x="0" y="0"/>
            <a:chExt cx="1034230" cy="1539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34230" cy="153962"/>
            </a:xfrm>
            <a:custGeom>
              <a:avLst/>
              <a:gdLst/>
              <a:ahLst/>
              <a:cxnLst/>
              <a:rect r="r" b="b" t="t" l="l"/>
              <a:pathLst>
                <a:path h="153962" w="1034230">
                  <a:moveTo>
                    <a:pt x="0" y="0"/>
                  </a:moveTo>
                  <a:lnTo>
                    <a:pt x="1034230" y="0"/>
                  </a:lnTo>
                  <a:lnTo>
                    <a:pt x="1034230" y="153962"/>
                  </a:lnTo>
                  <a:lnTo>
                    <a:pt x="0" y="153962"/>
                  </a:ln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034230" cy="20158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64"/>
                </a:lnSpc>
                <a:spcBef>
                  <a:spcPct val="0"/>
                </a:spcBef>
              </a:pPr>
              <a:r>
                <a:rPr lang="en-US" sz="2510" spc="11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analise_estatistica.py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8559489" y="5916195"/>
            <a:ext cx="1094874" cy="2025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3727868" y="4482117"/>
            <a:ext cx="2762872" cy="2129923"/>
          </a:xfrm>
          <a:custGeom>
            <a:avLst/>
            <a:gdLst/>
            <a:ahLst/>
            <a:cxnLst/>
            <a:rect r="r" b="b" t="t" l="l"/>
            <a:pathLst>
              <a:path h="2129923" w="2762872">
                <a:moveTo>
                  <a:pt x="0" y="0"/>
                </a:moveTo>
                <a:lnTo>
                  <a:pt x="2762872" y="0"/>
                </a:lnTo>
                <a:lnTo>
                  <a:pt x="2762872" y="2129923"/>
                </a:lnTo>
                <a:lnTo>
                  <a:pt x="0" y="2129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482168" y="5470878"/>
            <a:ext cx="1254273" cy="77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26"/>
              </a:lnSpc>
              <a:spcBef>
                <a:spcPct val="0"/>
              </a:spcBef>
            </a:pPr>
            <a:r>
              <a:rPr lang="en-US" b="true" sz="4584" spc="449" strike="noStrike" u="none">
                <a:solidFill>
                  <a:srgbClr val="1E9EF0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797260" y="4429652"/>
            <a:ext cx="2762872" cy="2129923"/>
          </a:xfrm>
          <a:custGeom>
            <a:avLst/>
            <a:gdLst/>
            <a:ahLst/>
            <a:cxnLst/>
            <a:rect r="r" b="b" t="t" l="l"/>
            <a:pathLst>
              <a:path h="2129923" w="2762872">
                <a:moveTo>
                  <a:pt x="0" y="0"/>
                </a:moveTo>
                <a:lnTo>
                  <a:pt x="2762872" y="0"/>
                </a:lnTo>
                <a:lnTo>
                  <a:pt x="2762872" y="2129923"/>
                </a:lnTo>
                <a:lnTo>
                  <a:pt x="0" y="2129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551560" y="5418414"/>
            <a:ext cx="1254273" cy="77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26"/>
              </a:lnSpc>
              <a:spcBef>
                <a:spcPct val="0"/>
              </a:spcBef>
            </a:pPr>
            <a:r>
              <a:rPr lang="en-US" b="true" sz="4584" spc="449" strike="noStrike" u="none">
                <a:solidFill>
                  <a:srgbClr val="1E9EF0"/>
                </a:solidFill>
                <a:latin typeface="DM Sans Bold"/>
                <a:ea typeface="DM Sans Bold"/>
                <a:cs typeface="DM Sans Bold"/>
                <a:sym typeface="DM Sans Bold"/>
              </a:rPr>
              <a:t>06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006372" y="7437107"/>
            <a:ext cx="6344649" cy="785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74"/>
              </a:lnSpc>
              <a:spcBef>
                <a:spcPct val="0"/>
              </a:spcBef>
            </a:pP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Avalia relações entre variáveis e identifica padrões relevantes.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69540" y="6268540"/>
            <a:ext cx="4018460" cy="4018460"/>
          </a:xfrm>
          <a:custGeom>
            <a:avLst/>
            <a:gdLst/>
            <a:ahLst/>
            <a:cxnLst/>
            <a:rect r="r" b="b" t="t" l="l"/>
            <a:pathLst>
              <a:path h="4018460" w="4018460">
                <a:moveTo>
                  <a:pt x="0" y="0"/>
                </a:moveTo>
                <a:lnTo>
                  <a:pt x="4018460" y="0"/>
                </a:lnTo>
                <a:lnTo>
                  <a:pt x="4018460" y="4018460"/>
                </a:lnTo>
                <a:lnTo>
                  <a:pt x="0" y="4018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583023" y="1074425"/>
            <a:ext cx="9121954" cy="1120046"/>
            <a:chOff x="0" y="0"/>
            <a:chExt cx="2402490" cy="2949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2490" cy="294991"/>
            </a:xfrm>
            <a:custGeom>
              <a:avLst/>
              <a:gdLst/>
              <a:ahLst/>
              <a:cxnLst/>
              <a:rect r="r" b="b" t="t" l="l"/>
              <a:pathLst>
                <a:path h="294991" w="2402490">
                  <a:moveTo>
                    <a:pt x="0" y="0"/>
                  </a:moveTo>
                  <a:lnTo>
                    <a:pt x="2402490" y="0"/>
                  </a:lnTo>
                  <a:lnTo>
                    <a:pt x="2402490" y="294991"/>
                  </a:lnTo>
                  <a:lnTo>
                    <a:pt x="0" y="294991"/>
                  </a:lnTo>
                  <a:close/>
                </a:path>
              </a:pathLst>
            </a:custGeom>
            <a:gradFill rotWithShape="true">
              <a:gsLst>
                <a:gs pos="0">
                  <a:srgbClr val="AF49FF">
                    <a:alpha val="100000"/>
                  </a:srgbClr>
                </a:gs>
                <a:gs pos="100000">
                  <a:srgbClr val="2599F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2402490" cy="399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 spc="987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MÓDULOS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566769" y="7492185"/>
            <a:ext cx="5154463" cy="785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74"/>
              </a:lnSpc>
              <a:spcBef>
                <a:spcPct val="0"/>
              </a:spcBef>
            </a:pP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Verifica consistência e valida os re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sul</a:t>
            </a:r>
            <a:r>
              <a:rPr lang="en-US" sz="2300" spc="225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tados obtidos.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138868" y="3605194"/>
            <a:ext cx="3775065" cy="545006"/>
            <a:chOff x="0" y="0"/>
            <a:chExt cx="1066443" cy="1539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6443" cy="153962"/>
            </a:xfrm>
            <a:custGeom>
              <a:avLst/>
              <a:gdLst/>
              <a:ahLst/>
              <a:cxnLst/>
              <a:rect r="r" b="b" t="t" l="l"/>
              <a:pathLst>
                <a:path h="153962" w="1066443">
                  <a:moveTo>
                    <a:pt x="0" y="0"/>
                  </a:moveTo>
                  <a:lnTo>
                    <a:pt x="1066443" y="0"/>
                  </a:lnTo>
                  <a:lnTo>
                    <a:pt x="1066443" y="153962"/>
                  </a:lnTo>
                  <a:lnTo>
                    <a:pt x="0" y="153962"/>
                  </a:ln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066443" cy="20158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64"/>
                </a:lnSpc>
                <a:spcBef>
                  <a:spcPct val="0"/>
                </a:spcBef>
              </a:pPr>
              <a:r>
                <a:rPr lang="en-US" sz="2510" spc="11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validar_result</a:t>
              </a:r>
              <a:r>
                <a:rPr lang="en-US" sz="2510" spc="112" strike="noStrike" u="none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ados.py</a:t>
              </a:r>
              <a:r>
                <a:rPr lang="en-US" sz="2510" spc="112" strike="noStrike" u="none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644964" y="4495962"/>
            <a:ext cx="2762872" cy="2129923"/>
          </a:xfrm>
          <a:custGeom>
            <a:avLst/>
            <a:gdLst/>
            <a:ahLst/>
            <a:cxnLst/>
            <a:rect r="r" b="b" t="t" l="l"/>
            <a:pathLst>
              <a:path h="2129923" w="2762872">
                <a:moveTo>
                  <a:pt x="0" y="0"/>
                </a:moveTo>
                <a:lnTo>
                  <a:pt x="2762872" y="0"/>
                </a:lnTo>
                <a:lnTo>
                  <a:pt x="2762872" y="2129923"/>
                </a:lnTo>
                <a:lnTo>
                  <a:pt x="0" y="2129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399264" y="5484723"/>
            <a:ext cx="1254273" cy="77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26"/>
              </a:lnSpc>
              <a:spcBef>
                <a:spcPct val="0"/>
              </a:spcBef>
            </a:pPr>
            <a:r>
              <a:rPr lang="en-US" b="true" sz="4584" spc="449" strike="noStrike" u="none">
                <a:solidFill>
                  <a:srgbClr val="1E9EF0"/>
                </a:solidFill>
                <a:latin typeface="DM Sans Bold"/>
                <a:ea typeface="DM Sans Bold"/>
                <a:cs typeface="DM Sans Bold"/>
                <a:sym typeface="DM Sans Bold"/>
              </a:rPr>
              <a:t>07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10800000">
            <a:off x="0" y="-171043"/>
            <a:ext cx="7084682" cy="7084682"/>
          </a:xfrm>
          <a:custGeom>
            <a:avLst/>
            <a:gdLst/>
            <a:ahLst/>
            <a:cxnLst/>
            <a:rect r="r" b="b" t="t" l="l"/>
            <a:pathLst>
              <a:path h="7084682" w="7084682">
                <a:moveTo>
                  <a:pt x="0" y="0"/>
                </a:moveTo>
                <a:lnTo>
                  <a:pt x="7084682" y="0"/>
                </a:lnTo>
                <a:lnTo>
                  <a:pt x="7084682" y="7084683"/>
                </a:lnTo>
                <a:lnTo>
                  <a:pt x="0" y="7084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281" y="0"/>
            <a:ext cx="19316562" cy="10885392"/>
            <a:chOff x="0" y="0"/>
            <a:chExt cx="5087490" cy="28669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87490" cy="2866934"/>
            </a:xfrm>
            <a:custGeom>
              <a:avLst/>
              <a:gdLst/>
              <a:ahLst/>
              <a:cxnLst/>
              <a:rect r="r" b="b" t="t" l="l"/>
              <a:pathLst>
                <a:path h="2866934" w="5087490">
                  <a:moveTo>
                    <a:pt x="0" y="0"/>
                  </a:moveTo>
                  <a:lnTo>
                    <a:pt x="5087490" y="0"/>
                  </a:lnTo>
                  <a:lnTo>
                    <a:pt x="5087490" y="2866934"/>
                  </a:lnTo>
                  <a:lnTo>
                    <a:pt x="0" y="2866934"/>
                  </a:lnTo>
                  <a:close/>
                </a:path>
              </a:pathLst>
            </a:custGeom>
            <a:solidFill>
              <a:srgbClr val="072653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87490" cy="2905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27000"/>
            <a:ext cx="18288000" cy="970976"/>
            <a:chOff x="0" y="0"/>
            <a:chExt cx="4816593" cy="2557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55730"/>
            </a:xfrm>
            <a:custGeom>
              <a:avLst/>
              <a:gdLst/>
              <a:ahLst/>
              <a:cxnLst/>
              <a:rect r="r" b="b" t="t" l="l"/>
              <a:pathLst>
                <a:path h="25573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55730"/>
                  </a:lnTo>
                  <a:lnTo>
                    <a:pt x="0" y="255730"/>
                  </a:lnTo>
                  <a:close/>
                </a:path>
              </a:pathLst>
            </a:custGeom>
            <a:gradFill rotWithShape="true">
              <a:gsLst>
                <a:gs pos="0">
                  <a:srgbClr val="AF49FF">
                    <a:alpha val="100000"/>
                  </a:srgbClr>
                </a:gs>
                <a:gs pos="100000">
                  <a:srgbClr val="2599F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4816593" cy="350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967"/>
                </a:lnSpc>
                <a:spcBef>
                  <a:spcPct val="0"/>
                </a:spcBef>
              </a:pPr>
              <a:r>
                <a:rPr lang="en-US" b="true" sz="3600" spc="845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PRINCIPAIS CONCLUSÕES: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2550086"/>
            <a:ext cx="7783541" cy="6708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4446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Fortes relações entre condições econômicas (ganho médio) e indicadores de saúde (despesas e percepção de saúde).</a:t>
            </a:r>
          </a:p>
          <a:p>
            <a:pPr algn="l">
              <a:lnSpc>
                <a:spcPts val="4446"/>
              </a:lnSpc>
            </a:pPr>
          </a:p>
          <a:p>
            <a:pPr algn="l" marL="561341" indent="-280670" lvl="1">
              <a:lnSpc>
                <a:spcPts val="4446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Melhor economia tende a refletir em melhor saúde da população.</a:t>
            </a:r>
          </a:p>
          <a:p>
            <a:pPr algn="l">
              <a:lnSpc>
                <a:spcPts val="4446"/>
              </a:lnSpc>
            </a:pPr>
          </a:p>
          <a:p>
            <a:pPr algn="l" marL="561341" indent="-280670" lvl="1">
              <a:lnSpc>
                <a:spcPts val="4446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Esperança de vida inversamente relacionada com a taxa de mortalidade evitável.</a:t>
            </a:r>
          </a:p>
          <a:p>
            <a:pPr algn="l">
              <a:lnSpc>
                <a:spcPts val="4446"/>
              </a:lnSpc>
            </a:pPr>
          </a:p>
          <a:p>
            <a:pPr algn="l" marL="561341" indent="-280670" lvl="1">
              <a:lnSpc>
                <a:spcPts val="4446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Modelo</a:t>
            </a: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 regressão explica 63,7% dessa relação.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61730" y="2550086"/>
            <a:ext cx="7897570" cy="6708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4446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Portugal mostra evolução positiva em todos os indicadores analisados.</a:t>
            </a:r>
          </a:p>
          <a:p>
            <a:pPr algn="l">
              <a:lnSpc>
                <a:spcPts val="4446"/>
              </a:lnSpc>
            </a:pPr>
          </a:p>
          <a:p>
            <a:pPr algn="l" marL="561341" indent="-280670" lvl="1">
              <a:lnSpc>
                <a:spcPts val="4446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Crescimento no ganho médio, despesas de saúde, esperança de vida e percepção de saúde.</a:t>
            </a:r>
          </a:p>
          <a:p>
            <a:pPr algn="l">
              <a:lnSpc>
                <a:spcPts val="4446"/>
              </a:lnSpc>
            </a:pPr>
          </a:p>
          <a:p>
            <a:pPr algn="l" marL="561341" indent="-280670" lvl="1">
              <a:lnSpc>
                <a:spcPts val="4446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Redução da</a:t>
            </a: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taxa de mortalidade evitável em Portugal.</a:t>
            </a:r>
          </a:p>
          <a:p>
            <a:pPr algn="l">
              <a:lnSpc>
                <a:spcPts val="4446"/>
              </a:lnSpc>
            </a:pPr>
          </a:p>
          <a:p>
            <a:pPr algn="l" marL="561341" indent="-280670" lvl="1">
              <a:lnSpc>
                <a:spcPts val="4446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Análise de clusters posiciona Portugal num grupo intermediário da Europa..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690070"/>
            <a:ext cx="6658864" cy="2906859"/>
            <a:chOff x="0" y="0"/>
            <a:chExt cx="1753775" cy="765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53775" cy="765593"/>
            </a:xfrm>
            <a:custGeom>
              <a:avLst/>
              <a:gdLst/>
              <a:ahLst/>
              <a:cxnLst/>
              <a:rect r="r" b="b" t="t" l="l"/>
              <a:pathLst>
                <a:path h="765593" w="1753775">
                  <a:moveTo>
                    <a:pt x="0" y="0"/>
                  </a:moveTo>
                  <a:lnTo>
                    <a:pt x="1753775" y="0"/>
                  </a:lnTo>
                  <a:lnTo>
                    <a:pt x="1753775" y="765593"/>
                  </a:lnTo>
                  <a:lnTo>
                    <a:pt x="0" y="765593"/>
                  </a:lnTo>
                  <a:close/>
                </a:path>
              </a:pathLst>
            </a:custGeom>
            <a:gradFill rotWithShape="true">
              <a:gsLst>
                <a:gs pos="0">
                  <a:srgbClr val="AF49FF">
                    <a:alpha val="100000"/>
                  </a:srgbClr>
                </a:gs>
                <a:gs pos="100000">
                  <a:srgbClr val="2599F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1753775" cy="870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b="true" sz="4010" spc="942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RECOMENDAÇOES: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55340" y="327387"/>
            <a:ext cx="10758071" cy="9498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4446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Monitorar continuamente a relação entre ganho médio mensal e indicadores de saúde.</a:t>
            </a:r>
          </a:p>
          <a:p>
            <a:pPr algn="l">
              <a:lnSpc>
                <a:spcPts val="4446"/>
              </a:lnSpc>
            </a:pPr>
          </a:p>
          <a:p>
            <a:pPr algn="l" marL="561341" indent="-280670" lvl="1">
              <a:lnSpc>
                <a:spcPts val="4446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</a:t>
            </a: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rofundar a análise entre esperança de vida e mortalidade evitável com mais variáveis.</a:t>
            </a:r>
          </a:p>
          <a:p>
            <a:pPr algn="l">
              <a:lnSpc>
                <a:spcPts val="4446"/>
              </a:lnSpc>
            </a:pPr>
          </a:p>
          <a:p>
            <a:pPr algn="l" marL="561341" indent="-280670" lvl="1">
              <a:lnSpc>
                <a:spcPts val="4446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Comparar Portugal com países do mesmo</a:t>
            </a: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cluster para identificar boas práticas.</a:t>
            </a:r>
          </a:p>
          <a:p>
            <a:pPr algn="l">
              <a:lnSpc>
                <a:spcPts val="4446"/>
              </a:lnSpc>
            </a:pPr>
          </a:p>
          <a:p>
            <a:pPr algn="l" marL="561341" indent="-280670" lvl="1">
              <a:lnSpc>
                <a:spcPts val="4446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Incluir novos indicadores (educação, desigualdade, I&amp;D) para uma visão mais completa.</a:t>
            </a:r>
          </a:p>
          <a:p>
            <a:pPr algn="l">
              <a:lnSpc>
                <a:spcPts val="4446"/>
              </a:lnSpc>
            </a:pPr>
          </a:p>
          <a:p>
            <a:pPr algn="l" marL="561341" indent="-280670" lvl="1">
              <a:lnSpc>
                <a:spcPts val="4446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Usar téc</a:t>
            </a: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nicas avançadas de séries temporais para prever evolução dos indicadores.</a:t>
            </a:r>
          </a:p>
          <a:p>
            <a:pPr algn="l">
              <a:lnSpc>
                <a:spcPts val="4275"/>
              </a:lnSpc>
            </a:pPr>
          </a:p>
          <a:p>
            <a:pPr algn="l" marL="561341" indent="-280670" lvl="1">
              <a:lnSpc>
                <a:spcPts val="4446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Apoiar a formulação de políticas públicas com base em evidências e análises robustas.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844714" y="-1556834"/>
            <a:ext cx="5689427" cy="3113668"/>
          </a:xfrm>
          <a:custGeom>
            <a:avLst/>
            <a:gdLst/>
            <a:ahLst/>
            <a:cxnLst/>
            <a:rect r="r" b="b" t="t" l="l"/>
            <a:pathLst>
              <a:path h="3113668" w="5689427">
                <a:moveTo>
                  <a:pt x="0" y="0"/>
                </a:moveTo>
                <a:lnTo>
                  <a:pt x="5689428" y="0"/>
                </a:lnTo>
                <a:lnTo>
                  <a:pt x="5689428" y="3113668"/>
                </a:lnTo>
                <a:lnTo>
                  <a:pt x="0" y="3113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DAGpByPnSww</dc:identifier>
  <dcterms:modified xsi:type="dcterms:W3CDTF">2011-08-01T06:04:30Z</dcterms:modified>
  <cp:revision>1</cp:revision>
  <dc:title>business</dc:title>
</cp:coreProperties>
</file>