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35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6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36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50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0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4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0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44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8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F92E-8D85-4B76-A8F3-00AD439E12A5}" type="datetimeFigureOut">
              <a:rPr lang="pt-BR" smtClean="0"/>
              <a:t>09/05/2016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535C-6C46-4CAB-9AD4-336C06ADA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60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07704" y="345430"/>
            <a:ext cx="523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Olá! Este é seu primeiro acesso à </a:t>
            </a:r>
            <a:r>
              <a:rPr lang="pt-BR" b="1" dirty="0"/>
              <a:t>Á</a:t>
            </a:r>
            <a:r>
              <a:rPr lang="pt-BR" b="1" dirty="0" smtClean="0"/>
              <a:t>gora Unicamp</a:t>
            </a:r>
            <a:r>
              <a:rPr lang="pt-BR" dirty="0" smtClean="0"/>
              <a:t>! Antes, vamos aprender algumas coisinhas? 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68756" y="14847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CONHEÇA A</a:t>
            </a:r>
            <a:endParaRPr lang="pt-BR" sz="3600" dirty="0"/>
          </a:p>
        </p:txBody>
      </p:sp>
      <p:pic>
        <p:nvPicPr>
          <p:cNvPr id="1026" name="Picture 2" descr="logo ag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34" y="2492894"/>
            <a:ext cx="2853734" cy="30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68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2" y="190381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0000"/>
                </a:solidFill>
              </a:rPr>
              <a:t>Comunidade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09115" y="1020792"/>
            <a:ext cx="5959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é a sessão </a:t>
            </a:r>
            <a:r>
              <a:rPr lang="pt-BR" dirty="0" smtClean="0">
                <a:solidFill>
                  <a:srgbClr val="FF0000"/>
                </a:solidFill>
              </a:rPr>
              <a:t>Comunidade</a:t>
            </a:r>
            <a:r>
              <a:rPr lang="pt-BR" dirty="0" smtClean="0"/>
              <a:t>, caracterizada pela cor vermelha.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Nesta sessão são postados temas para discussão. Todos os membros da </a:t>
            </a:r>
            <a:r>
              <a:rPr lang="pt-BR" b="1" dirty="0" smtClean="0"/>
              <a:t>Ágora Unicamp</a:t>
            </a:r>
            <a:r>
              <a:rPr lang="pt-BR" dirty="0" smtClean="0"/>
              <a:t> podem escrever e editar suas opiniões.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É o espaço de debate público e argumentação que precede a tomada de decisão.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Navegue pela sessão e, em seguida, vá para a sessão </a:t>
            </a:r>
            <a:r>
              <a:rPr lang="pt-BR" dirty="0" smtClean="0">
                <a:solidFill>
                  <a:srgbClr val="00B050"/>
                </a:solidFill>
              </a:rPr>
              <a:t>Participe</a:t>
            </a:r>
            <a:r>
              <a:rPr lang="pt-BR" dirty="0" smtClean="0"/>
              <a:t>.</a:t>
            </a:r>
            <a:endParaRPr lang="pt-BR" dirty="0" smtClean="0">
              <a:solidFill>
                <a:srgbClr val="FF0000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06939" y="19168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666" y="4540348"/>
            <a:ext cx="1762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5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2" y="332656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FFC000"/>
                </a:solidFill>
              </a:rPr>
              <a:t>Resultados</a:t>
            </a:r>
            <a:endParaRPr lang="pt-BR" sz="3600" dirty="0">
              <a:solidFill>
                <a:srgbClr val="FFC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06939" y="19168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81011" y="1196752"/>
            <a:ext cx="5499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é a sessão </a:t>
            </a:r>
            <a:r>
              <a:rPr lang="pt-BR" dirty="0" smtClean="0">
                <a:solidFill>
                  <a:schemeClr val="accent6"/>
                </a:solidFill>
              </a:rPr>
              <a:t>Resultados</a:t>
            </a:r>
            <a:r>
              <a:rPr lang="pt-BR" dirty="0" smtClean="0"/>
              <a:t>, caracterizada pela cor laranja.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Aqui são </a:t>
            </a:r>
            <a:r>
              <a:rPr lang="pt-BR" dirty="0" smtClean="0"/>
              <a:t>apresentados relatórios contendo os resultados das votações, análises, encaminhamentos e tomadas de decisão fundamentadas na participação pública.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Os dados </a:t>
            </a:r>
            <a:r>
              <a:rPr lang="pt-BR" dirty="0" smtClean="0"/>
              <a:t>são oriundos das votações ou do processamento das opiniões abertas </a:t>
            </a:r>
            <a:r>
              <a:rPr lang="pt-BR" dirty="0" smtClean="0"/>
              <a:t>por algoritmos de inteligência artificial desenvolvidos com o propósito de minerar dados e conhecer os anseios públicos.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26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59977" y="152016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 smtClean="0"/>
              <a:t>Tags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555776" y="904066"/>
            <a:ext cx="45844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 elemento da </a:t>
            </a:r>
            <a:r>
              <a:rPr lang="pt-BR" b="1" dirty="0" smtClean="0"/>
              <a:t>Ágora Unicamp</a:t>
            </a:r>
            <a:r>
              <a:rPr lang="pt-BR" dirty="0" smtClean="0"/>
              <a:t> (artigos, relatórios, debates e votações) possuem </a:t>
            </a:r>
            <a:r>
              <a:rPr lang="pt-BR" i="1" dirty="0" err="1" smtClean="0"/>
              <a:t>tags</a:t>
            </a:r>
            <a:r>
              <a:rPr lang="pt-BR" dirty="0" smtClean="0"/>
              <a:t> para identificar o processo pela qual pertencem. </a:t>
            </a:r>
          </a:p>
          <a:p>
            <a:endParaRPr lang="pt-BR" dirty="0"/>
          </a:p>
          <a:p>
            <a:pPr algn="ctr"/>
            <a:r>
              <a:rPr lang="pt-BR" dirty="0" smtClean="0"/>
              <a:t>Ao clicar na </a:t>
            </a:r>
            <a:r>
              <a:rPr lang="pt-BR" i="1" dirty="0" err="1" smtClean="0"/>
              <a:t>tag</a:t>
            </a:r>
            <a:r>
              <a:rPr lang="pt-BR" dirty="0" smtClean="0"/>
              <a:t>, todos os elementos referentes a um processo em específico aparecem em conjunto. Por exemplo, ao clicar numa </a:t>
            </a:r>
            <a:r>
              <a:rPr lang="pt-BR" dirty="0" err="1" smtClean="0"/>
              <a:t>tag</a:t>
            </a:r>
            <a:r>
              <a:rPr lang="pt-BR" dirty="0" smtClean="0"/>
              <a:t> “transporte” todos os </a:t>
            </a:r>
            <a:r>
              <a:rPr lang="pt-BR" dirty="0" smtClean="0">
                <a:solidFill>
                  <a:srgbClr val="00B0F0"/>
                </a:solidFill>
              </a:rPr>
              <a:t>artigos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debates, </a:t>
            </a:r>
            <a:r>
              <a:rPr lang="pt-BR" dirty="0" smtClean="0">
                <a:solidFill>
                  <a:srgbClr val="00B050"/>
                </a:solidFill>
              </a:rPr>
              <a:t>votações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chemeClr val="accent6"/>
                </a:solidFill>
              </a:rPr>
              <a:t>resultados</a:t>
            </a:r>
            <a:r>
              <a:rPr lang="pt-BR" dirty="0" smtClean="0"/>
              <a:t> referentes a transportes aparecerão em uma página.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Clique em uma </a:t>
            </a:r>
            <a:r>
              <a:rPr lang="pt-BR" i="1" dirty="0" err="1" smtClean="0"/>
              <a:t>tag</a:t>
            </a:r>
            <a:r>
              <a:rPr lang="pt-BR" dirty="0" smtClean="0"/>
              <a:t> e em seguida clique no ícone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Na barra superior da sua tela.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63" y="4933807"/>
            <a:ext cx="447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35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0" y="260648"/>
            <a:ext cx="7788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Configurações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274405" y="982469"/>
            <a:ext cx="475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é o espaço de configuração da</a:t>
            </a:r>
          </a:p>
          <a:p>
            <a:pPr algn="ctr"/>
            <a:r>
              <a:rPr lang="pt-BR" dirty="0" smtClean="0"/>
              <a:t> </a:t>
            </a:r>
            <a:r>
              <a:rPr lang="pt-BR" b="1" dirty="0" smtClean="0"/>
              <a:t>Ágora Unicamp.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06939" y="19168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699792" y="1772816"/>
            <a:ext cx="3960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Aqui você poderá alterar algumas configurações como:</a:t>
            </a:r>
          </a:p>
          <a:p>
            <a:pPr algn="ctr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nome que gostaria de ser identificado;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Incluir um novo e-mail;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Refazer este tutorial;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03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439209" y="188639"/>
            <a:ext cx="266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Meu Espaço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13457" y="1052734"/>
            <a:ext cx="5075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Por fim, temos um último importante espaço de participação democrática.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O símbolo                     no canto inferior esquerdo da tela é um ícone para a área “Meu espaço”</a:t>
            </a:r>
          </a:p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59671" y="3915091"/>
            <a:ext cx="7183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Nesta área você poderá participar do processo democrático </a:t>
            </a:r>
            <a:r>
              <a:rPr lang="pt-BR" dirty="0" err="1" smtClean="0"/>
              <a:t>ativaamente</a:t>
            </a:r>
            <a:r>
              <a:rPr lang="pt-BR" dirty="0" smtClean="0"/>
              <a:t> sugerindo artigos, debates e até votações. A priori estas informações serão analisadas e, caso sejam pertinentes, colocadas na ágora. Porem, a meta da </a:t>
            </a:r>
            <a:r>
              <a:rPr lang="pt-BR" dirty="0"/>
              <a:t>Á</a:t>
            </a:r>
            <a:r>
              <a:rPr lang="pt-BR" dirty="0" smtClean="0"/>
              <a:t>gora é permitir postagem livres dos participantes como forma de aprimorar ainda mais a </a:t>
            </a:r>
            <a:r>
              <a:rPr lang="pt-BR" dirty="0" err="1" smtClean="0"/>
              <a:t>demcoracia</a:t>
            </a:r>
            <a:r>
              <a:rPr lang="pt-BR" dirty="0" smtClean="0"/>
              <a:t> participativa.  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695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21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026173" y="260648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Vamos ver isso na prática então.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87624" y="112474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processo democrático não se resume a votar ou simplesmente expressar uma opinião. Ele envolve 4 etapas, todas integradas na Ágora Unicamp: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99335" y="172461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CONHEÇA: nesta seção queremos aumentar a conscientização antes do processo de tomada de decisão. É composta por artigos de diferentes temas e opiniões que propiciarão uma participação mais consciente e 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176000" y="2743762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DEBATA: neste espaço temas e questões importantes para tomada de decisão serão postas para serem debatidas. Cada membro poderá expressar sua opinião de forma não-anônima em um formato de debate público e aberto.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76000" y="393305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PARTICIPE: Uma vez conhecido e debatido, neste espaço cada membro da comunidade poderá participar efetivamente das decisões através de votações e expressão da opinião.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176000" y="494117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RESULTADOS: Votações serão contabilizadas e opiniões coletivas serão conhecidas através do uso de inteligência artificial. Os resultados destes processamentos e o desejo da comunidade será mostrado nesta sessão. O feedback faz-se importante não apenas para ratificar o desejo popular como também o efetivo controle das decisões deliberativas.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2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/>
              <a:t>Navegue pela sessão e em seguida vá clique no ícone </a:t>
            </a:r>
          </a:p>
          <a:p>
            <a:pPr algn="ctr"/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Na barra superior da sua tela.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17" y="4581128"/>
            <a:ext cx="447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70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019075" y="504381"/>
            <a:ext cx="5277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O que é a </a:t>
            </a:r>
            <a:r>
              <a:rPr lang="pt-BR" sz="3200" b="1" dirty="0" smtClean="0"/>
              <a:t>Ágora Unicamp</a:t>
            </a:r>
            <a:r>
              <a:rPr lang="pt-BR" sz="3200" dirty="0" smtClean="0"/>
              <a:t>?</a:t>
            </a: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907704" y="134250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smtClean="0"/>
              <a:t>“Todo o poder emana do povo (...)” – Artigo 1 da Constituição da República Federativa do Brasil </a:t>
            </a:r>
            <a:endParaRPr lang="pt-BR" sz="1600" i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91116" y="2300532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b="1" dirty="0"/>
              <a:t>Á</a:t>
            </a:r>
            <a:r>
              <a:rPr lang="pt-BR" b="1" dirty="0" smtClean="0"/>
              <a:t>gora Unicamp</a:t>
            </a:r>
            <a:r>
              <a:rPr lang="pt-BR" dirty="0" smtClean="0"/>
              <a:t> é um espaço virtual democrático de participação comunitária.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35414" y="310662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palavra Ágora remete às praças gregas, locais públicos de participação popular onde temas relevantes à sociedade eram debatidos e decisões tomadas diretamente pelos próprios cidadãos.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963125" y="4488629"/>
            <a:ext cx="4824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b="1" dirty="0" smtClean="0"/>
              <a:t>Ágora Unicamp</a:t>
            </a:r>
            <a:r>
              <a:rPr lang="pt-BR" dirty="0" smtClean="0"/>
              <a:t> pretende reproduzir uma ágora grega, através do ambiente virtual e inteligências artificiais, aproximando a comunidade das decisões relevantes da Universidade.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62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475050" y="332656"/>
            <a:ext cx="5049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Fortalecendo a </a:t>
            </a:r>
          </a:p>
          <a:p>
            <a:pPr algn="ctr"/>
            <a:r>
              <a:rPr lang="pt-BR" sz="2800" dirty="0" smtClean="0"/>
              <a:t>Democracia Participativa</a:t>
            </a:r>
            <a:endParaRPr lang="pt-BR" sz="2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43489" y="1772816"/>
            <a:ext cx="451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b="1" dirty="0" smtClean="0"/>
              <a:t>Ágora Unicamp  </a:t>
            </a:r>
            <a:r>
              <a:rPr lang="pt-BR" dirty="0" smtClean="0"/>
              <a:t>pretende fortalecer a </a:t>
            </a:r>
            <a:r>
              <a:rPr lang="pt-BR" u="sng" dirty="0" smtClean="0"/>
              <a:t>Democracia Participativa</a:t>
            </a:r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i="1" dirty="0" smtClean="0"/>
              <a:t>“A possibilidade de intervenção direta dos cidadãos nos procedimentos de tomada de decisão e no controle do exercício do poder.”</a:t>
            </a:r>
            <a:endParaRPr lang="pt-BR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2770664" y="3813140"/>
            <a:ext cx="4498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Na prática, a partir do debate público, a democracia participativa visa conhecer as opiniões de forma institucionalizada antes de uma tomada de decisão e, por fim, deliberar sobre elas.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63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472743" y="52951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Participação consciente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663788" y="1294777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b="1" dirty="0" smtClean="0"/>
              <a:t>Ágora Unicamp</a:t>
            </a:r>
            <a:r>
              <a:rPr lang="pt-BR" dirty="0" smtClean="0"/>
              <a:t> foi desenvolvida para ser um espaço democrático, universal e plural. Integrado ao sistema da DAC, garante a segura participação de toda comunidade. </a:t>
            </a:r>
            <a:r>
              <a:rPr lang="pt-BR" dirty="0" smtClean="0"/>
              <a:t>Adaptado, pode ser facilmente acessado por sistemas mobile. </a:t>
            </a:r>
          </a:p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99792" y="3573755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Como um espaço de participação consciente</a:t>
            </a:r>
            <a:r>
              <a:rPr lang="pt-BR" b="1" dirty="0" smtClean="0"/>
              <a:t>, </a:t>
            </a:r>
            <a:r>
              <a:rPr lang="pt-BR" dirty="0" smtClean="0"/>
              <a:t>é um ambiente de </a:t>
            </a:r>
            <a:r>
              <a:rPr lang="pt-BR" dirty="0" smtClean="0">
                <a:solidFill>
                  <a:srgbClr val="00B0F0"/>
                </a:solidFill>
              </a:rPr>
              <a:t>Conhecimento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Debate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00B050"/>
                </a:solidFill>
              </a:rPr>
              <a:t>Participação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chemeClr val="accent6"/>
                </a:solidFill>
              </a:rPr>
              <a:t>Acompanhamento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 smtClean="0"/>
              <a:t>das decisões coletivas.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9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342746" y="332656"/>
            <a:ext cx="5325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Mas como irei participar?</a:t>
            </a:r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79712" y="1270501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Vamos agora aprender a utilizar a </a:t>
            </a:r>
          </a:p>
          <a:p>
            <a:pPr algn="ctr"/>
            <a:r>
              <a:rPr lang="pt-BR" b="1" dirty="0" smtClean="0"/>
              <a:t>Ágora Unicamp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65146" y="2204864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</a:t>
            </a:r>
            <a:r>
              <a:rPr lang="pt-BR" dirty="0" smtClean="0"/>
              <a:t>ocê está na página de </a:t>
            </a:r>
            <a:r>
              <a:rPr lang="pt-BR" u="sng" dirty="0" smtClean="0"/>
              <a:t>projetos.</a:t>
            </a:r>
            <a:endParaRPr lang="pt-BR" dirty="0" smtClean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Aqui aparecerão todos os </a:t>
            </a:r>
            <a:r>
              <a:rPr lang="pt-BR" u="sng" dirty="0" smtClean="0"/>
              <a:t>projetos</a:t>
            </a:r>
            <a:r>
              <a:rPr lang="pt-BR" dirty="0" smtClean="0"/>
              <a:t> abertos para participação.  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856519" y="3717032"/>
            <a:ext cx="3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Comece selecionando um projeto.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179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2" y="118373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Página Inicial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627784" y="882586"/>
            <a:ext cx="4176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é a </a:t>
            </a:r>
            <a:r>
              <a:rPr lang="pt-BR" u="sng" dirty="0" smtClean="0"/>
              <a:t>Página Inicial</a:t>
            </a:r>
            <a:r>
              <a:rPr lang="pt-BR" dirty="0" smtClean="0"/>
              <a:t> do projeto. 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Aqui será apresentado todo o conteúdo que dará suporte a sua participação (artigos, votações e resultados) em ordem cronológica de postagem.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06939" y="19168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27784" y="2648672"/>
            <a:ext cx="4039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Navegue pelo conteúdo e em seguida clique no menu </a:t>
            </a:r>
            <a:r>
              <a:rPr lang="pt-BR" b="1" dirty="0" smtClean="0"/>
              <a:t>HOME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82165" y="3284984"/>
            <a:ext cx="12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DESKTOP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39952" y="4643844"/>
            <a:ext cx="12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14" y="3658879"/>
            <a:ext cx="4739435" cy="99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98" y="5052466"/>
            <a:ext cx="2814236" cy="170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1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1" y="-27384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Mural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483768" y="620688"/>
            <a:ext cx="46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Este é </a:t>
            </a:r>
            <a:r>
              <a:rPr lang="pt-BR" u="sng" dirty="0" smtClean="0"/>
              <a:t>o mural </a:t>
            </a:r>
            <a:r>
              <a:rPr lang="pt-BR" dirty="0" smtClean="0"/>
              <a:t>de recados.</a:t>
            </a:r>
          </a:p>
          <a:p>
            <a:endParaRPr lang="pt-BR" dirty="0"/>
          </a:p>
          <a:p>
            <a:pPr algn="ctr"/>
            <a:r>
              <a:rPr lang="pt-BR" dirty="0" smtClean="0"/>
              <a:t>Dividido nas respectivas sessões, nos informa dos materiais adicionados e outros recados de forma rápida. </a:t>
            </a:r>
            <a:endParaRPr lang="pt-BR" dirty="0"/>
          </a:p>
          <a:p>
            <a:pPr algn="ctr"/>
            <a:r>
              <a:rPr lang="pt-BR" dirty="0" smtClean="0"/>
              <a:t>É um resumo de toda Ágora.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Veja o Mural e, em seguida, clique em </a:t>
            </a:r>
            <a:r>
              <a:rPr lang="pt-BR" dirty="0" smtClean="0">
                <a:solidFill>
                  <a:srgbClr val="00B0F0"/>
                </a:solidFill>
              </a:rPr>
              <a:t>CONHEÇA</a:t>
            </a:r>
            <a:r>
              <a:rPr lang="pt-BR" dirty="0" smtClean="0"/>
              <a:t> e vamos conhecer as sessões.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06939" y="213285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178388" y="3284984"/>
            <a:ext cx="12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DESKTOP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211960" y="4365104"/>
            <a:ext cx="128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MOBILE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85" y="3654316"/>
            <a:ext cx="5308301" cy="76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38" y="4783297"/>
            <a:ext cx="2564920" cy="18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8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2" y="-27384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00B0F0"/>
                </a:solidFill>
              </a:rPr>
              <a:t>Conheça</a:t>
            </a:r>
            <a:endParaRPr lang="pt-BR" sz="3600" dirty="0">
              <a:solidFill>
                <a:srgbClr val="00B0F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051718" y="688628"/>
            <a:ext cx="56166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é a sessão </a:t>
            </a:r>
            <a:r>
              <a:rPr lang="pt-BR" dirty="0" smtClean="0">
                <a:solidFill>
                  <a:srgbClr val="00B0F0"/>
                </a:solidFill>
              </a:rPr>
              <a:t>Conheça</a:t>
            </a:r>
            <a:r>
              <a:rPr lang="pt-BR" dirty="0" smtClean="0"/>
              <a:t>, caracterizada pela cor azul.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É composta de Artigos: textos que ilustram, debatem e apresentam diferentes pontos de vistas sobre aspectos do projeto. </a:t>
            </a:r>
            <a:r>
              <a:rPr lang="pt-BR" dirty="0"/>
              <a:t>S</a:t>
            </a:r>
            <a:r>
              <a:rPr lang="pt-BR" dirty="0" smtClean="0"/>
              <a:t>ão apresentados em ordem cronológica de postagem. </a:t>
            </a:r>
          </a:p>
          <a:p>
            <a:pPr algn="ctr"/>
            <a:r>
              <a:rPr lang="pt-BR" dirty="0" smtClean="0"/>
              <a:t>  </a:t>
            </a:r>
            <a:endParaRPr lang="pt-BR" dirty="0"/>
          </a:p>
          <a:p>
            <a:pPr algn="ctr"/>
            <a:r>
              <a:rPr lang="pt-BR" dirty="0" smtClean="0"/>
              <a:t>Esta sessão fornece os fundamentos e indicam caminhos para o processo de conscientização antes da uma tomada de decisão.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Navegue pela sessão e, em seguida, vá para a sessão </a:t>
            </a:r>
            <a:r>
              <a:rPr lang="pt-BR" dirty="0" smtClean="0">
                <a:solidFill>
                  <a:srgbClr val="FF0000"/>
                </a:solidFill>
              </a:rPr>
              <a:t>Comunidade.</a:t>
            </a:r>
          </a:p>
          <a:p>
            <a:pPr algn="ctr"/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906939" y="19168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04" y="4787272"/>
            <a:ext cx="16097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02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7112" y="44624"/>
            <a:ext cx="77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rgbClr val="00B050"/>
                </a:solidFill>
              </a:rPr>
              <a:t>Participe</a:t>
            </a:r>
            <a:endParaRPr lang="pt-BR" sz="3600" dirty="0">
              <a:solidFill>
                <a:srgbClr val="00B05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06939" y="186341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51718" y="688628"/>
            <a:ext cx="5616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Esta é a sessão </a:t>
            </a:r>
            <a:r>
              <a:rPr lang="pt-BR" dirty="0" smtClean="0">
                <a:solidFill>
                  <a:srgbClr val="00B050"/>
                </a:solidFill>
              </a:rPr>
              <a:t>Participe</a:t>
            </a:r>
            <a:r>
              <a:rPr lang="pt-BR" dirty="0" smtClean="0"/>
              <a:t>, caracterizada pela cor verde.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Aqui encontram-se todas </a:t>
            </a:r>
            <a:r>
              <a:rPr lang="pt-BR" dirty="0" smtClean="0"/>
              <a:t>as formas de participação: enquetes, votações de simples escolha, múltipla escolha ou pequenas dissertações. </a:t>
            </a:r>
          </a:p>
          <a:p>
            <a:pPr algn="ctr"/>
            <a:r>
              <a:rPr lang="pt-BR" dirty="0" smtClean="0"/>
              <a:t>  </a:t>
            </a:r>
            <a:endParaRPr lang="pt-BR" dirty="0"/>
          </a:p>
          <a:p>
            <a:pPr algn="ctr"/>
            <a:r>
              <a:rPr lang="pt-BR" dirty="0" smtClean="0"/>
              <a:t>Após conhecer e debater um tema, esta sessão fornecem os mecanismos de participação para tomada de conhecimento da opinião pública.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Navegue pela sessão e, em seguida, vá para a sessão </a:t>
            </a:r>
            <a:r>
              <a:rPr lang="pt-BR" dirty="0" smtClean="0">
                <a:solidFill>
                  <a:schemeClr val="accent6"/>
                </a:solidFill>
              </a:rPr>
              <a:t>Resultados</a:t>
            </a:r>
            <a:r>
              <a:rPr lang="pt-BR" dirty="0" smtClean="0"/>
              <a:t>.</a:t>
            </a:r>
          </a:p>
          <a:p>
            <a:pPr algn="ctr"/>
            <a:r>
              <a:rPr lang="pt-BR" dirty="0" smtClean="0"/>
              <a:t> 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581128"/>
            <a:ext cx="1590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708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1055</Words>
  <Application>Microsoft Office PowerPoint</Application>
  <PresentationFormat>Apresentação na tela (4:3)</PresentationFormat>
  <Paragraphs>110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Novaes</dc:creator>
  <cp:lastModifiedBy>Tiago Novaes</cp:lastModifiedBy>
  <cp:revision>53</cp:revision>
  <dcterms:created xsi:type="dcterms:W3CDTF">2016-05-09T14:27:37Z</dcterms:created>
  <dcterms:modified xsi:type="dcterms:W3CDTF">2016-05-17T02:26:48Z</dcterms:modified>
</cp:coreProperties>
</file>