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9" r:id="rId5"/>
    <p:sldId id="280" r:id="rId6"/>
    <p:sldId id="281" r:id="rId7"/>
    <p:sldId id="268" r:id="rId8"/>
    <p:sldId id="258" r:id="rId9"/>
    <p:sldId id="259" r:id="rId10"/>
    <p:sldId id="283" r:id="rId11"/>
    <p:sldId id="261" r:id="rId12"/>
    <p:sldId id="269" r:id="rId13"/>
    <p:sldId id="262" r:id="rId14"/>
    <p:sldId id="285" r:id="rId15"/>
    <p:sldId id="284" r:id="rId16"/>
    <p:sldId id="287" r:id="rId17"/>
    <p:sldId id="28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1" autoAdjust="0"/>
    <p:restoredTop sz="94660"/>
  </p:normalViewPr>
  <p:slideViewPr>
    <p:cSldViewPr snapToGrid="0">
      <p:cViewPr>
        <p:scale>
          <a:sx n="149" d="100"/>
          <a:sy n="149" d="100"/>
        </p:scale>
        <p:origin x="-4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Pinto (1200626)" userId="9bfec7c5-b1fe-4c82-abbe-2809be133c97" providerId="ADAL" clId="{69EC1818-D4F2-D549-B884-AC4DB45F7D21}"/>
    <pc:docChg chg="modSld">
      <pc:chgData name="Tiago Pinto (1200626)" userId="9bfec7c5-b1fe-4c82-abbe-2809be133c97" providerId="ADAL" clId="{69EC1818-D4F2-D549-B884-AC4DB45F7D21}" dt="2021-11-12T15:30:07.582" v="2" actId="1076"/>
      <pc:docMkLst>
        <pc:docMk/>
      </pc:docMkLst>
      <pc:sldChg chg="modSp mod">
        <pc:chgData name="Tiago Pinto (1200626)" userId="9bfec7c5-b1fe-4c82-abbe-2809be133c97" providerId="ADAL" clId="{69EC1818-D4F2-D549-B884-AC4DB45F7D21}" dt="2021-11-12T15:30:07.582" v="2" actId="1076"/>
        <pc:sldMkLst>
          <pc:docMk/>
          <pc:sldMk cId="1747660871" sldId="283"/>
        </pc:sldMkLst>
        <pc:picChg chg="mod">
          <ac:chgData name="Tiago Pinto (1200626)" userId="9bfec7c5-b1fe-4c82-abbe-2809be133c97" providerId="ADAL" clId="{69EC1818-D4F2-D549-B884-AC4DB45F7D21}" dt="2021-11-12T15:30:07.582" v="2" actId="1076"/>
          <ac:picMkLst>
            <pc:docMk/>
            <pc:sldMk cId="1747660871" sldId="283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Bases de Dados / Databases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Bases de Dados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Conceitos</a:t>
            </a:r>
            <a:r>
              <a:rPr lang="en-US" b="1" dirty="0">
                <a:solidFill>
                  <a:srgbClr val="002060"/>
                </a:solidFill>
              </a:rPr>
              <a:t> e </a:t>
            </a:r>
            <a:r>
              <a:rPr lang="en-US" b="1" dirty="0" err="1">
                <a:solidFill>
                  <a:srgbClr val="002060"/>
                </a:solidFill>
              </a:rPr>
              <a:t>tecnologia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 and technology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Tecnologia</a:t>
            </a:r>
            <a:r>
              <a:rPr lang="en-US" sz="4000" dirty="0">
                <a:solidFill>
                  <a:srgbClr val="002060"/>
                </a:solidFill>
              </a:rPr>
              <a:t> de Base de Dados (BD) e </a:t>
            </a:r>
            <a:r>
              <a:rPr lang="en-US" sz="4000" dirty="0" err="1">
                <a:solidFill>
                  <a:srgbClr val="002060"/>
                </a:solidFill>
              </a:rPr>
              <a:t>Aplicações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(DB) Technology and Applications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Vantagens</a:t>
            </a:r>
            <a:r>
              <a:rPr lang="en-US" dirty="0"/>
              <a:t> </a:t>
            </a:r>
            <a:r>
              <a:rPr lang="en-US" dirty="0" err="1"/>
              <a:t>não-relacional</a:t>
            </a:r>
            <a:r>
              <a:rPr lang="en-US" dirty="0"/>
              <a:t> vs </a:t>
            </a:r>
            <a:r>
              <a:rPr lang="en-US" dirty="0" err="1"/>
              <a:t>relacional</a:t>
            </a:r>
            <a:endParaRPr lang="en-US" dirty="0"/>
          </a:p>
          <a:p>
            <a:pPr lvl="1"/>
            <a:r>
              <a:rPr lang="en-US" dirty="0"/>
              <a:t>Schema-free data models are more flexible and easier to administer</a:t>
            </a:r>
          </a:p>
          <a:p>
            <a:pPr lvl="1"/>
            <a:r>
              <a:rPr lang="en-US" dirty="0"/>
              <a:t>NoSQL databases are generally more horizontally scalable and fault-tolerant</a:t>
            </a:r>
          </a:p>
          <a:p>
            <a:pPr lvl="1"/>
            <a:r>
              <a:rPr lang="en-US" dirty="0"/>
              <a:t>Data can easily be distributed across different nodes</a:t>
            </a:r>
          </a:p>
          <a:p>
            <a:endParaRPr lang="en-US" dirty="0"/>
          </a:p>
          <a:p>
            <a:r>
              <a:rPr lang="en-US" dirty="0" err="1"/>
              <a:t>Desvantagens</a:t>
            </a:r>
            <a:endParaRPr lang="en-US" dirty="0"/>
          </a:p>
          <a:p>
            <a:pPr lvl="1"/>
            <a:r>
              <a:rPr lang="en-US" dirty="0"/>
              <a:t>NoSQL databases are generally less widely adopted and mature than RDBMS solutions; specific expertise is often required</a:t>
            </a:r>
          </a:p>
          <a:p>
            <a:pPr lvl="1"/>
            <a:r>
              <a:rPr lang="en-US" dirty="0"/>
              <a:t>There are a range of formats and constraints specific to each database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Advantages non-relational vs relational</a:t>
            </a:r>
          </a:p>
          <a:p>
            <a:pPr lvl="1"/>
            <a:r>
              <a:rPr lang="en-US" sz="2500" dirty="0"/>
              <a:t>Schema-free data models are more flexible and easier to administer</a:t>
            </a:r>
          </a:p>
          <a:p>
            <a:pPr lvl="1"/>
            <a:r>
              <a:rPr lang="en-US" sz="2500" dirty="0"/>
              <a:t>NoSQL databases are generally more horizontally scalable and fault-tolerant</a:t>
            </a:r>
          </a:p>
          <a:p>
            <a:pPr lvl="1"/>
            <a:r>
              <a:rPr lang="en-US" sz="2500" dirty="0"/>
              <a:t>Data can easily be distributed across different nodes</a:t>
            </a:r>
          </a:p>
          <a:p>
            <a:endParaRPr lang="en-US" sz="2900" dirty="0"/>
          </a:p>
          <a:p>
            <a:r>
              <a:rPr lang="en-US" sz="2900" dirty="0"/>
              <a:t>Disadvantages</a:t>
            </a:r>
          </a:p>
          <a:p>
            <a:pPr lvl="1"/>
            <a:r>
              <a:rPr lang="en-US" sz="2500" dirty="0"/>
              <a:t>NoSQL databases are generally less widely adopted and mature than RDBMS solutions; specific expertise is often required</a:t>
            </a:r>
          </a:p>
          <a:p>
            <a:pPr lvl="1"/>
            <a:r>
              <a:rPr lang="en-US" sz="2500" dirty="0"/>
              <a:t>There are a range of formats and constraints specific to each database type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t="32130" r="53837" b="11236"/>
          <a:stretch/>
        </p:blipFill>
        <p:spPr>
          <a:xfrm>
            <a:off x="6172200" y="1825625"/>
            <a:ext cx="4297680" cy="3789680"/>
          </a:xfrm>
          <a:prstGeom prst="rect">
            <a:avLst/>
          </a:prstGeom>
          <a:solidFill>
            <a:srgbClr val="FFFFD9">
              <a:alpha val="5000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17476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Tecnologia</a:t>
            </a:r>
            <a:r>
              <a:rPr lang="en-US" sz="4000" dirty="0">
                <a:solidFill>
                  <a:srgbClr val="002060"/>
                </a:solidFill>
              </a:rPr>
              <a:t> de Base de Dados (BD) e </a:t>
            </a:r>
            <a:r>
              <a:rPr lang="en-US" sz="4000" dirty="0" err="1">
                <a:solidFill>
                  <a:srgbClr val="002060"/>
                </a:solidFill>
              </a:rPr>
              <a:t>Aplicações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(DB) Technology and Applications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62500" lnSpcReduction="20000"/>
          </a:bodyPr>
          <a:lstStyle/>
          <a:p>
            <a:r>
              <a:rPr lang="en-US" dirty="0"/>
              <a:t>Que base de dados </a:t>
            </a:r>
            <a:r>
              <a:rPr lang="en-US" dirty="0" err="1"/>
              <a:t>devo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 a principal </a:t>
            </a:r>
            <a:r>
              <a:rPr lang="en-US" dirty="0" err="1"/>
              <a:t>preocupação</a:t>
            </a:r>
            <a:r>
              <a:rPr lang="en-US" dirty="0"/>
              <a:t> é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  ACID (Atomicity, Consistency, Isolation and Durability) </a:t>
            </a:r>
            <a:r>
              <a:rPr lang="en-US" dirty="0" err="1"/>
              <a:t>considerar</a:t>
            </a:r>
            <a:r>
              <a:rPr lang="en-US" dirty="0"/>
              <a:t> Bases de Dados </a:t>
            </a:r>
            <a:r>
              <a:rPr lang="en-US" dirty="0" err="1"/>
              <a:t>Relacionais</a:t>
            </a:r>
            <a:endParaRPr lang="en-US" dirty="0"/>
          </a:p>
          <a:p>
            <a:pPr lvl="1"/>
            <a:r>
              <a:rPr lang="en-US" dirty="0"/>
              <a:t>Se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dados </a:t>
            </a:r>
            <a:r>
              <a:rPr lang="en-US" dirty="0" err="1"/>
              <a:t>agregados</a:t>
            </a:r>
            <a:r>
              <a:rPr lang="en-US" dirty="0"/>
              <a:t> e </a:t>
            </a:r>
            <a:r>
              <a:rPr lang="en-US" dirty="0" err="1"/>
              <a:t>disponibilizar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de performance,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, business intelligence, dashboards,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data warehouses , </a:t>
            </a:r>
            <a:r>
              <a:rPr lang="en-US" dirty="0" err="1"/>
              <a:t>considerar</a:t>
            </a:r>
            <a:r>
              <a:rPr lang="en-US" dirty="0"/>
              <a:t> Bases de Dados </a:t>
            </a:r>
            <a:r>
              <a:rPr lang="en-US" dirty="0" err="1"/>
              <a:t>Multidimensionais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heterogéneos</a:t>
            </a:r>
            <a:r>
              <a:rPr lang="en-US" dirty="0"/>
              <a:t>, semi-</a:t>
            </a:r>
            <a:r>
              <a:rPr lang="en-US" dirty="0" err="1"/>
              <a:t>estruturados</a:t>
            </a:r>
            <a:r>
              <a:rPr lang="en-US" dirty="0"/>
              <a:t>,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não-textuais</a:t>
            </a:r>
            <a:r>
              <a:rPr lang="en-US" dirty="0"/>
              <a:t> e </a:t>
            </a:r>
            <a:r>
              <a:rPr lang="en-US" dirty="0" err="1"/>
              <a:t>dinâmicos</a:t>
            </a:r>
            <a:r>
              <a:rPr lang="en-US" dirty="0"/>
              <a:t> (que </a:t>
            </a:r>
            <a:r>
              <a:rPr lang="en-US" dirty="0" err="1"/>
              <a:t>mudam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tempo), </a:t>
            </a:r>
            <a:r>
              <a:rPr lang="en-US" dirty="0" err="1"/>
              <a:t>considerar</a:t>
            </a:r>
            <a:r>
              <a:rPr lang="en-US" dirty="0"/>
              <a:t> Bases de Dados NoSQL </a:t>
            </a:r>
            <a:r>
              <a:rPr lang="en-US" dirty="0" err="1"/>
              <a:t>ou</a:t>
            </a:r>
            <a:r>
              <a:rPr lang="en-US" dirty="0"/>
              <a:t> XML</a:t>
            </a:r>
          </a:p>
          <a:p>
            <a:pPr lvl="1"/>
            <a:r>
              <a:rPr lang="en-US" dirty="0"/>
              <a:t>Se o </a:t>
            </a:r>
            <a:r>
              <a:rPr lang="en-US" dirty="0" err="1"/>
              <a:t>objetivo</a:t>
            </a:r>
            <a:r>
              <a:rPr lang="en-US" dirty="0"/>
              <a:t> é a </a:t>
            </a:r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, considerer Bases de Dados Search Engine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estrurados</a:t>
            </a:r>
            <a:r>
              <a:rPr lang="en-US" dirty="0"/>
              <a:t> mas </a:t>
            </a:r>
            <a:r>
              <a:rPr lang="en-US" dirty="0" err="1"/>
              <a:t>requerem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elevados</a:t>
            </a:r>
            <a:r>
              <a:rPr lang="en-US" dirty="0"/>
              <a:t> de </a:t>
            </a:r>
            <a:r>
              <a:rPr lang="en-US" dirty="0" err="1"/>
              <a:t>propriedades</a:t>
            </a:r>
            <a:r>
              <a:rPr lang="en-US" dirty="0"/>
              <a:t>/</a:t>
            </a:r>
            <a:r>
              <a:rPr lang="en-US" dirty="0" err="1"/>
              <a:t>características</a:t>
            </a:r>
            <a:r>
              <a:rPr lang="en-US" dirty="0"/>
              <a:t> (10</a:t>
            </a:r>
            <a:r>
              <a:rPr lang="en-US" baseline="30000" dirty="0"/>
              <a:t>5</a:t>
            </a:r>
            <a:r>
              <a:rPr lang="en-US" dirty="0"/>
              <a:t>, 10</a:t>
            </a:r>
            <a:r>
              <a:rPr lang="en-US" baseline="30000" dirty="0"/>
              <a:t>6</a:t>
            </a:r>
            <a:r>
              <a:rPr lang="en-US" dirty="0"/>
              <a:t>), </a:t>
            </a:r>
            <a:r>
              <a:rPr lang="en-US" dirty="0" err="1"/>
              <a:t>considerar</a:t>
            </a:r>
            <a:r>
              <a:rPr lang="en-US" dirty="0"/>
              <a:t> Bases de Dados Wide Column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soluções</a:t>
            </a:r>
            <a:r>
              <a:rPr lang="en-US" dirty="0"/>
              <a:t> GIS e dados geo-</a:t>
            </a:r>
            <a:r>
              <a:rPr lang="en-US" dirty="0" err="1"/>
              <a:t>referenciados</a:t>
            </a:r>
            <a:r>
              <a:rPr lang="en-US" dirty="0"/>
              <a:t>, </a:t>
            </a:r>
            <a:r>
              <a:rPr lang="en-US" dirty="0" err="1"/>
              <a:t>considerar</a:t>
            </a:r>
            <a:r>
              <a:rPr lang="en-US" dirty="0"/>
              <a:t> Bases de Dados </a:t>
            </a:r>
            <a:r>
              <a:rPr lang="en-US" dirty="0" err="1"/>
              <a:t>Spacial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62500" lnSpcReduction="20000"/>
          </a:bodyPr>
          <a:lstStyle/>
          <a:p>
            <a:r>
              <a:rPr lang="en-US" dirty="0"/>
              <a:t>Which technology should I use?</a:t>
            </a:r>
          </a:p>
          <a:p>
            <a:pPr lvl="1"/>
            <a:r>
              <a:rPr lang="en-US" dirty="0"/>
              <a:t>If ACID (Atomicity, Consistency, Isolation and Durability) compliance is your first priority, consider using Relational Databases</a:t>
            </a:r>
          </a:p>
          <a:p>
            <a:pPr lvl="1"/>
            <a:r>
              <a:rPr lang="en-US" dirty="0"/>
              <a:t>If you need aggregated data and provide key performance indicators, analytic processing, business intelligence, dashboards, data warehouse processing consider using Multidimensional Databases</a:t>
            </a:r>
          </a:p>
          <a:p>
            <a:pPr lvl="1"/>
            <a:r>
              <a:rPr lang="en-US" dirty="0"/>
              <a:t>If your input data is particularly heterogeneous, semi-structured, having several non-textual datatypes and dynamic (evolving over time), consider using NoSQL or XML Databases</a:t>
            </a:r>
          </a:p>
          <a:p>
            <a:pPr lvl="1"/>
            <a:r>
              <a:rPr lang="en-US" dirty="0"/>
              <a:t>If your goal is information retrieval consider Search Engine Databases</a:t>
            </a:r>
          </a:p>
          <a:p>
            <a:pPr lvl="1"/>
            <a:r>
              <a:rPr lang="en-US" dirty="0"/>
              <a:t>If your data requires managing structured data that is designed to scale to a very large size, petabytes of data across thousands of commodity servers, consider using Wide Column Databases</a:t>
            </a:r>
          </a:p>
          <a:p>
            <a:pPr lvl="1"/>
            <a:r>
              <a:rPr lang="en-US" dirty="0"/>
              <a:t>If you need GIS features and geo-referential data, consider using </a:t>
            </a:r>
            <a:r>
              <a:rPr lang="en-US" dirty="0" err="1"/>
              <a:t>Spacial</a:t>
            </a:r>
            <a:r>
              <a:rPr lang="en-US" dirty="0"/>
              <a:t> Databases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7890" y="6311900"/>
            <a:ext cx="5396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Databases ranking: </a:t>
            </a:r>
            <a:r>
              <a:rPr lang="en-US" i="1" dirty="0">
                <a:hlinkClick r:id="rId2"/>
              </a:rPr>
              <a:t>https://db-engines.com/en/ranking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93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Programa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planificação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Objetivos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aprendizagem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Avaliação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Dados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Sistemas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Informação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Tecnologia de Base de Dados</a:t>
            </a:r>
          </a:p>
          <a:p>
            <a:r>
              <a:rPr lang="pt-BR" b="1" dirty="0">
                <a:solidFill>
                  <a:srgbClr val="C00000"/>
                </a:solidFill>
              </a:rPr>
              <a:t>Introdução à Modelação de Dados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syllabus and planning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Learning outcomes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Assessment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and Information Systems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Database Technology</a:t>
            </a:r>
          </a:p>
          <a:p>
            <a:r>
              <a:rPr lang="en-US" b="1" dirty="0">
                <a:solidFill>
                  <a:srgbClr val="7030A0"/>
                </a:solidFill>
              </a:rPr>
              <a:t>Introduction to Data Modeling</a:t>
            </a:r>
          </a:p>
        </p:txBody>
      </p:sp>
    </p:spTree>
    <p:extLst>
      <p:ext uri="{BB962C8B-B14F-4D97-AF65-F5344CB8AC3E}">
        <p14:creationId xmlns:p14="http://schemas.microsoft.com/office/powerpoint/2010/main" val="350941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Introdução</a:t>
            </a:r>
            <a:r>
              <a:rPr lang="en-US" sz="4000" dirty="0">
                <a:solidFill>
                  <a:srgbClr val="002060"/>
                </a:solidFill>
              </a:rPr>
              <a:t> à </a:t>
            </a:r>
            <a:r>
              <a:rPr lang="en-US" sz="4000" dirty="0" err="1">
                <a:solidFill>
                  <a:srgbClr val="002060"/>
                </a:solidFill>
              </a:rPr>
              <a:t>Modelação</a:t>
            </a:r>
            <a:r>
              <a:rPr lang="en-US" sz="4000" dirty="0">
                <a:solidFill>
                  <a:srgbClr val="002060"/>
                </a:solidFill>
              </a:rPr>
              <a:t> de Dados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Data Modeling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/>
          </a:bodyPr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modelação</a:t>
            </a:r>
            <a:r>
              <a:rPr lang="en-US" dirty="0"/>
              <a:t> de dados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processo</a:t>
            </a:r>
            <a:endParaRPr lang="en-US" dirty="0"/>
          </a:p>
          <a:p>
            <a:pPr lvl="1"/>
            <a:r>
              <a:rPr lang="en-US" dirty="0" err="1"/>
              <a:t>Problemas</a:t>
            </a:r>
            <a:r>
              <a:rPr lang="en-US" dirty="0"/>
              <a:t> simples </a:t>
            </a:r>
            <a:r>
              <a:rPr lang="en-US" dirty="0" err="1"/>
              <a:t>resolvem</a:t>
            </a:r>
            <a:r>
              <a:rPr lang="en-US" dirty="0"/>
              <a:t>-se com </a:t>
            </a:r>
            <a:r>
              <a:rPr lang="en-US" dirty="0" err="1"/>
              <a:t>técnicas</a:t>
            </a:r>
            <a:r>
              <a:rPr lang="en-US" dirty="0"/>
              <a:t> simples</a:t>
            </a:r>
          </a:p>
          <a:p>
            <a:pPr lvl="1"/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resolvem</a:t>
            </a:r>
            <a:r>
              <a:rPr lang="en-US" dirty="0"/>
              <a:t>-se com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complexas</a:t>
            </a:r>
            <a:endParaRPr lang="en-US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Engenharia é a </a:t>
            </a:r>
            <a:r>
              <a:rPr lang="en-US" dirty="0" err="1"/>
              <a:t>decomposição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sub-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 que se </a:t>
            </a:r>
            <a:r>
              <a:rPr lang="en-US" dirty="0" err="1"/>
              <a:t>resolvem</a:t>
            </a:r>
            <a:r>
              <a:rPr lang="en-US" dirty="0"/>
              <a:t> de forma </a:t>
            </a:r>
            <a:r>
              <a:rPr lang="en-US" dirty="0" err="1"/>
              <a:t>iterativa</a:t>
            </a:r>
            <a:r>
              <a:rPr lang="en-US" dirty="0"/>
              <a:t> e </a:t>
            </a:r>
            <a:r>
              <a:rPr lang="en-US" dirty="0" err="1"/>
              <a:t>complementar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/>
          </a:bodyPr>
          <a:lstStyle/>
          <a:p>
            <a:r>
              <a:rPr lang="en-US" dirty="0"/>
              <a:t>Data Modeling Process</a:t>
            </a:r>
          </a:p>
          <a:p>
            <a:pPr lvl="1"/>
            <a:r>
              <a:rPr lang="en-US" dirty="0"/>
              <a:t>The complexity of the problem/domain determines the complexity of the process</a:t>
            </a:r>
          </a:p>
          <a:p>
            <a:pPr lvl="1"/>
            <a:r>
              <a:rPr lang="en-US" dirty="0"/>
              <a:t>Simple problems are solved with simple techniques</a:t>
            </a:r>
          </a:p>
          <a:p>
            <a:pPr lvl="1"/>
            <a:r>
              <a:rPr lang="en-US" dirty="0"/>
              <a:t>Complex problems are solved with complex techniques</a:t>
            </a:r>
          </a:p>
          <a:p>
            <a:pPr lvl="1"/>
            <a:r>
              <a:rPr lang="en-US" dirty="0"/>
              <a:t>A common technique in Engineering is the decomposition of complex problems into simpler sub-problems that are solved in an iterative and complementary way </a:t>
            </a:r>
          </a:p>
        </p:txBody>
      </p:sp>
    </p:spTree>
    <p:extLst>
      <p:ext uri="{BB962C8B-B14F-4D97-AF65-F5344CB8AC3E}">
        <p14:creationId xmlns:p14="http://schemas.microsoft.com/office/powerpoint/2010/main" val="92313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Introdução</a:t>
            </a:r>
            <a:r>
              <a:rPr lang="en-US" sz="4000" dirty="0">
                <a:solidFill>
                  <a:srgbClr val="002060"/>
                </a:solidFill>
              </a:rPr>
              <a:t> à </a:t>
            </a:r>
            <a:r>
              <a:rPr lang="en-US" sz="4000" dirty="0" err="1">
                <a:solidFill>
                  <a:srgbClr val="002060"/>
                </a:solidFill>
              </a:rPr>
              <a:t>Modelação</a:t>
            </a:r>
            <a:r>
              <a:rPr lang="en-US" sz="4000" dirty="0">
                <a:solidFill>
                  <a:srgbClr val="002060"/>
                </a:solidFill>
              </a:rPr>
              <a:t> de Dados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Data Modeling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Base de dados para as </a:t>
            </a:r>
            <a:r>
              <a:rPr lang="en-US" dirty="0" err="1"/>
              <a:t>chaves</a:t>
            </a:r>
            <a:r>
              <a:rPr lang="en-US" dirty="0"/>
              <a:t> do </a:t>
            </a:r>
            <a:r>
              <a:rPr lang="en-US" dirty="0" err="1"/>
              <a:t>totoloto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 err="1"/>
              <a:t>Chave</a:t>
            </a:r>
            <a:r>
              <a:rPr lang="en-US" sz="2000" dirty="0"/>
              <a:t>(</a:t>
            </a:r>
            <a:r>
              <a:rPr lang="en-US" sz="2000" u="sng" dirty="0" err="1"/>
              <a:t>semana</a:t>
            </a:r>
            <a:r>
              <a:rPr lang="en-US" sz="2000" u="sng" dirty="0"/>
              <a:t>, </a:t>
            </a:r>
            <a:r>
              <a:rPr lang="en-US" sz="2000" u="sng" dirty="0" err="1"/>
              <a:t>ano</a:t>
            </a:r>
            <a:r>
              <a:rPr lang="en-US" sz="2000" u="sng" dirty="0"/>
              <a:t>, </a:t>
            </a:r>
            <a:r>
              <a:rPr lang="en-US" sz="2000" u="sng" dirty="0" err="1"/>
              <a:t>sorteio</a:t>
            </a:r>
            <a:r>
              <a:rPr lang="en-US" sz="2000" dirty="0"/>
              <a:t>, num1, num2, num3, num4, num5, num6, </a:t>
            </a:r>
            <a:r>
              <a:rPr lang="en-US" sz="2000" dirty="0" err="1"/>
              <a:t>numSorte</a:t>
            </a:r>
            <a:r>
              <a:rPr lang="en-US" sz="2000" dirty="0"/>
              <a:t>)</a:t>
            </a:r>
          </a:p>
          <a:p>
            <a:endParaRPr lang="en-US" dirty="0"/>
          </a:p>
          <a:p>
            <a:r>
              <a:rPr lang="en-US" dirty="0"/>
              <a:t>Base de dados para a Gestão do ISEP</a:t>
            </a:r>
          </a:p>
          <a:p>
            <a:pPr marL="457200" lvl="1" indent="0">
              <a:buNone/>
            </a:pPr>
            <a:r>
              <a:rPr lang="en-US" sz="2000" dirty="0" err="1"/>
              <a:t>Estudantes</a:t>
            </a:r>
            <a:r>
              <a:rPr lang="en-US" sz="2000" dirty="0"/>
              <a:t>, </a:t>
            </a:r>
            <a:r>
              <a:rPr lang="en-US" sz="2000" dirty="0" err="1"/>
              <a:t>Professores</a:t>
            </a:r>
            <a:r>
              <a:rPr lang="en-US" sz="2000" dirty="0"/>
              <a:t>, Salas, </a:t>
            </a:r>
            <a:r>
              <a:rPr lang="en-US" sz="2000" dirty="0" err="1"/>
              <a:t>Horários</a:t>
            </a:r>
            <a:r>
              <a:rPr lang="en-US" sz="2000" dirty="0"/>
              <a:t>, </a:t>
            </a:r>
            <a:r>
              <a:rPr lang="en-US" sz="2000" dirty="0" err="1"/>
              <a:t>Exames</a:t>
            </a:r>
            <a:r>
              <a:rPr lang="en-US" sz="2000" dirty="0"/>
              <a:t>, </a:t>
            </a:r>
            <a:r>
              <a:rPr lang="en-US" sz="2000" dirty="0" err="1"/>
              <a:t>Edifícios</a:t>
            </a:r>
            <a:r>
              <a:rPr lang="en-US" sz="2000" dirty="0"/>
              <a:t>,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/>
              <a:t>Base de dados para as chaves do totoloto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000" dirty="0"/>
              <a:t>Key(week, year, round, num1, num2, num3, num4, num5, num6, luckyNum)</a:t>
            </a:r>
          </a:p>
          <a:p>
            <a:endParaRPr lang="pt-BR" dirty="0"/>
          </a:p>
          <a:p>
            <a:r>
              <a:rPr lang="pt-BR" dirty="0"/>
              <a:t>Base de dados para a Gestão do ISEP</a:t>
            </a:r>
          </a:p>
          <a:p>
            <a:pPr marL="457200" lvl="1" indent="0">
              <a:buNone/>
            </a:pPr>
            <a:r>
              <a:rPr lang="pt-BR" sz="2000" dirty="0"/>
              <a:t>Students, Professors, Classrooms, Timetables, Exams, Buildings, …</a:t>
            </a:r>
          </a:p>
        </p:txBody>
      </p:sp>
      <p:sp>
        <p:nvSpPr>
          <p:cNvPr id="5" name="Oval 4"/>
          <p:cNvSpPr/>
          <p:nvPr/>
        </p:nvSpPr>
        <p:spPr>
          <a:xfrm>
            <a:off x="2615380" y="2166656"/>
            <a:ext cx="2290917" cy="1553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Simples,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elaborado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84207" y="4454472"/>
            <a:ext cx="2153264" cy="1356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Complexo</a:t>
            </a:r>
            <a:r>
              <a:rPr lang="en-US" dirty="0"/>
              <a:t>,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sistemático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10947" y="2166656"/>
            <a:ext cx="2290917" cy="15531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Simple, does not require a complex procedure</a:t>
            </a:r>
          </a:p>
        </p:txBody>
      </p:sp>
      <p:sp>
        <p:nvSpPr>
          <p:cNvPr id="8" name="Oval 7"/>
          <p:cNvSpPr/>
          <p:nvPr/>
        </p:nvSpPr>
        <p:spPr>
          <a:xfrm>
            <a:off x="7848600" y="4454471"/>
            <a:ext cx="2153264" cy="13563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Complex, requires a systematic process</a:t>
            </a:r>
          </a:p>
        </p:txBody>
      </p:sp>
    </p:spTree>
    <p:extLst>
      <p:ext uri="{BB962C8B-B14F-4D97-AF65-F5344CB8AC3E}">
        <p14:creationId xmlns:p14="http://schemas.microsoft.com/office/powerpoint/2010/main" val="37075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Introdução</a:t>
            </a:r>
            <a:r>
              <a:rPr lang="en-US" sz="4000" dirty="0">
                <a:solidFill>
                  <a:srgbClr val="002060"/>
                </a:solidFill>
              </a:rPr>
              <a:t> à </a:t>
            </a:r>
            <a:r>
              <a:rPr lang="en-US" sz="4000" dirty="0" err="1">
                <a:solidFill>
                  <a:srgbClr val="002060"/>
                </a:solidFill>
              </a:rPr>
              <a:t>Modelação</a:t>
            </a:r>
            <a:r>
              <a:rPr lang="en-US" sz="4000" dirty="0">
                <a:solidFill>
                  <a:srgbClr val="002060"/>
                </a:solidFill>
              </a:rPr>
              <a:t> de Dados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Data Modeling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lnSpcReduction="10000"/>
          </a:bodyPr>
          <a:lstStyle/>
          <a:p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sistemático</a:t>
            </a:r>
            <a:r>
              <a:rPr lang="en-US" dirty="0"/>
              <a:t> de </a:t>
            </a:r>
            <a:r>
              <a:rPr lang="en-US" dirty="0" err="1"/>
              <a:t>modelação</a:t>
            </a:r>
            <a:r>
              <a:rPr lang="en-US" dirty="0"/>
              <a:t> de dados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Nível Conceptual</a:t>
            </a:r>
          </a:p>
          <a:p>
            <a:pPr lvl="2"/>
            <a:r>
              <a:rPr lang="en-US" dirty="0" err="1"/>
              <a:t>Conceitos</a:t>
            </a:r>
            <a:r>
              <a:rPr lang="en-US" dirty="0"/>
              <a:t>/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domínio</a:t>
            </a:r>
            <a:r>
              <a:rPr lang="en-US" dirty="0"/>
              <a:t>, </a:t>
            </a:r>
            <a:r>
              <a:rPr lang="en-US" dirty="0" err="1"/>
              <a:t>UoD</a:t>
            </a:r>
            <a:endParaRPr lang="en-US" dirty="0"/>
          </a:p>
          <a:p>
            <a:pPr lvl="2"/>
            <a:r>
              <a:rPr lang="en-US" dirty="0"/>
              <a:t>ER </a:t>
            </a:r>
            <a:r>
              <a:rPr lang="en-US" dirty="0" err="1"/>
              <a:t>Entidade-Relacionamento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Nível </a:t>
            </a:r>
            <a:r>
              <a:rPr lang="en-US" dirty="0" err="1"/>
              <a:t>Lógico</a:t>
            </a:r>
            <a:endParaRPr lang="en-US" dirty="0"/>
          </a:p>
          <a:p>
            <a:pPr lvl="2"/>
            <a:r>
              <a:rPr lang="en-US" dirty="0" err="1"/>
              <a:t>Tecnologia</a:t>
            </a:r>
            <a:r>
              <a:rPr lang="en-US" dirty="0"/>
              <a:t> de base de dados</a:t>
            </a:r>
          </a:p>
          <a:p>
            <a:pPr lvl="2"/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notação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textual)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Nível </a:t>
            </a:r>
            <a:r>
              <a:rPr lang="en-US" dirty="0" err="1"/>
              <a:t>Físico</a:t>
            </a:r>
            <a:endParaRPr lang="en-US" dirty="0"/>
          </a:p>
          <a:p>
            <a:pPr lvl="2"/>
            <a:r>
              <a:rPr lang="en-US" dirty="0"/>
              <a:t>SGBD</a:t>
            </a:r>
          </a:p>
          <a:p>
            <a:pPr lvl="2"/>
            <a:r>
              <a:rPr lang="en-US" dirty="0"/>
              <a:t>Script para </a:t>
            </a:r>
            <a:r>
              <a:rPr lang="en-US" dirty="0" err="1"/>
              <a:t>criação</a:t>
            </a:r>
            <a:r>
              <a:rPr lang="en-US" dirty="0"/>
              <a:t> da BD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lnSpcReduction="10000"/>
          </a:bodyPr>
          <a:lstStyle/>
          <a:p>
            <a:r>
              <a:rPr lang="pt-BR" dirty="0"/>
              <a:t>Processo sistemático de modelação de dados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Conceptual level</a:t>
            </a:r>
          </a:p>
          <a:p>
            <a:pPr lvl="2"/>
            <a:r>
              <a:rPr lang="pt-BR" dirty="0"/>
              <a:t>Domain concepts/entities, UoD</a:t>
            </a:r>
          </a:p>
          <a:p>
            <a:pPr lvl="2"/>
            <a:r>
              <a:rPr lang="pt-BR" dirty="0"/>
              <a:t>ER Entity-Relationship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Logical level</a:t>
            </a:r>
          </a:p>
          <a:p>
            <a:pPr lvl="2"/>
            <a:r>
              <a:rPr lang="pt-BR" dirty="0"/>
              <a:t>Database technology</a:t>
            </a:r>
          </a:p>
          <a:p>
            <a:pPr lvl="2"/>
            <a:r>
              <a:rPr lang="pt-BR" dirty="0"/>
              <a:t>Relacional Schema (graphical or textual notation)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Physical level</a:t>
            </a:r>
          </a:p>
          <a:p>
            <a:pPr lvl="2"/>
            <a:r>
              <a:rPr lang="pt-BR" dirty="0"/>
              <a:t>SGBD</a:t>
            </a:r>
          </a:p>
          <a:p>
            <a:pPr lvl="2"/>
            <a:r>
              <a:rPr lang="pt-BR" dirty="0"/>
              <a:t>Script to create the DB</a:t>
            </a:r>
          </a:p>
        </p:txBody>
      </p:sp>
    </p:spTree>
    <p:extLst>
      <p:ext uri="{BB962C8B-B14F-4D97-AF65-F5344CB8AC3E}">
        <p14:creationId xmlns:p14="http://schemas.microsoft.com/office/powerpoint/2010/main" val="34321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92608" y="4812791"/>
            <a:ext cx="11812468" cy="19415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FÍSICO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608" y="3008225"/>
            <a:ext cx="11826240" cy="1759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LÓGICO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2608" y="1804888"/>
            <a:ext cx="11826240" cy="1157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CONCEPTUAL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Processo</a:t>
            </a:r>
            <a:r>
              <a:rPr lang="en-US" sz="4000" dirty="0">
                <a:solidFill>
                  <a:srgbClr val="002060"/>
                </a:solidFill>
              </a:rPr>
              <a:t> de </a:t>
            </a:r>
            <a:r>
              <a:rPr lang="en-US" sz="4000" dirty="0" err="1">
                <a:solidFill>
                  <a:srgbClr val="002060"/>
                </a:solidFill>
              </a:rPr>
              <a:t>Modelação</a:t>
            </a:r>
            <a:r>
              <a:rPr lang="en-US" sz="4000" dirty="0">
                <a:solidFill>
                  <a:srgbClr val="002060"/>
                </a:solidFill>
              </a:rPr>
              <a:t> de Dados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 Process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448" y="4913376"/>
            <a:ext cx="99242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table student(number char(10) primary key, name varchar(100) not null);</a:t>
            </a:r>
          </a:p>
          <a:p>
            <a:r>
              <a:rPr lang="en-US" dirty="0"/>
              <a:t>create table degree(identifier char(5) primary key, name varchar(100) not null, vacancies integer);</a:t>
            </a:r>
          </a:p>
          <a:p>
            <a:r>
              <a:rPr lang="en-US" dirty="0"/>
              <a:t>create table enrolled(student char(10), degree char(5), </a:t>
            </a:r>
            <a:r>
              <a:rPr lang="en-US" dirty="0" err="1"/>
              <a:t>enrollmentDate</a:t>
            </a:r>
            <a:r>
              <a:rPr lang="en-US" dirty="0"/>
              <a:t> date not null, </a:t>
            </a:r>
            <a:r>
              <a:rPr lang="en-US" dirty="0" err="1"/>
              <a:t>averageGrade</a:t>
            </a:r>
            <a:r>
              <a:rPr lang="en-US" dirty="0"/>
              <a:t> decimal(3,1), constraint </a:t>
            </a:r>
            <a:r>
              <a:rPr lang="en-US" dirty="0" err="1"/>
              <a:t>pk_enrolled</a:t>
            </a:r>
            <a:r>
              <a:rPr lang="en-US" dirty="0"/>
              <a:t> primary key(student, degree));</a:t>
            </a:r>
          </a:p>
          <a:p>
            <a:r>
              <a:rPr lang="en-US" dirty="0"/>
              <a:t>alter table enrolled add constraint </a:t>
            </a:r>
            <a:r>
              <a:rPr lang="en-US" dirty="0" err="1"/>
              <a:t>fk_student</a:t>
            </a:r>
            <a:r>
              <a:rPr lang="en-US" dirty="0"/>
              <a:t> foreign key (student) references student(number); </a:t>
            </a:r>
          </a:p>
          <a:p>
            <a:r>
              <a:rPr lang="en-US" dirty="0"/>
              <a:t>alter table enrolled add constraint </a:t>
            </a:r>
            <a:r>
              <a:rPr lang="en-US" dirty="0" err="1"/>
              <a:t>fk_degree</a:t>
            </a:r>
            <a:r>
              <a:rPr lang="en-US" dirty="0"/>
              <a:t> foreign key (degree) references degree(identifier);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68496" y="1893121"/>
            <a:ext cx="6108192" cy="920496"/>
            <a:chOff x="1365504" y="691896"/>
            <a:chExt cx="6108192" cy="920496"/>
          </a:xfrm>
        </p:grpSpPr>
        <p:sp>
          <p:nvSpPr>
            <p:cNvPr id="9" name="Rectangle 8"/>
            <p:cNvSpPr/>
            <p:nvPr/>
          </p:nvSpPr>
          <p:spPr>
            <a:xfrm>
              <a:off x="1365504" y="816864"/>
              <a:ext cx="1207008" cy="67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66688" y="816864"/>
              <a:ext cx="1207008" cy="67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Degree</a:t>
              </a:r>
            </a:p>
          </p:txBody>
        </p:sp>
        <p:sp>
          <p:nvSpPr>
            <p:cNvPr id="11" name="Diamond 10"/>
            <p:cNvSpPr/>
            <p:nvPr/>
          </p:nvSpPr>
          <p:spPr>
            <a:xfrm>
              <a:off x="3462528" y="691896"/>
              <a:ext cx="1914144" cy="92049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Enrolled</a:t>
              </a:r>
            </a:p>
          </p:txBody>
        </p:sp>
        <p:cxnSp>
          <p:nvCxnSpPr>
            <p:cNvPr id="12" name="Straight Connector 11"/>
            <p:cNvCxnSpPr>
              <a:stCxn id="11" idx="3"/>
              <a:endCxn id="10" idx="1"/>
            </p:cNvCxnSpPr>
            <p:nvPr/>
          </p:nvCxnSpPr>
          <p:spPr>
            <a:xfrm>
              <a:off x="5376672" y="1152144"/>
              <a:ext cx="89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11" idx="1"/>
            </p:cNvCxnSpPr>
            <p:nvPr/>
          </p:nvCxnSpPr>
          <p:spPr>
            <a:xfrm>
              <a:off x="2572512" y="1152144"/>
              <a:ext cx="89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68496" y="3133346"/>
            <a:ext cx="6108192" cy="1505711"/>
            <a:chOff x="1365504" y="2685287"/>
            <a:chExt cx="6108192" cy="1505711"/>
          </a:xfrm>
        </p:grpSpPr>
        <p:grpSp>
          <p:nvGrpSpPr>
            <p:cNvPr id="15" name="Group 14"/>
            <p:cNvGrpSpPr/>
            <p:nvPr/>
          </p:nvGrpSpPr>
          <p:grpSpPr>
            <a:xfrm>
              <a:off x="6266688" y="2767582"/>
              <a:ext cx="1207008" cy="1341120"/>
              <a:chOff x="6931152" y="2517648"/>
              <a:chExt cx="1207008" cy="13411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931152" y="2517648"/>
                <a:ext cx="1207008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Degree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931152" y="2852928"/>
                <a:ext cx="1207008" cy="1005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identifier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name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vacancies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365504" y="2941319"/>
              <a:ext cx="1207008" cy="993646"/>
              <a:chOff x="3700272" y="2517648"/>
              <a:chExt cx="1207008" cy="99364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700272" y="2517648"/>
                <a:ext cx="1207008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Student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00272" y="2852926"/>
                <a:ext cx="1207008" cy="658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number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name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16096" y="2685287"/>
              <a:ext cx="1207008" cy="1505711"/>
              <a:chOff x="1481328" y="2517648"/>
              <a:chExt cx="1207008" cy="15057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81328" y="2517648"/>
                <a:ext cx="1207008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Enrolled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81328" y="2852926"/>
                <a:ext cx="1207008" cy="11704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student</a:t>
                </a:r>
              </a:p>
              <a:p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degree</a:t>
                </a:r>
              </a:p>
              <a:p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enrollDt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avgGrade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18" name="Straight Connector 17"/>
            <p:cNvCxnSpPr>
              <a:stCxn id="25" idx="1"/>
              <a:endCxn id="27" idx="3"/>
            </p:cNvCxnSpPr>
            <p:nvPr/>
          </p:nvCxnSpPr>
          <p:spPr>
            <a:xfrm flipH="1" flipV="1">
              <a:off x="2572512" y="3605781"/>
              <a:ext cx="124358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5" idx="3"/>
              <a:endCxn id="29" idx="1"/>
            </p:cNvCxnSpPr>
            <p:nvPr/>
          </p:nvCxnSpPr>
          <p:spPr>
            <a:xfrm>
              <a:off x="5023104" y="3605782"/>
              <a:ext cx="12435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2512" y="3276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002" y="3276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9464" y="327659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6780" y="327659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sp>
        <p:nvSpPr>
          <p:cNvPr id="34" name="Curved Right Arrow 33"/>
          <p:cNvSpPr/>
          <p:nvPr/>
        </p:nvSpPr>
        <p:spPr>
          <a:xfrm>
            <a:off x="2769108" y="2517961"/>
            <a:ext cx="597408" cy="1197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2769108" y="4429848"/>
            <a:ext cx="597408" cy="1197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88140" y="2828946"/>
            <a:ext cx="307827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Tecnologia</a:t>
            </a:r>
            <a:r>
              <a:rPr lang="en-US" b="1" dirty="0"/>
              <a:t> BD/ DB Technology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83106" y="4764884"/>
            <a:ext cx="145584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SGBD/ DBMS</a:t>
            </a:r>
          </a:p>
        </p:txBody>
      </p:sp>
    </p:spTree>
    <p:extLst>
      <p:ext uri="{BB962C8B-B14F-4D97-AF65-F5344CB8AC3E}">
        <p14:creationId xmlns:p14="http://schemas.microsoft.com/office/powerpoint/2010/main" val="300981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Resumo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Wrap up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e </a:t>
            </a:r>
            <a:r>
              <a:rPr lang="en-US" dirty="0" err="1"/>
              <a:t>planificação</a:t>
            </a:r>
            <a:endParaRPr lang="en-US" dirty="0"/>
          </a:p>
          <a:p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en-US" dirty="0"/>
          </a:p>
          <a:p>
            <a:r>
              <a:rPr lang="en-US" dirty="0" err="1"/>
              <a:t>Avaliação</a:t>
            </a:r>
            <a:endParaRPr lang="en-US" dirty="0"/>
          </a:p>
          <a:p>
            <a:endParaRPr lang="en-US" dirty="0"/>
          </a:p>
          <a:p>
            <a:r>
              <a:rPr lang="en-US" dirty="0"/>
              <a:t>Dados 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r>
              <a:rPr lang="pt-BR" dirty="0"/>
              <a:t>Tecnologia de Base de Dados</a:t>
            </a:r>
          </a:p>
          <a:p>
            <a:r>
              <a:rPr lang="pt-BR" dirty="0"/>
              <a:t>Introdução à Modelação de Dados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Course syllabus and planning</a:t>
            </a:r>
          </a:p>
          <a:p>
            <a:r>
              <a:rPr lang="en-US" dirty="0"/>
              <a:t>Learning outcomes</a:t>
            </a:r>
          </a:p>
          <a:p>
            <a:r>
              <a:rPr lang="en-US" dirty="0"/>
              <a:t>Assessment</a:t>
            </a:r>
          </a:p>
          <a:p>
            <a:endParaRPr lang="en-US" dirty="0"/>
          </a:p>
          <a:p>
            <a:r>
              <a:rPr lang="en-US" dirty="0"/>
              <a:t>Data and Information Systems</a:t>
            </a:r>
          </a:p>
          <a:p>
            <a:r>
              <a:rPr lang="en-US" dirty="0"/>
              <a:t>Database Technology</a:t>
            </a:r>
          </a:p>
          <a:p>
            <a:r>
              <a:rPr lang="en-US" dirty="0"/>
              <a:t>Introduction to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0573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Avaliação</a:t>
            </a:r>
            <a:r>
              <a:rPr lang="en-US" sz="4000" dirty="0">
                <a:solidFill>
                  <a:srgbClr val="002060"/>
                </a:solidFill>
              </a:rPr>
              <a:t> da aula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assessment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5" y="1584960"/>
            <a:ext cx="10069130" cy="51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2060"/>
                </a:solidFill>
              </a:rPr>
              <a:t>Dados e </a:t>
            </a:r>
            <a:r>
              <a:rPr lang="en-US" sz="4000" dirty="0" err="1">
                <a:solidFill>
                  <a:srgbClr val="002060"/>
                </a:solidFill>
              </a:rPr>
              <a:t>Sistemas</a:t>
            </a:r>
            <a:r>
              <a:rPr lang="en-US" sz="4000" dirty="0">
                <a:solidFill>
                  <a:srgbClr val="002060"/>
                </a:solidFill>
              </a:rPr>
              <a:t> de </a:t>
            </a:r>
            <a:r>
              <a:rPr lang="en-US" sz="4000" dirty="0" err="1">
                <a:solidFill>
                  <a:srgbClr val="002060"/>
                </a:solidFill>
              </a:rPr>
              <a:t>Informação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Information Systems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70000" lnSpcReduction="20000"/>
          </a:bodyPr>
          <a:lstStyle/>
          <a:p>
            <a:r>
              <a:rPr lang="en-US" dirty="0"/>
              <a:t>Sistema de </a:t>
            </a:r>
            <a:r>
              <a:rPr lang="en-US" dirty="0" err="1"/>
              <a:t>Informação</a:t>
            </a:r>
            <a:r>
              <a:rPr lang="en-US" dirty="0"/>
              <a:t> é um </a:t>
            </a:r>
            <a:r>
              <a:rPr lang="en-US" dirty="0" err="1"/>
              <a:t>conceito</a:t>
            </a:r>
            <a:r>
              <a:rPr lang="en-US" dirty="0"/>
              <a:t> </a:t>
            </a:r>
            <a:r>
              <a:rPr lang="en-US" dirty="0" err="1"/>
              <a:t>lato</a:t>
            </a:r>
            <a:r>
              <a:rPr lang="en-US" dirty="0"/>
              <a:t> que </a:t>
            </a:r>
            <a:r>
              <a:rPr lang="en-US" dirty="0" err="1"/>
              <a:t>inclui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, hardware, software, bases de dados,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informacionais</a:t>
            </a:r>
            <a:r>
              <a:rPr lang="en-US" dirty="0"/>
              <a:t> e </a:t>
            </a:r>
            <a:r>
              <a:rPr lang="en-US" dirty="0" err="1"/>
              <a:t>organizacionais</a:t>
            </a:r>
            <a:endParaRPr lang="en-US" dirty="0"/>
          </a:p>
          <a:p>
            <a:r>
              <a:rPr lang="en-US" dirty="0"/>
              <a:t>Um Sistema de </a:t>
            </a:r>
            <a:r>
              <a:rPr lang="en-US" dirty="0" err="1"/>
              <a:t>informação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integradora</a:t>
            </a:r>
            <a:r>
              <a:rPr lang="en-US" dirty="0"/>
              <a:t> dos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gerir</a:t>
            </a:r>
            <a:r>
              <a:rPr lang="en-US" dirty="0"/>
              <a:t> e </a:t>
            </a:r>
            <a:r>
              <a:rPr lang="en-US" dirty="0" err="1"/>
              <a:t>operar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persistir</a:t>
            </a:r>
            <a:r>
              <a:rPr lang="en-US" dirty="0"/>
              <a:t> dados surge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outros </a:t>
            </a:r>
            <a:r>
              <a:rPr lang="en-US" dirty="0" err="1"/>
              <a:t>contextos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móvel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de tempo real, IA, </a:t>
            </a:r>
            <a:r>
              <a:rPr lang="en-US" dirty="0" err="1"/>
              <a:t>aprendizagem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, </a:t>
            </a:r>
            <a:r>
              <a:rPr lang="en-US" dirty="0" err="1"/>
              <a:t>jogos</a:t>
            </a:r>
            <a:r>
              <a:rPr lang="en-US" dirty="0"/>
              <a:t>, </a:t>
            </a:r>
            <a:r>
              <a:rPr lang="en-US" dirty="0" err="1"/>
              <a:t>robótica</a:t>
            </a:r>
            <a:r>
              <a:rPr lang="en-US" dirty="0"/>
              <a:t>, </a:t>
            </a:r>
            <a:r>
              <a:rPr lang="en-US" dirty="0" err="1"/>
              <a:t>indústria</a:t>
            </a:r>
            <a:r>
              <a:rPr lang="en-US" dirty="0"/>
              <a:t> </a:t>
            </a:r>
            <a:r>
              <a:rPr lang="en-US" dirty="0" err="1"/>
              <a:t>automóvel</a:t>
            </a:r>
            <a:r>
              <a:rPr lang="en-US" dirty="0"/>
              <a:t>, web,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As </a:t>
            </a:r>
            <a:r>
              <a:rPr lang="en-US" dirty="0" err="1"/>
              <a:t>tecnologias</a:t>
            </a:r>
            <a:r>
              <a:rPr lang="en-US" dirty="0"/>
              <a:t> e as </a:t>
            </a:r>
            <a:r>
              <a:rPr lang="en-US" dirty="0" err="1"/>
              <a:t>soluções</a:t>
            </a:r>
            <a:r>
              <a:rPr lang="en-US" dirty="0"/>
              <a:t> de </a:t>
            </a:r>
            <a:r>
              <a:rPr lang="en-US" dirty="0" err="1"/>
              <a:t>persistência</a:t>
            </a:r>
            <a:r>
              <a:rPr lang="en-US" dirty="0"/>
              <a:t> de dados 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condicionadas</a:t>
            </a:r>
            <a:r>
              <a:rPr lang="en-US" dirty="0"/>
              <a:t> de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: </a:t>
            </a:r>
            <a:r>
              <a:rPr lang="en-US" dirty="0" err="1"/>
              <a:t>disponibilidade</a:t>
            </a:r>
            <a:r>
              <a:rPr lang="en-US" dirty="0"/>
              <a:t>, </a:t>
            </a:r>
            <a:r>
              <a:rPr lang="en-US" dirty="0" err="1"/>
              <a:t>integridade</a:t>
            </a:r>
            <a:r>
              <a:rPr lang="en-US" dirty="0"/>
              <a:t>, </a:t>
            </a:r>
            <a:r>
              <a:rPr lang="en-US" dirty="0" err="1"/>
              <a:t>confidencialidade</a:t>
            </a:r>
            <a:r>
              <a:rPr lang="en-US" dirty="0"/>
              <a:t>, </a:t>
            </a:r>
            <a:r>
              <a:rPr lang="en-US" dirty="0" err="1"/>
              <a:t>criticidade</a:t>
            </a:r>
            <a:r>
              <a:rPr lang="en-US" dirty="0"/>
              <a:t>,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70000" lnSpcReduction="20000"/>
          </a:bodyPr>
          <a:lstStyle/>
          <a:p>
            <a:r>
              <a:rPr lang="en-US" dirty="0"/>
              <a:t>Information System is a broad concept that includes, or may include, hardware, software, databases, informational and organizational resources</a:t>
            </a:r>
          </a:p>
          <a:p>
            <a:r>
              <a:rPr lang="en-US" dirty="0"/>
              <a:t>An Information System is a solution that integrates the various resources needed to manage and operate an organization</a:t>
            </a:r>
          </a:p>
          <a:p>
            <a:r>
              <a:rPr lang="en-US" dirty="0"/>
              <a:t>The need to persist data arises in Information Systems and in many other contexts, such as: mobile computing, real-time systems, AI, machine learning, games, robotics, automotive industry, web, etc.</a:t>
            </a:r>
          </a:p>
          <a:p>
            <a:r>
              <a:rPr lang="en-US" dirty="0"/>
              <a:t>The technologies and data persistence solutions to be implemented are conditioned in several ways: availability, integrity, confidentiality, criticality,</a:t>
            </a:r>
          </a:p>
        </p:txBody>
      </p:sp>
    </p:spTree>
    <p:extLst>
      <p:ext uri="{BB962C8B-B14F-4D97-AF65-F5344CB8AC3E}">
        <p14:creationId xmlns:p14="http://schemas.microsoft.com/office/powerpoint/2010/main" val="15194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Modelação</a:t>
            </a:r>
            <a:r>
              <a:rPr lang="en-US" sz="4000" dirty="0">
                <a:solidFill>
                  <a:srgbClr val="002060"/>
                </a:solidFill>
              </a:rPr>
              <a:t> de Dados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Universo</a:t>
            </a:r>
            <a:r>
              <a:rPr lang="en-US" dirty="0"/>
              <a:t> de </a:t>
            </a:r>
            <a:r>
              <a:rPr lang="en-US" dirty="0" err="1"/>
              <a:t>discurso</a:t>
            </a:r>
            <a:r>
              <a:rPr lang="en-US" dirty="0"/>
              <a:t> (</a:t>
            </a:r>
            <a:r>
              <a:rPr lang="en-US" dirty="0" err="1"/>
              <a:t>UoD</a:t>
            </a:r>
            <a:r>
              <a:rPr lang="en-US" dirty="0"/>
              <a:t>), </a:t>
            </a:r>
            <a:r>
              <a:rPr lang="en-US" dirty="0" err="1"/>
              <a:t>domínio</a:t>
            </a:r>
            <a:endParaRPr lang="en-US" dirty="0"/>
          </a:p>
          <a:p>
            <a:pPr lvl="1"/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do “</a:t>
            </a:r>
            <a:r>
              <a:rPr lang="en-US" dirty="0" err="1"/>
              <a:t>negócio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… e dos </a:t>
            </a:r>
            <a:r>
              <a:rPr lang="en-US" dirty="0" err="1"/>
              <a:t>atributos</a:t>
            </a:r>
            <a:r>
              <a:rPr lang="en-US" dirty="0"/>
              <a:t>/</a:t>
            </a:r>
            <a:r>
              <a:rPr lang="en-US" dirty="0" err="1"/>
              <a:t>propriedades</a:t>
            </a:r>
            <a:r>
              <a:rPr lang="en-US" dirty="0"/>
              <a:t> que as </a:t>
            </a:r>
            <a:r>
              <a:rPr lang="en-US" dirty="0" err="1"/>
              <a:t>descrevem</a:t>
            </a:r>
            <a:r>
              <a:rPr lang="en-US" dirty="0"/>
              <a:t>/</a:t>
            </a:r>
            <a:r>
              <a:rPr lang="en-US" dirty="0" err="1"/>
              <a:t>caracterizam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Modelo</a:t>
            </a:r>
            <a:endParaRPr lang="en-US" dirty="0"/>
          </a:p>
          <a:p>
            <a:pPr lvl="1"/>
            <a:r>
              <a:rPr lang="en-US" dirty="0"/>
              <a:t>Um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representação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que </a:t>
            </a:r>
            <a:r>
              <a:rPr lang="en-US" dirty="0" err="1"/>
              <a:t>abstrai</a:t>
            </a:r>
            <a:r>
              <a:rPr lang="en-US" dirty="0"/>
              <a:t>/</a:t>
            </a:r>
            <a:r>
              <a:rPr lang="en-US" dirty="0" err="1"/>
              <a:t>esquece</a:t>
            </a:r>
            <a:r>
              <a:rPr lang="en-US" dirty="0"/>
              <a:t> o que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relevante</a:t>
            </a:r>
            <a:r>
              <a:rPr lang="en-US" dirty="0"/>
              <a:t> para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  <a:p>
            <a:pPr lvl="1"/>
            <a:r>
              <a:rPr lang="en-US" dirty="0"/>
              <a:t>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focar</a:t>
            </a:r>
            <a:r>
              <a:rPr lang="en-US" dirty="0"/>
              <a:t>-se </a:t>
            </a:r>
            <a:r>
              <a:rPr lang="en-US" dirty="0" err="1"/>
              <a:t>exclusivamente</a:t>
            </a:r>
            <a:r>
              <a:rPr lang="en-US" dirty="0"/>
              <a:t> no que é </a:t>
            </a:r>
            <a:r>
              <a:rPr lang="en-US" dirty="0" err="1"/>
              <a:t>importante</a:t>
            </a:r>
            <a:r>
              <a:rPr lang="en-US" dirty="0"/>
              <a:t>, </a:t>
            </a:r>
            <a:r>
              <a:rPr lang="en-US" dirty="0" err="1"/>
              <a:t>naquilo</a:t>
            </a:r>
            <a:r>
              <a:rPr lang="en-US" dirty="0"/>
              <a:t> que </a:t>
            </a:r>
            <a:r>
              <a:rPr lang="en-US" dirty="0" err="1"/>
              <a:t>acrescenta</a:t>
            </a:r>
            <a:r>
              <a:rPr lang="en-US" dirty="0"/>
              <a:t> valor e nada </a:t>
            </a:r>
            <a:r>
              <a:rPr lang="en-US" dirty="0" err="1"/>
              <a:t>mais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…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omitir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detalhe</a:t>
            </a:r>
            <a:r>
              <a:rPr lang="en-US" dirty="0"/>
              <a:t> </a:t>
            </a:r>
            <a:r>
              <a:rPr lang="en-US" dirty="0" err="1"/>
              <a:t>cuja</a:t>
            </a:r>
            <a:r>
              <a:rPr lang="en-US" dirty="0"/>
              <a:t> </a:t>
            </a:r>
            <a:r>
              <a:rPr lang="en-US" dirty="0" err="1"/>
              <a:t>ausência</a:t>
            </a:r>
            <a:r>
              <a:rPr lang="en-US" dirty="0"/>
              <a:t> </a:t>
            </a:r>
            <a:r>
              <a:rPr lang="en-US" dirty="0" err="1"/>
              <a:t>comprometa</a:t>
            </a:r>
            <a:r>
              <a:rPr lang="en-US" dirty="0"/>
              <a:t> o </a:t>
            </a:r>
            <a:r>
              <a:rPr lang="en-US" dirty="0" err="1"/>
              <a:t>propósito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77500" lnSpcReduction="20000"/>
          </a:bodyPr>
          <a:lstStyle/>
          <a:p>
            <a:r>
              <a:rPr lang="en-US" dirty="0"/>
              <a:t>Universe of Discourse, </a:t>
            </a:r>
            <a:r>
              <a:rPr lang="en-US" dirty="0" err="1"/>
              <a:t>UoD</a:t>
            </a:r>
            <a:r>
              <a:rPr lang="en-US" dirty="0"/>
              <a:t>, domain</a:t>
            </a:r>
          </a:p>
          <a:p>
            <a:pPr lvl="1"/>
            <a:r>
              <a:rPr lang="en-US" dirty="0"/>
              <a:t>Relevant set of entities from the "business" point of view</a:t>
            </a:r>
          </a:p>
          <a:p>
            <a:pPr lvl="1"/>
            <a:r>
              <a:rPr lang="en-US" dirty="0"/>
              <a:t>… and the attributes/properties that describe/characterize them…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A model is an abstraction, a representation of the real world that abstracts/forgets what is not relevant to the problem under study</a:t>
            </a:r>
          </a:p>
          <a:p>
            <a:pPr lvl="1"/>
            <a:r>
              <a:rPr lang="en-US" dirty="0"/>
              <a:t>A model should focus exclusively on what's important, what adds value and nothing else…</a:t>
            </a:r>
          </a:p>
          <a:p>
            <a:pPr lvl="1"/>
            <a:r>
              <a:rPr lang="en-US" dirty="0"/>
              <a:t>… but you cannot omit any details whose absence might compromises the purpose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145884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funcionalidade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Um </a:t>
            </a:r>
            <a:r>
              <a:rPr lang="en-US" dirty="0" err="1"/>
              <a:t>modelo</a:t>
            </a:r>
            <a:r>
              <a:rPr lang="en-US" dirty="0"/>
              <a:t> de dados </a:t>
            </a:r>
            <a:r>
              <a:rPr lang="en-US" dirty="0" err="1"/>
              <a:t>deve</a:t>
            </a:r>
            <a:endParaRPr lang="en-US" dirty="0"/>
          </a:p>
          <a:p>
            <a:pPr marL="1198563" lvl="2" indent="-284163">
              <a:buFont typeface="+mj-lt"/>
              <a:buAutoNum type="alphaLcParenR"/>
            </a:pP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b="1" dirty="0" err="1"/>
              <a:t>objetivos</a:t>
            </a:r>
            <a:r>
              <a:rPr lang="en-US" dirty="0"/>
              <a:t> que se </a:t>
            </a:r>
            <a:r>
              <a:rPr lang="en-US" dirty="0" err="1"/>
              <a:t>pretende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com o </a:t>
            </a:r>
            <a:r>
              <a:rPr lang="en-US" dirty="0" err="1"/>
              <a:t>sistema</a:t>
            </a:r>
            <a:endParaRPr lang="en-US" dirty="0"/>
          </a:p>
          <a:p>
            <a:pPr marL="1198563" lvl="2" indent="-284163">
              <a:buFont typeface="+mj-lt"/>
              <a:buAutoNum type="alphaLcParenR"/>
            </a:pPr>
            <a:r>
              <a:rPr lang="en-US" dirty="0" err="1"/>
              <a:t>permitir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r>
              <a:rPr lang="en-US" dirty="0"/>
              <a:t> plena da </a:t>
            </a:r>
            <a:r>
              <a:rPr lang="en-US" b="1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requerida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do </a:t>
            </a:r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negócio</a:t>
            </a:r>
            <a:r>
              <a:rPr lang="en-US" dirty="0"/>
              <a:t> e</a:t>
            </a:r>
          </a:p>
          <a:p>
            <a:pPr marL="1198563" lvl="2" indent="-284163">
              <a:buFont typeface="+mj-lt"/>
              <a:buAutoNum type="alphaLcParenR"/>
            </a:pPr>
            <a:r>
              <a:rPr lang="en-US" dirty="0" err="1"/>
              <a:t>cumprir</a:t>
            </a:r>
            <a:r>
              <a:rPr lang="en-US" dirty="0"/>
              <a:t> as </a:t>
            </a:r>
            <a:r>
              <a:rPr lang="en-US" b="1" dirty="0" err="1"/>
              <a:t>especificações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</a:t>
            </a:r>
            <a:r>
              <a:rPr lang="en-US" dirty="0" err="1"/>
              <a:t>tecnológico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Purpose and functionality</a:t>
            </a:r>
          </a:p>
          <a:p>
            <a:pPr marL="0" indent="0">
              <a:buNone/>
            </a:pPr>
            <a:r>
              <a:rPr lang="en-US" dirty="0"/>
              <a:t>	A data model must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respond to the </a:t>
            </a:r>
            <a:r>
              <a:rPr lang="en-US" b="1" dirty="0"/>
              <a:t>goals</a:t>
            </a:r>
            <a:r>
              <a:rPr lang="en-US" dirty="0"/>
              <a:t> you intend to achieve with the system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allow the full implementation of the required </a:t>
            </a:r>
            <a:r>
              <a:rPr lang="en-US" b="1" dirty="0"/>
              <a:t>functionality</a:t>
            </a:r>
            <a:r>
              <a:rPr lang="en-US" dirty="0"/>
              <a:t> from the point of view of the problem/business and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meet the solution's </a:t>
            </a:r>
            <a:r>
              <a:rPr lang="en-US" b="1" dirty="0"/>
              <a:t>specifications</a:t>
            </a:r>
            <a:r>
              <a:rPr lang="en-US" dirty="0"/>
              <a:t> from a technological point of view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Modelação</a:t>
            </a:r>
            <a:r>
              <a:rPr lang="en-US" sz="4000" dirty="0">
                <a:solidFill>
                  <a:srgbClr val="002060"/>
                </a:solidFill>
              </a:rPr>
              <a:t> de Dados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…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The best model…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2060"/>
                </a:solidFill>
              </a:rPr>
              <a:t>Dados e </a:t>
            </a:r>
            <a:r>
              <a:rPr lang="en-US" sz="4000" dirty="0" err="1">
                <a:solidFill>
                  <a:srgbClr val="002060"/>
                </a:solidFill>
              </a:rPr>
              <a:t>Sistemas</a:t>
            </a:r>
            <a:r>
              <a:rPr lang="en-US" sz="4000" dirty="0">
                <a:solidFill>
                  <a:srgbClr val="002060"/>
                </a:solidFill>
              </a:rPr>
              <a:t> de </a:t>
            </a:r>
            <a:r>
              <a:rPr lang="en-US" sz="4000" dirty="0" err="1">
                <a:solidFill>
                  <a:srgbClr val="002060"/>
                </a:solidFill>
              </a:rPr>
              <a:t>Informação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Information Systems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85812"/>
            <a:ext cx="10058400" cy="51689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650236" y="1324666"/>
            <a:ext cx="6891528" cy="4208669"/>
            <a:chOff x="4462272" y="1690685"/>
            <a:chExt cx="6891528" cy="4208669"/>
          </a:xfrm>
        </p:grpSpPr>
        <p:sp>
          <p:nvSpPr>
            <p:cNvPr id="6" name="Rectangle 5"/>
            <p:cNvSpPr/>
            <p:nvPr/>
          </p:nvSpPr>
          <p:spPr>
            <a:xfrm>
              <a:off x="4462272" y="1690685"/>
              <a:ext cx="6891528" cy="4208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91308" y="1825625"/>
              <a:ext cx="53487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002060"/>
                  </a:solidFill>
                </a:rPr>
                <a:t>Qual</a:t>
              </a:r>
              <a:r>
                <a:rPr lang="en-US" sz="2400" dirty="0">
                  <a:solidFill>
                    <a:srgbClr val="002060"/>
                  </a:solidFill>
                </a:rPr>
                <a:t> é o </a:t>
              </a:r>
              <a:r>
                <a:rPr lang="en-US" sz="2400" dirty="0" err="1">
                  <a:solidFill>
                    <a:srgbClr val="002060"/>
                  </a:solidFill>
                </a:rPr>
                <a:t>melhor</a:t>
              </a:r>
              <a:r>
                <a:rPr lang="en-US" sz="2400" dirty="0">
                  <a:solidFill>
                    <a:srgbClr val="002060"/>
                  </a:solidFill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</a:rPr>
                <a:t>modelo</a:t>
              </a:r>
              <a:r>
                <a:rPr lang="en-US" sz="2400" dirty="0">
                  <a:solidFill>
                    <a:srgbClr val="002060"/>
                  </a:solidFill>
                </a:rPr>
                <a:t> de </a:t>
              </a:r>
              <a:r>
                <a:rPr lang="en-US" sz="2400" dirty="0" err="1">
                  <a:solidFill>
                    <a:srgbClr val="002060"/>
                  </a:solidFill>
                </a:rPr>
                <a:t>uma</a:t>
              </a:r>
              <a:r>
                <a:rPr lang="en-US" sz="2400" dirty="0">
                  <a:solidFill>
                    <a:srgbClr val="002060"/>
                  </a:solidFill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</a:rPr>
                <a:t>cadeira</a:t>
              </a:r>
              <a:r>
                <a:rPr lang="en-US" sz="2400" dirty="0">
                  <a:solidFill>
                    <a:srgbClr val="002060"/>
                  </a:solidFill>
                </a:rPr>
                <a:t>?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Which one is the best model of a chair?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5778" y="4033432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85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3497" y="3628532"/>
              <a:ext cx="2010128" cy="20101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523" y="3797516"/>
              <a:ext cx="966348" cy="1672161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070428" y="2693875"/>
              <a:ext cx="731520" cy="73152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634182" y="2693875"/>
              <a:ext cx="731520" cy="73152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089785" y="2693875"/>
              <a:ext cx="731520" cy="73152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6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2060"/>
                </a:solidFill>
              </a:rPr>
              <a:t>Dados e </a:t>
            </a:r>
            <a:r>
              <a:rPr lang="en-US" sz="4000" dirty="0" err="1">
                <a:solidFill>
                  <a:srgbClr val="002060"/>
                </a:solidFill>
              </a:rPr>
              <a:t>Sistemas</a:t>
            </a:r>
            <a:r>
              <a:rPr lang="en-US" sz="4000" dirty="0">
                <a:solidFill>
                  <a:srgbClr val="002060"/>
                </a:solidFill>
              </a:rPr>
              <a:t> de </a:t>
            </a:r>
            <a:r>
              <a:rPr lang="en-US" sz="4000" dirty="0" err="1">
                <a:solidFill>
                  <a:srgbClr val="002060"/>
                </a:solidFill>
              </a:rPr>
              <a:t>Informação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Information Systems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é o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mais</a:t>
            </a:r>
            <a:r>
              <a:rPr lang="en-US" b="1" dirty="0"/>
              <a:t> simples </a:t>
            </a:r>
            <a:r>
              <a:rPr lang="en-US" dirty="0"/>
              <a:t>que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assegurar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r>
              <a:rPr lang="en-US" dirty="0"/>
              <a:t> das </a:t>
            </a:r>
            <a:r>
              <a:rPr lang="en-US" dirty="0" err="1"/>
              <a:t>especificações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plenitude</a:t>
            </a:r>
          </a:p>
          <a:p>
            <a:pPr lvl="1"/>
            <a:r>
              <a:rPr lang="en-US" dirty="0"/>
              <a:t>Para saber se um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saber para que </a:t>
            </a:r>
            <a:r>
              <a:rPr lang="en-US" dirty="0" err="1"/>
              <a:t>efeito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; o que se </a:t>
            </a:r>
            <a:r>
              <a:rPr lang="en-US" dirty="0" err="1"/>
              <a:t>pretende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o </a:t>
            </a:r>
            <a:r>
              <a:rPr lang="en-US" dirty="0" err="1"/>
              <a:t>modelo</a:t>
            </a:r>
            <a:r>
              <a:rPr lang="en-US" dirty="0"/>
              <a:t>; a que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responder; que </a:t>
            </a:r>
            <a:r>
              <a:rPr lang="en-US" dirty="0" err="1"/>
              <a:t>especificações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respeitar</a:t>
            </a:r>
            <a:r>
              <a:rPr lang="en-US" dirty="0"/>
              <a:t>; que </a:t>
            </a:r>
            <a:r>
              <a:rPr lang="en-US" dirty="0" err="1"/>
              <a:t>utilidade</a:t>
            </a:r>
            <a:r>
              <a:rPr lang="en-US" dirty="0"/>
              <a:t> </a:t>
            </a:r>
            <a:r>
              <a:rPr lang="en-US" dirty="0" err="1"/>
              <a:t>terá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The best model…</a:t>
            </a:r>
          </a:p>
          <a:p>
            <a:pPr lvl="1"/>
            <a:r>
              <a:rPr lang="en-US" dirty="0"/>
              <a:t>… is the </a:t>
            </a:r>
            <a:r>
              <a:rPr lang="en-US" b="1" dirty="0"/>
              <a:t>simplest model </a:t>
            </a:r>
            <a:r>
              <a:rPr lang="en-US" dirty="0"/>
              <a:t>that can ensure the full implementation of the specifications</a:t>
            </a:r>
          </a:p>
          <a:p>
            <a:pPr lvl="1"/>
            <a:r>
              <a:rPr lang="en-US" dirty="0"/>
              <a:t>In order to know if a model is good or bad, it is necessary to know for what purpose it will be used; what is it intended for; what goals should it respond to; what specifications must be met; what use will it have </a:t>
            </a:r>
          </a:p>
        </p:txBody>
      </p:sp>
    </p:spTree>
    <p:extLst>
      <p:ext uri="{BB962C8B-B14F-4D97-AF65-F5344CB8AC3E}">
        <p14:creationId xmlns:p14="http://schemas.microsoft.com/office/powerpoint/2010/main" val="76388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>
                <a:solidFill>
                  <a:srgbClr val="C00000"/>
                </a:solidFill>
              </a:rPr>
              <a:t>Sumário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i="1" dirty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Programa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planificação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Objetivos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aprendizagem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Avaliação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Dados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Sistemas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Informação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Tecnologia de Base de Dados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 à Modelação de Dados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syllabus and planning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Learning outcomes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Assessment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and Information Systems</a:t>
            </a:r>
          </a:p>
          <a:p>
            <a:r>
              <a:rPr lang="en-US" b="1" dirty="0">
                <a:solidFill>
                  <a:srgbClr val="7030A0"/>
                </a:solidFill>
              </a:rPr>
              <a:t>Database Technology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Data Modeling</a:t>
            </a:r>
          </a:p>
        </p:txBody>
      </p:sp>
    </p:spTree>
    <p:extLst>
      <p:ext uri="{BB962C8B-B14F-4D97-AF65-F5344CB8AC3E}">
        <p14:creationId xmlns:p14="http://schemas.microsoft.com/office/powerpoint/2010/main" val="68015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Tecnologia</a:t>
            </a:r>
            <a:r>
              <a:rPr lang="en-US" sz="4000" dirty="0">
                <a:solidFill>
                  <a:srgbClr val="002060"/>
                </a:solidFill>
              </a:rPr>
              <a:t> de Base de Dados (BD) e </a:t>
            </a:r>
            <a:r>
              <a:rPr lang="en-US" sz="4000" dirty="0" err="1">
                <a:solidFill>
                  <a:srgbClr val="002060"/>
                </a:solidFill>
              </a:rPr>
              <a:t>Aplicações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(DB) Technology and Applications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Adequação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/</a:t>
            </a:r>
            <a:r>
              <a:rPr lang="en-US" dirty="0" err="1"/>
              <a:t>Propósito</a:t>
            </a:r>
            <a:endParaRPr lang="en-US" dirty="0"/>
          </a:p>
          <a:p>
            <a:pPr lvl="1"/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/</a:t>
            </a:r>
            <a:r>
              <a:rPr lang="en-US" dirty="0" err="1"/>
              <a:t>tecnologias</a:t>
            </a:r>
            <a:r>
              <a:rPr lang="en-US" dirty="0"/>
              <a:t> de BD</a:t>
            </a:r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com 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particularidades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indicadas</a:t>
            </a:r>
            <a:r>
              <a:rPr lang="en-US" dirty="0"/>
              <a:t> para </a:t>
            </a:r>
            <a:r>
              <a:rPr lang="en-US" dirty="0" err="1"/>
              <a:t>determinados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processamento</a:t>
            </a:r>
            <a:r>
              <a:rPr lang="en-US" dirty="0"/>
              <a:t>, </a:t>
            </a:r>
            <a:r>
              <a:rPr lang="en-US" dirty="0" err="1"/>
              <a:t>objetivos</a:t>
            </a:r>
            <a:r>
              <a:rPr lang="en-US" dirty="0"/>
              <a:t> e </a:t>
            </a:r>
            <a:r>
              <a:rPr lang="en-US" dirty="0" err="1"/>
              <a:t>exigências</a:t>
            </a:r>
            <a:r>
              <a:rPr lang="en-US" dirty="0"/>
              <a:t>/</a:t>
            </a:r>
            <a:r>
              <a:rPr lang="en-US" dirty="0" err="1"/>
              <a:t>necessidades</a:t>
            </a:r>
            <a:endParaRPr lang="en-US" dirty="0"/>
          </a:p>
          <a:p>
            <a:pPr lvl="1"/>
            <a:r>
              <a:rPr lang="en-US" dirty="0" err="1"/>
              <a:t>Dependendo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,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modelo</a:t>
            </a:r>
            <a:r>
              <a:rPr lang="en-US" dirty="0"/>
              <a:t> conceptual de dados,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para a </a:t>
            </a:r>
            <a:r>
              <a:rPr lang="en-US" dirty="0" err="1"/>
              <a:t>persistência</a:t>
            </a:r>
            <a:r>
              <a:rPr lang="en-US" dirty="0"/>
              <a:t> 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,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serõa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adequadas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opta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de BD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condicionantes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lang="en-US" dirty="0"/>
          </a:p>
          <a:p>
            <a:r>
              <a:rPr lang="en-US" dirty="0" err="1"/>
              <a:t>Tecnologias</a:t>
            </a:r>
            <a:r>
              <a:rPr lang="en-US" dirty="0"/>
              <a:t>/</a:t>
            </a:r>
            <a:r>
              <a:rPr lang="en-US" dirty="0" err="1"/>
              <a:t>Tipos</a:t>
            </a:r>
            <a:r>
              <a:rPr lang="en-US" dirty="0"/>
              <a:t> BD:</a:t>
            </a:r>
          </a:p>
          <a:p>
            <a:pPr lvl="1"/>
            <a:r>
              <a:rPr lang="en-US" dirty="0" err="1"/>
              <a:t>Relacional</a:t>
            </a:r>
            <a:r>
              <a:rPr lang="en-US" dirty="0"/>
              <a:t> (Oracle, MySQL)</a:t>
            </a:r>
          </a:p>
          <a:p>
            <a:pPr lvl="1"/>
            <a:r>
              <a:rPr lang="en-US" dirty="0" err="1"/>
              <a:t>Multidmensional</a:t>
            </a:r>
            <a:r>
              <a:rPr lang="en-US" dirty="0"/>
              <a:t> (</a:t>
            </a:r>
            <a:r>
              <a:rPr lang="en-US" dirty="0" err="1"/>
              <a:t>Dataself</a:t>
            </a:r>
            <a:r>
              <a:rPr lang="en-US" dirty="0"/>
              <a:t> Analytics, </a:t>
            </a:r>
            <a:r>
              <a:rPr lang="en-US" dirty="0" err="1"/>
              <a:t>SimbaProvider</a:t>
            </a:r>
            <a:r>
              <a:rPr lang="en-US" dirty="0"/>
              <a:t> OLAP)</a:t>
            </a:r>
          </a:p>
          <a:p>
            <a:pPr lvl="1"/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(Objectivity/DB, </a:t>
            </a:r>
            <a:r>
              <a:rPr lang="en-US" dirty="0" err="1"/>
              <a:t>ObjectStore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 engine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Solr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Spatial (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SpatiaLite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XML (</a:t>
            </a:r>
            <a:r>
              <a:rPr lang="en-US" dirty="0" err="1"/>
              <a:t>eXist-db</a:t>
            </a:r>
            <a:r>
              <a:rPr lang="en-US" dirty="0"/>
              <a:t>, Sedna)</a:t>
            </a:r>
          </a:p>
          <a:p>
            <a:pPr lvl="1"/>
            <a:r>
              <a:rPr lang="en-US" dirty="0"/>
              <a:t>NoSQL (MongoDB, Amazon </a:t>
            </a:r>
            <a:r>
              <a:rPr lang="en-US" dirty="0" err="1"/>
              <a:t>DynamoDB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Wide Column (Cassandra, </a:t>
            </a:r>
            <a:r>
              <a:rPr lang="en-US" dirty="0" err="1"/>
              <a:t>HBase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 (Neo4j, </a:t>
            </a:r>
            <a:r>
              <a:rPr lang="en-US" dirty="0" err="1"/>
              <a:t>InfiniteGraph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55000" lnSpcReduction="20000"/>
          </a:bodyPr>
          <a:lstStyle/>
          <a:p>
            <a:r>
              <a:rPr lang="en-US" dirty="0"/>
              <a:t>Matching Technology/Purpose</a:t>
            </a:r>
          </a:p>
          <a:p>
            <a:pPr lvl="1"/>
            <a:r>
              <a:rPr lang="en-US" dirty="0"/>
              <a:t>There are several types/technologies of DB</a:t>
            </a:r>
          </a:p>
          <a:p>
            <a:pPr lvl="1"/>
            <a:r>
              <a:rPr lang="en-US" dirty="0"/>
              <a:t>Each one with its particularities that are best suited for certain types of processing, objectives and requirements/needs</a:t>
            </a:r>
          </a:p>
          <a:p>
            <a:pPr lvl="1"/>
            <a:r>
              <a:rPr lang="en-US" dirty="0"/>
              <a:t>One does not opt for a BD technology without first analyzing these conditions and the available resources</a:t>
            </a:r>
          </a:p>
          <a:p>
            <a:pPr lvl="1"/>
            <a:r>
              <a:rPr lang="en-US" dirty="0"/>
              <a:t>Depending on the type, structure, data model, data store, and intended use-case of your data, different systems are likely to be better suited to your needs</a:t>
            </a:r>
          </a:p>
          <a:p>
            <a:pPr lvl="1"/>
            <a:r>
              <a:rPr lang="en-US" dirty="0"/>
              <a:t>One does not opt for a DB technology without first analyzing these conditions and the available resources</a:t>
            </a:r>
          </a:p>
          <a:p>
            <a:r>
              <a:rPr lang="en-US" dirty="0"/>
              <a:t>Technology/Types of DB:</a:t>
            </a:r>
          </a:p>
          <a:p>
            <a:pPr lvl="1"/>
            <a:r>
              <a:rPr lang="en-US" dirty="0"/>
              <a:t>Relational (Oracle, MySQL)</a:t>
            </a:r>
          </a:p>
          <a:p>
            <a:pPr lvl="1"/>
            <a:r>
              <a:rPr lang="en-US" dirty="0" err="1"/>
              <a:t>Multidmensional</a:t>
            </a:r>
            <a:r>
              <a:rPr lang="en-US" dirty="0"/>
              <a:t> (</a:t>
            </a:r>
            <a:r>
              <a:rPr lang="en-US" dirty="0" err="1"/>
              <a:t>Dataself</a:t>
            </a:r>
            <a:r>
              <a:rPr lang="en-US" dirty="0"/>
              <a:t> Analytics, </a:t>
            </a:r>
            <a:r>
              <a:rPr lang="en-US" dirty="0" err="1"/>
              <a:t>SimbaProvider</a:t>
            </a:r>
            <a:r>
              <a:rPr lang="en-US" dirty="0"/>
              <a:t> OLAP)</a:t>
            </a:r>
          </a:p>
          <a:p>
            <a:pPr lvl="1"/>
            <a:r>
              <a:rPr lang="en-US" dirty="0"/>
              <a:t>Object Oriented (Objectivity/DB, </a:t>
            </a:r>
            <a:r>
              <a:rPr lang="en-US" dirty="0" err="1"/>
              <a:t>ObjectStore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 engine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Solr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Spatial (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SpatiaLite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XML (</a:t>
            </a:r>
            <a:r>
              <a:rPr lang="en-US" dirty="0" err="1"/>
              <a:t>eXist-db</a:t>
            </a:r>
            <a:r>
              <a:rPr lang="en-US" dirty="0"/>
              <a:t>, Sedna)</a:t>
            </a:r>
          </a:p>
          <a:p>
            <a:pPr lvl="1"/>
            <a:r>
              <a:rPr lang="en-US" dirty="0"/>
              <a:t>NoSQL (MongoDB, Amazon </a:t>
            </a:r>
            <a:r>
              <a:rPr lang="en-US" dirty="0" err="1"/>
              <a:t>DynamoDB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Wide Column (Cassandra, </a:t>
            </a:r>
            <a:r>
              <a:rPr lang="en-US" dirty="0" err="1"/>
              <a:t>HBase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 (Neo4j, </a:t>
            </a:r>
            <a:r>
              <a:rPr lang="en-US" dirty="0" err="1"/>
              <a:t>InfiniteGraph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002060"/>
                </a:solidFill>
              </a:rPr>
              <a:t>Tecnologia</a:t>
            </a:r>
            <a:r>
              <a:rPr lang="en-US" sz="4000" dirty="0">
                <a:solidFill>
                  <a:srgbClr val="002060"/>
                </a:solidFill>
              </a:rPr>
              <a:t> de Base de Dados (BD) e </a:t>
            </a:r>
            <a:r>
              <a:rPr lang="en-US" sz="4000" dirty="0" err="1">
                <a:solidFill>
                  <a:srgbClr val="002060"/>
                </a:solidFill>
              </a:rPr>
              <a:t>Aplicações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(DB) Technology and Applications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Vantagens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vs </a:t>
            </a:r>
            <a:r>
              <a:rPr lang="en-US" dirty="0" err="1"/>
              <a:t>não-relacional</a:t>
            </a:r>
            <a:endParaRPr lang="en-US" dirty="0"/>
          </a:p>
          <a:p>
            <a:pPr lvl="1"/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madura</a:t>
            </a:r>
            <a:r>
              <a:rPr lang="en-US" dirty="0"/>
              <a:t> e com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documental</a:t>
            </a:r>
          </a:p>
          <a:p>
            <a:pPr lvl="1"/>
            <a:r>
              <a:rPr lang="en-US" dirty="0"/>
              <a:t>A cargo de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estabelecidas</a:t>
            </a:r>
            <a:r>
              <a:rPr lang="en-US" dirty="0"/>
              <a:t> no </a:t>
            </a:r>
            <a:r>
              <a:rPr lang="en-US" dirty="0" err="1"/>
              <a:t>mercado</a:t>
            </a:r>
            <a:endParaRPr lang="en-US" dirty="0"/>
          </a:p>
          <a:p>
            <a:pPr lvl="1"/>
            <a:r>
              <a:rPr lang="en-US" dirty="0"/>
              <a:t>Standards SQL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e </a:t>
            </a:r>
            <a:r>
              <a:rPr lang="en-US" dirty="0" err="1"/>
              <a:t>aceites</a:t>
            </a:r>
            <a:r>
              <a:rPr lang="en-US" dirty="0"/>
              <a:t> </a:t>
            </a:r>
            <a:r>
              <a:rPr lang="en-US" dirty="0" err="1"/>
              <a:t>globalmente</a:t>
            </a:r>
            <a:endParaRPr lang="en-US" dirty="0"/>
          </a:p>
          <a:p>
            <a:pPr lvl="1"/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base de </a:t>
            </a:r>
            <a:r>
              <a:rPr lang="en-US" dirty="0" err="1"/>
              <a:t>recrutamento</a:t>
            </a:r>
            <a:r>
              <a:rPr lang="en-US" dirty="0"/>
              <a:t> </a:t>
            </a:r>
            <a:r>
              <a:rPr lang="en-US" dirty="0" err="1"/>
              <a:t>extensa</a:t>
            </a:r>
            <a:r>
              <a:rPr lang="en-US" dirty="0"/>
              <a:t> de </a:t>
            </a:r>
            <a:r>
              <a:rPr lang="en-US" dirty="0" err="1"/>
              <a:t>especialistas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SQL e SGBDR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SGBDR </a:t>
            </a:r>
            <a:r>
              <a:rPr lang="en-US" dirty="0" err="1"/>
              <a:t>garantem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 ACID (</a:t>
            </a:r>
            <a:r>
              <a:rPr lang="en-US" dirty="0" err="1"/>
              <a:t>Atomicidade</a:t>
            </a:r>
            <a:r>
              <a:rPr lang="en-US" dirty="0"/>
              <a:t>, </a:t>
            </a:r>
            <a:r>
              <a:rPr lang="en-US" dirty="0" err="1"/>
              <a:t>Consistência</a:t>
            </a:r>
            <a:r>
              <a:rPr lang="en-US" dirty="0"/>
              <a:t>, </a:t>
            </a:r>
            <a:r>
              <a:rPr lang="en-US" dirty="0" err="1"/>
              <a:t>Isolamento</a:t>
            </a:r>
            <a:r>
              <a:rPr lang="en-US" dirty="0"/>
              <a:t>, </a:t>
            </a:r>
            <a:r>
              <a:rPr lang="en-US" dirty="0" err="1"/>
              <a:t>Durabilidade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Desvantagens</a:t>
            </a:r>
            <a:endParaRPr lang="en-US" dirty="0"/>
          </a:p>
          <a:p>
            <a:pPr lvl="1"/>
            <a:r>
              <a:rPr lang="en-US" dirty="0" err="1"/>
              <a:t>Dificuldades</a:t>
            </a:r>
            <a:r>
              <a:rPr lang="en-US" dirty="0"/>
              <a:t> no </a:t>
            </a:r>
            <a:r>
              <a:rPr lang="en-US" dirty="0" err="1"/>
              <a:t>tratamento</a:t>
            </a:r>
            <a:r>
              <a:rPr lang="en-US" dirty="0"/>
              <a:t> de dados </a:t>
            </a:r>
            <a:r>
              <a:rPr lang="en-US" dirty="0" err="1"/>
              <a:t>não-estruturados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do schema e </a:t>
            </a:r>
            <a:r>
              <a:rPr lang="en-US" dirty="0" err="1"/>
              <a:t>tipos</a:t>
            </a:r>
            <a:r>
              <a:rPr lang="en-US" dirty="0"/>
              <a:t> de dados</a:t>
            </a:r>
          </a:p>
          <a:p>
            <a:pPr lvl="1"/>
            <a:r>
              <a:rPr lang="en-US" dirty="0" err="1"/>
              <a:t>Dificuldade</a:t>
            </a:r>
            <a:r>
              <a:rPr lang="en-US" dirty="0"/>
              <a:t> no </a:t>
            </a:r>
            <a:r>
              <a:rPr lang="en-US" dirty="0" err="1"/>
              <a:t>tratamento</a:t>
            </a:r>
            <a:r>
              <a:rPr lang="en-US" dirty="0"/>
              <a:t> de dados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dinâmicos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correspondência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entre um </a:t>
            </a:r>
            <a:r>
              <a:rPr lang="en-US" dirty="0" err="1"/>
              <a:t>objeto</a:t>
            </a:r>
            <a:r>
              <a:rPr lang="en-US" dirty="0"/>
              <a:t>/</a:t>
            </a:r>
            <a:r>
              <a:rPr lang="en-US" dirty="0" err="1"/>
              <a:t>classe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migração</a:t>
            </a:r>
            <a:r>
              <a:rPr lang="en-US" dirty="0"/>
              <a:t> de um SGBDR para outro </a:t>
            </a: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igualdade</a:t>
            </a:r>
            <a:r>
              <a:rPr lang="en-US" dirty="0"/>
              <a:t> entre </a:t>
            </a:r>
            <a:r>
              <a:rPr lang="en-US" dirty="0" err="1"/>
              <a:t>esquemas</a:t>
            </a:r>
            <a:r>
              <a:rPr lang="en-US" dirty="0"/>
              <a:t> 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destino</a:t>
            </a:r>
            <a:r>
              <a:rPr lang="en-US" dirty="0"/>
              <a:t> (schema constraint)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Advantages relational vs non-relational</a:t>
            </a:r>
          </a:p>
          <a:p>
            <a:pPr lvl="1"/>
            <a:r>
              <a:rPr lang="en-US" sz="2500" dirty="0"/>
              <a:t>Mature technologies, well-documented</a:t>
            </a:r>
          </a:p>
          <a:p>
            <a:pPr lvl="1"/>
            <a:r>
              <a:rPr lang="en-US" sz="2500" dirty="0"/>
              <a:t>Supported by established corporations</a:t>
            </a:r>
          </a:p>
          <a:p>
            <a:pPr lvl="1"/>
            <a:r>
              <a:rPr lang="en-US" sz="2500" dirty="0"/>
              <a:t>SQL standards are well-defined and commonly accepted</a:t>
            </a:r>
          </a:p>
          <a:p>
            <a:pPr lvl="1"/>
            <a:r>
              <a:rPr lang="en-US" sz="2500" dirty="0"/>
              <a:t>A large pool of qualified developers have experience with SQL and RDBMS</a:t>
            </a:r>
          </a:p>
          <a:p>
            <a:pPr lvl="1"/>
            <a:r>
              <a:rPr lang="en-US" sz="2500" dirty="0"/>
              <a:t>All RDBMS are ACID-compliant (Atomicity, Consistency, Isolation, and Durability)</a:t>
            </a:r>
          </a:p>
          <a:p>
            <a:endParaRPr lang="en-US" sz="2900" dirty="0"/>
          </a:p>
          <a:p>
            <a:r>
              <a:rPr lang="en-US" sz="2900" dirty="0"/>
              <a:t>Disadvantages</a:t>
            </a:r>
          </a:p>
          <a:p>
            <a:pPr lvl="1"/>
            <a:r>
              <a:rPr lang="en-US" sz="2500" dirty="0"/>
              <a:t>RDBMS don’t work well with unstructured or semi-structured data, due to schema and type constraints</a:t>
            </a:r>
          </a:p>
          <a:p>
            <a:pPr lvl="1"/>
            <a:r>
              <a:rPr lang="en-US" sz="2500" dirty="0"/>
              <a:t>Complex datasets or those containing variable-length records are generally difficult to handle</a:t>
            </a:r>
            <a:endParaRPr lang="en-US" sz="2800" dirty="0"/>
          </a:p>
          <a:p>
            <a:pPr lvl="1"/>
            <a:r>
              <a:rPr lang="en-US" sz="2500" dirty="0"/>
              <a:t>Tables may not necessarily map one-to-one with an object or class representing the same data</a:t>
            </a:r>
          </a:p>
          <a:p>
            <a:pPr lvl="1"/>
            <a:r>
              <a:rPr lang="en-US" sz="2500" dirty="0"/>
              <a:t>When migrating one RDBMS to another, schemas and types must generally be identical between source and destination tables for migration to work (schema constraint)</a:t>
            </a:r>
          </a:p>
        </p:txBody>
      </p:sp>
    </p:spTree>
    <p:extLst>
      <p:ext uri="{BB962C8B-B14F-4D97-AF65-F5344CB8AC3E}">
        <p14:creationId xmlns:p14="http://schemas.microsoft.com/office/powerpoint/2010/main" val="147608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2359</Words>
  <Application>Microsoft Macintosh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Bases de Dados Databases</vt:lpstr>
      <vt:lpstr>Dados e Sistemas de Informação Data and Information Systems</vt:lpstr>
      <vt:lpstr>Modelação de Dados Data Modeling</vt:lpstr>
      <vt:lpstr>Modelação de Dados Data Modeling</vt:lpstr>
      <vt:lpstr>Dados e Sistemas de Informação Data and Information Systems</vt:lpstr>
      <vt:lpstr>Dados e Sistemas de Informação Data and Information Systems</vt:lpstr>
      <vt:lpstr>Sumário Outline</vt:lpstr>
      <vt:lpstr>Tecnologia de Base de Dados (BD) e Aplicações Database (DB) Technology and Applications</vt:lpstr>
      <vt:lpstr>Tecnologia de Base de Dados (BD) e Aplicações Database (DB) Technology and Applications</vt:lpstr>
      <vt:lpstr>Tecnologia de Base de Dados (BD) e Aplicações Database (DB) Technology and Applications</vt:lpstr>
      <vt:lpstr>Tecnologia de Base de Dados (BD) e Aplicações Database (DB) Technology and Applications</vt:lpstr>
      <vt:lpstr>Sumário Outline</vt:lpstr>
      <vt:lpstr>Introdução à Modelação de Dados Introduction to Data Modeling</vt:lpstr>
      <vt:lpstr>Introdução à Modelação de Dados Introduction to Data Modeling</vt:lpstr>
      <vt:lpstr>Introdução à Modelação de Dados Introduction to Data Modeling</vt:lpstr>
      <vt:lpstr>Processo de Modelação de Dados Data Modeling Process</vt:lpstr>
      <vt:lpstr>Resumo Wrap up</vt:lpstr>
      <vt:lpstr>Avaliação da aula Lecture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Tiago Pinto (1200626)</cp:lastModifiedBy>
  <cp:revision>78</cp:revision>
  <dcterms:created xsi:type="dcterms:W3CDTF">2021-10-02T16:35:44Z</dcterms:created>
  <dcterms:modified xsi:type="dcterms:W3CDTF">2021-11-12T15:30:33Z</dcterms:modified>
</cp:coreProperties>
</file>