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3" r:id="rId3"/>
    <p:sldId id="272" r:id="rId4"/>
    <p:sldId id="290" r:id="rId5"/>
    <p:sldId id="291" r:id="rId6"/>
    <p:sldId id="292" r:id="rId7"/>
    <p:sldId id="295" r:id="rId8"/>
    <p:sldId id="294" r:id="rId9"/>
    <p:sldId id="293" r:id="rId10"/>
    <p:sldId id="299" r:id="rId11"/>
    <p:sldId id="297" r:id="rId12"/>
    <p:sldId id="300" r:id="rId13"/>
    <p:sldId id="354" r:id="rId14"/>
    <p:sldId id="355" r:id="rId15"/>
    <p:sldId id="305" r:id="rId16"/>
    <p:sldId id="306" r:id="rId17"/>
    <p:sldId id="313" r:id="rId18"/>
    <p:sldId id="314" r:id="rId19"/>
    <p:sldId id="317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60" r:id="rId31"/>
    <p:sldId id="334" r:id="rId32"/>
    <p:sldId id="335" r:id="rId33"/>
    <p:sldId id="336" r:id="rId34"/>
    <p:sldId id="361" r:id="rId35"/>
    <p:sldId id="363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19" r:id="rId44"/>
    <p:sldId id="344" r:id="rId45"/>
    <p:sldId id="345" r:id="rId46"/>
    <p:sldId id="346" r:id="rId47"/>
    <p:sldId id="347" r:id="rId48"/>
    <p:sldId id="348" r:id="rId49"/>
    <p:sldId id="352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79E5-8DFE-4ACE-A7BD-857431C5577F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C5C8-A0B2-47A9-9AEC-4C2D3C17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52896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63806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161950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0746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353169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3588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1889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91987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77032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6719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94065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05904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19400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63422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941972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86139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16427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51159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453329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805166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69329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644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06205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471387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21415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08749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076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21290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9057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41554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431319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44570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72333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26964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652812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5918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48223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00720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676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9835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1739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Bases de Dados /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Bases de Dados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Modelo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relacional</a:t>
            </a:r>
            <a:r>
              <a:rPr lang="en-US" b="1" dirty="0" smtClean="0">
                <a:solidFill>
                  <a:srgbClr val="002060"/>
                </a:solidFill>
              </a:rPr>
              <a:t> de dados. </a:t>
            </a:r>
            <a:r>
              <a:rPr lang="en-US" b="1" dirty="0" err="1" smtClean="0">
                <a:solidFill>
                  <a:srgbClr val="002060"/>
                </a:solidFill>
              </a:rPr>
              <a:t>Normalização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data model. Data normalization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Mapeamento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ER 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Modelo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relacional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399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Exemplo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Cliente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Encomenda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Produto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Entrega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Fornecedor</a:t>
            </a:r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ER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Relacional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primeira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instância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01185"/>
            <a:ext cx="10515600" cy="2023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Example: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Client, Order, Product, Delivery, Supplier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ER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Relational, rough model.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 ao modelo de dados relacional; redundância de dados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Mapeamento preliminar conceptual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lógico (ER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relacional)</a:t>
            </a:r>
          </a:p>
          <a:p>
            <a:r>
              <a:rPr lang="pt-BR" b="1" dirty="0" smtClean="0">
                <a:solidFill>
                  <a:srgbClr val="C00000"/>
                </a:solidFill>
              </a:rPr>
              <a:t>Introdução às Dependências Funcionais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Normalização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. Formas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normais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Regras de Integridade (domínio, identidade, referencial, aplicacional)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relational data model; data redundancy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mapping from conceptual to logical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relational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Introduction to Functional Dependencies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Normalization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Normal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Integrity Rules (domain, identity, referential,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application)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13561"/>
            <a:ext cx="11838432" cy="27219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000" dirty="0"/>
              <a:t>Processo guiado pelas </a:t>
            </a:r>
            <a:r>
              <a:rPr lang="pt-BR" sz="2000" b="1" dirty="0"/>
              <a:t>Dependências Funcionais </a:t>
            </a:r>
            <a:r>
              <a:rPr lang="pt-BR" sz="2000" dirty="0"/>
              <a:t>(DF) obervadas no UoD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Garante consistência dos dados e reduz o potencial de ocorrência de anomalias aquando do processamento dos dados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É um processo iterativo e incremental baseado nas </a:t>
            </a:r>
            <a:r>
              <a:rPr lang="pt-BR" sz="2000" b="1" dirty="0"/>
              <a:t>Formas Normais </a:t>
            </a:r>
            <a:r>
              <a:rPr lang="pt-BR" sz="2000" dirty="0"/>
              <a:t>(FN)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Em cada iteração garante-se que o esquema relacional está numa determnada FN</a:t>
            </a:r>
          </a:p>
          <a:p>
            <a:pPr>
              <a:spcBef>
                <a:spcPts val="600"/>
              </a:spcBef>
            </a:pPr>
            <a:r>
              <a:rPr lang="pt-BR" sz="2000" dirty="0"/>
              <a:t>O processo de normalização recorre a três tipos de </a:t>
            </a:r>
            <a:r>
              <a:rPr lang="pt-BR" sz="2000" b="1" dirty="0"/>
              <a:t>dependências </a:t>
            </a:r>
            <a:r>
              <a:rPr lang="pt-BR" sz="2000" dirty="0"/>
              <a:t>entre os dados: </a:t>
            </a:r>
            <a:r>
              <a:rPr lang="pt-BR" sz="2000" b="1" dirty="0"/>
              <a:t>funcionais</a:t>
            </a:r>
            <a:r>
              <a:rPr lang="pt-BR" sz="2000" dirty="0"/>
              <a:t>, </a:t>
            </a:r>
            <a:r>
              <a:rPr lang="en-US" sz="2000" b="1" dirty="0" err="1"/>
              <a:t>multivalor</a:t>
            </a:r>
            <a:r>
              <a:rPr lang="en-US" sz="2000" b="1" dirty="0"/>
              <a:t> </a:t>
            </a:r>
            <a:r>
              <a:rPr lang="en-US" sz="2000" dirty="0"/>
              <a:t>e de </a:t>
            </a:r>
            <a:r>
              <a:rPr lang="en-US" sz="2000" b="1" dirty="0" err="1"/>
              <a:t>junção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pt-BR" sz="2000" dirty="0"/>
              <a:t>As </a:t>
            </a:r>
            <a:r>
              <a:rPr lang="pt-BR" sz="2000" dirty="0" smtClean="0"/>
              <a:t>dependências </a:t>
            </a:r>
            <a:r>
              <a:rPr lang="pt-BR" sz="2000" dirty="0"/>
              <a:t>funcionais referem-se a </a:t>
            </a:r>
            <a:r>
              <a:rPr lang="pt-BR" sz="2000" b="1" dirty="0"/>
              <a:t>semântica dos dados </a:t>
            </a:r>
            <a:r>
              <a:rPr lang="pt-BR" sz="2000" dirty="0"/>
              <a:t>e não ao seu conteúdo.</a:t>
            </a:r>
            <a:endParaRPr lang="en-US" sz="2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456" y="4170490"/>
            <a:ext cx="11838432" cy="261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Process guided by the </a:t>
            </a:r>
            <a:r>
              <a:rPr lang="en-US" sz="2000" b="1" dirty="0">
                <a:solidFill>
                  <a:srgbClr val="002060"/>
                </a:solidFill>
              </a:rPr>
              <a:t>Functional Dependencies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(FD) </a:t>
            </a:r>
            <a:r>
              <a:rPr lang="en-US" sz="2000" dirty="0">
                <a:solidFill>
                  <a:srgbClr val="002060"/>
                </a:solidFill>
              </a:rPr>
              <a:t>observed in the </a:t>
            </a:r>
            <a:r>
              <a:rPr lang="en-US" sz="2000" dirty="0" err="1" smtClean="0">
                <a:solidFill>
                  <a:srgbClr val="002060"/>
                </a:solidFill>
              </a:rPr>
              <a:t>UoD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Ensures </a:t>
            </a:r>
            <a:r>
              <a:rPr lang="en-US" sz="2000" dirty="0">
                <a:solidFill>
                  <a:srgbClr val="002060"/>
                </a:solidFill>
              </a:rPr>
              <a:t>data consistency and reduces the potential for anomalies when processing </a:t>
            </a:r>
            <a:r>
              <a:rPr lang="en-US" sz="2000" dirty="0" smtClean="0">
                <a:solidFill>
                  <a:srgbClr val="002060"/>
                </a:solidFill>
              </a:rPr>
              <a:t>data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is an iterative and incremental process based on </a:t>
            </a:r>
            <a:r>
              <a:rPr lang="en-US" sz="2000" b="1" dirty="0">
                <a:solidFill>
                  <a:srgbClr val="002060"/>
                </a:solidFill>
              </a:rPr>
              <a:t>Normal Forms </a:t>
            </a:r>
            <a:r>
              <a:rPr lang="en-US" sz="2000" dirty="0" smtClean="0">
                <a:solidFill>
                  <a:srgbClr val="002060"/>
                </a:solidFill>
              </a:rPr>
              <a:t>(NF)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In </a:t>
            </a:r>
            <a:r>
              <a:rPr lang="en-US" sz="2000" dirty="0">
                <a:solidFill>
                  <a:srgbClr val="002060"/>
                </a:solidFill>
              </a:rPr>
              <a:t>each iteration it is guaranteed that the relational schema is in a certain </a:t>
            </a:r>
            <a:r>
              <a:rPr lang="en-US" sz="2000" dirty="0" smtClean="0">
                <a:solidFill>
                  <a:srgbClr val="002060"/>
                </a:solidFill>
              </a:rPr>
              <a:t>FN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The </a:t>
            </a:r>
            <a:r>
              <a:rPr lang="en-US" sz="2000" dirty="0">
                <a:solidFill>
                  <a:srgbClr val="002060"/>
                </a:solidFill>
              </a:rPr>
              <a:t>normalization process uses </a:t>
            </a:r>
            <a:r>
              <a:rPr lang="en-US" sz="2000" b="1" dirty="0">
                <a:solidFill>
                  <a:srgbClr val="002060"/>
                </a:solidFill>
              </a:rPr>
              <a:t>three types of dependencies </a:t>
            </a:r>
            <a:r>
              <a:rPr lang="en-US" sz="2000" dirty="0">
                <a:solidFill>
                  <a:srgbClr val="002060"/>
                </a:solidFill>
              </a:rPr>
              <a:t>between data: </a:t>
            </a:r>
            <a:r>
              <a:rPr lang="en-US" sz="2000" b="1" dirty="0">
                <a:solidFill>
                  <a:srgbClr val="002060"/>
                </a:solidFill>
              </a:rPr>
              <a:t>functional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multivalued</a:t>
            </a:r>
            <a:r>
              <a:rPr lang="en-US" sz="2000" dirty="0">
                <a:solidFill>
                  <a:srgbClr val="002060"/>
                </a:solidFill>
              </a:rPr>
              <a:t>, and </a:t>
            </a:r>
            <a:r>
              <a:rPr lang="en-US" sz="2000" b="1" dirty="0" smtClean="0">
                <a:solidFill>
                  <a:srgbClr val="002060"/>
                </a:solidFill>
              </a:rPr>
              <a:t>join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Functional </a:t>
            </a:r>
            <a:r>
              <a:rPr lang="en-US" sz="2000" dirty="0">
                <a:solidFill>
                  <a:srgbClr val="002060"/>
                </a:solidFill>
              </a:rPr>
              <a:t>dependencies refer to the </a:t>
            </a:r>
            <a:r>
              <a:rPr lang="en-US" sz="2000" b="1" dirty="0">
                <a:solidFill>
                  <a:srgbClr val="002060"/>
                </a:solidFill>
              </a:rPr>
              <a:t>semantics of the data </a:t>
            </a:r>
            <a:r>
              <a:rPr lang="en-US" sz="2000" dirty="0">
                <a:solidFill>
                  <a:srgbClr val="002060"/>
                </a:solidFill>
              </a:rPr>
              <a:t>and not its content.</a:t>
            </a:r>
            <a:endParaRPr lang="en-US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8133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Normalização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13561"/>
            <a:ext cx="11838432" cy="27219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sz="2400" dirty="0"/>
              <a:t>Numa relação R, diz-se que o atributo Y é funcionalmente dependente de X, (X, Y) ε R, se e só se, em qualquer instante, cada valor de X em R tem associado um único valor de Y em </a:t>
            </a:r>
            <a:r>
              <a:rPr lang="pt-BR" sz="2400" dirty="0" smtClean="0"/>
              <a:t>R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 marL="0" indent="0">
              <a:spcBef>
                <a:spcPts val="600"/>
              </a:spcBef>
              <a:buNone/>
            </a:pPr>
            <a:r>
              <a:rPr lang="pt-BR" sz="2400" dirty="0"/>
              <a:t>		</a:t>
            </a:r>
            <a:r>
              <a:rPr lang="pt-BR" sz="2400" dirty="0" smtClean="0"/>
              <a:t>X </a:t>
            </a:r>
            <a:r>
              <a:rPr lang="pt-BR" sz="2400" dirty="0" smtClean="0">
                <a:sym typeface="Wingdings" panose="05000000000000000000" pitchFamily="2" charset="2"/>
              </a:rPr>
              <a:t></a:t>
            </a:r>
            <a:r>
              <a:rPr lang="pt-BR" sz="2400" dirty="0" smtClean="0"/>
              <a:t> </a:t>
            </a:r>
            <a:r>
              <a:rPr lang="pt-BR" sz="2400" dirty="0"/>
              <a:t>Y, X e Y são conjuntos de atributos de </a:t>
            </a:r>
            <a:r>
              <a:rPr lang="pt-BR" sz="2400" dirty="0" smtClean="0"/>
              <a:t>R</a:t>
            </a:r>
          </a:p>
          <a:p>
            <a:pPr marL="0" indent="0">
              <a:spcBef>
                <a:spcPts val="600"/>
              </a:spcBef>
              <a:buNone/>
            </a:pPr>
            <a:endParaRPr lang="pt-BR" sz="2400" dirty="0"/>
          </a:p>
          <a:p>
            <a:pPr>
              <a:spcBef>
                <a:spcPts val="600"/>
              </a:spcBef>
            </a:pPr>
            <a:r>
              <a:rPr lang="pt-BR" sz="2400" dirty="0"/>
              <a:t>A chave primária de uma relação determina todos os seus atributos, i.e., todos os atributos de uma relação são funcionalmente dependentes da chave</a:t>
            </a:r>
            <a:r>
              <a:rPr lang="pt-BR" sz="2400" dirty="0" smtClean="0"/>
              <a:t>.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456" y="4170490"/>
            <a:ext cx="11838432" cy="261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In a relation R, the attribute Y is said to be functionally dependent on X, (X, Y) ε R, if and only if, at any time, each value of X in R has associated a single value of Y in </a:t>
            </a:r>
            <a:r>
              <a:rPr lang="en-US" sz="2400" dirty="0" smtClean="0">
                <a:solidFill>
                  <a:srgbClr val="002060"/>
                </a:solidFill>
              </a:rPr>
              <a:t>R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X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Y, X and Y are sets of attributes of </a:t>
            </a:r>
            <a:r>
              <a:rPr lang="en-US" sz="2400" dirty="0" smtClean="0">
                <a:solidFill>
                  <a:srgbClr val="002060"/>
                </a:solidFill>
              </a:rPr>
              <a:t>R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primary key of a relationship determines all of its attributes, i.e., all attributes of a relationship are functionally dependent on the key.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8133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Dependência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Funcional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Dependency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3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13561"/>
            <a:ext cx="11838432" cy="27219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Exemplo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rgbClr val="0070C0"/>
                </a:solidFill>
              </a:rPr>
              <a:t>número de aluno → nome de aluno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70C0"/>
                </a:solidFill>
              </a:rPr>
              <a:t>O nome de aluno depende funcionalmente do número de aluno, ou,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O </a:t>
            </a:r>
            <a:r>
              <a:rPr lang="pt-BR" dirty="0">
                <a:solidFill>
                  <a:srgbClr val="0070C0"/>
                </a:solidFill>
              </a:rPr>
              <a:t>número de aluno determina o nome do aluno</a:t>
            </a:r>
            <a:endParaRPr lang="pt-BR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r>
              <a:rPr lang="pt-BR" dirty="0"/>
              <a:t>A chave primária de uma relação determina todos os seus atributos, i.e., todos os atributos de uma relação são funcionalmente dependentes da chave.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9456" y="4170490"/>
            <a:ext cx="11838432" cy="261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Example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student </a:t>
            </a:r>
            <a:r>
              <a:rPr lang="en-US" sz="2400" b="1" dirty="0">
                <a:solidFill>
                  <a:srgbClr val="7030A0"/>
                </a:solidFill>
              </a:rPr>
              <a:t>number → student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</a:t>
            </a:r>
            <a:r>
              <a:rPr lang="en-US" sz="2400" dirty="0">
                <a:solidFill>
                  <a:srgbClr val="7030A0"/>
                </a:solidFill>
              </a:rPr>
              <a:t>student name functionally depends on the student number, or</a:t>
            </a:r>
            <a:r>
              <a:rPr lang="en-US" sz="2400" dirty="0" smtClean="0">
                <a:solidFill>
                  <a:srgbClr val="7030A0"/>
                </a:solidFill>
              </a:rPr>
              <a:t>,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</a:t>
            </a:r>
            <a:r>
              <a:rPr lang="en-US" sz="2400" dirty="0" smtClean="0">
                <a:solidFill>
                  <a:srgbClr val="7030A0"/>
                </a:solidFill>
              </a:rPr>
              <a:t>student </a:t>
            </a:r>
            <a:r>
              <a:rPr lang="en-US" sz="2400" dirty="0">
                <a:solidFill>
                  <a:srgbClr val="7030A0"/>
                </a:solidFill>
              </a:rPr>
              <a:t>number determines student </a:t>
            </a:r>
            <a:r>
              <a:rPr lang="en-US" sz="2400" dirty="0" smtClean="0">
                <a:solidFill>
                  <a:srgbClr val="7030A0"/>
                </a:solidFill>
              </a:rPr>
              <a:t>name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primary key of a relationship determines all of its attributes, i.e., all attributes of a relationship are functionally dependent on the key.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8133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Dependência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Funcional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Dependency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48133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Dependência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Funcional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Parcial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Parcial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Functional 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449895"/>
            <a:ext cx="5601843" cy="2714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Artigo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</a:rPr>
              <a:t>Preço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</a:rPr>
              <a:t>Papelaria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</a:rPr>
              <a:t>Preço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sz="2500" dirty="0">
              <a:solidFill>
                <a:srgbClr val="0070C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Pode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-se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dizer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que o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Preço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é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funcionalmente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dependente</a:t>
            </a:r>
            <a:r>
              <a:rPr lang="en-US" sz="25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de </a:t>
            </a:r>
            <a:r>
              <a:rPr lang="en-US" sz="25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quê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sz="25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Preço</a:t>
            </a:r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is </a:t>
            </a:r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determined by what?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9" y="1449895"/>
            <a:ext cx="5572125" cy="27146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7348" y="4354639"/>
            <a:ext cx="11957304" cy="2404999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Existe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uma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DF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Parcial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porque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existem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atributos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não.chave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que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dependem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de um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subconjunto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da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chave</a:t>
            </a:r>
            <a:endParaRPr lang="en-US" sz="2500" b="1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There is a </a:t>
            </a:r>
            <a:r>
              <a:rPr lang="en-US" sz="2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Partial FD </a:t>
            </a:r>
            <a:r>
              <a:rPr 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because there are </a:t>
            </a:r>
            <a:r>
              <a:rPr lang="en-US" sz="25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non~key</a:t>
            </a:r>
            <a:r>
              <a:rPr lang="en-US" sz="2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attributes that depend on a subset of the </a:t>
            </a:r>
            <a:r>
              <a:rPr lang="en-US" sz="2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primary key</a:t>
            </a:r>
            <a:r>
              <a:rPr 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35380" y="1213023"/>
            <a:ext cx="10390632" cy="2752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Dependência</a:t>
            </a:r>
            <a:r>
              <a:rPr lang="en-US" sz="1600" b="1" dirty="0"/>
              <a:t> </a:t>
            </a:r>
            <a:r>
              <a:rPr lang="en-US" sz="1600" b="1" dirty="0" err="1"/>
              <a:t>Funcional</a:t>
            </a:r>
            <a:r>
              <a:rPr lang="en-US" sz="1600" b="1" dirty="0"/>
              <a:t> </a:t>
            </a:r>
            <a:r>
              <a:rPr lang="en-US" sz="1600" b="1" dirty="0" err="1"/>
              <a:t>Transitiva</a:t>
            </a:r>
            <a:endParaRPr lang="en-US" sz="1600" b="1" dirty="0"/>
          </a:p>
          <a:p>
            <a:r>
              <a:rPr lang="pt-BR" sz="1600" dirty="0"/>
              <a:t>Uma </a:t>
            </a:r>
            <a:r>
              <a:rPr lang="pt-BR" sz="1600" dirty="0" smtClean="0"/>
              <a:t>dependência </a:t>
            </a:r>
            <a:r>
              <a:rPr lang="pt-BR" sz="1600" dirty="0"/>
              <a:t>funcional R: X </a:t>
            </a:r>
            <a:r>
              <a:rPr lang="pt-BR" sz="1600" dirty="0">
                <a:sym typeface="Wingdings" panose="05000000000000000000" pitchFamily="2" charset="2"/>
              </a:rPr>
              <a:t> Y</a:t>
            </a:r>
            <a:r>
              <a:rPr lang="pt-BR" sz="1600" dirty="0"/>
              <a:t> é Transitiva, se existe um atributo Z que n</a:t>
            </a:r>
            <a:r>
              <a:rPr lang="en-US" sz="1600" dirty="0" err="1"/>
              <a:t>ão</a:t>
            </a:r>
            <a:r>
              <a:rPr lang="en-US" sz="1600" dirty="0"/>
              <a:t> é</a:t>
            </a:r>
            <a:r>
              <a:rPr lang="pt-BR" sz="1600" dirty="0"/>
              <a:t> um subconjunto de X, tal que X </a:t>
            </a:r>
            <a:r>
              <a:rPr lang="en-US" sz="1600" dirty="0">
                <a:sym typeface="Wingdings" panose="05000000000000000000" pitchFamily="2" charset="2"/>
              </a:rPr>
              <a:t> Z</a:t>
            </a:r>
            <a:r>
              <a:rPr lang="pt-BR" sz="1600" dirty="0"/>
              <a:t> e Z </a:t>
            </a:r>
            <a:r>
              <a:rPr lang="pt-BR" sz="1600" dirty="0">
                <a:sym typeface="Wingdings" panose="05000000000000000000" pitchFamily="2" charset="2"/>
              </a:rPr>
              <a:t> Y</a:t>
            </a:r>
            <a:endParaRPr lang="pt-BR" sz="1600" dirty="0"/>
          </a:p>
          <a:p>
            <a:r>
              <a:rPr lang="pt-BR" sz="1600" b="1" dirty="0">
                <a:solidFill>
                  <a:srgbClr val="0070C0"/>
                </a:solidFill>
              </a:rPr>
              <a:t>Exemplo: </a:t>
            </a:r>
            <a:r>
              <a:rPr lang="pt-BR" sz="1600" dirty="0">
                <a:solidFill>
                  <a:srgbClr val="0070C0"/>
                </a:solidFill>
              </a:rPr>
              <a:t>Considere o seguinte esquema de dependências funcionais:</a:t>
            </a:r>
          </a:p>
          <a:p>
            <a:pPr lvl="1">
              <a:spcBef>
                <a:spcPts val="0"/>
              </a:spcBef>
            </a:pPr>
            <a:r>
              <a:rPr lang="pt-BR" sz="1400" dirty="0">
                <a:solidFill>
                  <a:srgbClr val="0070C0"/>
                </a:solidFill>
              </a:rPr>
              <a:t>Empregado = {Nr_emp, Enome, DataNasc, Endereço, Dnumero, Dnome}</a:t>
            </a:r>
          </a:p>
          <a:p>
            <a:pPr lvl="1">
              <a:spcBef>
                <a:spcPts val="0"/>
              </a:spcBef>
            </a:pPr>
            <a:r>
              <a:rPr lang="pt-BR" sz="1400" b="1" dirty="0">
                <a:solidFill>
                  <a:srgbClr val="0070C0"/>
                </a:solidFill>
              </a:rPr>
              <a:t>DF:</a:t>
            </a:r>
          </a:p>
          <a:p>
            <a:pPr lvl="2">
              <a:spcBef>
                <a:spcPts val="0"/>
              </a:spcBef>
            </a:pPr>
            <a:r>
              <a:rPr lang="pt-BR" sz="1200" dirty="0">
                <a:solidFill>
                  <a:srgbClr val="0070C0"/>
                </a:solidFill>
              </a:rPr>
              <a:t>Nr_emp -&gt; Enome, DataNasc, Endereço, DNumero</a:t>
            </a:r>
          </a:p>
          <a:p>
            <a:pPr lvl="2">
              <a:spcBef>
                <a:spcPts val="0"/>
              </a:spcBef>
            </a:pPr>
            <a:r>
              <a:rPr lang="en-US" sz="1200" dirty="0" err="1">
                <a:solidFill>
                  <a:srgbClr val="0070C0"/>
                </a:solidFill>
              </a:rPr>
              <a:t>Dnumero</a:t>
            </a:r>
            <a:r>
              <a:rPr lang="en-US" sz="1200" dirty="0">
                <a:solidFill>
                  <a:srgbClr val="0070C0"/>
                </a:solidFill>
              </a:rPr>
              <a:t> -&gt; </a:t>
            </a:r>
            <a:r>
              <a:rPr lang="en-US" sz="1200" dirty="0" err="1">
                <a:solidFill>
                  <a:srgbClr val="0070C0"/>
                </a:solidFill>
              </a:rPr>
              <a:t>Dnome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pt-BR" sz="1600" dirty="0"/>
              <a:t>A dependência funcional </a:t>
            </a:r>
            <a:r>
              <a:rPr lang="pt-BR" sz="1600" b="1" dirty="0"/>
              <a:t>Nr_emp -&gt; Dnome </a:t>
            </a:r>
            <a:r>
              <a:rPr lang="pt-BR" sz="1600" dirty="0"/>
              <a:t>é transitiva para Dnumero, pois ambas as dependências </a:t>
            </a:r>
            <a:r>
              <a:rPr lang="pt-BR" sz="1600" b="1" dirty="0"/>
              <a:t>NR_emp -&gt; Dnumero </a:t>
            </a:r>
            <a:r>
              <a:rPr lang="pt-BR" sz="1600" dirty="0"/>
              <a:t>e </a:t>
            </a:r>
            <a:r>
              <a:rPr lang="pt-BR" sz="1600" b="1" dirty="0"/>
              <a:t>Dnumero -&gt; Dnome </a:t>
            </a:r>
            <a:r>
              <a:rPr lang="pt-BR" sz="1600" dirty="0"/>
              <a:t>se verificam e </a:t>
            </a:r>
            <a:r>
              <a:rPr lang="pt-BR" sz="1600" b="1" dirty="0"/>
              <a:t>Dnumero não é nem chave primária nem um subconjunto da chave da relação.</a:t>
            </a:r>
            <a:endParaRPr lang="en-US" sz="16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8133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Dependência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Funcional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Transitiva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Transitive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5380" y="3965510"/>
            <a:ext cx="10390632" cy="2752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Transitive Functional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Dependence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dependency R: X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is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Transitive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an attribute Z that is not a subset of X, such that X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and Z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C00000"/>
                </a:solidFill>
              </a:rPr>
              <a:t>Example</a:t>
            </a:r>
            <a:r>
              <a:rPr lang="en-US" sz="1600" dirty="0">
                <a:solidFill>
                  <a:srgbClr val="C00000"/>
                </a:solidFill>
              </a:rPr>
              <a:t>: Consider the following functional dependency scheme: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C00000"/>
                </a:solidFill>
              </a:rPr>
              <a:t>Employee = {</a:t>
            </a:r>
            <a:r>
              <a:rPr lang="en-US" sz="1600" dirty="0" err="1">
                <a:solidFill>
                  <a:srgbClr val="C00000"/>
                </a:solidFill>
              </a:rPr>
              <a:t>emp_Nr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Ename</a:t>
            </a:r>
            <a:r>
              <a:rPr lang="en-US" sz="1600" dirty="0">
                <a:solidFill>
                  <a:srgbClr val="C00000"/>
                </a:solidFill>
              </a:rPr>
              <a:t>, Date of Birth, Address, </a:t>
            </a:r>
            <a:r>
              <a:rPr lang="en-US" sz="1600" dirty="0" err="1">
                <a:solidFill>
                  <a:srgbClr val="C00000"/>
                </a:solidFill>
              </a:rPr>
              <a:t>Dnumber</a:t>
            </a:r>
            <a:r>
              <a:rPr lang="en-US" sz="1600" dirty="0">
                <a:solidFill>
                  <a:srgbClr val="C00000"/>
                </a:solidFill>
              </a:rPr>
              <a:t>, </a:t>
            </a:r>
            <a:r>
              <a:rPr lang="en-US" sz="1600" dirty="0" err="1">
                <a:solidFill>
                  <a:srgbClr val="C00000"/>
                </a:solidFill>
              </a:rPr>
              <a:t>Dname</a:t>
            </a: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>
                <a:solidFill>
                  <a:srgbClr val="C00000"/>
                </a:solidFill>
              </a:rPr>
              <a:t>FD</a:t>
            </a:r>
            <a:r>
              <a:rPr lang="en-US" sz="1600" dirty="0" smtClean="0">
                <a:solidFill>
                  <a:srgbClr val="C00000"/>
                </a:solidFill>
              </a:rPr>
              <a:t>:</a:t>
            </a:r>
            <a:endParaRPr lang="en-US" sz="1600" dirty="0">
              <a:solidFill>
                <a:srgbClr val="C0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sz="1400" dirty="0" err="1">
                <a:solidFill>
                  <a:srgbClr val="C00000"/>
                </a:solidFill>
              </a:rPr>
              <a:t>Nr_emp</a:t>
            </a:r>
            <a:r>
              <a:rPr lang="en-US" sz="1400" dirty="0">
                <a:solidFill>
                  <a:srgbClr val="C00000"/>
                </a:solidFill>
              </a:rPr>
              <a:t> -&gt; </a:t>
            </a:r>
            <a:r>
              <a:rPr lang="en-US" sz="1400" dirty="0" err="1">
                <a:solidFill>
                  <a:srgbClr val="C00000"/>
                </a:solidFill>
              </a:rPr>
              <a:t>Ename</a:t>
            </a:r>
            <a:r>
              <a:rPr lang="en-US" sz="1400" dirty="0">
                <a:solidFill>
                  <a:srgbClr val="C00000"/>
                </a:solidFill>
              </a:rPr>
              <a:t>, Date of Birth, Address, </a:t>
            </a:r>
            <a:r>
              <a:rPr lang="en-US" sz="1400" dirty="0" err="1">
                <a:solidFill>
                  <a:srgbClr val="C00000"/>
                </a:solidFill>
              </a:rPr>
              <a:t>DNumber</a:t>
            </a:r>
            <a:endParaRPr lang="en-US" sz="1400" dirty="0">
              <a:solidFill>
                <a:srgbClr val="C0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sz="1400" dirty="0" err="1">
                <a:solidFill>
                  <a:srgbClr val="C00000"/>
                </a:solidFill>
              </a:rPr>
              <a:t>Dnumber</a:t>
            </a:r>
            <a:r>
              <a:rPr lang="en-US" sz="1400" dirty="0">
                <a:solidFill>
                  <a:srgbClr val="C00000"/>
                </a:solidFill>
              </a:rPr>
              <a:t> -&gt; </a:t>
            </a:r>
            <a:r>
              <a:rPr lang="en-US" sz="1400" dirty="0" err="1">
                <a:solidFill>
                  <a:srgbClr val="C00000"/>
                </a:solidFill>
              </a:rPr>
              <a:t>Dname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functional dependency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Nr_emp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Dname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transitive for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Dnumero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since both the dependencies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NR_emp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Dnumero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Dnumero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Dname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verified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Dnumero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neither a primary key nor a subset of the relation's key.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7348" y="4354639"/>
            <a:ext cx="11957304" cy="2404999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Existe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uma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DF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Transitiva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quando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existem</a:t>
            </a:r>
            <a:r>
              <a:rPr lang="en-US" sz="25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atributos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não-chave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que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dependem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de outros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atributos</a:t>
            </a:r>
            <a:r>
              <a:rPr lang="en-US" sz="2500" b="1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não-chave</a:t>
            </a:r>
            <a:endParaRPr lang="en-US" sz="2500" b="1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There is a </a:t>
            </a:r>
            <a:r>
              <a:rPr lang="en-US" sz="2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Transitive FD </a:t>
            </a:r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whenever </a:t>
            </a:r>
            <a:r>
              <a:rPr lang="en-US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there are </a:t>
            </a:r>
            <a:r>
              <a:rPr lang="en-US" sz="25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non~key</a:t>
            </a:r>
            <a:r>
              <a:rPr lang="en-US" sz="2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5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attributes that depend on </a:t>
            </a:r>
            <a:r>
              <a:rPr lang="en-US" sz="25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other non-key attributes</a:t>
            </a:r>
            <a:r>
              <a:rPr 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63168" y="1474279"/>
            <a:ext cx="4495240" cy="49630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Uma dependência multivalor só se verifica nos casos em que a relação tem pelo </a:t>
            </a:r>
            <a:r>
              <a:rPr lang="en-US" sz="1800" dirty="0" err="1"/>
              <a:t>menos</a:t>
            </a:r>
            <a:r>
              <a:rPr lang="en-US" sz="1800" dirty="0"/>
              <a:t> 3 </a:t>
            </a:r>
            <a:r>
              <a:rPr lang="en-US" sz="1800" dirty="0" err="1"/>
              <a:t>atributos</a:t>
            </a:r>
            <a:endParaRPr lang="en-US" sz="1800" dirty="0"/>
          </a:p>
          <a:p>
            <a:r>
              <a:rPr lang="pt-BR" sz="1800" dirty="0"/>
              <a:t>Numa relacao R, o atributo Y tem uma dependência multivalor relativamente a X (X, Y </a:t>
            </a:r>
            <a:r>
              <a:rPr lang="el-GR" sz="1800" dirty="0"/>
              <a:t>ε</a:t>
            </a:r>
            <a:r>
              <a:rPr lang="pt-BR" sz="1800" dirty="0"/>
              <a:t> R), sse para cada par de tuplos de R contendo os mesmos valores em X, também existe um par de tuplos de R correspondentes a troca dos </a:t>
            </a:r>
            <a:r>
              <a:rPr lang="es-ES" sz="1800" dirty="0"/>
              <a:t>valores de Y no par original</a:t>
            </a:r>
          </a:p>
          <a:p>
            <a:r>
              <a:rPr lang="pt-BR" sz="1800" dirty="0"/>
              <a:t>Os tuplos que </a:t>
            </a:r>
            <a:r>
              <a:rPr lang="pt-BR" sz="1800" dirty="0" smtClean="0"/>
              <a:t>não </a:t>
            </a:r>
            <a:r>
              <a:rPr lang="pt-BR" sz="1800" dirty="0"/>
              <a:t>tem valores repetidos, satisfazem por </a:t>
            </a:r>
            <a:r>
              <a:rPr lang="pt-BR" sz="1800" dirty="0" smtClean="0"/>
              <a:t>redução </a:t>
            </a:r>
            <a:r>
              <a:rPr lang="pt-BR" sz="1800" dirty="0"/>
              <a:t>esta regra</a:t>
            </a:r>
          </a:p>
          <a:p>
            <a:pPr lvl="1"/>
            <a:r>
              <a:rPr lang="pt-BR" sz="1600" dirty="0"/>
              <a:t>Consideremos a </a:t>
            </a:r>
            <a:r>
              <a:rPr lang="pt-BR" sz="1600" dirty="0" smtClean="0"/>
              <a:t>relação </a:t>
            </a:r>
            <a:r>
              <a:rPr lang="pt-BR" sz="1600" dirty="0"/>
              <a:t>R = {a, b, c}</a:t>
            </a:r>
          </a:p>
          <a:p>
            <a:pPr lvl="1"/>
            <a:r>
              <a:rPr lang="pt-BR" sz="1600" dirty="0"/>
              <a:t>Existem 2 depend</a:t>
            </a:r>
            <a:r>
              <a:rPr lang="en-US" sz="1600" dirty="0"/>
              <a:t>ê</a:t>
            </a:r>
            <a:r>
              <a:rPr lang="pt-BR" sz="1600" dirty="0"/>
              <a:t>ncias multivalor</a:t>
            </a:r>
          </a:p>
          <a:p>
            <a:pPr lvl="1"/>
            <a:r>
              <a:rPr lang="en-US" sz="1600" dirty="0"/>
              <a:t>R: a -&gt;&gt; b</a:t>
            </a:r>
          </a:p>
          <a:p>
            <a:pPr lvl="1"/>
            <a:r>
              <a:rPr lang="en-US" sz="1600" dirty="0"/>
              <a:t>R: a -&gt;&gt; </a:t>
            </a:r>
            <a:r>
              <a:rPr lang="en-US" sz="1600" dirty="0" smtClean="0"/>
              <a:t>c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18" y="4005072"/>
            <a:ext cx="1903976" cy="243230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5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Dependência</a:t>
            </a:r>
            <a:r>
              <a:rPr lang="en-US" sz="36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sz="36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Multivalor</a:t>
            </a:r>
            <a:r>
              <a:rPr lang="en-US" sz="36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/>
            </a:r>
            <a:br>
              <a:rPr lang="en-US" sz="36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</a:br>
            <a:r>
              <a:rPr lang="en-US" sz="3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Multivalue</a:t>
            </a:r>
            <a:r>
              <a:rPr lang="en-US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Dependency</a:t>
            </a:r>
            <a:endParaRPr lang="lt-LT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03593" y="1474279"/>
            <a:ext cx="4495240" cy="4963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</a:t>
            </a:r>
            <a:r>
              <a:rPr lang="en-US" sz="1800" dirty="0" err="1"/>
              <a:t>multivalue</a:t>
            </a:r>
            <a:r>
              <a:rPr lang="en-US" sz="1800" dirty="0"/>
              <a:t> dependency is only verified in cases where the relationship has at least 3 attributes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a relation R, the attribute Y has a multivalued dependence on X (X, Y ε R), </a:t>
            </a:r>
            <a:r>
              <a:rPr lang="en-US" sz="1800" dirty="0" err="1"/>
              <a:t>iff</a:t>
            </a:r>
            <a:r>
              <a:rPr lang="en-US" sz="1800" dirty="0"/>
              <a:t> for each pair of tuples of R containing the same values in X, there is also a pair of tuples of R corresponding to the exchange of values of Y in the original </a:t>
            </a:r>
            <a:r>
              <a:rPr lang="en-US" sz="1800" dirty="0" smtClean="0"/>
              <a:t>pair</a:t>
            </a:r>
          </a:p>
          <a:p>
            <a:r>
              <a:rPr lang="en-US" sz="1800" dirty="0" smtClean="0"/>
              <a:t>Tuples </a:t>
            </a:r>
            <a:r>
              <a:rPr lang="en-US" sz="1800" dirty="0"/>
              <a:t>that do not have repeated values satisfy this rule by reduction</a:t>
            </a:r>
            <a:r>
              <a:rPr lang="en-US" sz="1800" dirty="0" smtClean="0"/>
              <a:t>.</a:t>
            </a:r>
          </a:p>
          <a:p>
            <a:pPr lvl="1"/>
            <a:r>
              <a:rPr lang="pt-BR" sz="1600" dirty="0" smtClean="0"/>
              <a:t>Relation </a:t>
            </a:r>
            <a:r>
              <a:rPr lang="pt-BR" sz="1600" dirty="0"/>
              <a:t>R = {a, b, c}</a:t>
            </a:r>
          </a:p>
          <a:p>
            <a:pPr lvl="1"/>
            <a:r>
              <a:rPr lang="pt-BR" sz="1600" dirty="0" smtClean="0"/>
              <a:t>has </a:t>
            </a:r>
            <a:r>
              <a:rPr lang="pt-BR" sz="1600" dirty="0"/>
              <a:t>2 </a:t>
            </a:r>
            <a:r>
              <a:rPr lang="en-US" sz="1600" dirty="0" err="1" smtClean="0"/>
              <a:t>multivalue</a:t>
            </a:r>
            <a:r>
              <a:rPr lang="en-US" sz="1600" dirty="0" smtClean="0"/>
              <a:t> dependencies</a:t>
            </a:r>
            <a:endParaRPr lang="pt-BR" sz="1600" dirty="0"/>
          </a:p>
          <a:p>
            <a:pPr lvl="1"/>
            <a:r>
              <a:rPr lang="en-US" sz="1600" dirty="0"/>
              <a:t>R: a -&gt;&gt; b</a:t>
            </a:r>
          </a:p>
          <a:p>
            <a:pPr lvl="1"/>
            <a:r>
              <a:rPr lang="en-US" sz="1600" dirty="0"/>
              <a:t>R: a -&gt;&gt; c</a:t>
            </a:r>
          </a:p>
        </p:txBody>
      </p:sp>
    </p:spTree>
    <p:extLst>
      <p:ext uri="{BB962C8B-B14F-4D97-AF65-F5344CB8AC3E}">
        <p14:creationId xmlns:p14="http://schemas.microsoft.com/office/powerpoint/2010/main" val="2840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63168" y="1474278"/>
            <a:ext cx="4607208" cy="5318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Uma dependência de junção numa relação só existe quando, dadas algumas projeções sobre a relação, apenas é possível reconstruir a relação inicial através de algumas junções especificas, mas não de todas</a:t>
            </a:r>
          </a:p>
          <a:p>
            <a:r>
              <a:rPr lang="pt-BR" sz="2000" dirty="0"/>
              <a:t>Consideremos a relacao R = {a, b, c} e três projeções:</a:t>
            </a:r>
          </a:p>
          <a:p>
            <a:pPr lvl="1"/>
            <a:r>
              <a:rPr lang="en-US" sz="1800" dirty="0"/>
              <a:t>P1 = {a, b}, P2 = {a, c}, P3 = {b, c}</a:t>
            </a:r>
          </a:p>
          <a:p>
            <a:pPr lvl="1"/>
            <a:r>
              <a:rPr lang="pt-BR" sz="1800" dirty="0"/>
              <a:t>Se não é possível reconstruir a relação unicamente com </a:t>
            </a:r>
            <a:r>
              <a:rPr lang="en-US" sz="1800" dirty="0"/>
              <a:t>P1 e P2 </a:t>
            </a:r>
            <a:r>
              <a:rPr lang="en-US" sz="1800" dirty="0" err="1"/>
              <a:t>ou</a:t>
            </a:r>
            <a:r>
              <a:rPr lang="en-US" sz="1800" dirty="0"/>
              <a:t> com P2 e P3 </a:t>
            </a:r>
            <a:r>
              <a:rPr lang="en-US" sz="1800" dirty="0" err="1"/>
              <a:t>ou</a:t>
            </a:r>
            <a:r>
              <a:rPr lang="en-US" sz="1800" dirty="0"/>
              <a:t> com P1 e P3</a:t>
            </a:r>
          </a:p>
          <a:p>
            <a:pPr lvl="1"/>
            <a:r>
              <a:rPr lang="pt-BR" sz="1800" dirty="0"/>
              <a:t>E se for possível reconstruí-la apenas com, por exemplo, P1, P2 e P3, então</a:t>
            </a:r>
          </a:p>
          <a:p>
            <a:pPr lvl="1"/>
            <a:r>
              <a:rPr lang="pt-BR" sz="1800" dirty="0"/>
              <a:t>Diz-se que R possui uma </a:t>
            </a:r>
            <a:r>
              <a:rPr lang="pt-BR" sz="1800" b="1" dirty="0"/>
              <a:t>dependência de junção</a:t>
            </a: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4139" y="1474278"/>
            <a:ext cx="4607208" cy="5318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join dependency on a relation only exists when, given some projections about the relation, it is only possible to reconstruct the initial relation through some specific joins, but not all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Let </a:t>
            </a:r>
            <a:r>
              <a:rPr lang="en-US" sz="2400" dirty="0"/>
              <a:t>us consider the relation R = {a, b, c} and three projections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P1 = {a, b}, P2 = {a, c}, P3 = {b, c}</a:t>
            </a:r>
          </a:p>
          <a:p>
            <a:pPr lvl="1"/>
            <a:r>
              <a:rPr lang="en-US" sz="2000" dirty="0"/>
              <a:t>If it is not possible to reconstruct the relationship only with P1 and P2 or with P2 and P3 or with P1 and </a:t>
            </a:r>
            <a:r>
              <a:rPr lang="en-US" sz="2000" dirty="0" smtClean="0"/>
              <a:t>P3</a:t>
            </a:r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if it is possible to reconstruct it only with, for example, P1, P2 and P3, </a:t>
            </a:r>
            <a:r>
              <a:rPr lang="en-US" sz="2000" dirty="0" smtClean="0"/>
              <a:t>then</a:t>
            </a:r>
          </a:p>
          <a:p>
            <a:pPr lvl="1"/>
            <a:r>
              <a:rPr lang="pt-BR" sz="2000" dirty="0" smtClean="0"/>
              <a:t>R is said to have a </a:t>
            </a:r>
            <a:r>
              <a:rPr lang="pt-BR" sz="2000" b="1" dirty="0" smtClean="0"/>
              <a:t>join dependency</a:t>
            </a:r>
            <a:endParaRPr lang="en-US" sz="20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5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Dependência</a:t>
            </a:r>
            <a:r>
              <a:rPr lang="en-US" sz="36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sz="36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Junção</a:t>
            </a:r>
            <a:r>
              <a:rPr lang="en-US" sz="36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/>
            </a:r>
            <a:br>
              <a:rPr lang="en-US" sz="36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</a:br>
            <a:r>
              <a:rPr lang="en-US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Join Dependency</a:t>
            </a:r>
            <a:endParaRPr lang="lt-LT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 ao modelo de dados relacional; redundância de dados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Mapeamento preliminar conceptual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lógico (ER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relacional)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Introdução às Dependências Funcionais</a:t>
            </a:r>
          </a:p>
          <a:p>
            <a:r>
              <a:rPr lang="pt-BR" b="1" dirty="0" smtClean="0">
                <a:solidFill>
                  <a:srgbClr val="C00000"/>
                </a:solidFill>
              </a:rPr>
              <a:t>Normalização</a:t>
            </a:r>
            <a:r>
              <a:rPr lang="pt-BR" b="1" dirty="0">
                <a:solidFill>
                  <a:srgbClr val="C00000"/>
                </a:solidFill>
              </a:rPr>
              <a:t>. Formas </a:t>
            </a:r>
            <a:r>
              <a:rPr lang="pt-BR" b="1" dirty="0" smtClean="0">
                <a:solidFill>
                  <a:srgbClr val="C00000"/>
                </a:solidFill>
              </a:rPr>
              <a:t>normais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Regras de Integridade (domínio, identidade, referencial, aplicacional)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relational data model; data redundancy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mapping from conceptual to logical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relational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Functional Dependencies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Normalization</a:t>
            </a:r>
            <a:r>
              <a:rPr lang="en-US" b="1" dirty="0">
                <a:solidFill>
                  <a:srgbClr val="7030A0"/>
                </a:solidFill>
              </a:rPr>
              <a:t>. Normal </a:t>
            </a:r>
            <a:r>
              <a:rPr lang="en-US" b="1" dirty="0" smtClean="0">
                <a:solidFill>
                  <a:srgbClr val="7030A0"/>
                </a:solidFill>
              </a:rPr>
              <a:t>forms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Integrity Rules (domain, identity, referential,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application)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Introdução </a:t>
            </a:r>
            <a:r>
              <a:rPr lang="pt-BR" dirty="0">
                <a:solidFill>
                  <a:srgbClr val="C00000"/>
                </a:solidFill>
              </a:rPr>
              <a:t>ao modelo de dados relacional; </a:t>
            </a:r>
            <a:r>
              <a:rPr lang="pt-BR" dirty="0" smtClean="0">
                <a:solidFill>
                  <a:srgbClr val="C00000"/>
                </a:solidFill>
              </a:rPr>
              <a:t>redundância de dados</a:t>
            </a:r>
          </a:p>
          <a:p>
            <a:r>
              <a:rPr lang="pt-BR" dirty="0">
                <a:solidFill>
                  <a:srgbClr val="C00000"/>
                </a:solidFill>
              </a:rPr>
              <a:t>M</a:t>
            </a:r>
            <a:r>
              <a:rPr lang="pt-BR" dirty="0" smtClean="0">
                <a:solidFill>
                  <a:srgbClr val="C00000"/>
                </a:solidFill>
              </a:rPr>
              <a:t>apeamento preliminar conceptual</a:t>
            </a:r>
            <a:r>
              <a:rPr lang="pt-B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pt-BR" dirty="0" smtClean="0">
                <a:solidFill>
                  <a:srgbClr val="C00000"/>
                </a:solidFill>
              </a:rPr>
              <a:t>lógico (ER</a:t>
            </a:r>
            <a:r>
              <a:rPr lang="pt-B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pt-BR" dirty="0" smtClean="0">
                <a:solidFill>
                  <a:srgbClr val="C00000"/>
                </a:solidFill>
              </a:rPr>
              <a:t>relacional)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Introdução às D</a:t>
            </a:r>
            <a:r>
              <a:rPr lang="pt-BR" dirty="0" smtClean="0">
                <a:solidFill>
                  <a:srgbClr val="C00000"/>
                </a:solidFill>
              </a:rPr>
              <a:t>ependências Funcionais</a:t>
            </a:r>
            <a:endParaRPr lang="pt-BR" dirty="0" smtClean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Normalização</a:t>
            </a:r>
            <a:r>
              <a:rPr lang="pt-BR" dirty="0" smtClean="0">
                <a:solidFill>
                  <a:srgbClr val="C00000"/>
                </a:solidFill>
              </a:rPr>
              <a:t>. Formas normais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Regras de Integridade (domínio, identidade, referencial, aplicacional)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Introduction to the relational data model; data </a:t>
            </a:r>
            <a:r>
              <a:rPr lang="en-US" dirty="0" smtClean="0">
                <a:solidFill>
                  <a:srgbClr val="7030A0"/>
                </a:solidFill>
              </a:rPr>
              <a:t>redundancy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Preliminary </a:t>
            </a:r>
            <a:r>
              <a:rPr lang="en-US" dirty="0">
                <a:solidFill>
                  <a:srgbClr val="7030A0"/>
                </a:solidFill>
              </a:rPr>
              <a:t>mapping </a:t>
            </a:r>
            <a:r>
              <a:rPr lang="en-US" dirty="0" smtClean="0">
                <a:solidFill>
                  <a:srgbClr val="7030A0"/>
                </a:solidFill>
              </a:rPr>
              <a:t>from conceptual to logical (</a:t>
            </a:r>
            <a:r>
              <a:rPr lang="en-US" dirty="0" err="1" smtClean="0">
                <a:solidFill>
                  <a:srgbClr val="7030A0"/>
                </a:solidFill>
              </a:rPr>
              <a:t>ER</a:t>
            </a:r>
            <a:r>
              <a:rPr lang="en-US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olidFill>
                  <a:srgbClr val="7030A0"/>
                </a:solidFill>
              </a:rPr>
              <a:t>relational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Introduction to Functional Dependencies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Normalization</a:t>
            </a:r>
            <a:r>
              <a:rPr lang="en-US" dirty="0">
                <a:solidFill>
                  <a:srgbClr val="7030A0"/>
                </a:solidFill>
              </a:rPr>
              <a:t>. Normal </a:t>
            </a:r>
            <a:r>
              <a:rPr lang="en-US" dirty="0" smtClean="0">
                <a:solidFill>
                  <a:srgbClr val="7030A0"/>
                </a:solidFill>
              </a:rPr>
              <a:t>forms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Integrity </a:t>
            </a:r>
            <a:r>
              <a:rPr lang="en-US" dirty="0">
                <a:solidFill>
                  <a:srgbClr val="7030A0"/>
                </a:solidFill>
              </a:rPr>
              <a:t>Rules (domain, identity, referential, </a:t>
            </a:r>
            <a:r>
              <a:rPr lang="en-US" dirty="0" smtClean="0">
                <a:solidFill>
                  <a:srgbClr val="7030A0"/>
                </a:solidFill>
              </a:rPr>
              <a:t>application)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Formas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Normais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Com base nas dependências funcionais, dependências multivalor e dependências de junção define-se o processo de normalização de dados gerando modelos relacionais de dados</a:t>
            </a:r>
          </a:p>
          <a:p>
            <a:r>
              <a:rPr lang="pt-BR" dirty="0"/>
              <a:t>Definem-se cinco formas normais, da FN1 à FN5 e</a:t>
            </a:r>
          </a:p>
          <a:p>
            <a:r>
              <a:rPr lang="pt-BR" dirty="0"/>
              <a:t>Uma Forma Normal intermédia, entre a FN3 e a FN4: Forma Normal de Boyce-Codd</a:t>
            </a:r>
          </a:p>
          <a:p>
            <a:r>
              <a:rPr lang="pt-BR" dirty="0"/>
              <a:t>Na prática, na maioria dos casos, opta-se por modelos na FN3 ou na </a:t>
            </a:r>
            <a:r>
              <a:rPr lang="en-US" dirty="0"/>
              <a:t>Forma Normal de Boyce-</a:t>
            </a:r>
            <a:r>
              <a:rPr lang="en-US" dirty="0" err="1"/>
              <a:t>Codd</a:t>
            </a:r>
            <a:endParaRPr lang="en-US" dirty="0"/>
          </a:p>
          <a:p>
            <a:r>
              <a:rPr lang="en-US" dirty="0"/>
              <a:t>À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progride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normais</a:t>
            </a:r>
            <a:r>
              <a:rPr lang="en-US" dirty="0"/>
              <a:t>, da FN1 para a FN5,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reduzindo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à </a:t>
            </a:r>
            <a:r>
              <a:rPr lang="en-US" dirty="0" err="1"/>
              <a:t>custa</a:t>
            </a:r>
            <a:r>
              <a:rPr lang="en-US" dirty="0"/>
              <a:t> de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Relações.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3767327"/>
            <a:ext cx="6793723" cy="1616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47" y="0"/>
            <a:ext cx="947450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Formas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Normais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Com base nas dependências funcionais, dependências multivalor e dependências de junção define-se o processo de normalização de dados gerando modelos relacionais de dados</a:t>
            </a:r>
          </a:p>
          <a:p>
            <a:r>
              <a:rPr lang="pt-BR" dirty="0"/>
              <a:t>Definem-se cinco formas normais, da FN1 à FN5 e</a:t>
            </a:r>
          </a:p>
          <a:p>
            <a:r>
              <a:rPr lang="pt-BR" dirty="0"/>
              <a:t>Uma Forma Normal intermédia, entre a FN3 e a FN4: Forma Normal de Boyce-Codd</a:t>
            </a:r>
          </a:p>
          <a:p>
            <a:r>
              <a:rPr lang="pt-BR" dirty="0"/>
              <a:t>Na prática, na maioria dos casos, opta-se por modelos na FN3 ou na </a:t>
            </a:r>
            <a:r>
              <a:rPr lang="en-US" dirty="0"/>
              <a:t>Forma Normal de Boyce-</a:t>
            </a:r>
            <a:r>
              <a:rPr lang="en-US" dirty="0" err="1"/>
              <a:t>Codd</a:t>
            </a:r>
            <a:endParaRPr lang="en-US" dirty="0"/>
          </a:p>
          <a:p>
            <a:r>
              <a:rPr lang="en-US" dirty="0"/>
              <a:t>À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progride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normais</a:t>
            </a:r>
            <a:r>
              <a:rPr lang="en-US" dirty="0"/>
              <a:t>, da FN1 para a FN5,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reduzindo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à </a:t>
            </a:r>
            <a:r>
              <a:rPr lang="en-US" dirty="0" err="1"/>
              <a:t>custa</a:t>
            </a:r>
            <a:r>
              <a:rPr lang="en-US" dirty="0"/>
              <a:t> de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Relações.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3767327"/>
            <a:ext cx="6793723" cy="1616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58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17" y="628038"/>
            <a:ext cx="7594883" cy="61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1FN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1FN se:</a:t>
            </a:r>
          </a:p>
          <a:p>
            <a:pPr lvl="1"/>
            <a:r>
              <a:rPr lang="pt-BR" sz="3200" dirty="0"/>
              <a:t>Os atributos </a:t>
            </a:r>
            <a:r>
              <a:rPr lang="pt-BR" sz="3200" b="1" dirty="0"/>
              <a:t>chave</a:t>
            </a:r>
            <a:r>
              <a:rPr lang="pt-BR" sz="3200" dirty="0"/>
              <a:t> estão definidos</a:t>
            </a:r>
          </a:p>
          <a:p>
            <a:pPr lvl="1"/>
            <a:r>
              <a:rPr lang="pt-BR" sz="3200" dirty="0"/>
              <a:t>Todos os atributos estão definidos em domínios que contêm apenas valores </a:t>
            </a:r>
            <a:r>
              <a:rPr lang="pt-BR" sz="3200" b="1" dirty="0"/>
              <a:t>escalares/atómicos</a:t>
            </a:r>
            <a:r>
              <a:rPr lang="pt-BR" sz="3200" dirty="0"/>
              <a:t>, isto é, cada atributo só pode admitir valores escalares e não conjuntos ou coleções de valores</a:t>
            </a:r>
          </a:p>
          <a:p>
            <a:r>
              <a:rPr lang="pt-BR" sz="3600" dirty="0"/>
              <a:t>Todos os atributos são escalares e dependem funcionalmente da chave primária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1FN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Suponhamos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relação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morada</a:t>
            </a:r>
            <a:r>
              <a:rPr lang="en-US" dirty="0"/>
              <a:t>,( </a:t>
            </a:r>
            <a:r>
              <a:rPr lang="en-US" dirty="0" err="1"/>
              <a:t>idDisciplina</a:t>
            </a:r>
            <a:r>
              <a:rPr lang="en-US" dirty="0"/>
              <a:t>, </a:t>
            </a:r>
            <a:r>
              <a:rPr lang="en-US" dirty="0" err="1"/>
              <a:t>nomeDisciplina</a:t>
            </a:r>
            <a:r>
              <a:rPr lang="en-US" dirty="0"/>
              <a:t>))</a:t>
            </a:r>
          </a:p>
          <a:p>
            <a:endParaRPr lang="pt-BR" dirty="0"/>
          </a:p>
          <a:p>
            <a:r>
              <a:rPr lang="pt-BR" dirty="0"/>
              <a:t>Esta estrutura </a:t>
            </a:r>
            <a:r>
              <a:rPr lang="pt-BR" b="1" dirty="0"/>
              <a:t>não se encontra na 1FN</a:t>
            </a:r>
            <a:r>
              <a:rPr lang="pt-BR" dirty="0"/>
              <a:t>, uma vez que as colunas </a:t>
            </a:r>
            <a:r>
              <a:rPr lang="pt-BR" i="1" dirty="0"/>
              <a:t>idDisciplina </a:t>
            </a:r>
            <a:r>
              <a:rPr lang="pt-BR" dirty="0"/>
              <a:t>e </a:t>
            </a:r>
            <a:r>
              <a:rPr lang="pt-BR" i="1" dirty="0"/>
              <a:t>nomeDisciplina </a:t>
            </a:r>
            <a:r>
              <a:rPr lang="pt-BR" dirty="0"/>
              <a:t>admitem um conjunto de valores</a:t>
            </a:r>
            <a:endParaRPr lang="pt-B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40" y="4117312"/>
            <a:ext cx="8728860" cy="27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1FN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Na 1FN </a:t>
            </a:r>
            <a:r>
              <a:rPr lang="en-US" dirty="0" err="1"/>
              <a:t>será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morada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Disciplina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u="sng" dirty="0" err="1"/>
              <a:t>idAluno</a:t>
            </a:r>
            <a:r>
              <a:rPr lang="en-US" u="sng" dirty="0"/>
              <a:t>, </a:t>
            </a:r>
            <a:r>
              <a:rPr lang="en-US" u="sng" dirty="0" err="1"/>
              <a:t>idDisciplina</a:t>
            </a:r>
            <a:r>
              <a:rPr lang="en-US" dirty="0"/>
              <a:t>, </a:t>
            </a:r>
            <a:r>
              <a:rPr lang="en-US" dirty="0" err="1"/>
              <a:t>nomeDisciplina</a:t>
            </a:r>
            <a:r>
              <a:rPr lang="en-US" dirty="0"/>
              <a:t>))</a:t>
            </a:r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64" y="3112711"/>
            <a:ext cx="6928536" cy="37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Uma relação está na 2FN se:</a:t>
            </a:r>
          </a:p>
          <a:p>
            <a:pPr lvl="1"/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1FN </a:t>
            </a:r>
            <a:r>
              <a:rPr lang="en-US" sz="2800" dirty="0">
                <a:solidFill>
                  <a:srgbClr val="0070C0"/>
                </a:solidFill>
              </a:rPr>
              <a:t>– as FN </a:t>
            </a:r>
            <a:r>
              <a:rPr lang="en-US" sz="2800" dirty="0" err="1">
                <a:solidFill>
                  <a:srgbClr val="0070C0"/>
                </a:solidFill>
              </a:rPr>
              <a:t>são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cumulativas</a:t>
            </a:r>
            <a:r>
              <a:rPr lang="en-US" sz="2800" dirty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pt-BR" sz="2800" dirty="0"/>
              <a:t>Cada atributo não chave depende funcionalmente da totalidade da chave</a:t>
            </a:r>
          </a:p>
          <a:p>
            <a:pPr lvl="1"/>
            <a:r>
              <a:rPr lang="pt-BR" sz="2800" dirty="0"/>
              <a:t>Não existem </a:t>
            </a:r>
            <a:r>
              <a:rPr lang="pt-BR" sz="2800" b="1" dirty="0"/>
              <a:t>DF Parciais da chave</a:t>
            </a:r>
          </a:p>
          <a:p>
            <a:r>
              <a:rPr lang="pt-BR" sz="3200" dirty="0"/>
              <a:t>Todos os atributos que não pertencem à chave dependem funcionalmente da chave no seu conjunto e não dependem de nenhum dos seus elementos ou subconjuntos tomados </a:t>
            </a:r>
            <a:r>
              <a:rPr lang="en-US" sz="3200" dirty="0" err="1"/>
              <a:t>isoladamente</a:t>
            </a:r>
            <a:r>
              <a:rPr lang="en-US" sz="3200" dirty="0"/>
              <a:t>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existem</a:t>
            </a:r>
            <a:r>
              <a:rPr lang="en-US" sz="3200" dirty="0"/>
              <a:t> DF </a:t>
            </a:r>
            <a:r>
              <a:rPr lang="en-US" sz="3200" dirty="0" err="1"/>
              <a:t>Parciais</a:t>
            </a:r>
            <a:r>
              <a:rPr lang="en-US" sz="3200" dirty="0"/>
              <a:t> da </a:t>
            </a:r>
            <a:r>
              <a:rPr lang="en-US" sz="3200" dirty="0" err="1"/>
              <a:t>chave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7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morada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Disciplina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u="sng" dirty="0"/>
              <a:t>, </a:t>
            </a:r>
            <a:r>
              <a:rPr lang="en-US" u="sng" dirty="0" err="1"/>
              <a:t>idDisciplina</a:t>
            </a:r>
            <a:r>
              <a:rPr lang="en-US" dirty="0"/>
              <a:t>, </a:t>
            </a:r>
            <a:r>
              <a:rPr lang="en-US" dirty="0" err="1"/>
              <a:t>nomeDisciplina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a relação só tem um atributo como chave primária e já estiver na 1FN, então também se encontra na 2FN</a:t>
            </a:r>
          </a:p>
          <a:p>
            <a:r>
              <a:rPr lang="pt-BR" dirty="0"/>
              <a:t>Se a chave primária é composta e se algum atributo não-chave depende apenas de uma parte da chave primária, então a relação deverá ser decomposta, para que cada atributo dependa da totalidade da chave primária</a:t>
            </a:r>
          </a:p>
          <a:p>
            <a:endParaRPr lang="pt-BR" dirty="0"/>
          </a:p>
          <a:p>
            <a:r>
              <a:rPr lang="pt-BR" dirty="0"/>
              <a:t>A tabela </a:t>
            </a:r>
            <a:r>
              <a:rPr lang="pt-BR" i="1" dirty="0"/>
              <a:t>Aluno </a:t>
            </a:r>
            <a:r>
              <a:rPr lang="pt-BR" dirty="0"/>
              <a:t>está na 1FN e como a chave primária contém apenas um atributo também está na 2FN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28" y="1994154"/>
            <a:ext cx="81819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83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morada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Disciplina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u="sng" dirty="0"/>
              <a:t>, </a:t>
            </a:r>
            <a:r>
              <a:rPr lang="en-US" u="sng" dirty="0" err="1"/>
              <a:t>idDisciplina</a:t>
            </a:r>
            <a:r>
              <a:rPr lang="en-US" dirty="0"/>
              <a:t>, </a:t>
            </a:r>
            <a:r>
              <a:rPr lang="en-US" dirty="0" err="1"/>
              <a:t>nomeDisciplina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Esta estrutura não se encontra na 2FN, uma vez que as colunas </a:t>
            </a:r>
            <a:r>
              <a:rPr lang="pt-BR" b="1" i="1" dirty="0"/>
              <a:t>nomeDisciplina </a:t>
            </a:r>
            <a:r>
              <a:rPr lang="pt-BR" dirty="0"/>
              <a:t>depende exclusivamente de </a:t>
            </a:r>
            <a:r>
              <a:rPr lang="pt-BR" b="1" i="1" dirty="0"/>
              <a:t>idDisciplina</a:t>
            </a:r>
            <a:r>
              <a:rPr lang="pt-BR" dirty="0"/>
              <a:t>, um subconjunto dos atributos chave</a:t>
            </a:r>
          </a:p>
          <a:p>
            <a:r>
              <a:rPr lang="pt-BR" dirty="0"/>
              <a:t>Existe uma DF parcial da chave: idDisciplina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nomeDisciplina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949130"/>
            <a:ext cx="8629650" cy="28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1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Na 2FN </a:t>
            </a:r>
            <a:r>
              <a:rPr lang="en-US" dirty="0" err="1"/>
              <a:t>será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morada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Disciplina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idDisciplina</a:t>
            </a:r>
            <a:r>
              <a:rPr lang="en-US" dirty="0"/>
              <a:t>, </a:t>
            </a:r>
            <a:r>
              <a:rPr lang="en-US" dirty="0" err="1"/>
              <a:t>nomeDisciplina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Inscrição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u="sng" dirty="0" err="1"/>
              <a:t>idAluno</a:t>
            </a:r>
            <a:r>
              <a:rPr lang="en-US" u="sng" dirty="0"/>
              <a:t>, </a:t>
            </a:r>
            <a:r>
              <a:rPr lang="en-US" i="1" u="sng" dirty="0" err="1"/>
              <a:t>idDisciplina</a:t>
            </a:r>
            <a:r>
              <a:rPr lang="en-US" dirty="0"/>
              <a:t>)</a:t>
            </a:r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75" y="1008195"/>
            <a:ext cx="9921049" cy="54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Introdução </a:t>
            </a:r>
            <a:r>
              <a:rPr lang="pt-BR" b="1" dirty="0">
                <a:solidFill>
                  <a:srgbClr val="C00000"/>
                </a:solidFill>
              </a:rPr>
              <a:t>ao modelo de dados relacional; redundância de dados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Mapeamento preliminar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conceptual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lógico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relacional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Introdução às Dependências Funcionais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Normalização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. Formas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normais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Regras de Integridade (domínio, identidade, referencial, aplicacional)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</a:t>
            </a:r>
            <a:r>
              <a:rPr lang="en-US" b="1" dirty="0">
                <a:solidFill>
                  <a:srgbClr val="7030A0"/>
                </a:solidFill>
              </a:rPr>
              <a:t>to the relational data model; data redundancy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mapping from conceptual to logical 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relational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Functional Dependencies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Normalization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Normal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Integrity Rules (domain, identity, referential,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application)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b="1" dirty="0" err="1"/>
              <a:t>Aluno</a:t>
            </a:r>
            <a:r>
              <a:rPr lang="en-US" sz="2400" b="1" dirty="0"/>
              <a:t> 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idAluno</a:t>
            </a:r>
            <a:r>
              <a:rPr lang="en-US" sz="2400" dirty="0" smtClean="0"/>
              <a:t>, </a:t>
            </a:r>
            <a:r>
              <a:rPr lang="en-US" sz="2400" dirty="0" err="1"/>
              <a:t>nome</a:t>
            </a:r>
            <a:r>
              <a:rPr lang="en-US" sz="2400" dirty="0"/>
              <a:t>, </a:t>
            </a:r>
            <a:r>
              <a:rPr lang="en-US" sz="2400" dirty="0" err="1" smtClean="0"/>
              <a:t>morada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codigoCurso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Curso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codigo</a:t>
            </a:r>
            <a:r>
              <a:rPr lang="en-US" sz="2400" dirty="0" smtClean="0"/>
              <a:t>, </a:t>
            </a:r>
            <a:r>
              <a:rPr lang="en-US" sz="2400" dirty="0" err="1" smtClean="0"/>
              <a:t>nome</a:t>
            </a:r>
            <a:r>
              <a:rPr lang="en-US" sz="2400" dirty="0" smtClean="0"/>
              <a:t>, </a:t>
            </a:r>
            <a:r>
              <a:rPr lang="en-US" sz="2400" dirty="0" err="1" smtClean="0"/>
              <a:t>vagas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pt-BR" sz="2400" dirty="0"/>
              <a:t>Sabendo que este esquema relacional está na 1FN ...</a:t>
            </a:r>
          </a:p>
          <a:p>
            <a:r>
              <a:rPr lang="pt-BR" sz="2400" dirty="0"/>
              <a:t>... podemo concluir que </a:t>
            </a:r>
            <a:r>
              <a:rPr lang="pt-BR" sz="2400" b="1" dirty="0"/>
              <a:t>está na 2FN</a:t>
            </a:r>
            <a:r>
              <a:rPr lang="en-US" sz="2400" b="1" dirty="0"/>
              <a:t>?</a:t>
            </a:r>
            <a:endParaRPr lang="pt-BR" sz="2400" b="1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Student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u="sng" dirty="0" err="1" smtClean="0">
                <a:solidFill>
                  <a:srgbClr val="002060"/>
                </a:solidFill>
              </a:rPr>
              <a:t>studentId</a:t>
            </a:r>
            <a:r>
              <a:rPr lang="en-US" sz="2400" dirty="0" smtClean="0">
                <a:solidFill>
                  <a:srgbClr val="002060"/>
                </a:solidFill>
              </a:rPr>
              <a:t>, name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smtClean="0">
                <a:solidFill>
                  <a:srgbClr val="002060"/>
                </a:solidFill>
              </a:rPr>
              <a:t>address, </a:t>
            </a:r>
            <a:r>
              <a:rPr lang="en-US" sz="2400" i="1" dirty="0" err="1" smtClean="0">
                <a:solidFill>
                  <a:srgbClr val="002060"/>
                </a:solidFill>
              </a:rPr>
              <a:t>degreeCode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Degree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u="sng" dirty="0" smtClean="0">
                <a:solidFill>
                  <a:srgbClr val="002060"/>
                </a:solidFill>
              </a:rPr>
              <a:t>code</a:t>
            </a:r>
            <a:r>
              <a:rPr lang="en-US" sz="2400" dirty="0" smtClean="0">
                <a:solidFill>
                  <a:srgbClr val="002060"/>
                </a:solidFill>
              </a:rPr>
              <a:t>, name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smtClean="0">
                <a:solidFill>
                  <a:srgbClr val="002060"/>
                </a:solidFill>
              </a:rPr>
              <a:t>vacancies)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Knowing that this schema is in 1NF ...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... can we conclude it is in </a:t>
            </a:r>
            <a:r>
              <a:rPr lang="pt-BR" sz="2400" b="1" dirty="0" smtClean="0">
                <a:solidFill>
                  <a:srgbClr val="002060"/>
                </a:solidFill>
              </a:rPr>
              <a:t>2NF</a:t>
            </a:r>
            <a:r>
              <a:rPr lang="en-US" sz="2400" b="1" dirty="0" smtClean="0">
                <a:solidFill>
                  <a:srgbClr val="002060"/>
                </a:solidFill>
              </a:rPr>
              <a:t>?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269" y="1531516"/>
            <a:ext cx="6755363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2FN </a:t>
            </a:r>
            <a:r>
              <a:rPr lang="en-US" sz="2400" dirty="0" err="1" smtClean="0"/>
              <a:t>obrigatoriamente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que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existir</a:t>
            </a:r>
            <a:r>
              <a:rPr lang="en-US" sz="2400" dirty="0" smtClean="0"/>
              <a:t> DF </a:t>
            </a:r>
            <a:r>
              <a:rPr lang="en-US" sz="2400" dirty="0" err="1" smtClean="0"/>
              <a:t>Parciais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chave</a:t>
            </a:r>
            <a:r>
              <a:rPr lang="en-US" sz="2400" dirty="0" smtClean="0"/>
              <a:t> </a:t>
            </a:r>
            <a:r>
              <a:rPr lang="en-US" sz="2400" dirty="0" err="1" smtClean="0"/>
              <a:t>primária</a:t>
            </a:r>
            <a:r>
              <a:rPr lang="en-US" sz="2400" dirty="0" smtClean="0"/>
              <a:t> com um </a:t>
            </a:r>
            <a:r>
              <a:rPr lang="en-US" sz="2400" dirty="0" err="1" smtClean="0"/>
              <a:t>único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2060"/>
                </a:solidFill>
              </a:rPr>
              <a:t>It has to be since it is not possible to have Partial FD over a single-attribute primary key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8319" y="2274838"/>
            <a:ext cx="6755363" cy="2308324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Esquemas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relacionais</a:t>
            </a:r>
            <a:r>
              <a:rPr lang="en-US" sz="2400" dirty="0" smtClean="0"/>
              <a:t> que </a:t>
            </a:r>
            <a:r>
              <a:rPr lang="en-US" sz="2400" dirty="0" err="1" smtClean="0"/>
              <a:t>estejam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1FN e que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contenham</a:t>
            </a:r>
            <a:r>
              <a:rPr lang="en-US" sz="2400" dirty="0" smtClean="0"/>
              <a:t> </a:t>
            </a:r>
            <a:r>
              <a:rPr lang="en-US" sz="2400" dirty="0" err="1" smtClean="0"/>
              <a:t>chaves</a:t>
            </a:r>
            <a:r>
              <a:rPr lang="en-US" sz="2400" dirty="0" smtClean="0"/>
              <a:t> </a:t>
            </a:r>
            <a:r>
              <a:rPr lang="en-US" sz="2400" dirty="0" err="1" smtClean="0"/>
              <a:t>primárias</a:t>
            </a:r>
            <a:r>
              <a:rPr lang="en-US" sz="2400" dirty="0" smtClean="0"/>
              <a:t> </a:t>
            </a:r>
            <a:r>
              <a:rPr lang="en-US" sz="2400" dirty="0" err="1" smtClean="0"/>
              <a:t>concatenadas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2FN.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2060"/>
                </a:solidFill>
              </a:rPr>
              <a:t>Relational schemas in the 1NF that do not possess any concatenated primary key are also in the 2FN.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3FN se:</a:t>
            </a:r>
            <a:endParaRPr lang="pt-BR" sz="3200" dirty="0"/>
          </a:p>
          <a:p>
            <a:pPr lvl="1"/>
            <a:r>
              <a:rPr lang="en-US" sz="3200" dirty="0" err="1"/>
              <a:t>Estiver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2FN</a:t>
            </a:r>
          </a:p>
          <a:p>
            <a:pPr lvl="1"/>
            <a:r>
              <a:rPr lang="pt-BR" sz="3200" dirty="0"/>
              <a:t>Nenhum dos seus atributos depende funcionalmente de atributos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endParaRPr lang="en-US" sz="3200" dirty="0"/>
          </a:p>
          <a:p>
            <a:pPr lvl="1"/>
            <a:r>
              <a:rPr lang="pt-BR" sz="3200" dirty="0"/>
              <a:t>Nenhum dos atributos que não fazem parte da chave pode ser funcionalmente dependente de qualquer combinação dos restantes, </a:t>
            </a:r>
            <a:r>
              <a:rPr lang="pt-BR" sz="3200" b="1" dirty="0"/>
              <a:t>não existem DF Transitivas</a:t>
            </a:r>
          </a:p>
          <a:p>
            <a:r>
              <a:rPr lang="pt-BR" sz="3600" dirty="0"/>
              <a:t>Cada atributo depende apenas da chave e não de qualquer outro atributo ou conjunto </a:t>
            </a:r>
            <a:r>
              <a:rPr lang="en-US" sz="3600" dirty="0"/>
              <a:t>de </a:t>
            </a:r>
            <a:r>
              <a:rPr lang="en-US" sz="3600" dirty="0" err="1"/>
              <a:t>atributos</a:t>
            </a:r>
            <a:r>
              <a:rPr lang="en-US" sz="3600" dirty="0"/>
              <a:t>,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existem</a:t>
            </a:r>
            <a:r>
              <a:rPr lang="en-US" sz="3600" dirty="0"/>
              <a:t> DF </a:t>
            </a:r>
            <a:r>
              <a:rPr lang="en-US" sz="3600" dirty="0" err="1"/>
              <a:t>Transitivas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Suponhamos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relação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Aluno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 err="1"/>
              <a:t>idAluno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codCurso</a:t>
            </a:r>
            <a:r>
              <a:rPr lang="en-US" dirty="0"/>
              <a:t>, </a:t>
            </a:r>
            <a:r>
              <a:rPr lang="en-US" dirty="0" err="1"/>
              <a:t>nomeCurso</a:t>
            </a:r>
            <a:r>
              <a:rPr lang="en-US" dirty="0"/>
              <a:t>)</a:t>
            </a:r>
          </a:p>
          <a:p>
            <a:endParaRPr lang="pt-BR" dirty="0"/>
          </a:p>
          <a:p>
            <a:r>
              <a:rPr lang="pt-BR" dirty="0"/>
              <a:t>Esta tabela não se encontra na 3FN </a:t>
            </a:r>
            <a:r>
              <a:rPr lang="en-US" dirty="0" err="1"/>
              <a:t>porque</a:t>
            </a:r>
            <a:r>
              <a:rPr lang="en-US" dirty="0"/>
              <a:t> 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não-chave</a:t>
            </a:r>
            <a:r>
              <a:rPr lang="en-US" dirty="0"/>
              <a:t> </a:t>
            </a:r>
            <a:r>
              <a:rPr lang="en-US" b="1" dirty="0" err="1"/>
              <a:t>nomeC</a:t>
            </a:r>
            <a:r>
              <a:rPr lang="en-US" b="1" i="1" dirty="0" err="1"/>
              <a:t>urso</a:t>
            </a:r>
            <a:r>
              <a:rPr lang="en-US" b="1" i="1" dirty="0"/>
              <a:t>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funcionalmente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b="1" i="1" dirty="0" err="1"/>
              <a:t>codCurso</a:t>
            </a:r>
            <a:r>
              <a:rPr lang="en-US" dirty="0"/>
              <a:t>,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DF </a:t>
            </a:r>
            <a:r>
              <a:rPr lang="en-US" dirty="0" err="1"/>
              <a:t>Transitiva</a:t>
            </a:r>
            <a:endParaRPr lang="pt-B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53" y="4255009"/>
            <a:ext cx="5928447" cy="2602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1" y="5107782"/>
            <a:ext cx="36671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Procurar dependências funcionais entre os atributos não-chave da relação</a:t>
            </a:r>
          </a:p>
          <a:p>
            <a:r>
              <a:rPr lang="pt-BR" dirty="0"/>
              <a:t>Se a relação já está na 2FN e tiver apenas um atributo não-chave, então também se encontra na 3FN</a:t>
            </a:r>
          </a:p>
          <a:p>
            <a:r>
              <a:rPr lang="pt-BR" dirty="0"/>
              <a:t>Se existir algum conjunto de atributos não-chave na relação que tenha dependência funcional em relação a um outro conjunto de atributos não-chave da mesma relação, então a relação deve ser decomposta de modo a que qualquer atributo não-chave da relação só dependa da chave primária da sua própria relação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</a:t>
            </a:r>
            <a:r>
              <a:rPr lang="en-US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b="1" dirty="0" err="1" smtClean="0"/>
              <a:t>Aluno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idAluno</a:t>
            </a:r>
            <a:r>
              <a:rPr lang="en-US" sz="2400" dirty="0" smtClean="0"/>
              <a:t>, </a:t>
            </a:r>
            <a:r>
              <a:rPr lang="en-US" sz="2400" dirty="0" err="1" smtClean="0"/>
              <a:t>nome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Curso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codigo</a:t>
            </a:r>
            <a:r>
              <a:rPr lang="en-US" sz="2400" dirty="0" smtClean="0"/>
              <a:t>, </a:t>
            </a:r>
            <a:r>
              <a:rPr lang="en-US" sz="2400" dirty="0" err="1" smtClean="0"/>
              <a:t>vagas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/>
              <a:t>Matricula</a:t>
            </a:r>
            <a:r>
              <a:rPr lang="en-US" sz="2400" b="1" dirty="0" smtClean="0"/>
              <a:t> </a:t>
            </a:r>
            <a:r>
              <a:rPr lang="en-US" sz="2400" dirty="0"/>
              <a:t>(</a:t>
            </a:r>
            <a:r>
              <a:rPr lang="en-US" sz="2400" u="sng" dirty="0" err="1"/>
              <a:t>idAluno</a:t>
            </a:r>
            <a:r>
              <a:rPr lang="en-US" sz="2400" dirty="0" smtClean="0"/>
              <a:t>, </a:t>
            </a:r>
            <a:r>
              <a:rPr lang="en-US" sz="2400" i="1" dirty="0" err="1"/>
              <a:t>codigoCurso</a:t>
            </a:r>
            <a:r>
              <a:rPr lang="en-US" sz="2400" dirty="0"/>
              <a:t>)</a:t>
            </a:r>
          </a:p>
          <a:p>
            <a:r>
              <a:rPr lang="pt-BR" sz="2400" dirty="0"/>
              <a:t>Sabendo que este esquema relacional está na </a:t>
            </a:r>
            <a:r>
              <a:rPr lang="pt-BR" sz="2400" dirty="0" smtClean="0"/>
              <a:t>2FN </a:t>
            </a:r>
            <a:r>
              <a:rPr lang="pt-BR" sz="2400" dirty="0"/>
              <a:t>...</a:t>
            </a:r>
          </a:p>
          <a:p>
            <a:r>
              <a:rPr lang="pt-BR" sz="2400" dirty="0"/>
              <a:t>... podemo concluir que </a:t>
            </a:r>
            <a:r>
              <a:rPr lang="pt-BR" sz="2400" b="1" dirty="0"/>
              <a:t>está na </a:t>
            </a:r>
            <a:r>
              <a:rPr lang="pt-BR" sz="2400" b="1" dirty="0" smtClean="0"/>
              <a:t>3FN</a:t>
            </a:r>
            <a:r>
              <a:rPr lang="en-US" sz="2400" b="1" dirty="0"/>
              <a:t>?</a:t>
            </a:r>
            <a:endParaRPr lang="pt-BR" sz="2400" b="1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Student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u="sng" dirty="0" err="1" smtClean="0">
                <a:solidFill>
                  <a:srgbClr val="002060"/>
                </a:solidFill>
              </a:rPr>
              <a:t>studentId</a:t>
            </a:r>
            <a:r>
              <a:rPr lang="en-US" sz="2400" dirty="0" smtClean="0">
                <a:solidFill>
                  <a:srgbClr val="002060"/>
                </a:solidFill>
              </a:rPr>
              <a:t>, name)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Degree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u="sng" dirty="0" smtClean="0">
                <a:solidFill>
                  <a:srgbClr val="002060"/>
                </a:solidFill>
              </a:rPr>
              <a:t>code</a:t>
            </a:r>
            <a:r>
              <a:rPr lang="en-US" sz="2400" dirty="0" smtClean="0">
                <a:solidFill>
                  <a:srgbClr val="002060"/>
                </a:solidFill>
              </a:rPr>
              <a:t>, vacancies)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Enrollment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u="sng" dirty="0" err="1" smtClean="0">
                <a:solidFill>
                  <a:srgbClr val="002060"/>
                </a:solidFill>
              </a:rPr>
              <a:t>studentId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degreeCode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Knowing that this schema is in 2NF ...</a:t>
            </a:r>
          </a:p>
          <a:p>
            <a:r>
              <a:rPr lang="pt-BR" sz="2400" dirty="0" smtClean="0">
                <a:solidFill>
                  <a:srgbClr val="002060"/>
                </a:solidFill>
              </a:rPr>
              <a:t>... can we conclude it is in </a:t>
            </a:r>
            <a:r>
              <a:rPr lang="pt-BR" sz="2400" b="1" dirty="0" smtClean="0">
                <a:solidFill>
                  <a:srgbClr val="002060"/>
                </a:solidFill>
              </a:rPr>
              <a:t>3NF</a:t>
            </a:r>
            <a:r>
              <a:rPr lang="en-US" sz="2400" b="1" dirty="0" smtClean="0">
                <a:solidFill>
                  <a:srgbClr val="002060"/>
                </a:solidFill>
              </a:rPr>
              <a:t>?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342" y="1711990"/>
            <a:ext cx="6755363" cy="2677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3FN </a:t>
            </a:r>
            <a:r>
              <a:rPr lang="en-US" sz="2400" dirty="0" err="1" smtClean="0"/>
              <a:t>obrigatoriamente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que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existir</a:t>
            </a:r>
            <a:r>
              <a:rPr lang="en-US" sz="2400" dirty="0" smtClean="0"/>
              <a:t> DF </a:t>
            </a:r>
            <a:r>
              <a:rPr lang="en-US" sz="2400" dirty="0" err="1" smtClean="0"/>
              <a:t>Transitivas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um </a:t>
            </a:r>
            <a:r>
              <a:rPr lang="en-US" sz="2400" dirty="0" err="1" smtClean="0"/>
              <a:t>conjunto</a:t>
            </a:r>
            <a:r>
              <a:rPr lang="en-US" sz="2400" dirty="0" smtClean="0"/>
              <a:t> de </a:t>
            </a:r>
            <a:r>
              <a:rPr lang="en-US" sz="2400" dirty="0" err="1" smtClean="0"/>
              <a:t>atributos</a:t>
            </a:r>
            <a:r>
              <a:rPr lang="en-US" sz="2400" dirty="0" smtClean="0"/>
              <a:t> </a:t>
            </a:r>
            <a:r>
              <a:rPr lang="en-US" sz="2400" dirty="0" err="1" smtClean="0"/>
              <a:t>não-chave</a:t>
            </a:r>
            <a:r>
              <a:rPr lang="en-US" sz="2400" dirty="0" smtClean="0"/>
              <a:t> com um </a:t>
            </a:r>
            <a:r>
              <a:rPr lang="en-US" sz="2400" dirty="0" err="1" smtClean="0"/>
              <a:t>único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2060"/>
                </a:solidFill>
              </a:rPr>
              <a:t>It has to be since it is not possible to have Transitive FD over a set of non-key attributes with a single attribute.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8591" y="2403562"/>
            <a:ext cx="6755363" cy="2308324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Esquemas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relacionais</a:t>
            </a:r>
            <a:r>
              <a:rPr lang="en-US" sz="2400" dirty="0" smtClean="0"/>
              <a:t> que </a:t>
            </a:r>
            <a:r>
              <a:rPr lang="en-US" sz="2400" dirty="0" err="1" smtClean="0"/>
              <a:t>estejam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2FN e que </a:t>
            </a:r>
            <a:r>
              <a:rPr lang="en-US" sz="2400" dirty="0" err="1" smtClean="0"/>
              <a:t>tenham</a:t>
            </a:r>
            <a:r>
              <a:rPr lang="en-US" sz="2400" dirty="0" smtClean="0"/>
              <a:t> um </a:t>
            </a:r>
            <a:r>
              <a:rPr lang="en-US" sz="2400" dirty="0" err="1" smtClean="0"/>
              <a:t>único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</a:t>
            </a:r>
            <a:r>
              <a:rPr lang="en-US" sz="2400" dirty="0" smtClean="0"/>
              <a:t> </a:t>
            </a:r>
            <a:r>
              <a:rPr lang="en-US" sz="2400" dirty="0" err="1" smtClean="0"/>
              <a:t>não-chave</a:t>
            </a:r>
            <a:r>
              <a:rPr lang="en-US" sz="2400" dirty="0" smtClean="0"/>
              <a:t>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também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3FN.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2060"/>
                </a:solidFill>
              </a:rPr>
              <a:t>Relational schemas in the 2NF that possess a single non-key attribute are also in the 3FN.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</a:t>
            </a:r>
            <a:r>
              <a:rPr lang="en-US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b="1" dirty="0" err="1" smtClean="0"/>
              <a:t>Aluno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idAluno</a:t>
            </a:r>
            <a:r>
              <a:rPr lang="en-US" sz="2400" dirty="0" smtClean="0"/>
              <a:t>, </a:t>
            </a:r>
            <a:r>
              <a:rPr lang="en-US" sz="2400" dirty="0" err="1" smtClean="0"/>
              <a:t>nome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 smtClean="0"/>
              <a:t>Curso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err="1" smtClean="0"/>
              <a:t>codigo</a:t>
            </a:r>
            <a:r>
              <a:rPr lang="en-US" sz="2400" dirty="0" smtClean="0"/>
              <a:t>, </a:t>
            </a:r>
            <a:r>
              <a:rPr lang="en-US" sz="2400" dirty="0" err="1" smtClean="0"/>
              <a:t>vagas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/>
              <a:t>Matricula</a:t>
            </a:r>
            <a:r>
              <a:rPr lang="en-US" sz="2400" b="1" dirty="0" smtClean="0"/>
              <a:t> </a:t>
            </a:r>
            <a:r>
              <a:rPr lang="en-US" sz="2400" dirty="0"/>
              <a:t>(</a:t>
            </a:r>
            <a:r>
              <a:rPr lang="en-US" sz="2400" u="sng" dirty="0" err="1"/>
              <a:t>idAluno</a:t>
            </a:r>
            <a:r>
              <a:rPr lang="en-US" sz="2400" dirty="0" smtClean="0"/>
              <a:t>, </a:t>
            </a:r>
            <a:r>
              <a:rPr lang="en-US" sz="2400" i="1" dirty="0" err="1"/>
              <a:t>codigoCurso</a:t>
            </a:r>
            <a:r>
              <a:rPr lang="en-US" sz="2400" dirty="0"/>
              <a:t>)</a:t>
            </a:r>
          </a:p>
          <a:p>
            <a:r>
              <a:rPr lang="pt-BR" sz="2400" dirty="0"/>
              <a:t>E se soubéssemos só que </a:t>
            </a:r>
            <a:r>
              <a:rPr lang="pt-BR" sz="2400" b="1" dirty="0"/>
              <a:t>o esquema está na 1FN</a:t>
            </a:r>
            <a:r>
              <a:rPr lang="pt-BR" sz="2400" dirty="0"/>
              <a:t> ...</a:t>
            </a:r>
          </a:p>
          <a:p>
            <a:r>
              <a:rPr lang="pt-BR" sz="2400" dirty="0"/>
              <a:t>... podemo concluir que </a:t>
            </a:r>
            <a:r>
              <a:rPr lang="pt-BR" sz="2400" b="1" dirty="0"/>
              <a:t>está na 3FN</a:t>
            </a:r>
            <a:r>
              <a:rPr lang="en-US" sz="2400" b="1" dirty="0"/>
              <a:t>?</a:t>
            </a:r>
            <a:endParaRPr lang="pt-BR" sz="2400" b="1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Student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u="sng" dirty="0" err="1" smtClean="0">
                <a:solidFill>
                  <a:srgbClr val="002060"/>
                </a:solidFill>
              </a:rPr>
              <a:t>studentId</a:t>
            </a:r>
            <a:r>
              <a:rPr lang="en-US" sz="2400" dirty="0" smtClean="0">
                <a:solidFill>
                  <a:srgbClr val="002060"/>
                </a:solidFill>
              </a:rPr>
              <a:t>, name)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Degree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u="sng" dirty="0" smtClean="0">
                <a:solidFill>
                  <a:srgbClr val="002060"/>
                </a:solidFill>
              </a:rPr>
              <a:t>code</a:t>
            </a:r>
            <a:r>
              <a:rPr lang="en-US" sz="2400" dirty="0" smtClean="0">
                <a:solidFill>
                  <a:srgbClr val="002060"/>
                </a:solidFill>
              </a:rPr>
              <a:t>, vacancies)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Enrollment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u="sng" dirty="0" err="1" smtClean="0">
                <a:solidFill>
                  <a:srgbClr val="002060"/>
                </a:solidFill>
              </a:rPr>
              <a:t>studentId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degreeCode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</a:rPr>
              <a:t>What if we knew only that </a:t>
            </a:r>
            <a:r>
              <a:rPr lang="pt-BR" sz="2400" b="1" dirty="0">
                <a:solidFill>
                  <a:srgbClr val="002060"/>
                </a:solidFill>
              </a:rPr>
              <a:t>this schema is in 1NF</a:t>
            </a:r>
            <a:r>
              <a:rPr lang="pt-BR" sz="2400" dirty="0">
                <a:solidFill>
                  <a:srgbClr val="002060"/>
                </a:solidFill>
              </a:rPr>
              <a:t> ...</a:t>
            </a:r>
          </a:p>
          <a:p>
            <a:r>
              <a:rPr lang="pt-BR" sz="2400" dirty="0">
                <a:solidFill>
                  <a:srgbClr val="002060"/>
                </a:solidFill>
              </a:rPr>
              <a:t>... can we conclude it is in </a:t>
            </a:r>
            <a:r>
              <a:rPr lang="pt-BR" sz="2400" b="1" dirty="0">
                <a:solidFill>
                  <a:srgbClr val="002060"/>
                </a:solidFill>
              </a:rPr>
              <a:t>3NF</a:t>
            </a:r>
            <a:r>
              <a:rPr lang="en-US" sz="2400" b="1" dirty="0">
                <a:solidFill>
                  <a:srgbClr val="002060"/>
                </a:solidFill>
              </a:rPr>
              <a:t>?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sz="2400" dirty="0"/>
              <a:t>Podia resolver-se criando duas relações:</a:t>
            </a:r>
          </a:p>
          <a:p>
            <a:pPr marL="0" indent="0">
              <a:buNone/>
            </a:pPr>
            <a:r>
              <a:rPr lang="pt-BR" sz="2400" b="1" dirty="0"/>
              <a:t>	R1 = {c, b} </a:t>
            </a:r>
            <a:r>
              <a:rPr lang="pt-BR" sz="2400" dirty="0"/>
              <a:t>correspondente à dependência funcional R: c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b</a:t>
            </a:r>
          </a:p>
          <a:p>
            <a:pPr marL="0" indent="0">
              <a:buNone/>
            </a:pPr>
            <a:r>
              <a:rPr lang="pt-BR" sz="2400" b="1" dirty="0"/>
              <a:t>	R2 = {a, c} </a:t>
            </a:r>
            <a:r>
              <a:rPr lang="pt-BR" sz="2400" dirty="0"/>
              <a:t>correspondente à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</a:t>
            </a:r>
          </a:p>
          <a:p>
            <a:r>
              <a:rPr lang="pt-BR" sz="2400" dirty="0"/>
              <a:t>… mas na verdade perdia-se a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c, que, não se encontrando explicitamente incorporada no modelo relacional, teria que ser </a:t>
            </a:r>
            <a:r>
              <a:rPr lang="en-US" sz="2400" dirty="0" err="1"/>
              <a:t>implementada</a:t>
            </a:r>
            <a:r>
              <a:rPr lang="en-US" sz="2400" dirty="0"/>
              <a:t> no </a:t>
            </a:r>
            <a:r>
              <a:rPr lang="en-US" sz="2400" dirty="0" err="1"/>
              <a:t>nível</a:t>
            </a:r>
            <a:r>
              <a:rPr lang="en-US" sz="2400" dirty="0"/>
              <a:t> </a:t>
            </a:r>
            <a:r>
              <a:rPr lang="en-US" sz="2400" dirty="0" err="1"/>
              <a:t>aplicacional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b="1" dirty="0"/>
              <a:t>(O ideal seria então) uma solução que, embora mais redundante, mantém todas as DF, ou seja, não normalizar até Boyce-Codd…</a:t>
            </a:r>
          </a:p>
          <a:p>
            <a:pPr marL="0" indent="0">
              <a:buNone/>
            </a:pPr>
            <a:r>
              <a:rPr lang="pt-BR" dirty="0"/>
              <a:t>	R = {a, b, c} e R1 = {c, b}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Suponha a seguinte relação, que serve para registar os alunos nas aulas laboratoriais</a:t>
            </a:r>
          </a:p>
          <a:p>
            <a:pPr lvl="1"/>
            <a:r>
              <a:rPr lang="pt-BR" dirty="0"/>
              <a:t>Sabe-se que cada disciplina pode ser lecionada por vários docentes</a:t>
            </a:r>
          </a:p>
          <a:p>
            <a:pPr lvl="1"/>
            <a:r>
              <a:rPr lang="pt-BR" dirty="0"/>
              <a:t>No entanto cada doente só pode lecionar uma disciplina.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24" y="3188480"/>
            <a:ext cx="7046976" cy="36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A relação stisfaz 3FN, no entanto não está na FNBC</a:t>
            </a:r>
          </a:p>
          <a:p>
            <a:pPr lvl="1"/>
            <a:r>
              <a:rPr lang="pt-BR" dirty="0"/>
              <a:t>o atributo </a:t>
            </a:r>
            <a:r>
              <a:rPr lang="pt-BR" b="1" i="1" dirty="0"/>
              <a:t>coddocente</a:t>
            </a:r>
            <a:r>
              <a:rPr lang="pt-BR" dirty="0"/>
              <a:t> não é chave primária, no entanto é um determinante</a:t>
            </a:r>
          </a:p>
          <a:p>
            <a:r>
              <a:rPr lang="pt-BR" dirty="0"/>
              <a:t>Uma vez que cada docente só pode lecionar uma disciplina, temos coddocente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en-US" dirty="0" err="1"/>
              <a:t>coddisciplina</a:t>
            </a:r>
            <a:endParaRPr lang="en-US" dirty="0"/>
          </a:p>
          <a:p>
            <a:r>
              <a:rPr lang="pt-BR" dirty="0"/>
              <a:t>Para estar na FNBC exigirá a sua decomposição em duas relações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62377"/>
            <a:ext cx="10058400" cy="31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Redundância</a:t>
            </a:r>
            <a:r>
              <a:rPr lang="en-US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 – Data redundancy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t-BR" sz="2400" dirty="0"/>
              <a:t>A redundância de dados pode ter impacto negativo na qualidade dos dados armazenados, em particular ao nível da consistência:</a:t>
            </a:r>
          </a:p>
          <a:p>
            <a:pPr lvl="1"/>
            <a:r>
              <a:rPr lang="pt-BR" sz="2000" dirty="0"/>
              <a:t>espaco de armazenamento</a:t>
            </a:r>
          </a:p>
          <a:p>
            <a:pPr lvl="1"/>
            <a:r>
              <a:rPr lang="pt-BR" sz="2000" dirty="0"/>
              <a:t>inconsistência provocada por anomalias na manipulacao dos dados (insert, update, delete)</a:t>
            </a:r>
          </a:p>
          <a:p>
            <a:pPr lvl="1"/>
            <a:r>
              <a:rPr lang="pt-BR" sz="2000" dirty="0"/>
              <a:t>baixa redundância simplifica os processos de manipulação dos dados, reduz os erros de manipulação e reduz as necessidades de recursos computacionais</a:t>
            </a:r>
            <a:r>
              <a:rPr lang="pt-BR" sz="2000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53713"/>
            <a:ext cx="10515600" cy="2014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Data redundancy can have a negative impact on the quality of stored data, particularly at the level of consistency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storage space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inconsistency </a:t>
            </a:r>
            <a:r>
              <a:rPr lang="en-US" sz="2000" dirty="0">
                <a:solidFill>
                  <a:srgbClr val="002060"/>
                </a:solidFill>
              </a:rPr>
              <a:t>caused by anomalies in data manipulation (insert, update, delete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low </a:t>
            </a:r>
            <a:r>
              <a:rPr lang="en-US" sz="2000" dirty="0">
                <a:solidFill>
                  <a:srgbClr val="002060"/>
                </a:solidFill>
              </a:rPr>
              <a:t>redundancy simplifies data manipulation processes, reduces manipulation errors and reduces computing resource requirements.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4FN e 5FN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4ª Forma Normal (4FN)</a:t>
            </a:r>
          </a:p>
          <a:p>
            <a:pPr lvl="1"/>
            <a:r>
              <a:rPr lang="pt-BR" sz="3200" dirty="0"/>
              <a:t>Uma relação está na 4ª forma normal, se está na Boyce-Codd, e se </a:t>
            </a:r>
            <a:r>
              <a:rPr lang="pt-BR" sz="3200" b="1" dirty="0"/>
              <a:t>não existem </a:t>
            </a:r>
            <a:r>
              <a:rPr lang="en-US" sz="3200" b="1" dirty="0" err="1"/>
              <a:t>Dependências</a:t>
            </a:r>
            <a:r>
              <a:rPr lang="en-US" sz="3200" b="1" dirty="0"/>
              <a:t> </a:t>
            </a:r>
            <a:r>
              <a:rPr lang="en-US" sz="3200" b="1" dirty="0" err="1"/>
              <a:t>Multivalor</a:t>
            </a:r>
            <a:endParaRPr lang="en-US" sz="3200" b="1" dirty="0"/>
          </a:p>
          <a:p>
            <a:pPr marL="0" indent="0">
              <a:buNone/>
            </a:pPr>
            <a:r>
              <a:rPr lang="en-US" sz="3600" b="1" dirty="0"/>
              <a:t>5ª Forma Normal (5FN)</a:t>
            </a:r>
          </a:p>
          <a:p>
            <a:pPr lvl="1"/>
            <a:r>
              <a:rPr lang="pt-BR" sz="3200" dirty="0"/>
              <a:t>Uma relação encontra-se na 5FN se </a:t>
            </a:r>
            <a:r>
              <a:rPr lang="pt-BR" sz="3200" b="1" dirty="0"/>
              <a:t>não existem Dependências de Junção</a:t>
            </a:r>
            <a:r>
              <a:rPr lang="pt-BR" sz="3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síntese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Dependências Multivalor e de Junção são raras e difíceis de detetar</a:t>
            </a:r>
          </a:p>
          <a:p>
            <a:r>
              <a:rPr lang="pt-BR" dirty="0"/>
              <a:t>Em BDR frequentemente normaliza-se um esquema até 3FN ou FNBC; 4FN e 5FN são </a:t>
            </a:r>
            <a:r>
              <a:rPr lang="pt-BR" dirty="0" smtClean="0"/>
              <a:t>raras; ou seja, recorremos exclusivamente às DF</a:t>
            </a:r>
            <a:endParaRPr lang="en-US" dirty="0"/>
          </a:p>
          <a:p>
            <a:r>
              <a:rPr lang="pt-BR" dirty="0"/>
              <a:t>O nível de normalização envolve sempre um compromisso (redundância vs rapidez de consulta)</a:t>
            </a:r>
          </a:p>
          <a:p>
            <a:r>
              <a:rPr lang="pt-BR" dirty="0"/>
              <a:t>Um nível de normalização exagerado pode originar problemas de performance (dados pulverizados em muitas tabelas, grande granularidade, necessidade de muitas operações de Join)</a:t>
            </a:r>
          </a:p>
          <a:p>
            <a:r>
              <a:rPr lang="pt-BR" dirty="0"/>
              <a:t>Pode não ser possível eliminar completamente a redundância.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síntese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sz="3200" dirty="0"/>
              <a:t>Desvantagens de um alto nível de redundância:</a:t>
            </a:r>
          </a:p>
          <a:p>
            <a:pPr lvl="1"/>
            <a:r>
              <a:rPr lang="pt-BR" dirty="0"/>
              <a:t>Custo de espaço de armazenamento - ocupar espaço adicional com dados que não acrescentam valor</a:t>
            </a:r>
          </a:p>
          <a:p>
            <a:pPr lvl="1"/>
            <a:r>
              <a:rPr lang="pt-BR" dirty="0"/>
              <a:t>Manutenção - uma simples alteração ou remoção pode implicar o acesso a várias tabelas, tornando-se difícil manter a coerência dos dados armazenados</a:t>
            </a:r>
          </a:p>
          <a:p>
            <a:pPr lvl="1"/>
            <a:r>
              <a:rPr lang="pt-BR" dirty="0"/>
              <a:t>Desempenho - se a redundância for significativa, isso implicará mais acessos a disco 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endParaRPr lang="en-US" dirty="0"/>
          </a:p>
          <a:p>
            <a:r>
              <a:rPr lang="en-US" sz="3200" dirty="0" err="1"/>
              <a:t>Vantagens</a:t>
            </a:r>
            <a:r>
              <a:rPr lang="pt-BR" sz="3200" dirty="0"/>
              <a:t> de um alto nível de redundância:</a:t>
            </a:r>
            <a:endParaRPr lang="en-US" sz="3200" dirty="0"/>
          </a:p>
          <a:p>
            <a:pPr lvl="1"/>
            <a:r>
              <a:rPr lang="en-US" sz="2800" dirty="0"/>
              <a:t>As </a:t>
            </a:r>
            <a:r>
              <a:rPr lang="en-US" sz="2800" dirty="0" err="1"/>
              <a:t>consultas</a:t>
            </a:r>
            <a:r>
              <a:rPr lang="en-US" sz="2800" dirty="0"/>
              <a:t> à base de dados </a:t>
            </a:r>
            <a:r>
              <a:rPr lang="en-US" sz="2800" dirty="0" err="1"/>
              <a:t>podem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rápidas</a:t>
            </a:r>
            <a:r>
              <a:rPr lang="en-US" sz="2800" dirty="0"/>
              <a:t>.</a:t>
            </a:r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 ao modelo de dados relacional; redundância de dados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Mapeamento preliminar conceptual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lógico (ER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relacional)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Introdução às Dependências Funcionais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Normalização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. Formas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normais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>
                <a:solidFill>
                  <a:srgbClr val="C00000"/>
                </a:solidFill>
              </a:rPr>
              <a:t>Regras de Integridade (domínio, identidade, referencial, aplicacional)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relational data model; data redundancy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mapping from conceptual to logical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relational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Functional Dependencies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Normalization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Normal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Integrity Rules (domain, identity, referential, </a:t>
            </a:r>
            <a:r>
              <a:rPr lang="en-US" b="1" dirty="0" smtClean="0">
                <a:solidFill>
                  <a:srgbClr val="7030A0"/>
                </a:solidFill>
              </a:rPr>
              <a:t>application)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Integridade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 err="1">
                <a:latin typeface="Trebuchet MS" panose="020B0603020202020204" pitchFamily="34" charset="0"/>
              </a:rPr>
              <a:t>Regras</a:t>
            </a:r>
            <a:r>
              <a:rPr lang="en-US" sz="3200" dirty="0">
                <a:latin typeface="Trebuchet MS" panose="020B0603020202020204" pitchFamily="34" charset="0"/>
              </a:rPr>
              <a:t> de </a:t>
            </a:r>
            <a:r>
              <a:rPr lang="en-US" sz="3200" dirty="0" err="1">
                <a:latin typeface="Trebuchet MS" panose="020B0603020202020204" pitchFamily="34" charset="0"/>
              </a:rPr>
              <a:t>Integridade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em</a:t>
            </a:r>
            <a:r>
              <a:rPr lang="en-US" sz="3200" dirty="0">
                <a:latin typeface="Trebuchet MS" panose="020B0603020202020204" pitchFamily="34" charset="0"/>
              </a:rPr>
              <a:t> BDR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Identidade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Referencial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Domínio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Aplicacional</a:t>
            </a:r>
            <a:endParaRPr lang="en-US" sz="2800" dirty="0"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CONCEITOS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Integridade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 err="1">
                <a:latin typeface="Trebuchet MS" panose="020B0603020202020204" pitchFamily="34" charset="0"/>
              </a:rPr>
              <a:t>Regras</a:t>
            </a:r>
            <a:r>
              <a:rPr lang="en-US" sz="3200" dirty="0">
                <a:latin typeface="Trebuchet MS" panose="020B0603020202020204" pitchFamily="34" charset="0"/>
              </a:rPr>
              <a:t> de </a:t>
            </a:r>
            <a:r>
              <a:rPr lang="en-US" sz="3200" dirty="0" err="1">
                <a:latin typeface="Trebuchet MS" panose="020B0603020202020204" pitchFamily="34" charset="0"/>
              </a:rPr>
              <a:t>Integridade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em</a:t>
            </a:r>
            <a:r>
              <a:rPr lang="en-US" sz="3200" dirty="0">
                <a:latin typeface="Trebuchet MS" panose="020B0603020202020204" pitchFamily="34" charset="0"/>
              </a:rPr>
              <a:t> BDR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Identidade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Primária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Referencial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Domínio</a:t>
            </a:r>
            <a:endParaRPr lang="en-US" sz="2800" dirty="0"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Aplicacional</a:t>
            </a:r>
            <a:endParaRPr lang="en-US" sz="2800" dirty="0"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CONCEITOS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Integridade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 err="1">
                <a:latin typeface="Trebuchet MS" panose="020B0603020202020204" pitchFamily="34" charset="0"/>
              </a:rPr>
              <a:t>Regras</a:t>
            </a:r>
            <a:r>
              <a:rPr lang="en-US" sz="3200" dirty="0">
                <a:latin typeface="Trebuchet MS" panose="020B0603020202020204" pitchFamily="34" charset="0"/>
              </a:rPr>
              <a:t> de </a:t>
            </a:r>
            <a:r>
              <a:rPr lang="en-US" sz="3200" dirty="0" err="1">
                <a:latin typeface="Trebuchet MS" panose="020B0603020202020204" pitchFamily="34" charset="0"/>
              </a:rPr>
              <a:t>Integridade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em</a:t>
            </a:r>
            <a:r>
              <a:rPr lang="en-US" sz="3200" dirty="0">
                <a:latin typeface="Trebuchet MS" panose="020B0603020202020204" pitchFamily="34" charset="0"/>
              </a:rPr>
              <a:t> BDR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Identidade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Primária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Referencial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Estrangeira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Domínio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Aplicacional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CONCEITOS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Integridade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 err="1">
                <a:latin typeface="Trebuchet MS" panose="020B0603020202020204" pitchFamily="34" charset="0"/>
              </a:rPr>
              <a:t>Regras</a:t>
            </a:r>
            <a:r>
              <a:rPr lang="en-US" sz="3200" dirty="0">
                <a:latin typeface="Trebuchet MS" panose="020B0603020202020204" pitchFamily="34" charset="0"/>
              </a:rPr>
              <a:t> de </a:t>
            </a:r>
            <a:r>
              <a:rPr lang="en-US" sz="3200" dirty="0" err="1">
                <a:latin typeface="Trebuchet MS" panose="020B0603020202020204" pitchFamily="34" charset="0"/>
              </a:rPr>
              <a:t>Integridade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em</a:t>
            </a:r>
            <a:r>
              <a:rPr lang="en-US" sz="3200" dirty="0">
                <a:latin typeface="Trebuchet MS" panose="020B0603020202020204" pitchFamily="34" charset="0"/>
              </a:rPr>
              <a:t> BDR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Identidade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Primária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Referencial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Estrangeira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Domínio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Tipo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de Dados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Aplicacional</a:t>
            </a:r>
            <a:endParaRPr lang="en-US" sz="2800" dirty="0"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CONCEITOS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1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Integridade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 err="1">
                <a:latin typeface="Trebuchet MS" panose="020B0603020202020204" pitchFamily="34" charset="0"/>
              </a:rPr>
              <a:t>Regras</a:t>
            </a:r>
            <a:r>
              <a:rPr lang="en-US" sz="3200" dirty="0">
                <a:latin typeface="Trebuchet MS" panose="020B0603020202020204" pitchFamily="34" charset="0"/>
              </a:rPr>
              <a:t> de </a:t>
            </a:r>
            <a:r>
              <a:rPr lang="en-US" sz="3200" dirty="0" err="1">
                <a:latin typeface="Trebuchet MS" panose="020B0603020202020204" pitchFamily="34" charset="0"/>
              </a:rPr>
              <a:t>Integridade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em</a:t>
            </a:r>
            <a:r>
              <a:rPr lang="en-US" sz="3200" dirty="0">
                <a:latin typeface="Trebuchet MS" panose="020B0603020202020204" pitchFamily="34" charset="0"/>
              </a:rPr>
              <a:t> BDR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Identidade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Primária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Referencial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Chave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Estrangeira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de </a:t>
            </a:r>
            <a:r>
              <a:rPr lang="en-US" sz="2800" dirty="0" err="1">
                <a:latin typeface="Trebuchet MS" panose="020B0603020202020204" pitchFamily="34" charset="0"/>
              </a:rPr>
              <a:t>Domínio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Tipo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de Dados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rebuchet MS" panose="020B0603020202020204" pitchFamily="34" charset="0"/>
              </a:rPr>
              <a:t>Integridade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Aplicacional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Programação</a:t>
            </a:r>
            <a:endParaRPr lang="en-US" sz="2800" dirty="0">
              <a:solidFill>
                <a:srgbClr val="0070C0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3200" dirty="0" err="1">
                <a:latin typeface="Trebuchet MS" panose="020B0603020202020204" pitchFamily="34" charset="0"/>
              </a:rPr>
              <a:t>Transações</a:t>
            </a:r>
            <a:r>
              <a:rPr lang="en-US" sz="3200" dirty="0">
                <a:latin typeface="Trebuchet MS" panose="020B0603020202020204" pitchFamily="34" charset="0"/>
              </a:rPr>
              <a:t>: Commit, Rollback.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CONCEITOS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Resumo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Wrap up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C00000"/>
                </a:solidFill>
              </a:rPr>
              <a:t>Introdução ao modelo de dados relacional; redundância de dados</a:t>
            </a:r>
          </a:p>
          <a:p>
            <a:r>
              <a:rPr lang="pt-BR" dirty="0">
                <a:solidFill>
                  <a:srgbClr val="C00000"/>
                </a:solidFill>
              </a:rPr>
              <a:t>Mapeamento preliminar conceptual</a:t>
            </a:r>
            <a:r>
              <a:rPr lang="pt-BR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C00000"/>
                </a:solidFill>
              </a:rPr>
              <a:t>lógico (ER</a:t>
            </a:r>
            <a:r>
              <a:rPr lang="pt-BR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C00000"/>
                </a:solidFill>
              </a:rPr>
              <a:t>relacional)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Introdução às Dependências Funcionais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Normalização</a:t>
            </a:r>
            <a:r>
              <a:rPr lang="pt-BR" dirty="0">
                <a:solidFill>
                  <a:srgbClr val="C00000"/>
                </a:solidFill>
              </a:rPr>
              <a:t>. Formas normais</a:t>
            </a:r>
          </a:p>
          <a:p>
            <a:r>
              <a:rPr lang="pt-BR" dirty="0">
                <a:solidFill>
                  <a:srgbClr val="C00000"/>
                </a:solidFill>
              </a:rPr>
              <a:t>Regras de Integridade (domínio, identidade, referencial, aplicacional)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effectLst/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Introduction to the relational data model; data redundancy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Preliminary mapping from conceptual to logical (</a:t>
            </a:r>
            <a:r>
              <a:rPr lang="en-US" sz="2400" dirty="0" err="1">
                <a:solidFill>
                  <a:srgbClr val="7030A0"/>
                </a:solidFill>
              </a:rPr>
              <a:t>ER</a:t>
            </a:r>
            <a:r>
              <a:rPr lang="en-US" sz="2400" dirty="0" err="1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7030A0"/>
                </a:solidFill>
              </a:rPr>
              <a:t>relational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In</a:t>
            </a:r>
            <a:r>
              <a:rPr lang="en-US" sz="2400" dirty="0" smtClean="0">
                <a:solidFill>
                  <a:srgbClr val="7030A0"/>
                </a:solidFill>
              </a:rPr>
              <a:t>troduction to Functional Dependencies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Normalization</a:t>
            </a:r>
            <a:r>
              <a:rPr lang="en-US" sz="2400" dirty="0">
                <a:solidFill>
                  <a:srgbClr val="7030A0"/>
                </a:solidFill>
              </a:rPr>
              <a:t>. Normal </a:t>
            </a:r>
            <a:r>
              <a:rPr lang="en-US" sz="2400" dirty="0" smtClean="0">
                <a:solidFill>
                  <a:srgbClr val="7030A0"/>
                </a:solidFill>
              </a:rPr>
              <a:t>forms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Integrity Rules (domain, identity, referential, </a:t>
            </a:r>
            <a:r>
              <a:rPr lang="en-US" sz="2400" dirty="0" smtClean="0">
                <a:solidFill>
                  <a:srgbClr val="7030A0"/>
                </a:solidFill>
              </a:rPr>
              <a:t>application)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42" y="1825624"/>
            <a:ext cx="5267632" cy="488980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2000" b="1" dirty="0"/>
              <a:t>Anomalias</a:t>
            </a:r>
            <a:r>
              <a:rPr lang="pt-BR" sz="2000" dirty="0"/>
              <a:t> potenciadas por uma estrutura de dados redundante</a:t>
            </a:r>
          </a:p>
          <a:p>
            <a:r>
              <a:rPr lang="en-US" sz="2000" b="1" dirty="0" err="1"/>
              <a:t>Inserção</a:t>
            </a:r>
            <a:endParaRPr lang="en-US" sz="2000" b="1" dirty="0"/>
          </a:p>
          <a:p>
            <a:pPr lvl="1"/>
            <a:r>
              <a:rPr lang="pt-BR" sz="1800" dirty="0"/>
              <a:t>Pode ser necessário inserir dados não relacionados com o facto que se pretende registar por estarem indevidamente associados</a:t>
            </a:r>
          </a:p>
          <a:p>
            <a:r>
              <a:rPr lang="en-US" sz="2000" b="1" dirty="0" err="1"/>
              <a:t>Atualização</a:t>
            </a:r>
            <a:endParaRPr lang="en-US" sz="2000" b="1" dirty="0"/>
          </a:p>
          <a:p>
            <a:pPr lvl="1"/>
            <a:r>
              <a:rPr lang="pt-BR" sz="1800" dirty="0"/>
              <a:t>Nem todos os elementos correspondentes ao novo facto são atualizados de igual forma passando a existir diversas versões, contraditórias</a:t>
            </a:r>
          </a:p>
          <a:p>
            <a:r>
              <a:rPr lang="en-US" sz="2000" b="1" dirty="0" err="1"/>
              <a:t>Eliminação</a:t>
            </a:r>
            <a:endParaRPr lang="en-US" sz="2000" b="1" dirty="0"/>
          </a:p>
          <a:p>
            <a:pPr lvl="1"/>
            <a:r>
              <a:rPr lang="pt-BR" sz="1800" dirty="0"/>
              <a:t>Pode não ser possível apagar dados relativos a um determinado facto sem apagar outros que não estejam diretamente relacionados.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8342" y="1825625"/>
            <a:ext cx="5267632" cy="4889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Anomalies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arising from a redundant data structure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Insertion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It </a:t>
            </a:r>
            <a:r>
              <a:rPr lang="en-US" sz="1600" dirty="0">
                <a:solidFill>
                  <a:srgbClr val="002060"/>
                </a:solidFill>
              </a:rPr>
              <a:t>may be necessary to enter data not related to the </a:t>
            </a:r>
            <a:r>
              <a:rPr lang="en-US" sz="1600" dirty="0" smtClean="0">
                <a:solidFill>
                  <a:srgbClr val="002060"/>
                </a:solidFill>
              </a:rPr>
              <a:t>fact </a:t>
            </a:r>
            <a:r>
              <a:rPr lang="en-US" sz="1600" dirty="0">
                <a:solidFill>
                  <a:srgbClr val="002060"/>
                </a:solidFill>
              </a:rPr>
              <a:t>that is intended to be registered because they are improperly </a:t>
            </a:r>
            <a:r>
              <a:rPr lang="en-US" sz="1600" dirty="0" smtClean="0">
                <a:solidFill>
                  <a:srgbClr val="002060"/>
                </a:solidFill>
              </a:rPr>
              <a:t>associated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Update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Not </a:t>
            </a:r>
            <a:r>
              <a:rPr lang="en-US" sz="1600" dirty="0">
                <a:solidFill>
                  <a:srgbClr val="002060"/>
                </a:solidFill>
              </a:rPr>
              <a:t>all elements corresponding to the new fact are updated in the same way and there are several contradictory </a:t>
            </a:r>
            <a:r>
              <a:rPr lang="en-US" sz="1600" dirty="0" smtClean="0">
                <a:solidFill>
                  <a:srgbClr val="002060"/>
                </a:solidFill>
              </a:rPr>
              <a:t>versions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Elimination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</a:rPr>
              <a:t>It </a:t>
            </a:r>
            <a:r>
              <a:rPr lang="en-US" sz="1600" dirty="0">
                <a:solidFill>
                  <a:srgbClr val="002060"/>
                </a:solidFill>
              </a:rPr>
              <a:t>may not be possible to delete data relating to a given fact without deleting others that are not directly related.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Redundância</a:t>
            </a:r>
            <a:r>
              <a:rPr lang="en-US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 – Data redundancy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6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Avaliação</a:t>
            </a:r>
            <a:r>
              <a:rPr lang="en-US" sz="4000" dirty="0" smtClean="0">
                <a:solidFill>
                  <a:srgbClr val="002060"/>
                </a:solidFill>
              </a:rPr>
              <a:t> da aula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assessment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5" y="1584960"/>
            <a:ext cx="10069130" cy="51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Redundância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6" y="5234716"/>
            <a:ext cx="6086169" cy="16033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Anomalias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– </a:t>
            </a:r>
            <a:r>
              <a:rPr lang="en-US" sz="1600" b="1" dirty="0" err="1"/>
              <a:t>Inserção</a:t>
            </a:r>
            <a:r>
              <a:rPr lang="en-US" sz="1600" dirty="0"/>
              <a:t> de um novo professor </a:t>
            </a:r>
            <a:r>
              <a:rPr lang="en-US" sz="1600" dirty="0" err="1"/>
              <a:t>requer</a:t>
            </a:r>
            <a:r>
              <a:rPr lang="en-US" sz="1600" dirty="0"/>
              <a:t> outros dados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diretamente</a:t>
            </a:r>
            <a:r>
              <a:rPr lang="en-US" sz="1600" dirty="0"/>
              <a:t> </a:t>
            </a:r>
            <a:r>
              <a:rPr lang="en-US" sz="1600" dirty="0" err="1"/>
              <a:t>relacionados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– </a:t>
            </a:r>
            <a:r>
              <a:rPr lang="en-US" sz="1600" b="1" dirty="0" err="1"/>
              <a:t>Atualização</a:t>
            </a:r>
            <a:r>
              <a:rPr lang="en-US" sz="1600" dirty="0"/>
              <a:t> do </a:t>
            </a:r>
            <a:r>
              <a:rPr lang="en-US" sz="1600" dirty="0" err="1"/>
              <a:t>grau</a:t>
            </a:r>
            <a:r>
              <a:rPr lang="en-US" sz="1600" dirty="0"/>
              <a:t> de um professor tem de </a:t>
            </a:r>
            <a:r>
              <a:rPr lang="en-US" sz="1600" dirty="0" err="1"/>
              <a:t>afetar</a:t>
            </a:r>
            <a:r>
              <a:rPr lang="en-US" sz="1600" dirty="0"/>
              <a:t> </a:t>
            </a:r>
            <a:r>
              <a:rPr lang="en-US" sz="1600" dirty="0" err="1"/>
              <a:t>várias</a:t>
            </a:r>
            <a:r>
              <a:rPr lang="en-US" sz="1600" dirty="0"/>
              <a:t> </a:t>
            </a:r>
            <a:r>
              <a:rPr lang="en-US" sz="1600" dirty="0" err="1"/>
              <a:t>linhas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– </a:t>
            </a:r>
            <a:r>
              <a:rPr lang="en-US" sz="1600" b="1" dirty="0" err="1"/>
              <a:t>Remoção</a:t>
            </a:r>
            <a:r>
              <a:rPr lang="en-US" sz="1600" dirty="0"/>
              <a:t> do professor Gil </a:t>
            </a:r>
            <a:r>
              <a:rPr lang="en-US" sz="1600" dirty="0" err="1"/>
              <a:t>elimina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de </a:t>
            </a:r>
            <a:r>
              <a:rPr lang="en-US" sz="1600" dirty="0" err="1"/>
              <a:t>Álgebra</a:t>
            </a:r>
            <a:r>
              <a:rPr lang="en-US" sz="1600" dirty="0"/>
              <a:t> e </a:t>
            </a:r>
            <a:r>
              <a:rPr lang="en-US" sz="1600" dirty="0" err="1"/>
              <a:t>Geometria</a:t>
            </a:r>
            <a:r>
              <a:rPr lang="en-US" sz="16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8179"/>
            <a:ext cx="10058400" cy="3904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691" y="1848201"/>
            <a:ext cx="5412658" cy="2862322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relacional</a:t>
            </a:r>
            <a:r>
              <a:rPr lang="en-US" sz="2000" dirty="0"/>
              <a:t> de dados </a:t>
            </a:r>
            <a:r>
              <a:rPr lang="en-US" sz="2000" dirty="0" err="1"/>
              <a:t>reduz</a:t>
            </a:r>
            <a:r>
              <a:rPr lang="en-US" sz="2000" dirty="0"/>
              <a:t> a </a:t>
            </a:r>
            <a:r>
              <a:rPr lang="en-US" sz="2000" dirty="0" err="1"/>
              <a:t>redundância</a:t>
            </a:r>
            <a:r>
              <a:rPr lang="en-US" sz="2000" dirty="0"/>
              <a:t> a um </a:t>
            </a:r>
            <a:r>
              <a:rPr lang="en-US" sz="2000" dirty="0" err="1"/>
              <a:t>nível</a:t>
            </a:r>
            <a:r>
              <a:rPr lang="en-US" sz="2000" dirty="0"/>
              <a:t> que </a:t>
            </a:r>
            <a:r>
              <a:rPr lang="en-US" sz="2000" dirty="0" err="1"/>
              <a:t>minimiza</a:t>
            </a:r>
            <a:r>
              <a:rPr lang="en-US" sz="2000" dirty="0"/>
              <a:t> a </a:t>
            </a:r>
            <a:r>
              <a:rPr lang="en-US" sz="2000" dirty="0" err="1"/>
              <a:t>ocorrência</a:t>
            </a:r>
            <a:r>
              <a:rPr lang="en-US" sz="2000" dirty="0"/>
              <a:t> </a:t>
            </a:r>
            <a:r>
              <a:rPr lang="en-US" sz="2000" dirty="0" err="1"/>
              <a:t>deste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anomalias</a:t>
            </a:r>
            <a:r>
              <a:rPr lang="en-US" sz="2000" dirty="0"/>
              <a:t>,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comprometer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demasia</a:t>
            </a:r>
            <a:r>
              <a:rPr lang="en-US" sz="2000" dirty="0"/>
              <a:t> as </a:t>
            </a:r>
            <a:r>
              <a:rPr lang="en-US" sz="2000" dirty="0" err="1"/>
              <a:t>consultas</a:t>
            </a:r>
            <a:r>
              <a:rPr lang="en-US" sz="2000" dirty="0"/>
              <a:t> de dados (</a:t>
            </a:r>
            <a:r>
              <a:rPr lang="en-US" sz="2000" dirty="0" err="1"/>
              <a:t>compromisso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r>
              <a:rPr lang="en-US" sz="2000" dirty="0"/>
              <a:t>/</a:t>
            </a:r>
            <a:r>
              <a:rPr lang="en-US" sz="2000" dirty="0" err="1"/>
              <a:t>leitura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redução</a:t>
            </a:r>
            <a:r>
              <a:rPr lang="en-US" sz="2000" dirty="0"/>
              <a:t> da </a:t>
            </a:r>
            <a:r>
              <a:rPr lang="en-US" sz="2000" dirty="0" err="1"/>
              <a:t>redundância</a:t>
            </a:r>
            <a:r>
              <a:rPr lang="en-US" sz="2000" dirty="0"/>
              <a:t> </a:t>
            </a:r>
            <a:r>
              <a:rPr lang="en-US" sz="2000" dirty="0" err="1"/>
              <a:t>consegue</a:t>
            </a:r>
            <a:r>
              <a:rPr lang="en-US" sz="2000" dirty="0"/>
              <a:t>-se de forma </a:t>
            </a:r>
            <a:r>
              <a:rPr lang="en-US" sz="2000" dirty="0" err="1"/>
              <a:t>sistemática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do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b="1" dirty="0" err="1"/>
              <a:t>Normalização</a:t>
            </a:r>
            <a:r>
              <a:rPr lang="en-US" sz="2000" dirty="0"/>
              <a:t>.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258233" y="2155978"/>
            <a:ext cx="5412658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relational data model reduces redundancy to a level that minimizes the occurrence of this type of </a:t>
            </a:r>
            <a:r>
              <a:rPr lang="en-US" sz="2000" dirty="0" smtClean="0">
                <a:solidFill>
                  <a:srgbClr val="002060"/>
                </a:solidFill>
              </a:rPr>
              <a:t>anomalies, </a:t>
            </a:r>
            <a:r>
              <a:rPr lang="en-US" sz="2000" dirty="0">
                <a:solidFill>
                  <a:srgbClr val="002060"/>
                </a:solidFill>
              </a:rPr>
              <a:t>without compromising data queries too much (write/read commitment</a:t>
            </a:r>
            <a:r>
              <a:rPr lang="en-US" sz="2000" dirty="0" smtClean="0">
                <a:solidFill>
                  <a:srgbClr val="002060"/>
                </a:solidFill>
              </a:rPr>
              <a:t>).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This </a:t>
            </a:r>
            <a:r>
              <a:rPr lang="en-US" sz="2000" dirty="0">
                <a:solidFill>
                  <a:srgbClr val="002060"/>
                </a:solidFill>
              </a:rPr>
              <a:t>reduction in redundancy is systematically achieved through the </a:t>
            </a:r>
            <a:r>
              <a:rPr lang="en-US" sz="2000" b="1" dirty="0" err="1" smtClean="0">
                <a:solidFill>
                  <a:srgbClr val="002060"/>
                </a:solidFill>
              </a:rPr>
              <a:t>Normalisation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process.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66504" y="5234716"/>
            <a:ext cx="6086169" cy="1603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Anomalies</a:t>
            </a:r>
          </a:p>
          <a:p>
            <a:pPr marL="0" indent="0">
              <a:buNone/>
            </a:pPr>
            <a:r>
              <a:rPr lang="en-US" sz="1600" dirty="0" smtClean="0"/>
              <a:t>– </a:t>
            </a:r>
            <a:r>
              <a:rPr lang="en-US" sz="1600" b="1" dirty="0" smtClean="0"/>
              <a:t>Insertion</a:t>
            </a:r>
            <a:r>
              <a:rPr lang="en-US" sz="1600" dirty="0" smtClean="0"/>
              <a:t> </a:t>
            </a:r>
            <a:r>
              <a:rPr lang="en-US" sz="1600" dirty="0"/>
              <a:t>of a new teacher requires other data not directly </a:t>
            </a:r>
            <a:r>
              <a:rPr lang="en-US" sz="1600" dirty="0" smtClean="0"/>
              <a:t>related</a:t>
            </a:r>
          </a:p>
          <a:p>
            <a:pPr marL="0" indent="0">
              <a:buNone/>
            </a:pPr>
            <a:r>
              <a:rPr lang="en-US" sz="1600" dirty="0" smtClean="0"/>
              <a:t>– </a:t>
            </a:r>
            <a:r>
              <a:rPr lang="en-US" sz="1600" b="1" dirty="0"/>
              <a:t>Updating</a:t>
            </a:r>
            <a:r>
              <a:rPr lang="en-US" sz="1600" dirty="0"/>
              <a:t> a teacher's grade has to affect multiple </a:t>
            </a:r>
            <a:r>
              <a:rPr lang="en-US" sz="1600" dirty="0" smtClean="0"/>
              <a:t>lines</a:t>
            </a:r>
          </a:p>
          <a:p>
            <a:pPr marL="0" indent="0">
              <a:buNone/>
            </a:pPr>
            <a:r>
              <a:rPr lang="en-US" sz="1600" dirty="0" smtClean="0"/>
              <a:t>– </a:t>
            </a:r>
            <a:r>
              <a:rPr lang="en-US" sz="1600" b="1" dirty="0"/>
              <a:t>Removal</a:t>
            </a:r>
            <a:r>
              <a:rPr lang="en-US" sz="1600" dirty="0"/>
              <a:t> of Professor Gil eliminates Algebra and Geometry data.</a:t>
            </a:r>
          </a:p>
        </p:txBody>
      </p:sp>
    </p:spTree>
    <p:extLst>
      <p:ext uri="{BB962C8B-B14F-4D97-AF65-F5344CB8AC3E}">
        <p14:creationId xmlns:p14="http://schemas.microsoft.com/office/powerpoint/2010/main" val="9214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 ao modelo de dados relacional; redundância de dados</a:t>
            </a:r>
          </a:p>
          <a:p>
            <a:r>
              <a:rPr lang="pt-BR" b="1" dirty="0">
                <a:solidFill>
                  <a:srgbClr val="C00000"/>
                </a:solidFill>
              </a:rPr>
              <a:t>Mapeamento preliminar conceptual</a:t>
            </a:r>
            <a:r>
              <a:rPr lang="pt-BR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pt-BR" b="1" dirty="0">
                <a:solidFill>
                  <a:srgbClr val="C00000"/>
                </a:solidFill>
              </a:rPr>
              <a:t>lógico (ER</a:t>
            </a:r>
            <a:r>
              <a:rPr lang="pt-BR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pt-BR" b="1" dirty="0">
                <a:solidFill>
                  <a:srgbClr val="C00000"/>
                </a:solidFill>
              </a:rPr>
              <a:t>relacional)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Dependências Funcionais. Diagrama de DF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Axiomas de Armstrong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Normalização. Formas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normais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Regras de Integridade (domínio, identidade, referencial, aplicacional)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the relational data model; data redundancy</a:t>
            </a:r>
          </a:p>
          <a:p>
            <a:r>
              <a:rPr lang="en-US" b="1" dirty="0">
                <a:solidFill>
                  <a:srgbClr val="7030A0"/>
                </a:solidFill>
              </a:rPr>
              <a:t>Preliminary mapping from conceptual to logical (</a:t>
            </a:r>
            <a:r>
              <a:rPr lang="en-US" b="1" dirty="0" err="1">
                <a:solidFill>
                  <a:srgbClr val="7030A0"/>
                </a:solidFill>
              </a:rPr>
              <a:t>ER</a:t>
            </a:r>
            <a:r>
              <a:rPr lang="en-US" b="1" dirty="0" err="1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7030A0"/>
                </a:solidFill>
              </a:rPr>
              <a:t>relational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Functional Dependencies. FD diagram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Armstrong's Axioms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Normalization. Normal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shapes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Integrity Rules (domain, identity, referential,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application)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Modelo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relacional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dados, </a:t>
            </a:r>
            <a:r>
              <a:rPr lang="en-US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Esquema</a:t>
            </a:r>
            <a:r>
              <a:rPr lang="en-US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/>
            </a:r>
            <a:br>
              <a:rPr lang="en-US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</a:br>
            <a:r>
              <a:rPr lang="en-US" b="1" i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Relational data model, Schema</a:t>
            </a:r>
            <a:endParaRPr lang="lt-LT" b="1" i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67" y="1691748"/>
            <a:ext cx="11250530" cy="257814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latin typeface="Trebuchet MS" panose="020B0603020202020204" pitchFamily="34" charset="0"/>
              </a:rPr>
              <a:t>Tabelas</a:t>
            </a:r>
            <a:r>
              <a:rPr lang="en-US" sz="2000" dirty="0">
                <a:latin typeface="Trebuchet MS" panose="020B0603020202020204" pitchFamily="34" charset="0"/>
              </a:rPr>
              <a:t>/</a:t>
            </a:r>
            <a:r>
              <a:rPr lang="en-US" sz="2000" dirty="0" err="1">
                <a:latin typeface="Trebuchet MS" panose="020B0603020202020204" pitchFamily="34" charset="0"/>
              </a:rPr>
              <a:t>Entidades</a:t>
            </a:r>
            <a:endParaRPr lang="en-US" sz="20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latin typeface="Trebuchet MS" panose="020B0603020202020204" pitchFamily="34" charset="0"/>
              </a:rPr>
              <a:t>Relações 1:N, N:N, 1:1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Trebuchet MS" panose="020B0603020202020204" pitchFamily="34" charset="0"/>
              </a:rPr>
              <a:t>Chave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primária</a:t>
            </a:r>
            <a:endParaRPr lang="en-US" sz="20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Trebuchet MS" panose="020B0603020202020204" pitchFamily="34" charset="0"/>
              </a:rPr>
              <a:t>Chave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estrangeira</a:t>
            </a:r>
            <a:endParaRPr lang="en-US" sz="20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Trebuchet MS" panose="020B0603020202020204" pitchFamily="34" charset="0"/>
              </a:rPr>
              <a:t>Notação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1634" y="1690689"/>
            <a:ext cx="6176864" cy="1206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latin typeface="Trebuchet MS" panose="020B0603020202020204" pitchFamily="34" charset="0"/>
              </a:rPr>
              <a:t>Formando</a:t>
            </a:r>
            <a:r>
              <a:rPr lang="en-US" sz="1600" dirty="0">
                <a:latin typeface="Trebuchet MS" panose="020B0603020202020204" pitchFamily="34" charset="0"/>
              </a:rPr>
              <a:t> = {</a:t>
            </a:r>
            <a:r>
              <a:rPr lang="en-US" sz="1600" u="sng" dirty="0" err="1">
                <a:latin typeface="Trebuchet MS" panose="020B0603020202020204" pitchFamily="34" charset="0"/>
              </a:rPr>
              <a:t>número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nome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i="1" dirty="0" err="1">
                <a:latin typeface="Trebuchet MS" panose="020B0603020202020204" pitchFamily="34" charset="0"/>
              </a:rPr>
              <a:t>codNacionalidade</a:t>
            </a:r>
            <a:r>
              <a:rPr lang="en-US" sz="1600" dirty="0"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latin typeface="Trebuchet MS" panose="020B0603020202020204" pitchFamily="34" charset="0"/>
              </a:rPr>
              <a:t>País = {</a:t>
            </a:r>
            <a:r>
              <a:rPr lang="en-US" sz="1600" u="sng" dirty="0" err="1">
                <a:latin typeface="Trebuchet MS" panose="020B0603020202020204" pitchFamily="34" charset="0"/>
              </a:rPr>
              <a:t>código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nome</a:t>
            </a:r>
            <a:r>
              <a:rPr lang="en-US" sz="1600" dirty="0"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latin typeface="Trebuchet MS" panose="020B0603020202020204" pitchFamily="34" charset="0"/>
              </a:rPr>
              <a:t>Curso</a:t>
            </a:r>
            <a:r>
              <a:rPr lang="en-US" sz="1600" dirty="0">
                <a:latin typeface="Trebuchet MS" panose="020B0603020202020204" pitchFamily="34" charset="0"/>
              </a:rPr>
              <a:t> = {</a:t>
            </a:r>
            <a:r>
              <a:rPr lang="en-US" sz="1600" u="sng" dirty="0" err="1">
                <a:latin typeface="Trebuchet MS" panose="020B0603020202020204" pitchFamily="34" charset="0"/>
              </a:rPr>
              <a:t>código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nome</a:t>
            </a:r>
            <a:r>
              <a:rPr lang="en-US" sz="1600" dirty="0">
                <a:latin typeface="Trebuchet MS" panose="020B0603020202020204" pitchFamily="34" charset="0"/>
              </a:rPr>
              <a:t>, </a:t>
            </a:r>
            <a:r>
              <a:rPr lang="en-US" sz="1600" dirty="0" err="1">
                <a:latin typeface="Trebuchet MS" panose="020B0603020202020204" pitchFamily="34" charset="0"/>
              </a:rPr>
              <a:t>vagas</a:t>
            </a:r>
            <a:r>
              <a:rPr lang="en-US" sz="1600" dirty="0"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latin typeface="Trebuchet MS" panose="020B0603020202020204" pitchFamily="34" charset="0"/>
              </a:rPr>
              <a:t>Inscrição</a:t>
            </a:r>
            <a:r>
              <a:rPr lang="en-US" sz="1600" dirty="0">
                <a:latin typeface="Trebuchet MS" panose="020B0603020202020204" pitchFamily="34" charset="0"/>
              </a:rPr>
              <a:t> = {</a:t>
            </a:r>
            <a:r>
              <a:rPr lang="en-US" sz="1600" i="1" u="sng" dirty="0" err="1">
                <a:latin typeface="Trebuchet MS" panose="020B0603020202020204" pitchFamily="34" charset="0"/>
              </a:rPr>
              <a:t>numFormando</a:t>
            </a:r>
            <a:r>
              <a:rPr lang="en-US" sz="1600" i="1" u="sng" dirty="0">
                <a:latin typeface="Trebuchet MS" panose="020B0603020202020204" pitchFamily="34" charset="0"/>
              </a:rPr>
              <a:t>, </a:t>
            </a:r>
            <a:r>
              <a:rPr lang="en-US" sz="1600" i="1" u="sng" dirty="0" err="1">
                <a:latin typeface="Trebuchet MS" panose="020B0603020202020204" pitchFamily="34" charset="0"/>
              </a:rPr>
              <a:t>codCurso</a:t>
            </a:r>
            <a:r>
              <a:rPr lang="en-US" sz="1600" dirty="0">
                <a:latin typeface="Trebuchet MS" panose="020B0603020202020204" pitchFamily="34" charset="0"/>
              </a:rPr>
              <a:t>, data, </a:t>
            </a:r>
            <a:r>
              <a:rPr lang="en-US" sz="1600" dirty="0" err="1">
                <a:latin typeface="Trebuchet MS" panose="020B0603020202020204" pitchFamily="34" charset="0"/>
              </a:rPr>
              <a:t>avaliação</a:t>
            </a:r>
            <a:r>
              <a:rPr lang="en-US" sz="16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831634" y="2919641"/>
            <a:ext cx="6176864" cy="1324324"/>
            <a:chOff x="5831634" y="4143788"/>
            <a:chExt cx="6176864" cy="2330799"/>
          </a:xfrm>
        </p:grpSpPr>
        <p:sp>
          <p:nvSpPr>
            <p:cNvPr id="42" name="Rectangle 41"/>
            <p:cNvSpPr/>
            <p:nvPr/>
          </p:nvSpPr>
          <p:spPr>
            <a:xfrm>
              <a:off x="5831634" y="4143788"/>
              <a:ext cx="6176864" cy="2330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0710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Formando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16775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País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774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Curso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0709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Inscrição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2"/>
              <a:endCxn id="9" idx="0"/>
            </p:cNvCxnSpPr>
            <p:nvPr/>
          </p:nvCxnSpPr>
          <p:spPr>
            <a:xfrm flipH="1">
              <a:off x="6965799" y="4823927"/>
              <a:ext cx="1" cy="905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800888" y="5953028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593919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514671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058537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7813080" y="5806151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820108" y="5956934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800886" y="4599740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93917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514669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8058535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7813078" y="4452863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820106" y="4603646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 rot="16200000">
              <a:off x="6842944" y="5459708"/>
              <a:ext cx="245707" cy="342523"/>
              <a:chOff x="7685064" y="5934167"/>
              <a:chExt cx="245707" cy="34252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7930521" y="5934167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7685064" y="5958551"/>
                <a:ext cx="245707" cy="171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7692092" y="6109334"/>
                <a:ext cx="202103" cy="118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 rot="16200000">
              <a:off x="6926173" y="4797442"/>
              <a:ext cx="79250" cy="342523"/>
              <a:chOff x="8313757" y="5065346"/>
              <a:chExt cx="79250" cy="34252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393005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313757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757966" y="4274941"/>
            <a:ext cx="11250531" cy="2552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Table/Entity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Relationship 1:N, N:N, 1:1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Primary Key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Foreign Key</a:t>
            </a:r>
          </a:p>
          <a:p>
            <a:pPr>
              <a:spcBef>
                <a:spcPts val="600"/>
              </a:spcBef>
            </a:pPr>
            <a:endParaRPr lang="en-US" sz="20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Notation</a:t>
            </a:r>
            <a:endParaRPr lang="en-US" sz="2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831634" y="4273882"/>
            <a:ext cx="6176864" cy="1206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Trainee 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= {</a:t>
            </a:r>
            <a:r>
              <a:rPr lang="en-US" sz="1600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number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name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codNationality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}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Country 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= {</a:t>
            </a:r>
            <a:r>
              <a:rPr lang="en-US" sz="1600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code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name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Degree 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= {</a:t>
            </a:r>
            <a:r>
              <a:rPr lang="en-US" sz="1600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code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name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vacancies}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Enrollment 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= {</a:t>
            </a:r>
            <a:r>
              <a:rPr lang="en-US" sz="1600" i="1" u="sng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numTrainee</a:t>
            </a:r>
            <a:r>
              <a:rPr lang="en-US" sz="1600" i="1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i="1" u="sng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codDegree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date, grade}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831634" y="5502834"/>
            <a:ext cx="6176864" cy="1324324"/>
            <a:chOff x="5831634" y="4143788"/>
            <a:chExt cx="6176864" cy="233079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5831634" y="4143788"/>
              <a:ext cx="6176864" cy="233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30710" y="4376057"/>
              <a:ext cx="1670179" cy="4478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Trainee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16775" y="4376057"/>
              <a:ext cx="1670179" cy="4478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Country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716774" y="5729093"/>
              <a:ext cx="1670179" cy="4478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Degree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30709" y="5729093"/>
              <a:ext cx="1670179" cy="4478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Enrollment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0" name="Straight Connector 49"/>
            <p:cNvCxnSpPr>
              <a:stCxn id="46" idx="2"/>
              <a:endCxn id="49" idx="0"/>
            </p:cNvCxnSpPr>
            <p:nvPr/>
          </p:nvCxnSpPr>
          <p:spPr>
            <a:xfrm flipH="1">
              <a:off x="6965799" y="4823927"/>
              <a:ext cx="1" cy="90516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800888" y="5953028"/>
              <a:ext cx="191588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9593919" y="5781767"/>
              <a:ext cx="2" cy="34252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9514671" y="5781767"/>
              <a:ext cx="2" cy="34252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058537" y="5781767"/>
              <a:ext cx="2" cy="34252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813080" y="5806151"/>
              <a:ext cx="245707" cy="17126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820108" y="5956934"/>
              <a:ext cx="202103" cy="118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00886" y="4599740"/>
              <a:ext cx="191588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9593917" y="4428479"/>
              <a:ext cx="2" cy="34252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9514669" y="4428479"/>
              <a:ext cx="2" cy="34252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8058535" y="4428479"/>
              <a:ext cx="2" cy="34252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7813078" y="4452863"/>
              <a:ext cx="245707" cy="17126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820106" y="4603646"/>
              <a:ext cx="202103" cy="118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 rot="16200000">
              <a:off x="6842944" y="5459708"/>
              <a:ext cx="245707" cy="342523"/>
              <a:chOff x="7685064" y="5934167"/>
              <a:chExt cx="245707" cy="342523"/>
            </a:xfrm>
            <a:grpFill/>
          </p:grpSpPr>
          <p:cxnSp>
            <p:nvCxnSpPr>
              <p:cNvPr id="67" name="Straight Connector 66"/>
              <p:cNvCxnSpPr/>
              <p:nvPr/>
            </p:nvCxnSpPr>
            <p:spPr>
              <a:xfrm flipH="1">
                <a:off x="7930521" y="5934167"/>
                <a:ext cx="2" cy="34252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7685064" y="5958551"/>
                <a:ext cx="245707" cy="17126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7692092" y="6109334"/>
                <a:ext cx="202103" cy="11858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6926173" y="4797442"/>
              <a:ext cx="79250" cy="342523"/>
              <a:chOff x="8313757" y="5065346"/>
              <a:chExt cx="79250" cy="342523"/>
            </a:xfrm>
            <a:grpFill/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8393005" y="5065346"/>
                <a:ext cx="2" cy="34252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313757" y="5065346"/>
                <a:ext cx="2" cy="34252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844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Mapeamento</a:t>
            </a:r>
            <a:r>
              <a:rPr lang="en-US" sz="40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 1ª </a:t>
            </a:r>
            <a:r>
              <a:rPr lang="en-US" sz="40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instância</a:t>
            </a:r>
            <a:r>
              <a:rPr lang="en-US" sz="4000" b="1" dirty="0" smtClean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sz="4000" b="1" dirty="0">
                <a:solidFill>
                  <a:srgbClr val="B38808"/>
                </a:solidFill>
                <a:latin typeface="Trebuchet MS" panose="020B0603020202020204" pitchFamily="34" charset="0"/>
              </a:rPr>
              <a:t>ER </a:t>
            </a:r>
            <a:r>
              <a:rPr lang="en-US" sz="4000" b="1" dirty="0">
                <a:solidFill>
                  <a:srgbClr val="B38808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US" sz="4000" b="1" dirty="0" err="1" smtClean="0">
                <a:solidFill>
                  <a:srgbClr val="B38808"/>
                </a:solidFill>
                <a:latin typeface="Trebuchet MS" panose="020B0603020202020204" pitchFamily="34" charset="0"/>
              </a:rPr>
              <a:t>Relacional</a:t>
            </a:r>
            <a:r>
              <a:rPr lang="en-US" sz="4000" b="1" dirty="0">
                <a:solidFill>
                  <a:srgbClr val="B38808"/>
                </a:solidFill>
                <a:latin typeface="Trebuchet MS" panose="020B0603020202020204" pitchFamily="34" charset="0"/>
              </a:rPr>
              <a:t/>
            </a:r>
            <a:br>
              <a:rPr lang="en-US" sz="4000" b="1" dirty="0">
                <a:solidFill>
                  <a:srgbClr val="B38808"/>
                </a:solidFill>
                <a:latin typeface="Trebuchet MS" panose="020B0603020202020204" pitchFamily="34" charset="0"/>
              </a:rPr>
            </a:b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Rough mapping ER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Relational</a:t>
            </a:r>
            <a:endParaRPr lang="lt-LT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232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rebuchet MS" panose="020B0603020202020204" pitchFamily="34" charset="0"/>
              </a:rPr>
              <a:t>Mapear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cada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Entidade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n</a:t>
            </a:r>
            <a:r>
              <a:rPr lang="en-US" sz="2000" dirty="0" err="1" smtClean="0">
                <a:latin typeface="Trebuchet MS" panose="020B0603020202020204" pitchFamily="34" charset="0"/>
              </a:rPr>
              <a:t>uma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latin typeface="Trebuchet MS" panose="020B0603020202020204" pitchFamily="34" charset="0"/>
              </a:rPr>
              <a:t>/</a:t>
            </a:r>
            <a:r>
              <a:rPr lang="en-US" sz="2000" dirty="0" err="1" smtClean="0">
                <a:latin typeface="Trebuchet MS" panose="020B0603020202020204" pitchFamily="34" charset="0"/>
              </a:rPr>
              <a:t>Relação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rebuchet MS" panose="020B0603020202020204" pitchFamily="34" charset="0"/>
              </a:rPr>
              <a:t>Identificar</a:t>
            </a:r>
            <a:r>
              <a:rPr lang="en-US" sz="2000" dirty="0" smtClean="0">
                <a:latin typeface="Trebuchet MS" panose="020B0603020202020204" pitchFamily="34" charset="0"/>
              </a:rPr>
              <a:t> a </a:t>
            </a:r>
            <a:r>
              <a:rPr lang="en-US" sz="2000" dirty="0" err="1" smtClean="0">
                <a:latin typeface="Trebuchet MS" panose="020B0603020202020204" pitchFamily="34" charset="0"/>
              </a:rPr>
              <a:t>chave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primária</a:t>
            </a:r>
            <a:r>
              <a:rPr lang="en-US" sz="2000" dirty="0" smtClean="0">
                <a:latin typeface="Trebuchet MS" panose="020B0603020202020204" pitchFamily="34" charset="0"/>
              </a:rPr>
              <a:t> da </a:t>
            </a:r>
            <a:r>
              <a:rPr lang="en-US" sz="2000" dirty="0" err="1" smtClean="0">
                <a:latin typeface="Trebuchet MS" panose="020B0603020202020204" pitchFamily="34" charset="0"/>
              </a:rPr>
              <a:t>cada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latin typeface="Trebuchet MS" panose="020B0603020202020204" pitchFamily="34" charset="0"/>
              </a:rPr>
              <a:t>/</a:t>
            </a:r>
            <a:r>
              <a:rPr lang="en-US" sz="2000" dirty="0" err="1" smtClean="0">
                <a:latin typeface="Trebuchet MS" panose="020B0603020202020204" pitchFamily="34" charset="0"/>
              </a:rPr>
              <a:t>Relação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rebuchet MS" panose="020B0603020202020204" pitchFamily="34" charset="0"/>
              </a:rPr>
              <a:t>Relacionamentos</a:t>
            </a:r>
            <a:r>
              <a:rPr lang="en-US" sz="2000" dirty="0" smtClean="0">
                <a:latin typeface="Trebuchet MS" panose="020B0603020202020204" pitchFamily="34" charset="0"/>
              </a:rPr>
              <a:t> N:N </a:t>
            </a:r>
            <a:r>
              <a:rPr lang="en-US" sz="2000" dirty="0" err="1" smtClean="0">
                <a:latin typeface="Trebuchet MS" panose="020B0603020202020204" pitchFamily="34" charset="0"/>
              </a:rPr>
              <a:t>são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mapeados</a:t>
            </a:r>
            <a:r>
              <a:rPr lang="en-US" sz="2000" dirty="0" smtClean="0">
                <a:latin typeface="Trebuchet MS" panose="020B0603020202020204" pitchFamily="34" charset="0"/>
              </a:rPr>
              <a:t> para </a:t>
            </a:r>
            <a:r>
              <a:rPr lang="en-US" sz="2000" dirty="0" err="1" smtClean="0">
                <a:latin typeface="Trebuchet MS" panose="020B0603020202020204" pitchFamily="34" charset="0"/>
              </a:rPr>
              <a:t>uma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latin typeface="Trebuchet MS" panose="020B0603020202020204" pitchFamily="34" charset="0"/>
              </a:rPr>
              <a:t>/</a:t>
            </a:r>
            <a:r>
              <a:rPr lang="en-US" sz="2000" dirty="0" err="1" smtClean="0">
                <a:latin typeface="Trebuchet MS" panose="020B0603020202020204" pitchFamily="34" charset="0"/>
              </a:rPr>
              <a:t>Relação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rebuchet MS" panose="020B0603020202020204" pitchFamily="34" charset="0"/>
              </a:rPr>
              <a:t>Identificar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os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Atributos</a:t>
            </a:r>
            <a:r>
              <a:rPr lang="en-US" sz="2000" dirty="0" smtClean="0">
                <a:latin typeface="Trebuchet MS" panose="020B0603020202020204" pitchFamily="34" charset="0"/>
              </a:rPr>
              <a:t> das </a:t>
            </a:r>
            <a:r>
              <a:rPr lang="en-US" sz="2000" dirty="0" err="1" smtClean="0">
                <a:latin typeface="Trebuchet MS" panose="020B0603020202020204" pitchFamily="34" charset="0"/>
              </a:rPr>
              <a:t>Tabelas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localizadas</a:t>
            </a:r>
            <a:r>
              <a:rPr lang="en-US" sz="2000" dirty="0" smtClean="0">
                <a:latin typeface="Trebuchet MS" panose="020B0603020202020204" pitchFamily="34" charset="0"/>
              </a:rPr>
              <a:t> do </a:t>
            </a:r>
            <a:r>
              <a:rPr lang="en-US" sz="2000" dirty="0" err="1">
                <a:latin typeface="Trebuchet MS" panose="020B0603020202020204" pitchFamily="34" charset="0"/>
              </a:rPr>
              <a:t>lado</a:t>
            </a:r>
            <a:r>
              <a:rPr lang="en-US" sz="2000" dirty="0">
                <a:latin typeface="Trebuchet MS" panose="020B0603020202020204" pitchFamily="34" charset="0"/>
              </a:rPr>
              <a:t> 1 </a:t>
            </a:r>
            <a:r>
              <a:rPr lang="en-US" sz="2000" dirty="0" smtClean="0">
                <a:latin typeface="Trebuchet MS" panose="020B0603020202020204" pitchFamily="34" charset="0"/>
              </a:rPr>
              <a:t>dos </a:t>
            </a:r>
            <a:r>
              <a:rPr lang="en-US" sz="2000" dirty="0" err="1" smtClean="0">
                <a:latin typeface="Trebuchet MS" panose="020B0603020202020204" pitchFamily="34" charset="0"/>
              </a:rPr>
              <a:t>relacionamentos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1:N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>
                <a:latin typeface="Trebuchet MS" panose="020B0603020202020204" pitchFamily="34" charset="0"/>
              </a:rPr>
              <a:t>Identificar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latin typeface="Trebuchet MS" panose="020B0603020202020204" pitchFamily="34" charset="0"/>
              </a:rPr>
              <a:t>os</a:t>
            </a:r>
            <a:r>
              <a:rPr lang="en-US" sz="2000" dirty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Atributos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das </a:t>
            </a:r>
            <a:r>
              <a:rPr lang="en-US" sz="2000" dirty="0" err="1" smtClean="0">
                <a:latin typeface="Trebuchet MS" panose="020B0603020202020204" pitchFamily="34" charset="0"/>
              </a:rPr>
              <a:t>restantes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Tabelas</a:t>
            </a:r>
            <a:r>
              <a:rPr lang="en-US" sz="2000" dirty="0" smtClean="0">
                <a:latin typeface="Trebuchet MS" panose="020B0603020202020204" pitchFamily="34" charset="0"/>
              </a:rPr>
              <a:t>; </a:t>
            </a:r>
            <a:r>
              <a:rPr lang="en-US" sz="2000" dirty="0" err="1" smtClean="0">
                <a:latin typeface="Trebuchet MS" panose="020B0603020202020204" pitchFamily="34" charset="0"/>
              </a:rPr>
              <a:t>relacionamentos</a:t>
            </a:r>
            <a:r>
              <a:rPr lang="en-US" sz="2000" dirty="0" smtClean="0">
                <a:latin typeface="Trebuchet MS" panose="020B0603020202020204" pitchFamily="34" charset="0"/>
              </a:rPr>
              <a:t> N:1 </a:t>
            </a:r>
            <a:r>
              <a:rPr lang="en-US" sz="2000" dirty="0" err="1" smtClean="0">
                <a:latin typeface="Trebuchet MS" panose="020B0603020202020204" pitchFamily="34" charset="0"/>
              </a:rPr>
              <a:t>são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mapeados</a:t>
            </a:r>
            <a:r>
              <a:rPr lang="en-US" sz="2000" dirty="0" smtClean="0">
                <a:latin typeface="Trebuchet MS" panose="020B0603020202020204" pitchFamily="34" charset="0"/>
              </a:rPr>
              <a:t> com </a:t>
            </a:r>
            <a:r>
              <a:rPr lang="en-US" sz="2000" dirty="0" err="1" smtClean="0">
                <a:latin typeface="Trebuchet MS" panose="020B0603020202020204" pitchFamily="34" charset="0"/>
              </a:rPr>
              <a:t>uma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chave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estrangeira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Trebuchet MS" panose="020B0603020202020204" pitchFamily="34" charset="0"/>
              </a:rPr>
              <a:t>Avaliar</a:t>
            </a:r>
            <a:r>
              <a:rPr lang="en-US" sz="2000" dirty="0" smtClean="0">
                <a:latin typeface="Trebuchet MS" panose="020B0603020202020204" pitchFamily="34" charset="0"/>
              </a:rPr>
              <a:t> se as </a:t>
            </a:r>
            <a:r>
              <a:rPr lang="en-US" sz="2000" dirty="0" err="1" smtClean="0">
                <a:latin typeface="Trebuchet MS" panose="020B0603020202020204" pitchFamily="34" charset="0"/>
              </a:rPr>
              <a:t>relações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1:1 </a:t>
            </a:r>
            <a:r>
              <a:rPr lang="en-US" sz="2000" dirty="0" smtClean="0">
                <a:latin typeface="Trebuchet MS" panose="020B0603020202020204" pitchFamily="34" charset="0"/>
              </a:rPr>
              <a:t>entre </a:t>
            </a:r>
            <a:r>
              <a:rPr lang="en-US" sz="2000" dirty="0" err="1" smtClean="0">
                <a:latin typeface="Trebuchet MS" panose="020B0603020202020204" pitchFamily="34" charset="0"/>
              </a:rPr>
              <a:t>tabelas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são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efetivamente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latin typeface="Trebuchet MS" panose="020B0603020202020204" pitchFamily="34" charset="0"/>
              </a:rPr>
              <a:t>necessárias</a:t>
            </a:r>
            <a:r>
              <a:rPr lang="en-US" sz="2000" dirty="0" smtClean="0">
                <a:latin typeface="Trebuchet MS" panose="020B0603020202020204" pitchFamily="34" charset="0"/>
              </a:rPr>
              <a:t>.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7448" y="4322889"/>
            <a:ext cx="10515600" cy="2362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Trebuchet MS" panose="020B0603020202020204" pitchFamily="34" charset="0"/>
              </a:rPr>
              <a:t>Each </a:t>
            </a:r>
            <a:r>
              <a:rPr lang="en-US" sz="2000" dirty="0">
                <a:latin typeface="Trebuchet MS" panose="020B0603020202020204" pitchFamily="34" charset="0"/>
              </a:rPr>
              <a:t>Entity </a:t>
            </a:r>
            <a:r>
              <a:rPr lang="en-US" sz="2000" dirty="0" smtClean="0">
                <a:latin typeface="Trebuchet MS" panose="020B0603020202020204" pitchFamily="34" charset="0"/>
              </a:rPr>
              <a:t>maps to a Table/Relation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For each entity/table/relation identify </a:t>
            </a:r>
            <a:r>
              <a:rPr lang="en-US" sz="2000" dirty="0" smtClean="0">
                <a:latin typeface="Trebuchet MS" panose="020B0603020202020204" pitchFamily="34" charset="0"/>
              </a:rPr>
              <a:t>the primary key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Trebuchet MS" panose="020B0603020202020204" pitchFamily="34" charset="0"/>
              </a:rPr>
              <a:t>Map each N:N relationships to a Table/Relation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Trebuchet MS" panose="020B0603020202020204" pitchFamily="34" charset="0"/>
              </a:rPr>
              <a:t>Identify the Attributes of the Tables located at the 1 side of 1:N relationships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Identify the Attributes of the </a:t>
            </a:r>
            <a:r>
              <a:rPr lang="en-US" sz="2000" dirty="0" smtClean="0">
                <a:latin typeface="Trebuchet MS" panose="020B0603020202020204" pitchFamily="34" charset="0"/>
              </a:rPr>
              <a:t>remaining Tables; 1:N relationships are mapped by a foreign key</a:t>
            </a:r>
            <a:endParaRPr lang="en-US" sz="20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Trebuchet MS" panose="020B0603020202020204" pitchFamily="34" charset="0"/>
              </a:rPr>
              <a:t>Assess whether 1:1 </a:t>
            </a:r>
            <a:r>
              <a:rPr lang="en-US" sz="2000" dirty="0">
                <a:latin typeface="Trebuchet MS" panose="020B0603020202020204" pitchFamily="34" charset="0"/>
              </a:rPr>
              <a:t>relationships </a:t>
            </a:r>
            <a:r>
              <a:rPr lang="en-US" sz="2000" dirty="0" smtClean="0">
                <a:latin typeface="Trebuchet MS" panose="020B0603020202020204" pitchFamily="34" charset="0"/>
              </a:rPr>
              <a:t>among tables are really necessary.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2864268"/>
            <a:ext cx="12002203" cy="217407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12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3861</Words>
  <Application>Microsoft Office PowerPoint</Application>
  <PresentationFormat>Widescreen</PresentationFormat>
  <Paragraphs>533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Franklin Gothic Medium Cond</vt:lpstr>
      <vt:lpstr>Trebuchet MS</vt:lpstr>
      <vt:lpstr>Wingdings</vt:lpstr>
      <vt:lpstr>Office Theme</vt:lpstr>
      <vt:lpstr>Bases de Dados Databases</vt:lpstr>
      <vt:lpstr>Sumário Outline</vt:lpstr>
      <vt:lpstr>Sumário Outline</vt:lpstr>
      <vt:lpstr>Redundância – Data redundancy</vt:lpstr>
      <vt:lpstr>Redundância – Data redundancy</vt:lpstr>
      <vt:lpstr>Redundância</vt:lpstr>
      <vt:lpstr>Sumário Outline</vt:lpstr>
      <vt:lpstr>Modelo relacional de dados, Esquema Relational data model, Schema</vt:lpstr>
      <vt:lpstr>Mapeamento 1ª instância ER  Relacional Rough mapping ER  Relational</vt:lpstr>
      <vt:lpstr>Mapeamento ER  Modelo relacional</vt:lpstr>
      <vt:lpstr>Sumário Outline</vt:lpstr>
      <vt:lpstr>Normalização Data Normalisation</vt:lpstr>
      <vt:lpstr>Dependência Funcional Functional Dependency</vt:lpstr>
      <vt:lpstr>Dependência Funcional Functional Dependency</vt:lpstr>
      <vt:lpstr>Dependência Funcional Parcial Parcial Functional Dependency</vt:lpstr>
      <vt:lpstr>Dependência Funcional Transitiva Transitive Functional Dependency</vt:lpstr>
      <vt:lpstr>Dependência Multivalor Multivalue Dependency</vt:lpstr>
      <vt:lpstr>Dependência de Junção Join Dependency</vt:lpstr>
      <vt:lpstr>Sumário Outline</vt:lpstr>
      <vt:lpstr>Formas Normais</vt:lpstr>
      <vt:lpstr>Formas Normais</vt:lpstr>
      <vt:lpstr>Normalização</vt:lpstr>
      <vt:lpstr>Normalização: 1FN</vt:lpstr>
      <vt:lpstr>Normalização: 1FN</vt:lpstr>
      <vt:lpstr>Normalização: 1FN</vt:lpstr>
      <vt:lpstr>Normalização: 2FN</vt:lpstr>
      <vt:lpstr>Normalização: 2FN</vt:lpstr>
      <vt:lpstr>Normalização: 2FN</vt:lpstr>
      <vt:lpstr>Normalização: 2FN</vt:lpstr>
      <vt:lpstr>Normalização: 2FN</vt:lpstr>
      <vt:lpstr>Normalização: 3FN</vt:lpstr>
      <vt:lpstr>Normalização: 3FN</vt:lpstr>
      <vt:lpstr>Normalização: 3FN</vt:lpstr>
      <vt:lpstr>Normalização: 3FN</vt:lpstr>
      <vt:lpstr>Normalização: 3FN</vt:lpstr>
      <vt:lpstr>Normalização: FNBC (Boyce-Codd)</vt:lpstr>
      <vt:lpstr>Normalização: FNBC (Boyce-Codd)</vt:lpstr>
      <vt:lpstr>Normalização: FNBC (Boyce-Codd)</vt:lpstr>
      <vt:lpstr>Normalização: FNBC (Boyce-Codd)</vt:lpstr>
      <vt:lpstr>Normalização: 4FN e 5FN</vt:lpstr>
      <vt:lpstr>Normalização: síntese</vt:lpstr>
      <vt:lpstr>Normalização: síntese</vt:lpstr>
      <vt:lpstr>Sumário Outline</vt:lpstr>
      <vt:lpstr>Integridade</vt:lpstr>
      <vt:lpstr>Integridade</vt:lpstr>
      <vt:lpstr>Integridade</vt:lpstr>
      <vt:lpstr>Integridade</vt:lpstr>
      <vt:lpstr>Integridade</vt:lpstr>
      <vt:lpstr>Resumo Wrap up</vt:lpstr>
      <vt:lpstr>Avaliação da aula Lecture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Nuno Escudeiro</cp:lastModifiedBy>
  <cp:revision>137</cp:revision>
  <dcterms:created xsi:type="dcterms:W3CDTF">2021-10-02T16:35:44Z</dcterms:created>
  <dcterms:modified xsi:type="dcterms:W3CDTF">2021-10-17T15:40:22Z</dcterms:modified>
</cp:coreProperties>
</file>