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2.xml" ContentType="application/vnd.openxmlformats-officedocument.presentationml.tags+xml"/>
  <Override PartName="/ppt/notesSlides/notesSlide27.xml" ContentType="application/vnd.openxmlformats-officedocument.presentationml.notesSlide+xml"/>
  <Override PartName="/ppt/tags/tag3.xml" ContentType="application/vnd.openxmlformats-officedocument.presentationml.tags+xml"/>
  <Override PartName="/ppt/notesSlides/notesSlide28.xml" ContentType="application/vnd.openxmlformats-officedocument.presentationml.notesSlide+xml"/>
  <Override PartName="/ppt/tags/tag4.xml" ContentType="application/vnd.openxmlformats-officedocument.presentationml.tags+xml"/>
  <Override PartName="/ppt/notesSlides/notesSlide29.xml" ContentType="application/vnd.openxmlformats-officedocument.presentationml.notesSlide+xml"/>
  <Override PartName="/ppt/tags/tag5.xml" ContentType="application/vnd.openxmlformats-officedocument.presentationml.tags+xml"/>
  <Override PartName="/ppt/notesSlides/notesSlide30.xml" ContentType="application/vnd.openxmlformats-officedocument.presentationml.notesSlide+xml"/>
  <Override PartName="/ppt/tags/tag6.xml" ContentType="application/vnd.openxmlformats-officedocument.presentationml.tags+xml"/>
  <Override PartName="/ppt/notesSlides/notesSlide31.xml" ContentType="application/vnd.openxmlformats-officedocument.presentationml.notesSlide+xml"/>
  <Override PartName="/ppt/tags/tag7.xml" ContentType="application/vnd.openxmlformats-officedocument.presentationml.tags+xml"/>
  <Override PartName="/ppt/notesSlides/notesSlide32.xml" ContentType="application/vnd.openxmlformats-officedocument.presentationml.notesSlide+xml"/>
  <Override PartName="/ppt/tags/tag8.xml" ContentType="application/vnd.openxmlformats-officedocument.presentationml.tags+xml"/>
  <Override PartName="/ppt/notesSlides/notesSlide33.xml" ContentType="application/vnd.openxmlformats-officedocument.presentationml.notesSlide+xml"/>
  <Override PartName="/ppt/tags/tag9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10.xml" ContentType="application/vnd.openxmlformats-officedocument.presentationml.tags+xml"/>
  <Override PartName="/ppt/notesSlides/notesSlide37.xml" ContentType="application/vnd.openxmlformats-officedocument.presentationml.notesSlide+xml"/>
  <Override PartName="/ppt/tags/tag11.xml" ContentType="application/vnd.openxmlformats-officedocument.presentationml.tags+xml"/>
  <Override PartName="/ppt/notesSlides/notesSlide38.xml" ContentType="application/vnd.openxmlformats-officedocument.presentationml.notesSlide+xml"/>
  <Override PartName="/ppt/tags/tag12.xml" ContentType="application/vnd.openxmlformats-officedocument.presentationml.tags+xml"/>
  <Override PartName="/ppt/notesSlides/notesSlide39.xml" ContentType="application/vnd.openxmlformats-officedocument.presentationml.notesSlide+xml"/>
  <Override PartName="/ppt/tags/tag13.xml" ContentType="application/vnd.openxmlformats-officedocument.presentationml.tags+xml"/>
  <Override PartName="/ppt/notesSlides/notesSlide40.xml" ContentType="application/vnd.openxmlformats-officedocument.presentationml.notesSlide+xml"/>
  <Override PartName="/ppt/tags/tag14.xml" ContentType="application/vnd.openxmlformats-officedocument.presentationml.tags+xml"/>
  <Override PartName="/ppt/notesSlides/notesSlide41.xml" ContentType="application/vnd.openxmlformats-officedocument.presentationml.notesSlide+xml"/>
  <Override PartName="/ppt/tags/tag15.xml" ContentType="application/vnd.openxmlformats-officedocument.presentationml.tags+xml"/>
  <Override PartName="/ppt/notesSlides/notesSlide42.xml" ContentType="application/vnd.openxmlformats-officedocument.presentationml.notesSlide+xml"/>
  <Override PartName="/ppt/tags/tag16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tags/tag17.xml" ContentType="application/vnd.openxmlformats-officedocument.presentationml.tags+xml"/>
  <Override PartName="/ppt/notesSlides/notesSlide4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9" r:id="rId1"/>
    <p:sldMasterId id="2147483894" r:id="rId2"/>
    <p:sldMasterId id="2147483882" r:id="rId3"/>
  </p:sldMasterIdLst>
  <p:notesMasterIdLst>
    <p:notesMasterId r:id="rId70"/>
  </p:notesMasterIdLst>
  <p:handoutMasterIdLst>
    <p:handoutMasterId r:id="rId71"/>
  </p:handoutMasterIdLst>
  <p:sldIdLst>
    <p:sldId id="256" r:id="rId4"/>
    <p:sldId id="257" r:id="rId5"/>
    <p:sldId id="283" r:id="rId6"/>
    <p:sldId id="317" r:id="rId7"/>
    <p:sldId id="280" r:id="rId8"/>
    <p:sldId id="319" r:id="rId9"/>
    <p:sldId id="328" r:id="rId10"/>
    <p:sldId id="338" r:id="rId11"/>
    <p:sldId id="318" r:id="rId12"/>
    <p:sldId id="320" r:id="rId13"/>
    <p:sldId id="339" r:id="rId14"/>
    <p:sldId id="340" r:id="rId15"/>
    <p:sldId id="341" r:id="rId16"/>
    <p:sldId id="342" r:id="rId17"/>
    <p:sldId id="337" r:id="rId18"/>
    <p:sldId id="329" r:id="rId19"/>
    <p:sldId id="332" r:id="rId20"/>
    <p:sldId id="333" r:id="rId21"/>
    <p:sldId id="334" r:id="rId22"/>
    <p:sldId id="336" r:id="rId23"/>
    <p:sldId id="335" r:id="rId24"/>
    <p:sldId id="324" r:id="rId25"/>
    <p:sldId id="325" r:id="rId26"/>
    <p:sldId id="323" r:id="rId27"/>
    <p:sldId id="321" r:id="rId28"/>
    <p:sldId id="343" r:id="rId29"/>
    <p:sldId id="344" r:id="rId30"/>
    <p:sldId id="345" r:id="rId31"/>
    <p:sldId id="347" r:id="rId32"/>
    <p:sldId id="322" r:id="rId33"/>
    <p:sldId id="348" r:id="rId34"/>
    <p:sldId id="349" r:id="rId35"/>
    <p:sldId id="350" r:id="rId36"/>
    <p:sldId id="351" r:id="rId37"/>
    <p:sldId id="352" r:id="rId38"/>
    <p:sldId id="353" r:id="rId39"/>
    <p:sldId id="354" r:id="rId40"/>
    <p:sldId id="355" r:id="rId41"/>
    <p:sldId id="356" r:id="rId42"/>
    <p:sldId id="357" r:id="rId43"/>
    <p:sldId id="358" r:id="rId44"/>
    <p:sldId id="359" r:id="rId45"/>
    <p:sldId id="360" r:id="rId46"/>
    <p:sldId id="361" r:id="rId47"/>
    <p:sldId id="362" r:id="rId48"/>
    <p:sldId id="363" r:id="rId49"/>
    <p:sldId id="364" r:id="rId50"/>
    <p:sldId id="365" r:id="rId51"/>
    <p:sldId id="366" r:id="rId52"/>
    <p:sldId id="367" r:id="rId53"/>
    <p:sldId id="368" r:id="rId54"/>
    <p:sldId id="369" r:id="rId55"/>
    <p:sldId id="370" r:id="rId56"/>
    <p:sldId id="371" r:id="rId57"/>
    <p:sldId id="372" r:id="rId58"/>
    <p:sldId id="373" r:id="rId59"/>
    <p:sldId id="374" r:id="rId60"/>
    <p:sldId id="375" r:id="rId61"/>
    <p:sldId id="376" r:id="rId62"/>
    <p:sldId id="377" r:id="rId63"/>
    <p:sldId id="378" r:id="rId64"/>
    <p:sldId id="381" r:id="rId65"/>
    <p:sldId id="379" r:id="rId66"/>
    <p:sldId id="262" r:id="rId67"/>
    <p:sldId id="315" r:id="rId68"/>
    <p:sldId id="380" r:id="rId6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B38808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microsoft.com/office/2016/11/relationships/changesInfo" Target="changesInfos/changesInfo1.xml"/><Relationship Id="rId7" Type="http://schemas.openxmlformats.org/officeDocument/2006/relationships/slide" Target="slides/slide4.xml"/><Relationship Id="rId7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no Escudeiro" userId="866ef74d-6fed-4278-96a8-2b77f2e68b55" providerId="ADAL" clId="{8DAEF09E-2368-45E8-9E00-0DAC85CF18AE}"/>
    <pc:docChg chg="custSel delSld modSld">
      <pc:chgData name="Nuno Escudeiro" userId="866ef74d-6fed-4278-96a8-2b77f2e68b55" providerId="ADAL" clId="{8DAEF09E-2368-45E8-9E00-0DAC85CF18AE}" dt="2021-11-02T11:36:49.943" v="3" actId="47"/>
      <pc:docMkLst>
        <pc:docMk/>
      </pc:docMkLst>
      <pc:sldChg chg="modSp mod">
        <pc:chgData name="Nuno Escudeiro" userId="866ef74d-6fed-4278-96a8-2b77f2e68b55" providerId="ADAL" clId="{8DAEF09E-2368-45E8-9E00-0DAC85CF18AE}" dt="2021-11-02T11:36:16.545" v="1" actId="27636"/>
        <pc:sldMkLst>
          <pc:docMk/>
          <pc:sldMk cId="2793067049" sldId="256"/>
        </pc:sldMkLst>
        <pc:spChg chg="mod">
          <ac:chgData name="Nuno Escudeiro" userId="866ef74d-6fed-4278-96a8-2b77f2e68b55" providerId="ADAL" clId="{8DAEF09E-2368-45E8-9E00-0DAC85CF18AE}" dt="2021-11-02T11:36:16.545" v="1" actId="27636"/>
          <ac:spMkLst>
            <pc:docMk/>
            <pc:sldMk cId="2793067049" sldId="256"/>
            <ac:spMk id="3" creationId="{00000000-0000-0000-0000-000000000000}"/>
          </ac:spMkLst>
        </pc:spChg>
      </pc:sldChg>
      <pc:sldChg chg="delSp mod">
        <pc:chgData name="Nuno Escudeiro" userId="866ef74d-6fed-4278-96a8-2b77f2e68b55" providerId="ADAL" clId="{8DAEF09E-2368-45E8-9E00-0DAC85CF18AE}" dt="2021-11-02T11:36:24.689" v="2" actId="478"/>
        <pc:sldMkLst>
          <pc:docMk/>
          <pc:sldMk cId="2149384334" sldId="257"/>
        </pc:sldMkLst>
        <pc:spChg chg="del">
          <ac:chgData name="Nuno Escudeiro" userId="866ef74d-6fed-4278-96a8-2b77f2e68b55" providerId="ADAL" clId="{8DAEF09E-2368-45E8-9E00-0DAC85CF18AE}" dt="2021-11-02T11:36:24.689" v="2" actId="478"/>
          <ac:spMkLst>
            <pc:docMk/>
            <pc:sldMk cId="2149384334" sldId="257"/>
            <ac:spMk id="4" creationId="{00000000-0000-0000-0000-000000000000}"/>
          </ac:spMkLst>
        </pc:spChg>
      </pc:sldChg>
      <pc:sldChg chg="del">
        <pc:chgData name="Nuno Escudeiro" userId="866ef74d-6fed-4278-96a8-2b77f2e68b55" providerId="ADAL" clId="{8DAEF09E-2368-45E8-9E00-0DAC85CF18AE}" dt="2021-11-02T11:36:49.943" v="3" actId="47"/>
        <pc:sldMkLst>
          <pc:docMk/>
          <pc:sldMk cId="2112691408" sldId="31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lt-LT"/>
              <a:t>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C7FAF-37A9-4A66-AF05-8A3FBC16159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824468660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lt-LT"/>
              <a:t>2018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8F9D6-F1D2-451C-8E45-8F9A75C883F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1091240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Date Placeholder 5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152451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091736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139846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09301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78467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605527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639678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76680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3431665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3275926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260993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8143649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0340504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242932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4446999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8553698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6220134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1477574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2263780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442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56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7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8271287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015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590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797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398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723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008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01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456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222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50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0672456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372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296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r>
              <a:rPr lang="pt-PT" dirty="0"/>
              <a:t>Quando se cria uma subconsulta correlacionada, </a:t>
            </a:r>
            <a:r>
              <a:rPr lang="pt-PT" dirty="0" err="1"/>
              <a:t>subqueries</a:t>
            </a:r>
            <a:r>
              <a:rPr lang="pt-PT" dirty="0"/>
              <a:t> internas são avaliadas repetidamente, uma vez para cada linha</a:t>
            </a:r>
          </a:p>
          <a:p>
            <a:r>
              <a:rPr lang="pt-PT" dirty="0"/>
              <a:t>consulta externa.</a:t>
            </a:r>
          </a:p>
          <a:p>
            <a:r>
              <a:rPr lang="pt-PT" dirty="0" err="1"/>
              <a:t>Subqueries</a:t>
            </a:r>
            <a:r>
              <a:rPr lang="pt-PT" dirty="0"/>
              <a:t> correlacionadas retornam um valor único ou uma lista de valores para cada linha especificada na cláusula FROM da consulta externa.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092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991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LISTA OS DADOS DOS MEDICOS COM CONSULTAS PAR O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 13 DE JUNHO DE 2006 E OS HORARIOS  DAS SUAS CONSULTAS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942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21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662561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365280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64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547771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013733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30223552"/>
      </p:ext>
    </p:extLst>
  </p:cSld>
  <p:clrMapOvr>
    <a:masterClrMapping/>
  </p:clrMapOvr>
  <p:transition spd="slow" advClick="0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PRAXIS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20739"/>
      </p:ext>
    </p:extLst>
  </p:cSld>
  <p:clrMapOvr>
    <a:masterClrMapping/>
  </p:clrMapOvr>
  <p:transition spd="slow" advClick="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PRAXIS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104943"/>
      </p:ext>
    </p:extLst>
  </p:cSld>
  <p:clrMapOvr>
    <a:masterClrMapping/>
  </p:clrMapOvr>
  <p:transition spd="slow" advClick="0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PRAXIS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715697"/>
      </p:ext>
    </p:extLst>
  </p:cSld>
  <p:clrMapOvr>
    <a:masterClrMapping/>
  </p:clrMapOvr>
  <p:transition spd="slow" advClick="0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PRAXIS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6751-FF26-4DD9-8D1C-ABFF6332A88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94198214"/>
      </p:ext>
    </p:extLst>
  </p:cSld>
  <p:clrMapOvr>
    <a:masterClrMapping/>
  </p:clrMapOvr>
  <p:transition spd="slow" advClick="0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PRAXIS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6751-FF26-4DD9-8D1C-ABFF6332A88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670019882"/>
      </p:ext>
    </p:extLst>
  </p:cSld>
  <p:clrMapOvr>
    <a:masterClrMapping/>
  </p:clrMapOvr>
  <p:transition spd="slow" advClick="0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PRAXIS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6751-FF26-4DD9-8D1C-ABFF6332A88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245638060"/>
      </p:ext>
    </p:extLst>
  </p:cSld>
  <p:clrMapOvr>
    <a:masterClrMapping/>
  </p:clrMapOvr>
  <p:transition spd="slow" advClick="0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PRAXIS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6751-FF26-4DD9-8D1C-ABFF6332A88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78298810"/>
      </p:ext>
    </p:extLst>
  </p:cSld>
  <p:clrMapOvr>
    <a:masterClrMapping/>
  </p:clrMapOvr>
  <p:transition spd="slow" advClick="0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PRAXIS 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6751-FF26-4DD9-8D1C-ABFF6332A88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254076058"/>
      </p:ext>
    </p:extLst>
  </p:cSld>
  <p:clrMapOvr>
    <a:masterClrMapping/>
  </p:clrMapOvr>
  <p:transition spd="slow" advClick="0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PRAXIS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6751-FF26-4DD9-8D1C-ABFF6332A88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27600438"/>
      </p:ext>
    </p:extLst>
  </p:cSld>
  <p:clrMapOvr>
    <a:masterClrMapping/>
  </p:clrMapOvr>
  <p:transition spd="slow" advClick="0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PRAXIS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6751-FF26-4DD9-8D1C-ABFF6332A88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670856740"/>
      </p:ext>
    </p:extLst>
  </p:cSld>
  <p:clrMapOvr>
    <a:masterClrMapping/>
  </p:clrMapOvr>
  <p:transition spd="slow" advClick="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PRAXIS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92901"/>
      </p:ext>
    </p:extLst>
  </p:cSld>
  <p:clrMapOvr>
    <a:masterClrMapping/>
  </p:clrMapOvr>
  <p:transition spd="slow" advClick="0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PRAXIS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6751-FF26-4DD9-8D1C-ABFF6332A88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29974030"/>
      </p:ext>
    </p:extLst>
  </p:cSld>
  <p:clrMapOvr>
    <a:masterClrMapping/>
  </p:clrMapOvr>
  <p:transition spd="slow" advClick="0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PRAXIS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6751-FF26-4DD9-8D1C-ABFF6332A88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178587312"/>
      </p:ext>
    </p:extLst>
  </p:cSld>
  <p:clrMapOvr>
    <a:masterClrMapping/>
  </p:clrMapOvr>
  <p:transition spd="slow" advClick="0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PRAXIS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6751-FF26-4DD9-8D1C-ABFF6332A88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888171038"/>
      </p:ext>
    </p:extLst>
  </p:cSld>
  <p:clrMapOvr>
    <a:masterClrMapping/>
  </p:clrMapOvr>
  <p:transition spd="slow" advClick="0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PRAXIS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6751-FF26-4DD9-8D1C-ABFF6332A88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09643375"/>
      </p:ext>
    </p:extLst>
  </p:cSld>
  <p:clrMapOvr>
    <a:masterClrMapping/>
  </p:clrMapOvr>
  <p:transition spd="slow" advClick="0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PRAXIS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B131-9CAF-401F-9908-CD21AB9B14C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49049186"/>
      </p:ext>
    </p:extLst>
  </p:cSld>
  <p:clrMapOvr>
    <a:masterClrMapping/>
  </p:clrMapOvr>
  <p:transition spd="slow" advClick="0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PRAXIS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B131-9CAF-401F-9908-CD21AB9B14C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0544365"/>
      </p:ext>
    </p:extLst>
  </p:cSld>
  <p:clrMapOvr>
    <a:masterClrMapping/>
  </p:clrMapOvr>
  <p:transition spd="slow" advClick="0">
    <p:push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PRAXIS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B131-9CAF-401F-9908-CD21AB9B14C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278831822"/>
      </p:ext>
    </p:extLst>
  </p:cSld>
  <p:clrMapOvr>
    <a:masterClrMapping/>
  </p:clrMapOvr>
  <p:transition spd="slow" advClick="0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PRAXIS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B131-9CAF-401F-9908-CD21AB9B14C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75609512"/>
      </p:ext>
    </p:extLst>
  </p:cSld>
  <p:clrMapOvr>
    <a:masterClrMapping/>
  </p:clrMapOvr>
  <p:transition spd="slow" advClick="0">
    <p:push dir="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PRAXIS 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B131-9CAF-401F-9908-CD21AB9B14C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698683936"/>
      </p:ext>
    </p:extLst>
  </p:cSld>
  <p:clrMapOvr>
    <a:masterClrMapping/>
  </p:clrMapOvr>
  <p:transition spd="slow" advClick="0">
    <p:push dir="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PRAXIS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B131-9CAF-401F-9908-CD21AB9B14C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204835347"/>
      </p:ext>
    </p:extLst>
  </p:cSld>
  <p:clrMapOvr>
    <a:masterClrMapping/>
  </p:clrMapOvr>
  <p:transition spd="slow" advClick="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PRAXIS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112748"/>
      </p:ext>
    </p:extLst>
  </p:cSld>
  <p:clrMapOvr>
    <a:masterClrMapping/>
  </p:clrMapOvr>
  <p:transition spd="slow" advClick="0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PRAXIS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B131-9CAF-401F-9908-CD21AB9B14C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84861789"/>
      </p:ext>
    </p:extLst>
  </p:cSld>
  <p:clrMapOvr>
    <a:masterClrMapping/>
  </p:clrMapOvr>
  <p:transition spd="slow" advClick="0"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PRAXIS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B131-9CAF-401F-9908-CD21AB9B14C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1122323"/>
      </p:ext>
    </p:extLst>
  </p:cSld>
  <p:clrMapOvr>
    <a:masterClrMapping/>
  </p:clrMapOvr>
  <p:transition spd="slow" advClick="0">
    <p:push dir="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PRAXIS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B131-9CAF-401F-9908-CD21AB9B14C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091706184"/>
      </p:ext>
    </p:extLst>
  </p:cSld>
  <p:clrMapOvr>
    <a:masterClrMapping/>
  </p:clrMapOvr>
  <p:transition spd="slow" advClick="0">
    <p:push dir="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PRAXIS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B131-9CAF-401F-9908-CD21AB9B14C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276329607"/>
      </p:ext>
    </p:extLst>
  </p:cSld>
  <p:clrMapOvr>
    <a:masterClrMapping/>
  </p:clrMapOvr>
  <p:transition spd="slow" advClick="0">
    <p:push dir="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PRAXIS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B131-9CAF-401F-9908-CD21AB9B14C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588089341"/>
      </p:ext>
    </p:extLst>
  </p:cSld>
  <p:clrMapOvr>
    <a:masterClrMapping/>
  </p:clrMapOvr>
  <p:transition spd="slow" advClick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PRAXIS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003461"/>
      </p:ext>
    </p:extLst>
  </p:cSld>
  <p:clrMapOvr>
    <a:masterClrMapping/>
  </p:clrMapOvr>
  <p:transition spd="slow" advClick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PRAXIS 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763762"/>
      </p:ext>
    </p:extLst>
  </p:cSld>
  <p:clrMapOvr>
    <a:masterClrMapping/>
  </p:clrMapOvr>
  <p:transition spd="slow" advClick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PRAXIS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402433"/>
      </p:ext>
    </p:extLst>
  </p:cSld>
  <p:clrMapOvr>
    <a:masterClrMapping/>
  </p:clrMapOvr>
  <p:transition spd="slow" advClick="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PRAXIS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13820"/>
      </p:ext>
    </p:extLst>
  </p:cSld>
  <p:clrMapOvr>
    <a:masterClrMapping/>
  </p:clrMapOvr>
  <p:transition spd="slow" advClick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PRAXIS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865122"/>
      </p:ext>
    </p:extLst>
  </p:cSld>
  <p:clrMapOvr>
    <a:masterClrMapping/>
  </p:clrMapOvr>
  <p:transition spd="slow" advClick="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PRAXIS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150422"/>
      </p:ext>
    </p:extLst>
  </p:cSld>
  <p:clrMapOvr>
    <a:masterClrMapping/>
  </p:clrMapOvr>
  <p:transition spd="slow" advClick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476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PRAXIS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77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ransition spd="slow" advClick="0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lt-LT"/>
              <a:t>PRAXIS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46751-FF26-4DD9-8D1C-ABFF6332A88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75771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ransition spd="slow" advClick="0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lt-LT"/>
              <a:t>PRAXIS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1B131-9CAF-401F-9908-CD21AB9B14C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3206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ransition spd="slow" advClick="0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73985"/>
            <a:ext cx="9144000" cy="1655762"/>
          </a:xfrm>
        </p:spPr>
        <p:txBody>
          <a:bodyPr>
            <a:normAutofit/>
          </a:bodyPr>
          <a:lstStyle/>
          <a:p>
            <a:pPr algn="l"/>
            <a:endParaRPr lang="en-US" dirty="0">
              <a:latin typeface="Trebuchet MS" panose="020B0603020202020204" pitchFamily="34" charset="0"/>
            </a:endParaRPr>
          </a:p>
          <a:p>
            <a:pPr algn="r"/>
            <a:r>
              <a:rPr lang="en-US" sz="2000" dirty="0">
                <a:latin typeface="Trebuchet MS" panose="020B0603020202020204" pitchFamily="34" charset="0"/>
              </a:rPr>
              <a:t>Nuno Escudeiro</a:t>
            </a:r>
          </a:p>
          <a:p>
            <a:pPr algn="r"/>
            <a:r>
              <a:rPr lang="en-US" sz="2000" dirty="0">
                <a:latin typeface="Trebuchet MS" panose="020B0603020202020204" pitchFamily="34" charset="0"/>
              </a:rPr>
              <a:t>nfe@isep.ipp.pt</a:t>
            </a:r>
            <a:endParaRPr lang="lt-LT" sz="2000" dirty="0">
              <a:latin typeface="Trebuchet MS" panose="020B0603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26616" y="2978201"/>
            <a:ext cx="651052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Subtitle 2"/>
          <p:cNvSpPr txBox="1">
            <a:spLocks/>
          </p:cNvSpPr>
          <p:nvPr/>
        </p:nvSpPr>
        <p:spPr>
          <a:xfrm>
            <a:off x="1524000" y="217236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0" b="1" dirty="0">
                <a:latin typeface="Trebuchet MS" panose="020B0603020202020204" pitchFamily="34" charset="0"/>
              </a:rPr>
              <a:t>Bases de dados</a:t>
            </a:r>
            <a:endParaRPr lang="lt-LT" sz="60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06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DDL – Create table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INTRODUÇÃO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838199" y="1493044"/>
            <a:ext cx="9686731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1313" indent="-3413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020763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SzPct val="100000"/>
            </a:pPr>
            <a:r>
              <a:rPr lang="pt-PT" sz="1800" dirty="0">
                <a:latin typeface="Calibri"/>
                <a:cs typeface="Calibri"/>
              </a:rPr>
              <a:t>As restrições do tipo </a:t>
            </a:r>
            <a:r>
              <a:rPr lang="pt-PT" sz="1800" b="1" dirty="0">
                <a:latin typeface="Calibri"/>
                <a:cs typeface="Calibri"/>
              </a:rPr>
              <a:t>CHECK</a:t>
            </a:r>
            <a:r>
              <a:rPr lang="pt-PT" sz="1800" dirty="0">
                <a:latin typeface="Calibri"/>
                <a:cs typeface="Calibri"/>
              </a:rPr>
              <a:t> permitem garantir que uma ou mais colunas seguem uma determinada regra, expressa como uma expressão</a:t>
            </a:r>
          </a:p>
          <a:p>
            <a:pPr>
              <a:buSzPct val="100000"/>
            </a:pPr>
            <a:r>
              <a:rPr lang="pt-PT" sz="1800" dirty="0">
                <a:latin typeface="Calibri"/>
                <a:cs typeface="Calibri"/>
              </a:rPr>
              <a:t>As expressões em restrições CHECK só podem referir/depender dos valores do próprio registo</a:t>
            </a:r>
          </a:p>
          <a:p>
            <a:pPr>
              <a:buSzPct val="100000"/>
            </a:pPr>
            <a:r>
              <a:rPr lang="pt-PT" sz="1800" dirty="0">
                <a:latin typeface="Calibri"/>
                <a:cs typeface="Calibri"/>
              </a:rPr>
              <a:t>Se uma restrição CHECK depende só do valor do próprio atributo pode ser definitda em linha com o atributo; se envolve outros atributos tem que ser definida como restrição tabela</a:t>
            </a:r>
          </a:p>
          <a:p>
            <a:pPr marL="0" indent="0">
              <a:lnSpc>
                <a:spcPct val="70000"/>
              </a:lnSpc>
              <a:buSzPct val="100000"/>
              <a:buNone/>
            </a:pPr>
            <a:endParaRPr lang="pt-PT" sz="1600" dirty="0">
              <a:latin typeface="Calibri"/>
              <a:cs typeface="Calibri"/>
            </a:endParaRPr>
          </a:p>
          <a:p>
            <a:pPr>
              <a:buSzPct val="100000"/>
            </a:pPr>
            <a:r>
              <a:rPr lang="pt-PT" sz="1800" b="1" dirty="0">
                <a:solidFill>
                  <a:srgbClr val="FF0000"/>
                </a:solidFill>
                <a:latin typeface="Calibri"/>
                <a:cs typeface="Calibri"/>
              </a:rPr>
              <a:t>Podemos e devemos sempre dar nomes às restrições</a:t>
            </a:r>
            <a:r>
              <a:rPr lang="pt-PT" sz="1800" dirty="0">
                <a:latin typeface="Calibri"/>
                <a:cs typeface="Calibri"/>
              </a:rPr>
              <a:t> para que seja mais fácil identificar a razão pela qual a inserção de dados falha</a:t>
            </a:r>
          </a:p>
          <a:p>
            <a:pPr>
              <a:buSzPct val="100000"/>
            </a:pPr>
            <a:endParaRPr lang="pt-PT" sz="1800" dirty="0">
              <a:latin typeface="Calibri"/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55024" y="3706967"/>
            <a:ext cx="4750837" cy="2977739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indent="84138">
              <a:lnSpc>
                <a:spcPct val="150000"/>
              </a:lnSpc>
            </a:pPr>
            <a:r>
              <a:rPr lang="pt-PT" b="1" dirty="0" err="1"/>
              <a:t>create</a:t>
            </a:r>
            <a:r>
              <a:rPr lang="pt-PT" b="1" dirty="0"/>
              <a:t> </a:t>
            </a:r>
            <a:r>
              <a:rPr lang="pt-PT" b="1" dirty="0" err="1"/>
              <a:t>table</a:t>
            </a:r>
            <a:r>
              <a:rPr lang="pt-PT" b="1" dirty="0"/>
              <a:t> </a:t>
            </a:r>
            <a:r>
              <a:rPr lang="pt-PT" dirty="0"/>
              <a:t>aluno ( 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dirty="0" err="1"/>
              <a:t>bi</a:t>
            </a:r>
            <a:r>
              <a:rPr lang="pt-PT" dirty="0"/>
              <a:t> </a:t>
            </a:r>
            <a:r>
              <a:rPr lang="pt-PT" dirty="0" err="1"/>
              <a:t>integer</a:t>
            </a:r>
            <a:r>
              <a:rPr lang="pt-PT" dirty="0"/>
              <a:t> , 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dirty="0"/>
              <a:t>nome </a:t>
            </a:r>
            <a:r>
              <a:rPr lang="pt-PT" dirty="0" err="1"/>
              <a:t>varchar</a:t>
            </a:r>
            <a:r>
              <a:rPr lang="pt-PT" dirty="0"/>
              <a:t> (56) ,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dirty="0"/>
              <a:t>mediaCurso  number (4 ,2</a:t>
            </a:r>
            <a:r>
              <a:rPr lang="pt-PT" b="1" dirty="0"/>
              <a:t>)  default </a:t>
            </a:r>
            <a:r>
              <a:rPr lang="pt-PT" dirty="0"/>
              <a:t>0,</a:t>
            </a:r>
          </a:p>
          <a:p>
            <a:pPr marL="185738" lvl="1">
              <a:lnSpc>
                <a:spcPct val="150000"/>
              </a:lnSpc>
            </a:pPr>
            <a:r>
              <a:rPr lang="pt-PT" b="1" dirty="0"/>
              <a:t>c</a:t>
            </a:r>
            <a:r>
              <a:rPr lang="en-US" b="1" dirty="0" err="1"/>
              <a:t>onstraint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ck_media</a:t>
            </a:r>
            <a:r>
              <a:rPr lang="en-US" b="1" dirty="0"/>
              <a:t> check</a:t>
            </a:r>
            <a:r>
              <a:rPr lang="en-US" dirty="0"/>
              <a:t> (</a:t>
            </a:r>
            <a:r>
              <a:rPr lang="en-US" dirty="0" err="1"/>
              <a:t>mediaCurso</a:t>
            </a:r>
            <a:r>
              <a:rPr lang="en-US" dirty="0"/>
              <a:t> &gt;= 0),</a:t>
            </a:r>
          </a:p>
          <a:p>
            <a:pPr marL="185738" lvl="1">
              <a:lnSpc>
                <a:spcPct val="150000"/>
              </a:lnSpc>
            </a:pPr>
            <a:r>
              <a:rPr lang="pt-PT" dirty="0" err="1"/>
              <a:t>datanascimento</a:t>
            </a:r>
            <a:r>
              <a:rPr lang="pt-PT" dirty="0"/>
              <a:t> date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dirty="0"/>
              <a:t>);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97296" y="871233"/>
            <a:ext cx="7148524" cy="2308324"/>
          </a:xfrm>
          <a:prstGeom prst="rect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dirty="0">
                <a:solidFill>
                  <a:srgbClr val="002060"/>
                </a:solidFill>
                <a:cs typeface="Calibri"/>
              </a:rPr>
              <a:t>Boas </a:t>
            </a:r>
            <a:r>
              <a:rPr lang="en-US" dirty="0" err="1">
                <a:solidFill>
                  <a:srgbClr val="002060"/>
                </a:solidFill>
                <a:cs typeface="Calibri"/>
              </a:rPr>
              <a:t>práticas</a:t>
            </a:r>
            <a:r>
              <a:rPr lang="en-US" dirty="0">
                <a:solidFill>
                  <a:srgbClr val="002060"/>
                </a:solidFill>
                <a:cs typeface="Calibri"/>
              </a:rPr>
              <a:t>: </a:t>
            </a:r>
            <a:r>
              <a:rPr lang="en-US" dirty="0" err="1">
                <a:solidFill>
                  <a:srgbClr val="002060"/>
                </a:solidFill>
                <a:cs typeface="Calibri"/>
              </a:rPr>
              <a:t>definir</a:t>
            </a:r>
            <a:r>
              <a:rPr lang="en-US" dirty="0">
                <a:solidFill>
                  <a:srgbClr val="00206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002060"/>
                </a:solidFill>
                <a:cs typeface="Calibri"/>
              </a:rPr>
              <a:t>normas</a:t>
            </a:r>
            <a:r>
              <a:rPr lang="en-US" dirty="0">
                <a:solidFill>
                  <a:srgbClr val="002060"/>
                </a:solidFill>
                <a:cs typeface="Calibri"/>
              </a:rPr>
              <a:t>/</a:t>
            </a:r>
            <a:r>
              <a:rPr lang="en-US" dirty="0" err="1">
                <a:solidFill>
                  <a:srgbClr val="002060"/>
                </a:solidFill>
                <a:cs typeface="Calibri"/>
              </a:rPr>
              <a:t>regras</a:t>
            </a:r>
            <a:r>
              <a:rPr lang="en-US" dirty="0">
                <a:solidFill>
                  <a:srgbClr val="002060"/>
                </a:solidFill>
                <a:cs typeface="Calibri"/>
              </a:rPr>
              <a:t> para </a:t>
            </a:r>
            <a:r>
              <a:rPr lang="en-US" dirty="0" err="1">
                <a:solidFill>
                  <a:srgbClr val="002060"/>
                </a:solidFill>
                <a:cs typeface="Calibri"/>
              </a:rPr>
              <a:t>nomenclatura</a:t>
            </a:r>
            <a:endParaRPr lang="en-US" dirty="0">
              <a:solidFill>
                <a:srgbClr val="002060"/>
              </a:solidFill>
              <a:cs typeface="Calibri"/>
            </a:endParaRPr>
          </a:p>
          <a:p>
            <a:pPr marL="569913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cs typeface="Calibri"/>
              </a:rPr>
              <a:t>NOT NULL 		</a:t>
            </a:r>
            <a:r>
              <a:rPr lang="en-US" dirty="0">
                <a:solidFill>
                  <a:srgbClr val="002060"/>
                </a:solidFill>
                <a:cs typeface="Calibri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02060"/>
                </a:solidFill>
                <a:cs typeface="Calibri"/>
              </a:rPr>
              <a:t> 	</a:t>
            </a:r>
            <a:r>
              <a:rPr lang="en-US" b="1" dirty="0" err="1">
                <a:solidFill>
                  <a:srgbClr val="002060"/>
                </a:solidFill>
                <a:cs typeface="Calibri"/>
              </a:rPr>
              <a:t>nn</a:t>
            </a:r>
            <a:r>
              <a:rPr lang="en-US" b="1" dirty="0">
                <a:solidFill>
                  <a:srgbClr val="002060"/>
                </a:solidFill>
                <a:cs typeface="Calibri"/>
              </a:rPr>
              <a:t>_</a:t>
            </a:r>
          </a:p>
          <a:p>
            <a:pPr marL="569913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cs typeface="Calibri"/>
              </a:rPr>
              <a:t>UNIQUE 		</a:t>
            </a:r>
            <a:r>
              <a:rPr lang="en-US" dirty="0">
                <a:solidFill>
                  <a:srgbClr val="002060"/>
                </a:solidFill>
                <a:cs typeface="Calibri"/>
                <a:sym typeface="Wingdings" panose="05000000000000000000" pitchFamily="2" charset="2"/>
              </a:rPr>
              <a:t> 	</a:t>
            </a:r>
            <a:r>
              <a:rPr lang="en-US" b="1" dirty="0">
                <a:solidFill>
                  <a:srgbClr val="002060"/>
                </a:solidFill>
                <a:cs typeface="Calibri"/>
                <a:sym typeface="Wingdings" panose="05000000000000000000" pitchFamily="2" charset="2"/>
              </a:rPr>
              <a:t>un_</a:t>
            </a:r>
            <a:endParaRPr lang="en-US" b="1" dirty="0">
              <a:solidFill>
                <a:srgbClr val="002060"/>
              </a:solidFill>
              <a:cs typeface="Calibri"/>
            </a:endParaRPr>
          </a:p>
          <a:p>
            <a:pPr marL="569913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cs typeface="Calibri"/>
              </a:rPr>
              <a:t>PRIMARY KEY 	</a:t>
            </a:r>
            <a:r>
              <a:rPr lang="en-US" dirty="0">
                <a:solidFill>
                  <a:srgbClr val="002060"/>
                </a:solidFill>
                <a:cs typeface="Calibri"/>
                <a:sym typeface="Wingdings" panose="05000000000000000000" pitchFamily="2" charset="2"/>
              </a:rPr>
              <a:t> 	</a:t>
            </a:r>
            <a:r>
              <a:rPr lang="en-US" b="1" dirty="0" err="1">
                <a:solidFill>
                  <a:srgbClr val="002060"/>
                </a:solidFill>
                <a:cs typeface="Calibri"/>
                <a:sym typeface="Wingdings" panose="05000000000000000000" pitchFamily="2" charset="2"/>
              </a:rPr>
              <a:t>pk</a:t>
            </a:r>
            <a:r>
              <a:rPr lang="en-US" b="1" dirty="0">
                <a:solidFill>
                  <a:srgbClr val="002060"/>
                </a:solidFill>
                <a:cs typeface="Calibri"/>
                <a:sym typeface="Wingdings" panose="05000000000000000000" pitchFamily="2" charset="2"/>
              </a:rPr>
              <a:t>_</a:t>
            </a:r>
            <a:endParaRPr lang="en-US" b="1" dirty="0">
              <a:solidFill>
                <a:srgbClr val="002060"/>
              </a:solidFill>
              <a:cs typeface="Calibri"/>
            </a:endParaRPr>
          </a:p>
          <a:p>
            <a:pPr marL="569913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cs typeface="Calibri"/>
              </a:rPr>
              <a:t>FOREIGN KEY 	</a:t>
            </a:r>
            <a:r>
              <a:rPr lang="en-US" dirty="0">
                <a:solidFill>
                  <a:srgbClr val="002060"/>
                </a:solidFill>
                <a:cs typeface="Calibri"/>
                <a:sym typeface="Wingdings" panose="05000000000000000000" pitchFamily="2" charset="2"/>
              </a:rPr>
              <a:t> 	</a:t>
            </a:r>
            <a:r>
              <a:rPr lang="en-US" b="1" dirty="0" err="1">
                <a:solidFill>
                  <a:srgbClr val="002060"/>
                </a:solidFill>
                <a:cs typeface="Calibri"/>
                <a:sym typeface="Wingdings" panose="05000000000000000000" pitchFamily="2" charset="2"/>
              </a:rPr>
              <a:t>fk</a:t>
            </a:r>
            <a:r>
              <a:rPr lang="en-US" b="1" dirty="0">
                <a:solidFill>
                  <a:srgbClr val="002060"/>
                </a:solidFill>
                <a:cs typeface="Calibri"/>
                <a:sym typeface="Wingdings" panose="05000000000000000000" pitchFamily="2" charset="2"/>
              </a:rPr>
              <a:t>_</a:t>
            </a:r>
            <a:endParaRPr lang="en-US" b="1" dirty="0">
              <a:solidFill>
                <a:srgbClr val="002060"/>
              </a:solidFill>
              <a:cs typeface="Calibri"/>
            </a:endParaRPr>
          </a:p>
          <a:p>
            <a:pPr marL="569913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cs typeface="Calibri"/>
              </a:rPr>
              <a:t>CHECK 			</a:t>
            </a:r>
            <a:r>
              <a:rPr lang="en-US" dirty="0">
                <a:solidFill>
                  <a:srgbClr val="002060"/>
                </a:solidFill>
                <a:cs typeface="Calibri"/>
                <a:sym typeface="Wingdings" panose="05000000000000000000" pitchFamily="2" charset="2"/>
              </a:rPr>
              <a:t> 	</a:t>
            </a:r>
            <a:r>
              <a:rPr lang="en-US" b="1" dirty="0" err="1">
                <a:solidFill>
                  <a:srgbClr val="002060"/>
                </a:solidFill>
                <a:cs typeface="Calibri"/>
                <a:sym typeface="Wingdings" panose="05000000000000000000" pitchFamily="2" charset="2"/>
              </a:rPr>
              <a:t>ck</a:t>
            </a:r>
            <a:r>
              <a:rPr lang="en-US" b="1" dirty="0">
                <a:solidFill>
                  <a:srgbClr val="002060"/>
                </a:solidFill>
                <a:cs typeface="Calibri"/>
                <a:sym typeface="Wingdings" panose="05000000000000000000" pitchFamily="2" charset="2"/>
              </a:rPr>
              <a:t>_</a:t>
            </a:r>
            <a:endParaRPr lang="en-US" b="1" dirty="0">
              <a:solidFill>
                <a:srgbClr val="002060"/>
              </a:solidFill>
              <a:cs typeface="Calibri"/>
            </a:endParaRPr>
          </a:p>
          <a:p>
            <a:pPr marL="569913" indent="-285750"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cs typeface="Calibri"/>
            </a:endParaRPr>
          </a:p>
          <a:p>
            <a:pPr marL="569913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cs typeface="Calibri"/>
              </a:rPr>
              <a:t>DEFAULT 		</a:t>
            </a:r>
            <a:r>
              <a:rPr lang="en-US" dirty="0">
                <a:solidFill>
                  <a:srgbClr val="002060"/>
                </a:solidFill>
                <a:cs typeface="Calibri"/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rgbClr val="002060"/>
                </a:solidFill>
                <a:cs typeface="Calibri"/>
                <a:sym typeface="Wingdings" panose="05000000000000000000" pitchFamily="2" charset="2"/>
              </a:rPr>
              <a:t>não</a:t>
            </a:r>
            <a:r>
              <a:rPr lang="en-US" dirty="0">
                <a:solidFill>
                  <a:srgbClr val="002060"/>
                </a:solidFill>
                <a:cs typeface="Calibri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2060"/>
                </a:solidFill>
                <a:cs typeface="Calibri"/>
                <a:sym typeface="Wingdings" panose="05000000000000000000" pitchFamily="2" charset="2"/>
              </a:rPr>
              <a:t>necessita</a:t>
            </a:r>
            <a:r>
              <a:rPr lang="en-US" dirty="0">
                <a:solidFill>
                  <a:srgbClr val="002060"/>
                </a:solidFill>
                <a:cs typeface="Calibri"/>
                <a:sym typeface="Wingdings" panose="05000000000000000000" pitchFamily="2" charset="2"/>
              </a:rPr>
              <a:t> de um </a:t>
            </a:r>
            <a:r>
              <a:rPr lang="en-US" dirty="0" err="1">
                <a:solidFill>
                  <a:srgbClr val="002060"/>
                </a:solidFill>
                <a:cs typeface="Calibri"/>
                <a:sym typeface="Wingdings" panose="05000000000000000000" pitchFamily="2" charset="2"/>
              </a:rPr>
              <a:t>nome</a:t>
            </a:r>
            <a:r>
              <a:rPr lang="en-US" dirty="0">
                <a:solidFill>
                  <a:srgbClr val="002060"/>
                </a:solidFill>
                <a:cs typeface="Calibri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2060"/>
                </a:solidFill>
                <a:cs typeface="Calibri"/>
                <a:sym typeface="Wingdings" panose="05000000000000000000" pitchFamily="2" charset="2"/>
              </a:rPr>
              <a:t>explícito</a:t>
            </a:r>
            <a:r>
              <a:rPr lang="en-US" dirty="0">
                <a:solidFill>
                  <a:srgbClr val="002060"/>
                </a:solidFill>
                <a:cs typeface="Calibri"/>
                <a:sym typeface="Wingdings" panose="05000000000000000000" pitchFamily="2" charset="2"/>
              </a:rPr>
              <a:t>….</a:t>
            </a:r>
            <a:r>
              <a:rPr lang="en-US" dirty="0" err="1">
                <a:solidFill>
                  <a:srgbClr val="C00000"/>
                </a:solidFill>
                <a:cs typeface="Calibri"/>
                <a:sym typeface="Wingdings" panose="05000000000000000000" pitchFamily="2" charset="2"/>
              </a:rPr>
              <a:t>porquê</a:t>
            </a:r>
            <a:r>
              <a:rPr lang="en-US" dirty="0">
                <a:solidFill>
                  <a:srgbClr val="C00000"/>
                </a:solidFill>
                <a:cs typeface="Calibri"/>
                <a:sym typeface="Wingdings" panose="05000000000000000000" pitchFamily="2" charset="2"/>
              </a:rPr>
              <a:t>?</a:t>
            </a:r>
            <a:endParaRPr lang="pt-PT" dirty="0">
              <a:solidFill>
                <a:srgbClr val="C00000"/>
              </a:solidFill>
              <a:cs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78736" y="3914716"/>
            <a:ext cx="5635752" cy="2562240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indent="84138">
              <a:lnSpc>
                <a:spcPct val="150000"/>
              </a:lnSpc>
            </a:pPr>
            <a:r>
              <a:rPr lang="pt-PT" b="1" dirty="0" err="1"/>
              <a:t>create</a:t>
            </a:r>
            <a:r>
              <a:rPr lang="pt-PT" b="1" dirty="0"/>
              <a:t> </a:t>
            </a:r>
            <a:r>
              <a:rPr lang="pt-PT" b="1" dirty="0" err="1"/>
              <a:t>table</a:t>
            </a:r>
            <a:r>
              <a:rPr lang="pt-PT" b="1" dirty="0"/>
              <a:t> </a:t>
            </a:r>
            <a:r>
              <a:rPr lang="pt-PT" dirty="0"/>
              <a:t>aluno ( 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dirty="0" err="1"/>
              <a:t>bi</a:t>
            </a:r>
            <a:r>
              <a:rPr lang="pt-PT" dirty="0"/>
              <a:t> </a:t>
            </a:r>
            <a:r>
              <a:rPr lang="pt-PT" dirty="0" err="1"/>
              <a:t>integer</a:t>
            </a:r>
            <a:r>
              <a:rPr lang="pt-PT" dirty="0"/>
              <a:t> , 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dirty="0"/>
              <a:t>nome varchar (56</a:t>
            </a:r>
            <a:r>
              <a:rPr lang="pt-PT" b="1" dirty="0"/>
              <a:t>) constraint </a:t>
            </a:r>
            <a:r>
              <a:rPr lang="pt-PT" b="1" dirty="0">
                <a:solidFill>
                  <a:srgbClr val="FF0000"/>
                </a:solidFill>
              </a:rPr>
              <a:t>nn_nome_aluno</a:t>
            </a:r>
            <a:r>
              <a:rPr lang="pt-PT" b="1" dirty="0"/>
              <a:t> not null </a:t>
            </a:r>
            <a:r>
              <a:rPr lang="pt-PT" dirty="0"/>
              <a:t>,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dirty="0" err="1"/>
              <a:t>mediaCurso</a:t>
            </a:r>
            <a:r>
              <a:rPr lang="pt-PT" dirty="0"/>
              <a:t>  </a:t>
            </a:r>
            <a:r>
              <a:rPr lang="pt-PT" dirty="0" err="1"/>
              <a:t>number</a:t>
            </a:r>
            <a:r>
              <a:rPr lang="pt-PT" dirty="0"/>
              <a:t> (4 ,2),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dirty="0" err="1"/>
              <a:t>datanascimento</a:t>
            </a:r>
            <a:r>
              <a:rPr lang="pt-PT" dirty="0"/>
              <a:t> date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34074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DDL – Create table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INTRODUÇÃO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838199" y="1493044"/>
            <a:ext cx="9686731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1313" indent="-3413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020763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SzPct val="100000"/>
            </a:pPr>
            <a:r>
              <a:rPr lang="pt-BR" sz="3200" dirty="0">
                <a:latin typeface="Calibri"/>
                <a:cs typeface="Calibri"/>
              </a:rPr>
              <a:t>Quando uma restrição abrange mais do que uma coluna temos de usar uma </a:t>
            </a:r>
            <a:r>
              <a:rPr lang="pt-BR" sz="3200" b="1" dirty="0">
                <a:latin typeface="Calibri"/>
                <a:cs typeface="Calibri"/>
              </a:rPr>
              <a:t>restrição de tabela</a:t>
            </a:r>
            <a:endParaRPr lang="pt-PT" sz="3200" b="1" dirty="0">
              <a:latin typeface="Calibri"/>
              <a:cs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10646" y="2561399"/>
            <a:ext cx="9770708" cy="397031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indent="84138"/>
            <a:r>
              <a:rPr lang="en-US" dirty="0"/>
              <a:t>create table </a:t>
            </a:r>
            <a:r>
              <a:rPr lang="en-US" dirty="0" err="1"/>
              <a:t>aluno</a:t>
            </a:r>
            <a:r>
              <a:rPr lang="en-US" dirty="0"/>
              <a:t> ( 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numero</a:t>
            </a:r>
            <a:r>
              <a:rPr lang="en-US" dirty="0"/>
              <a:t> integer,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ano</a:t>
            </a:r>
            <a:r>
              <a:rPr lang="en-US" dirty="0"/>
              <a:t> integer,</a:t>
            </a:r>
          </a:p>
          <a:p>
            <a:pPr indent="84138"/>
            <a:r>
              <a:rPr lang="en-US" dirty="0"/>
              <a:t>	bi integer, 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nome</a:t>
            </a:r>
            <a:r>
              <a:rPr lang="en-US" dirty="0"/>
              <a:t> varchar (56),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curso</a:t>
            </a:r>
            <a:r>
              <a:rPr lang="en-US" dirty="0"/>
              <a:t> varchar(5) not null,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dept_id</a:t>
            </a:r>
            <a:r>
              <a:rPr lang="en-US" dirty="0"/>
              <a:t> char(3) not null,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media_curso</a:t>
            </a:r>
            <a:r>
              <a:rPr lang="en-US" dirty="0"/>
              <a:t>  number (4 ,2)  default 0,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media_exames</a:t>
            </a:r>
            <a:r>
              <a:rPr lang="en-US" dirty="0"/>
              <a:t> number (4 ,2),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data_nascimento</a:t>
            </a:r>
            <a:r>
              <a:rPr lang="en-US" dirty="0"/>
              <a:t> date,</a:t>
            </a:r>
          </a:p>
          <a:p>
            <a:pPr indent="84138"/>
            <a:r>
              <a:rPr lang="en-US" b="1" dirty="0"/>
              <a:t>	constraint </a:t>
            </a:r>
            <a:r>
              <a:rPr lang="en-US" b="1" dirty="0" err="1"/>
              <a:t>pk_aluno</a:t>
            </a:r>
            <a:r>
              <a:rPr lang="en-US" b="1" dirty="0"/>
              <a:t> PRIMARY KEY(</a:t>
            </a:r>
            <a:r>
              <a:rPr lang="en-US" b="1" dirty="0" err="1"/>
              <a:t>numero</a:t>
            </a:r>
            <a:r>
              <a:rPr lang="en-US" b="1" dirty="0"/>
              <a:t>, </a:t>
            </a:r>
            <a:r>
              <a:rPr lang="en-US" b="1" dirty="0" err="1"/>
              <a:t>ano</a:t>
            </a:r>
            <a:r>
              <a:rPr lang="en-US" b="1" dirty="0"/>
              <a:t>),</a:t>
            </a:r>
          </a:p>
          <a:p>
            <a:pPr indent="84138"/>
            <a:r>
              <a:rPr lang="en-US" b="1" dirty="0"/>
              <a:t>	constraint </a:t>
            </a:r>
            <a:r>
              <a:rPr lang="en-US" b="1" dirty="0" err="1"/>
              <a:t>fk_aluno_curso</a:t>
            </a:r>
            <a:r>
              <a:rPr lang="en-US" b="1" dirty="0"/>
              <a:t> FOREIGN KEY(</a:t>
            </a:r>
            <a:r>
              <a:rPr lang="en-US" b="1" dirty="0" err="1"/>
              <a:t>curso</a:t>
            </a:r>
            <a:r>
              <a:rPr lang="en-US" b="1" dirty="0"/>
              <a:t>, </a:t>
            </a:r>
            <a:r>
              <a:rPr lang="en-US" b="1" dirty="0" err="1"/>
              <a:t>dept_id</a:t>
            </a:r>
            <a:r>
              <a:rPr lang="en-US" b="1" dirty="0"/>
              <a:t>) REFERENCES </a:t>
            </a:r>
            <a:r>
              <a:rPr lang="en-US" b="1" dirty="0" err="1"/>
              <a:t>curso</a:t>
            </a:r>
            <a:r>
              <a:rPr lang="en-US" b="1" dirty="0"/>
              <a:t>(</a:t>
            </a:r>
            <a:r>
              <a:rPr lang="en-US" b="1" dirty="0" err="1"/>
              <a:t>cod_curso</a:t>
            </a:r>
            <a:r>
              <a:rPr lang="en-US" b="1" dirty="0"/>
              <a:t>, </a:t>
            </a:r>
            <a:r>
              <a:rPr lang="en-US" b="1" dirty="0" err="1"/>
              <a:t>depto</a:t>
            </a:r>
            <a:r>
              <a:rPr lang="en-US" b="1" dirty="0"/>
              <a:t>),</a:t>
            </a:r>
          </a:p>
          <a:p>
            <a:pPr indent="84138"/>
            <a:r>
              <a:rPr lang="en-US" b="1" dirty="0"/>
              <a:t>	constraint </a:t>
            </a:r>
            <a:r>
              <a:rPr lang="en-US" b="1" dirty="0" err="1"/>
              <a:t>ck_media_exames</a:t>
            </a:r>
            <a:r>
              <a:rPr lang="en-US" b="1" dirty="0"/>
              <a:t>  check (</a:t>
            </a:r>
            <a:r>
              <a:rPr lang="en-US" b="1" dirty="0" err="1"/>
              <a:t>media_exames</a:t>
            </a:r>
            <a:r>
              <a:rPr lang="en-US" b="1" dirty="0"/>
              <a:t> &lt;= </a:t>
            </a:r>
            <a:r>
              <a:rPr lang="en-US" b="1" dirty="0" err="1"/>
              <a:t>media_curso</a:t>
            </a:r>
            <a:r>
              <a:rPr lang="en-US" b="1" dirty="0"/>
              <a:t>)</a:t>
            </a:r>
          </a:p>
          <a:p>
            <a:pPr indent="84138"/>
            <a:r>
              <a:rPr lang="en-US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75426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DDL – Create table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INTRODUÇÃO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838199" y="1493044"/>
            <a:ext cx="9686731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1313" indent="-3413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020763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SzPct val="100000"/>
            </a:pPr>
            <a:r>
              <a:rPr lang="pt-BR" sz="3200" b="1" dirty="0">
                <a:latin typeface="Calibri"/>
                <a:cs typeface="Calibri"/>
              </a:rPr>
              <a:t>Chaves candidatas</a:t>
            </a:r>
            <a:endParaRPr lang="pt-PT" sz="3200" b="1" dirty="0">
              <a:latin typeface="Calibri"/>
              <a:cs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10646" y="2561399"/>
            <a:ext cx="9770708" cy="4247317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indent="84138"/>
            <a:r>
              <a:rPr lang="en-US" dirty="0"/>
              <a:t>create table </a:t>
            </a:r>
            <a:r>
              <a:rPr lang="en-US" dirty="0" err="1"/>
              <a:t>aluno</a:t>
            </a:r>
            <a:r>
              <a:rPr lang="en-US" dirty="0"/>
              <a:t> ( 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numero</a:t>
            </a:r>
            <a:r>
              <a:rPr lang="en-US" dirty="0"/>
              <a:t> integer,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ano</a:t>
            </a:r>
            <a:r>
              <a:rPr lang="en-US" dirty="0"/>
              <a:t> integer,</a:t>
            </a:r>
          </a:p>
          <a:p>
            <a:pPr indent="84138"/>
            <a:r>
              <a:rPr lang="en-US" b="1" dirty="0"/>
              <a:t>	bi varchar(15) CONSTRAINT </a:t>
            </a:r>
            <a:r>
              <a:rPr lang="en-US" b="1" dirty="0" err="1"/>
              <a:t>un_bi</a:t>
            </a:r>
            <a:r>
              <a:rPr lang="en-US" b="1" dirty="0"/>
              <a:t> UNIQUE,</a:t>
            </a:r>
          </a:p>
          <a:p>
            <a:pPr indent="84138"/>
            <a:r>
              <a:rPr lang="en-US" b="1" dirty="0"/>
              <a:t>	</a:t>
            </a:r>
            <a:r>
              <a:rPr lang="en-US" b="1" dirty="0" err="1"/>
              <a:t>nif</a:t>
            </a:r>
            <a:r>
              <a:rPr lang="en-US" b="1" dirty="0"/>
              <a:t> varchar(15) CONSTRAINT </a:t>
            </a:r>
            <a:r>
              <a:rPr lang="en-US" b="1" dirty="0" err="1"/>
              <a:t>un_nif</a:t>
            </a:r>
            <a:r>
              <a:rPr lang="en-US" b="1" dirty="0"/>
              <a:t> UNIQUE,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nome</a:t>
            </a:r>
            <a:r>
              <a:rPr lang="en-US" dirty="0"/>
              <a:t> varchar (56),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curso</a:t>
            </a:r>
            <a:r>
              <a:rPr lang="en-US" dirty="0"/>
              <a:t> varchar(5) not null,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dept_id</a:t>
            </a:r>
            <a:r>
              <a:rPr lang="en-US" dirty="0"/>
              <a:t> char(3) not null,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media_curso</a:t>
            </a:r>
            <a:r>
              <a:rPr lang="en-US" dirty="0"/>
              <a:t>  number (4 ,2)  default 0,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media_exames</a:t>
            </a:r>
            <a:r>
              <a:rPr lang="en-US" dirty="0"/>
              <a:t> number (4 ,2),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data_nascimento</a:t>
            </a:r>
            <a:r>
              <a:rPr lang="en-US" dirty="0"/>
              <a:t> date,</a:t>
            </a:r>
          </a:p>
          <a:p>
            <a:pPr indent="84138"/>
            <a:r>
              <a:rPr lang="en-US" dirty="0"/>
              <a:t>	constraint </a:t>
            </a:r>
            <a:r>
              <a:rPr lang="en-US" dirty="0" err="1"/>
              <a:t>pk_aluno</a:t>
            </a:r>
            <a:r>
              <a:rPr lang="en-US" dirty="0"/>
              <a:t> PRIMARY KEY(</a:t>
            </a:r>
            <a:r>
              <a:rPr lang="en-US" dirty="0" err="1"/>
              <a:t>numero</a:t>
            </a:r>
            <a:r>
              <a:rPr lang="en-US" dirty="0"/>
              <a:t>, </a:t>
            </a:r>
            <a:r>
              <a:rPr lang="en-US" dirty="0" err="1"/>
              <a:t>ano</a:t>
            </a:r>
            <a:r>
              <a:rPr lang="en-US" dirty="0"/>
              <a:t>),</a:t>
            </a:r>
          </a:p>
          <a:p>
            <a:pPr indent="84138"/>
            <a:r>
              <a:rPr lang="en-US" dirty="0"/>
              <a:t>	constraint </a:t>
            </a:r>
            <a:r>
              <a:rPr lang="en-US" dirty="0" err="1"/>
              <a:t>fk_aluno_curso</a:t>
            </a:r>
            <a:r>
              <a:rPr lang="en-US" dirty="0"/>
              <a:t> FOREIGN KEY(</a:t>
            </a:r>
            <a:r>
              <a:rPr lang="en-US" dirty="0" err="1"/>
              <a:t>curso</a:t>
            </a:r>
            <a:r>
              <a:rPr lang="en-US" dirty="0"/>
              <a:t>, </a:t>
            </a:r>
            <a:r>
              <a:rPr lang="en-US" dirty="0" err="1"/>
              <a:t>dept_id</a:t>
            </a:r>
            <a:r>
              <a:rPr lang="en-US" dirty="0"/>
              <a:t>) REFERENCES </a:t>
            </a:r>
            <a:r>
              <a:rPr lang="en-US" dirty="0" err="1"/>
              <a:t>curso</a:t>
            </a:r>
            <a:r>
              <a:rPr lang="en-US" dirty="0"/>
              <a:t>(</a:t>
            </a:r>
            <a:r>
              <a:rPr lang="en-US" dirty="0" err="1"/>
              <a:t>cod_curso</a:t>
            </a:r>
            <a:r>
              <a:rPr lang="en-US" dirty="0"/>
              <a:t>, </a:t>
            </a:r>
            <a:r>
              <a:rPr lang="en-US" dirty="0" err="1"/>
              <a:t>depto</a:t>
            </a:r>
            <a:r>
              <a:rPr lang="en-US" dirty="0"/>
              <a:t>),</a:t>
            </a:r>
          </a:p>
          <a:p>
            <a:pPr indent="84138"/>
            <a:r>
              <a:rPr lang="en-US" dirty="0"/>
              <a:t>	constraint </a:t>
            </a:r>
            <a:r>
              <a:rPr lang="en-US" dirty="0" err="1"/>
              <a:t>ck_media_exames</a:t>
            </a:r>
            <a:r>
              <a:rPr lang="en-US" dirty="0"/>
              <a:t>  check (</a:t>
            </a:r>
            <a:r>
              <a:rPr lang="en-US" dirty="0" err="1"/>
              <a:t>media_exames</a:t>
            </a:r>
            <a:r>
              <a:rPr lang="en-US" dirty="0"/>
              <a:t> &lt;= </a:t>
            </a:r>
            <a:r>
              <a:rPr lang="en-US" dirty="0" err="1"/>
              <a:t>media_curso</a:t>
            </a:r>
            <a:r>
              <a:rPr lang="en-US" dirty="0"/>
              <a:t>)</a:t>
            </a:r>
          </a:p>
          <a:p>
            <a:pPr indent="84138"/>
            <a:r>
              <a:rPr lang="en-US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53267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DDL – Create table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INTRODUÇÃO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838199" y="1493044"/>
            <a:ext cx="10610462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1313" indent="-3413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020763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SzPct val="100000"/>
            </a:pPr>
            <a:r>
              <a:rPr lang="pt-BR" sz="3200" b="1" dirty="0">
                <a:latin typeface="Calibri"/>
                <a:cs typeface="Calibri"/>
              </a:rPr>
              <a:t>Chave estrangeira</a:t>
            </a:r>
          </a:p>
          <a:p>
            <a:pPr lvl="1">
              <a:buSzPct val="100000"/>
            </a:pPr>
            <a:r>
              <a:rPr lang="pt-BR" sz="2800" dirty="0">
                <a:latin typeface="Calibri"/>
                <a:cs typeface="Calibri"/>
              </a:rPr>
              <a:t>Tem que ser chave primária (ou unique) na tabela referenciada</a:t>
            </a:r>
            <a:endParaRPr lang="pt-PT" sz="2800" dirty="0">
              <a:latin typeface="Calibri"/>
              <a:cs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83363" y="2486754"/>
            <a:ext cx="9843797" cy="4247317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indent="84138"/>
            <a:r>
              <a:rPr lang="en-US" dirty="0"/>
              <a:t>create table </a:t>
            </a:r>
            <a:r>
              <a:rPr lang="en-US" dirty="0" err="1"/>
              <a:t>aluno</a:t>
            </a:r>
            <a:r>
              <a:rPr lang="en-US" dirty="0"/>
              <a:t>( 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numero</a:t>
            </a:r>
            <a:r>
              <a:rPr lang="en-US" dirty="0"/>
              <a:t> integer,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ano</a:t>
            </a:r>
            <a:r>
              <a:rPr lang="en-US" dirty="0"/>
              <a:t> integer,</a:t>
            </a:r>
          </a:p>
          <a:p>
            <a:pPr indent="84138"/>
            <a:r>
              <a:rPr lang="en-US" dirty="0"/>
              <a:t>	bi varchar(15) CONSTRAINT </a:t>
            </a:r>
            <a:r>
              <a:rPr lang="en-US" dirty="0" err="1"/>
              <a:t>un_bi</a:t>
            </a:r>
            <a:r>
              <a:rPr lang="en-US" dirty="0"/>
              <a:t> UNIQUE,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nif</a:t>
            </a:r>
            <a:r>
              <a:rPr lang="en-US" dirty="0"/>
              <a:t> varchar(15) CONSTRAINT </a:t>
            </a:r>
            <a:r>
              <a:rPr lang="en-US" dirty="0" err="1"/>
              <a:t>un_nif</a:t>
            </a:r>
            <a:r>
              <a:rPr lang="en-US" dirty="0"/>
              <a:t> UNIQUE,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nome</a:t>
            </a:r>
            <a:r>
              <a:rPr lang="en-US" dirty="0"/>
              <a:t> varchar (56),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curso</a:t>
            </a:r>
            <a:r>
              <a:rPr lang="en-US" dirty="0"/>
              <a:t> varchar(5) not null,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dept_id</a:t>
            </a:r>
            <a:r>
              <a:rPr lang="en-US" dirty="0"/>
              <a:t> char(3) not null,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media_curso</a:t>
            </a:r>
            <a:r>
              <a:rPr lang="en-US" dirty="0"/>
              <a:t>  number (4 ,2)  default 0,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media_exames</a:t>
            </a:r>
            <a:r>
              <a:rPr lang="en-US" dirty="0"/>
              <a:t> number (4 ,2),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data_nascimento</a:t>
            </a:r>
            <a:r>
              <a:rPr lang="en-US" dirty="0"/>
              <a:t> date,</a:t>
            </a:r>
          </a:p>
          <a:p>
            <a:pPr indent="84138"/>
            <a:r>
              <a:rPr lang="en-US" dirty="0"/>
              <a:t>	CONSTRAINT </a:t>
            </a:r>
            <a:r>
              <a:rPr lang="en-US" dirty="0" err="1"/>
              <a:t>pk_aluno</a:t>
            </a:r>
            <a:r>
              <a:rPr lang="en-US" dirty="0"/>
              <a:t> PRIMARY KEY(</a:t>
            </a:r>
            <a:r>
              <a:rPr lang="en-US" dirty="0" err="1"/>
              <a:t>numero</a:t>
            </a:r>
            <a:r>
              <a:rPr lang="en-US" dirty="0"/>
              <a:t>, </a:t>
            </a:r>
            <a:r>
              <a:rPr lang="en-US" dirty="0" err="1"/>
              <a:t>ano</a:t>
            </a:r>
            <a:r>
              <a:rPr lang="en-US" dirty="0"/>
              <a:t>),</a:t>
            </a:r>
          </a:p>
          <a:p>
            <a:pPr indent="84138"/>
            <a:r>
              <a:rPr lang="en-US" dirty="0"/>
              <a:t>	CONSTRAINT </a:t>
            </a:r>
            <a:r>
              <a:rPr lang="en-US" dirty="0" err="1"/>
              <a:t>fk_aluno_curso</a:t>
            </a:r>
            <a:r>
              <a:rPr lang="en-US" dirty="0"/>
              <a:t> FOREIGN KEY(</a:t>
            </a:r>
            <a:r>
              <a:rPr lang="en-US" dirty="0" err="1"/>
              <a:t>curso</a:t>
            </a:r>
            <a:r>
              <a:rPr lang="en-US" dirty="0"/>
              <a:t>, </a:t>
            </a:r>
            <a:r>
              <a:rPr lang="en-US" dirty="0" err="1"/>
              <a:t>dept_id</a:t>
            </a:r>
            <a:r>
              <a:rPr lang="en-US" dirty="0"/>
              <a:t>) REFERENCES </a:t>
            </a:r>
            <a:r>
              <a:rPr lang="en-US" b="1" dirty="0" err="1">
                <a:solidFill>
                  <a:srgbClr val="FF0000"/>
                </a:solidFill>
              </a:rPr>
              <a:t>curso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cod_curso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depto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,</a:t>
            </a:r>
          </a:p>
          <a:p>
            <a:pPr indent="84138"/>
            <a:r>
              <a:rPr lang="en-US" dirty="0"/>
              <a:t>	CONSTRAINT </a:t>
            </a:r>
            <a:r>
              <a:rPr lang="en-US" dirty="0" err="1"/>
              <a:t>ck_media_exames</a:t>
            </a:r>
            <a:r>
              <a:rPr lang="en-US" dirty="0"/>
              <a:t>  check (</a:t>
            </a:r>
            <a:r>
              <a:rPr lang="en-US" dirty="0" err="1"/>
              <a:t>media_exames</a:t>
            </a:r>
            <a:r>
              <a:rPr lang="en-US" dirty="0"/>
              <a:t> &lt;= </a:t>
            </a:r>
            <a:r>
              <a:rPr lang="en-US" dirty="0" err="1"/>
              <a:t>media_curso</a:t>
            </a:r>
            <a:r>
              <a:rPr lang="en-US" dirty="0"/>
              <a:t>)</a:t>
            </a:r>
          </a:p>
          <a:p>
            <a:pPr indent="84138"/>
            <a:r>
              <a:rPr lang="en-US" dirty="0"/>
              <a:t>); </a:t>
            </a:r>
          </a:p>
        </p:txBody>
      </p:sp>
      <p:sp>
        <p:nvSpPr>
          <p:cNvPr id="6" name="Rectangle 5"/>
          <p:cNvSpPr/>
          <p:nvPr/>
        </p:nvSpPr>
        <p:spPr>
          <a:xfrm>
            <a:off x="4766668" y="1496530"/>
            <a:ext cx="7148524" cy="1754326"/>
          </a:xfrm>
          <a:prstGeom prst="rect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indent="84138"/>
            <a:r>
              <a:rPr lang="en-US" dirty="0"/>
              <a:t>create table </a:t>
            </a:r>
            <a:r>
              <a:rPr lang="en-US" dirty="0" err="1"/>
              <a:t>curso</a:t>
            </a:r>
            <a:r>
              <a:rPr lang="en-US" dirty="0"/>
              <a:t>( 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cod_curso</a:t>
            </a:r>
            <a:r>
              <a:rPr lang="en-US" dirty="0"/>
              <a:t> varchar(5),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depto</a:t>
            </a:r>
            <a:r>
              <a:rPr lang="en-US" dirty="0"/>
              <a:t> char(3),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nome</a:t>
            </a:r>
            <a:r>
              <a:rPr lang="en-US" dirty="0"/>
              <a:t> varchar(50),</a:t>
            </a:r>
          </a:p>
          <a:p>
            <a:pPr indent="84138"/>
            <a:r>
              <a:rPr lang="en-US" dirty="0"/>
              <a:t>	CONSTRAINT </a:t>
            </a:r>
            <a:r>
              <a:rPr lang="en-US" dirty="0" err="1"/>
              <a:t>pk_curso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PRIMARY KEY(</a:t>
            </a:r>
            <a:r>
              <a:rPr lang="en-US" dirty="0" err="1">
                <a:solidFill>
                  <a:srgbClr val="FF0000"/>
                </a:solidFill>
              </a:rPr>
              <a:t>cod_curso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depto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,</a:t>
            </a:r>
          </a:p>
          <a:p>
            <a:pPr indent="84138"/>
            <a:r>
              <a:rPr lang="en-US" dirty="0"/>
              <a:t>	); </a:t>
            </a:r>
          </a:p>
        </p:txBody>
      </p:sp>
    </p:spTree>
    <p:extLst>
      <p:ext uri="{BB962C8B-B14F-4D97-AF65-F5344CB8AC3E}">
        <p14:creationId xmlns:p14="http://schemas.microsoft.com/office/powerpoint/2010/main" val="274489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DDL – Create table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INTRODUÇÃO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838199" y="1493044"/>
            <a:ext cx="10610462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1313" indent="-3413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020763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SzPct val="100000"/>
            </a:pPr>
            <a:r>
              <a:rPr lang="pt-BR" sz="3200" b="1" dirty="0">
                <a:latin typeface="Calibri"/>
                <a:cs typeface="Calibri"/>
              </a:rPr>
              <a:t>Propagação de update/delete</a:t>
            </a:r>
          </a:p>
          <a:p>
            <a:pPr lvl="1">
              <a:buSzPct val="100000"/>
            </a:pPr>
            <a:r>
              <a:rPr lang="pt-BR" sz="2800" dirty="0">
                <a:latin typeface="Calibri"/>
                <a:cs typeface="Calibri"/>
              </a:rPr>
              <a:t>Neste exemplo, quando um curso  é removido os alunos que pertençam a esse curso ficam com a chave estrangeira curso a null</a:t>
            </a:r>
          </a:p>
          <a:p>
            <a:pPr lvl="1">
              <a:buSzPct val="100000"/>
            </a:pPr>
            <a:r>
              <a:rPr lang="pt-BR" sz="2800" dirty="0">
                <a:latin typeface="Calibri"/>
                <a:cs typeface="Calibri"/>
              </a:rPr>
              <a:t>Quando a chave primária de um curso é modificada (update), essa modificação propaga-se e atualiza também a chave estrangeira curso da tabela aluno</a:t>
            </a:r>
            <a:endParaRPr lang="pt-PT" sz="2800" dirty="0">
              <a:latin typeface="Calibri"/>
              <a:cs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12775" y="4168299"/>
            <a:ext cx="9843797" cy="147732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indent="84138"/>
            <a:r>
              <a:rPr lang="en-US" dirty="0"/>
              <a:t>create table </a:t>
            </a:r>
            <a:r>
              <a:rPr lang="en-US" dirty="0" err="1"/>
              <a:t>aluno</a:t>
            </a:r>
            <a:r>
              <a:rPr lang="en-US" dirty="0"/>
              <a:t> ( 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numero</a:t>
            </a:r>
            <a:r>
              <a:rPr lang="en-US" dirty="0"/>
              <a:t> integer primary key, </a:t>
            </a:r>
          </a:p>
          <a:p>
            <a:pPr indent="84138"/>
            <a:r>
              <a:rPr lang="en-US" dirty="0"/>
              <a:t>	bi integer unique , 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curso</a:t>
            </a:r>
            <a:r>
              <a:rPr lang="en-US" dirty="0"/>
              <a:t> integer references </a:t>
            </a:r>
            <a:r>
              <a:rPr lang="en-US" dirty="0" err="1"/>
              <a:t>curso</a:t>
            </a:r>
            <a:r>
              <a:rPr lang="en-US" dirty="0"/>
              <a:t>(id) </a:t>
            </a:r>
            <a:r>
              <a:rPr lang="en-US" b="1" dirty="0">
                <a:solidFill>
                  <a:srgbClr val="FF0000"/>
                </a:solidFill>
              </a:rPr>
              <a:t>on delete set null on update cascade</a:t>
            </a:r>
          </a:p>
          <a:p>
            <a:pPr indent="84138"/>
            <a:r>
              <a:rPr lang="en-US" dirty="0"/>
              <a:t>); </a:t>
            </a:r>
          </a:p>
        </p:txBody>
      </p:sp>
      <p:sp>
        <p:nvSpPr>
          <p:cNvPr id="8" name="Rectangle 7"/>
          <p:cNvSpPr/>
          <p:nvPr/>
        </p:nvSpPr>
        <p:spPr>
          <a:xfrm>
            <a:off x="4766668" y="1496530"/>
            <a:ext cx="7148524" cy="1754326"/>
          </a:xfrm>
          <a:prstGeom prst="rect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indent="84138"/>
            <a:r>
              <a:rPr lang="pt-BR" dirty="0"/>
              <a:t>Alternativas para ON DELETE e ON UPDATE: </a:t>
            </a:r>
          </a:p>
          <a:p>
            <a:pPr indent="84138"/>
            <a:r>
              <a:rPr lang="pt-BR" b="1" dirty="0"/>
              <a:t>RESTRICT</a:t>
            </a:r>
            <a:r>
              <a:rPr lang="pt-BR" dirty="0"/>
              <a:t> - não deixa efetuar a operação</a:t>
            </a:r>
          </a:p>
          <a:p>
            <a:pPr indent="84138"/>
            <a:r>
              <a:rPr lang="pt-BR" b="1" dirty="0"/>
              <a:t>CASCADE</a:t>
            </a:r>
            <a:r>
              <a:rPr lang="pt-BR" dirty="0"/>
              <a:t> - apaga os registos associados (delete) ou altera a chave estrangeira (update)</a:t>
            </a:r>
          </a:p>
          <a:p>
            <a:pPr indent="84138"/>
            <a:r>
              <a:rPr lang="pt-BR" b="1" dirty="0"/>
              <a:t>SET NULL </a:t>
            </a:r>
            <a:r>
              <a:rPr lang="pt-BR" dirty="0"/>
              <a:t>- A chave estrangeira passa a null</a:t>
            </a:r>
          </a:p>
          <a:p>
            <a:pPr indent="84138"/>
            <a:r>
              <a:rPr lang="pt-BR" b="1" dirty="0"/>
              <a:t>SET DEFAULT </a:t>
            </a:r>
            <a:r>
              <a:rPr lang="pt-BR" dirty="0"/>
              <a:t>- A chave estrangeira passa a ter o valor por omissão. </a:t>
            </a:r>
          </a:p>
        </p:txBody>
      </p:sp>
      <p:sp>
        <p:nvSpPr>
          <p:cNvPr id="5" name="Explosion 2 4"/>
          <p:cNvSpPr/>
          <p:nvPr/>
        </p:nvSpPr>
        <p:spPr>
          <a:xfrm>
            <a:off x="5953490" y="1816436"/>
            <a:ext cx="1762366" cy="877078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/>
              <a:t>Cuidado</a:t>
            </a:r>
            <a:r>
              <a:rPr lang="en-US" sz="11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141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DDL – Create table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INTRODUÇÃO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838199" y="1493044"/>
            <a:ext cx="9686731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1313" indent="-3413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020763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SzPct val="100000"/>
            </a:pPr>
            <a:r>
              <a:rPr lang="pt-PT" sz="3200" dirty="0">
                <a:latin typeface="Calibri"/>
                <a:cs typeface="Calibri"/>
              </a:rPr>
              <a:t>Criar tabela com base numa query</a:t>
            </a:r>
          </a:p>
          <a:p>
            <a:pPr>
              <a:buSzPct val="100000"/>
            </a:pPr>
            <a:endParaRPr lang="pt-PT" sz="3200" dirty="0">
              <a:latin typeface="Calibri"/>
              <a:cs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95975" y="2300113"/>
            <a:ext cx="8422465" cy="923330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indent="84138">
              <a:lnSpc>
                <a:spcPct val="150000"/>
              </a:lnSpc>
            </a:pPr>
            <a:r>
              <a:rPr lang="en-US" b="1" dirty="0"/>
              <a:t>CREATE TABLE Tabela2 AS SELECT * FROM Tabela1 WITH NO DATA;</a:t>
            </a:r>
          </a:p>
          <a:p>
            <a:pPr indent="84138">
              <a:lnSpc>
                <a:spcPct val="150000"/>
              </a:lnSpc>
            </a:pPr>
            <a:r>
              <a:rPr lang="en-US" b="1" dirty="0"/>
              <a:t>CREATE TABLE Tabela2(A,B,C,D,E) AS SELECT * FROM Tabela1 WITH NO DATA;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2391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Create View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INTRODUÇÃO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94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[OR REPLACE] [FORCE|NOFORCE] VIEW </a:t>
            </a:r>
            <a:r>
              <a:rPr lang="en-US" dirty="0" err="1"/>
              <a:t>view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[(alias[, alias]...)]</a:t>
            </a:r>
          </a:p>
          <a:p>
            <a:pPr marL="0" indent="0">
              <a:buNone/>
            </a:pPr>
            <a:r>
              <a:rPr lang="en-US" dirty="0"/>
              <a:t>                       AS subquery</a:t>
            </a:r>
          </a:p>
          <a:p>
            <a:pPr marL="0" indent="0">
              <a:buNone/>
            </a:pPr>
            <a:r>
              <a:rPr lang="en-US" dirty="0"/>
              <a:t>                       [WITH CHECK OPTION [CONSTRAINT constraint]]</a:t>
            </a:r>
          </a:p>
          <a:p>
            <a:pPr marL="0" indent="0">
              <a:buNone/>
            </a:pPr>
            <a:r>
              <a:rPr lang="en-US" dirty="0"/>
              <a:t>                       [WITH READ ONLY [CONSTRAINT constraint]];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06424" y="4928616"/>
            <a:ext cx="10149840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CREATE VIEW </a:t>
            </a:r>
            <a:r>
              <a:rPr lang="en-US" b="1" dirty="0" err="1">
                <a:solidFill>
                  <a:schemeClr val="bg1"/>
                </a:solidFill>
              </a:rPr>
              <a:t>salaryDEI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               AS SELECT </a:t>
            </a:r>
            <a:r>
              <a:rPr lang="en-US" b="1" dirty="0" err="1">
                <a:solidFill>
                  <a:schemeClr val="bg1"/>
                </a:solidFill>
              </a:rPr>
              <a:t>employee_id</a:t>
            </a:r>
            <a:r>
              <a:rPr lang="en-US" b="1" dirty="0">
                <a:solidFill>
                  <a:schemeClr val="bg1"/>
                </a:solidFill>
              </a:rPr>
              <a:t> ID_NUMBER, </a:t>
            </a:r>
            <a:r>
              <a:rPr lang="en-US" b="1" dirty="0" err="1">
                <a:solidFill>
                  <a:schemeClr val="bg1"/>
                </a:solidFill>
              </a:rPr>
              <a:t>last_name</a:t>
            </a:r>
            <a:r>
              <a:rPr lang="en-US" b="1" dirty="0">
                <a:solidFill>
                  <a:schemeClr val="bg1"/>
                </a:solidFill>
              </a:rPr>
              <a:t> NAME, salary*12 ANN_SALARY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    FROM employees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    WHERE </a:t>
            </a:r>
            <a:r>
              <a:rPr lang="en-US" b="1" dirty="0" err="1">
                <a:solidFill>
                  <a:schemeClr val="bg1"/>
                </a:solidFill>
              </a:rPr>
              <a:t>department_id</a:t>
            </a:r>
            <a:r>
              <a:rPr lang="en-US" b="1" dirty="0">
                <a:solidFill>
                  <a:schemeClr val="bg1"/>
                </a:solidFill>
              </a:rPr>
              <a:t> = ‘DEI’;</a:t>
            </a:r>
          </a:p>
        </p:txBody>
      </p:sp>
    </p:spTree>
    <p:extLst>
      <p:ext uri="{BB962C8B-B14F-4D97-AF65-F5344CB8AC3E}">
        <p14:creationId xmlns:p14="http://schemas.microsoft.com/office/powerpoint/2010/main" val="273746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Create Sequence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INTRODUÇÃO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94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SEQUENCE </a:t>
            </a:r>
            <a:r>
              <a:rPr lang="en-US" dirty="0" err="1"/>
              <a:t>sequence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[INCREMENT BY n]</a:t>
            </a:r>
          </a:p>
          <a:p>
            <a:pPr marL="0" indent="0">
              <a:buNone/>
            </a:pPr>
            <a:r>
              <a:rPr lang="en-US" dirty="0"/>
              <a:t>                    [START WITH n]</a:t>
            </a:r>
          </a:p>
          <a:p>
            <a:pPr marL="0" indent="0">
              <a:buNone/>
            </a:pPr>
            <a:r>
              <a:rPr lang="en-US" dirty="0"/>
              <a:t>                    [{MAXVALUE n | NOMAXVALUE}]</a:t>
            </a:r>
          </a:p>
          <a:p>
            <a:pPr marL="0" indent="0">
              <a:buNone/>
            </a:pPr>
            <a:r>
              <a:rPr lang="en-US" dirty="0"/>
              <a:t>                    [{MINVALUE n | NOMINVALUE}]</a:t>
            </a:r>
          </a:p>
          <a:p>
            <a:pPr marL="0" indent="0">
              <a:buNone/>
            </a:pPr>
            <a:r>
              <a:rPr lang="en-US" dirty="0"/>
              <a:t>                    [{CYCLE | NOCYCLE}]</a:t>
            </a:r>
          </a:p>
          <a:p>
            <a:pPr marL="0" indent="0">
              <a:buNone/>
            </a:pPr>
            <a:r>
              <a:rPr lang="en-US" dirty="0"/>
              <a:t>                    [{CACHE n | NOCACHE}];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06424" y="4928616"/>
            <a:ext cx="10149840" cy="9233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CREATE SEQUENCE </a:t>
            </a:r>
            <a:r>
              <a:rPr lang="en-US" b="1" dirty="0" err="1">
                <a:solidFill>
                  <a:schemeClr val="bg1"/>
                </a:solidFill>
              </a:rPr>
              <a:t>deptid_seq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                        INCREMENT BY 10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             START WITH 120;</a:t>
            </a:r>
          </a:p>
        </p:txBody>
      </p:sp>
    </p:spTree>
    <p:extLst>
      <p:ext uri="{BB962C8B-B14F-4D97-AF65-F5344CB8AC3E}">
        <p14:creationId xmlns:p14="http://schemas.microsoft.com/office/powerpoint/2010/main" val="293987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Create Index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INTRODUÇÃO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94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INDEX </a:t>
            </a:r>
            <a:r>
              <a:rPr lang="en-US" dirty="0" err="1"/>
              <a:t>index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ON table (column[, column]...);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06424" y="4928616"/>
            <a:ext cx="10149840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CREATE INDEX </a:t>
            </a:r>
            <a:r>
              <a:rPr lang="en-US" b="1" dirty="0" err="1">
                <a:solidFill>
                  <a:schemeClr val="bg1"/>
                </a:solidFill>
              </a:rPr>
              <a:t>emp_last_name_idx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                ON  employees(</a:t>
            </a:r>
            <a:r>
              <a:rPr lang="en-US" b="1" dirty="0" err="1">
                <a:solidFill>
                  <a:schemeClr val="bg1"/>
                </a:solidFill>
              </a:rPr>
              <a:t>last_name</a:t>
            </a:r>
            <a:r>
              <a:rPr lang="en-US" b="1" dirty="0">
                <a:solidFill>
                  <a:schemeClr val="bg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4847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Alter Table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INTRODUÇÃO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1158728" cy="420941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ALTER TABLE Customers ADD Email varchar(255);</a:t>
            </a:r>
          </a:p>
          <a:p>
            <a:pPr marL="0" indent="0">
              <a:buNone/>
            </a:pPr>
            <a:r>
              <a:rPr lang="en-US" dirty="0"/>
              <a:t>ALTER TABLE Customers DROP COLUMN Email;</a:t>
            </a:r>
          </a:p>
          <a:p>
            <a:pPr marL="0" indent="0">
              <a:buNone/>
            </a:pPr>
            <a:r>
              <a:rPr lang="en-US" dirty="0"/>
              <a:t>ALTER TABLE Customers MODIFY COLUMN Email varchar(100);</a:t>
            </a:r>
          </a:p>
          <a:p>
            <a:pPr marL="0" indent="0">
              <a:buNone/>
            </a:pPr>
            <a:r>
              <a:rPr lang="en-US" dirty="0"/>
              <a:t>ALTER TABLE Customers ADD CONSTRAINT </a:t>
            </a:r>
            <a:r>
              <a:rPr lang="en-US" dirty="0" err="1"/>
              <a:t>ck_positive_balance</a:t>
            </a:r>
            <a:r>
              <a:rPr lang="en-US" dirty="0"/>
              <a:t> CHECK (balance &gt;= 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ALTER TABLE </a:t>
            </a:r>
            <a:r>
              <a:rPr lang="en-US" sz="2400" b="1" dirty="0" err="1"/>
              <a:t>table_name</a:t>
            </a:r>
            <a:r>
              <a:rPr lang="en-US" sz="2400" b="1" dirty="0"/>
              <a:t> </a:t>
            </a:r>
          </a:p>
          <a:p>
            <a:pPr marL="0" indent="0">
              <a:buNone/>
            </a:pPr>
            <a:r>
              <a:rPr lang="en-US" sz="2400" b="1" dirty="0"/>
              <a:t>ADD CONSTRAINT </a:t>
            </a:r>
            <a:r>
              <a:rPr lang="en-US" sz="2400" b="1" dirty="0" err="1"/>
              <a:t>pk_name</a:t>
            </a:r>
            <a:r>
              <a:rPr lang="en-US" sz="2400" b="1" dirty="0"/>
              <a:t> PRIMARY KEY (column1, column2...);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ALTER TABLE </a:t>
            </a:r>
            <a:r>
              <a:rPr lang="en-US" sz="2400" b="1" dirty="0" err="1"/>
              <a:t>table_name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ADD CONSTRAINT </a:t>
            </a:r>
            <a:r>
              <a:rPr lang="en-US" sz="2400" b="1" dirty="0" err="1"/>
              <a:t>fk_name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FOREIGN KEY (column1, column2, …) REFERENCES </a:t>
            </a:r>
            <a:r>
              <a:rPr lang="en-US" sz="2400" b="1" dirty="0" err="1"/>
              <a:t>referred_table_name</a:t>
            </a:r>
            <a:r>
              <a:rPr lang="en-US" sz="2400" b="1" dirty="0"/>
              <a:t>(</a:t>
            </a:r>
            <a:r>
              <a:rPr lang="en-US" sz="2400" b="1" dirty="0" err="1"/>
              <a:t>primary_key_columns</a:t>
            </a:r>
            <a:r>
              <a:rPr lang="en-US" sz="2400" b="1" dirty="0"/>
              <a:t>);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68780" y="1011092"/>
            <a:ext cx="6656832" cy="39703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O que </a:t>
            </a:r>
            <a:r>
              <a:rPr lang="en-US" b="1" dirty="0" err="1">
                <a:solidFill>
                  <a:srgbClr val="FFFF00"/>
                </a:solidFill>
              </a:rPr>
              <a:t>acontece</a:t>
            </a:r>
            <a:r>
              <a:rPr lang="en-US" b="1" dirty="0">
                <a:solidFill>
                  <a:srgbClr val="FFFF00"/>
                </a:solidFill>
              </a:rPr>
              <a:t> se </a:t>
            </a:r>
            <a:r>
              <a:rPr lang="en-US" b="1" dirty="0" err="1">
                <a:solidFill>
                  <a:srgbClr val="FFFF00"/>
                </a:solidFill>
              </a:rPr>
              <a:t>corrermos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este</a:t>
            </a:r>
            <a:r>
              <a:rPr lang="en-US" b="1" dirty="0">
                <a:solidFill>
                  <a:srgbClr val="FFFF00"/>
                </a:solidFill>
              </a:rPr>
              <a:t> script para </a:t>
            </a:r>
            <a:r>
              <a:rPr lang="en-US" b="1" dirty="0" err="1">
                <a:solidFill>
                  <a:srgbClr val="FFFF00"/>
                </a:solidFill>
              </a:rPr>
              <a:t>criar</a:t>
            </a:r>
            <a:r>
              <a:rPr lang="en-US" b="1" dirty="0">
                <a:solidFill>
                  <a:srgbClr val="FFFF00"/>
                </a:solidFill>
              </a:rPr>
              <a:t> as </a:t>
            </a:r>
            <a:r>
              <a:rPr lang="en-US" b="1" dirty="0" err="1">
                <a:solidFill>
                  <a:srgbClr val="FFFF00"/>
                </a:solidFill>
              </a:rPr>
              <a:t>tabelas</a:t>
            </a:r>
            <a:r>
              <a:rPr lang="en-US" b="1" dirty="0">
                <a:solidFill>
                  <a:srgbClr val="FFFF00"/>
                </a:solidFill>
              </a:rPr>
              <a:t> artists e tracks?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CREATE TABLE tracks (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traid</a:t>
            </a:r>
            <a:r>
              <a:rPr lang="en-US" b="1" dirty="0">
                <a:solidFill>
                  <a:schemeClr val="bg1"/>
                </a:solidFill>
              </a:rPr>
              <a:t>  INTEGER, </a:t>
            </a:r>
          </a:p>
          <a:p>
            <a:r>
              <a:rPr lang="en-US" b="1" dirty="0">
                <a:solidFill>
                  <a:schemeClr val="bg1"/>
                </a:solidFill>
              </a:rPr>
              <a:t>	title   TEXT,</a:t>
            </a:r>
          </a:p>
          <a:p>
            <a:r>
              <a:rPr lang="en-US" b="1" dirty="0">
                <a:solidFill>
                  <a:schemeClr val="bg1"/>
                </a:solidFill>
              </a:rPr>
              <a:t>	artist INTEGER, </a:t>
            </a:r>
          </a:p>
          <a:p>
            <a:r>
              <a:rPr lang="en-US" b="1" dirty="0">
                <a:solidFill>
                  <a:schemeClr val="bg1"/>
                </a:solidFill>
              </a:rPr>
              <a:t>	FOREIGN KEY(artist) REFERENCES artists(id)</a:t>
            </a:r>
          </a:p>
          <a:p>
            <a:r>
              <a:rPr lang="en-US" b="1" dirty="0">
                <a:solidFill>
                  <a:schemeClr val="bg1"/>
                </a:solidFill>
              </a:rPr>
              <a:t>);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CREATE TABLE artists (</a:t>
            </a:r>
          </a:p>
          <a:p>
            <a:r>
              <a:rPr lang="en-US" b="1" dirty="0">
                <a:solidFill>
                  <a:schemeClr val="bg1"/>
                </a:solidFill>
              </a:rPr>
              <a:t>	id INTEGER PRIMARY KEY,  </a:t>
            </a:r>
          </a:p>
          <a:p>
            <a:r>
              <a:rPr lang="en-US" b="1" dirty="0">
                <a:solidFill>
                  <a:schemeClr val="bg1"/>
                </a:solidFill>
              </a:rPr>
              <a:t>	name  TEXT</a:t>
            </a:r>
          </a:p>
          <a:p>
            <a:r>
              <a:rPr lang="en-US" b="1" dirty="0">
                <a:solidFill>
                  <a:schemeClr val="bg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3318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Estrutura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 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programática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2400"/>
              </a:spcBef>
              <a:buFont typeface="+mj-lt"/>
              <a:buAutoNum type="alphaUcPeriod"/>
            </a:pPr>
            <a:r>
              <a:rPr lang="en-US" sz="3200" dirty="0" err="1">
                <a:latin typeface="Trebuchet MS" panose="020B0603020202020204" pitchFamily="34" charset="0"/>
              </a:rPr>
              <a:t>Introdução</a:t>
            </a:r>
            <a:endParaRPr lang="en-US" sz="3200" dirty="0">
              <a:latin typeface="Trebuchet MS" panose="020B0603020202020204" pitchFamily="34" charset="0"/>
            </a:endParaRPr>
          </a:p>
          <a:p>
            <a:pPr marL="514350" indent="-514350">
              <a:spcBef>
                <a:spcPts val="2400"/>
              </a:spcBef>
              <a:buFont typeface="+mj-lt"/>
              <a:buAutoNum type="alphaUcPeriod"/>
            </a:pPr>
            <a:r>
              <a:rPr lang="en-US" sz="3200" dirty="0" err="1">
                <a:latin typeface="Trebuchet MS" panose="020B0603020202020204" pitchFamily="34" charset="0"/>
              </a:rPr>
              <a:t>Conceitos</a:t>
            </a:r>
            <a:endParaRPr lang="en-US" sz="3200" dirty="0">
              <a:latin typeface="Trebuchet MS" panose="020B0603020202020204" pitchFamily="34" charset="0"/>
            </a:endParaRPr>
          </a:p>
          <a:p>
            <a:pPr marL="514350" indent="-514350">
              <a:spcBef>
                <a:spcPts val="2400"/>
              </a:spcBef>
              <a:buFont typeface="+mj-lt"/>
              <a:buAutoNum type="alphaUcPeriod"/>
            </a:pPr>
            <a:r>
              <a:rPr lang="en-US" sz="3200" dirty="0" err="1">
                <a:latin typeface="Trebuchet MS" panose="020B0603020202020204" pitchFamily="34" charset="0"/>
              </a:rPr>
              <a:t>Modelação</a:t>
            </a:r>
            <a:r>
              <a:rPr lang="en-US" sz="3200" dirty="0">
                <a:latin typeface="Trebuchet MS" panose="020B0603020202020204" pitchFamily="34" charset="0"/>
              </a:rPr>
              <a:t> de dados</a:t>
            </a:r>
          </a:p>
          <a:p>
            <a:pPr marL="514350" indent="-514350">
              <a:spcBef>
                <a:spcPts val="2400"/>
              </a:spcBef>
              <a:buFont typeface="+mj-lt"/>
              <a:buAutoNum type="alphaUcPeriod"/>
            </a:pPr>
            <a:r>
              <a:rPr lang="en-US" sz="3200" dirty="0" err="1">
                <a:latin typeface="Trebuchet MS" panose="020B0603020202020204" pitchFamily="34" charset="0"/>
              </a:rPr>
              <a:t>Modelo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latin typeface="Trebuchet MS" panose="020B0603020202020204" pitchFamily="34" charset="0"/>
              </a:rPr>
              <a:t>Relacional</a:t>
            </a:r>
            <a:endParaRPr lang="en-US" sz="3200" dirty="0">
              <a:latin typeface="Trebuchet MS" panose="020B0603020202020204" pitchFamily="34" charset="0"/>
            </a:endParaRPr>
          </a:p>
          <a:p>
            <a:pPr marL="514350" indent="-514350">
              <a:spcBef>
                <a:spcPts val="2400"/>
              </a:spcBef>
              <a:buFont typeface="+mj-lt"/>
              <a:buAutoNum type="alphaUcPeriod"/>
            </a:pPr>
            <a:r>
              <a:rPr lang="en-US" sz="3200" b="1" dirty="0">
                <a:solidFill>
                  <a:srgbClr val="0070C0"/>
                </a:solidFill>
                <a:latin typeface="Trebuchet MS" panose="020B0603020202020204" pitchFamily="34" charset="0"/>
              </a:rPr>
              <a:t>SQL – Structured Query Language</a:t>
            </a:r>
          </a:p>
        </p:txBody>
      </p:sp>
    </p:spTree>
    <p:extLst>
      <p:ext uri="{BB962C8B-B14F-4D97-AF65-F5344CB8AC3E}">
        <p14:creationId xmlns:p14="http://schemas.microsoft.com/office/powerpoint/2010/main" val="214938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Alter Table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INTRODUÇÃO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1158728" cy="420941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ALTER TABLE Customers ADD Email varchar(255);</a:t>
            </a:r>
          </a:p>
          <a:p>
            <a:pPr marL="0" indent="0">
              <a:buNone/>
            </a:pPr>
            <a:r>
              <a:rPr lang="en-US" dirty="0"/>
              <a:t>ALTER TABLE Customers DROP COLUMN Email;</a:t>
            </a:r>
          </a:p>
          <a:p>
            <a:pPr marL="0" indent="0">
              <a:buNone/>
            </a:pPr>
            <a:r>
              <a:rPr lang="en-US" dirty="0"/>
              <a:t>ALTER TABLE Customers MODIFY COLUMN Email varchar(100);</a:t>
            </a:r>
          </a:p>
          <a:p>
            <a:pPr marL="0" indent="0">
              <a:buNone/>
            </a:pPr>
            <a:r>
              <a:rPr lang="en-US" dirty="0"/>
              <a:t>ALTER TABLE Customers ADD CONSTRAINT </a:t>
            </a:r>
            <a:r>
              <a:rPr lang="en-US" dirty="0" err="1"/>
              <a:t>ck_positive_balance</a:t>
            </a:r>
            <a:r>
              <a:rPr lang="en-US" dirty="0"/>
              <a:t> CHECK (balance &gt;= 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ALTER TABLE </a:t>
            </a:r>
            <a:r>
              <a:rPr lang="en-US" sz="2400" b="1" dirty="0" err="1"/>
              <a:t>table_name</a:t>
            </a:r>
            <a:r>
              <a:rPr lang="en-US" sz="2400" b="1" dirty="0"/>
              <a:t> </a:t>
            </a:r>
          </a:p>
          <a:p>
            <a:pPr marL="0" indent="0">
              <a:buNone/>
            </a:pPr>
            <a:r>
              <a:rPr lang="en-US" sz="2400" b="1" dirty="0"/>
              <a:t>ADD CONSTRAINT </a:t>
            </a:r>
            <a:r>
              <a:rPr lang="en-US" sz="2400" b="1" dirty="0" err="1"/>
              <a:t>pk_name</a:t>
            </a:r>
            <a:r>
              <a:rPr lang="en-US" sz="2400" b="1" dirty="0"/>
              <a:t> PRIMARY KEY (column1, column2...);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ALTER TABLE </a:t>
            </a:r>
            <a:r>
              <a:rPr lang="en-US" sz="2400" b="1" dirty="0" err="1"/>
              <a:t>table_name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ADD CONSTRAINT </a:t>
            </a:r>
            <a:r>
              <a:rPr lang="en-US" sz="2400" b="1" dirty="0" err="1"/>
              <a:t>fk_name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FOREIGN KEY (column1, column2, …) REFERENCES </a:t>
            </a:r>
            <a:r>
              <a:rPr lang="en-US" sz="2400" b="1" dirty="0" err="1"/>
              <a:t>referred_table_name</a:t>
            </a:r>
            <a:r>
              <a:rPr lang="en-US" sz="2400" b="1" dirty="0"/>
              <a:t>(</a:t>
            </a:r>
            <a:r>
              <a:rPr lang="en-US" sz="2400" b="1" dirty="0" err="1"/>
              <a:t>primary_key_columns</a:t>
            </a:r>
            <a:r>
              <a:rPr lang="en-US" sz="2400" b="1" dirty="0"/>
              <a:t>);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68780" y="1011092"/>
            <a:ext cx="6656832" cy="31393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CREATE TABLE tracks (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traid</a:t>
            </a:r>
            <a:r>
              <a:rPr lang="en-US" b="1" dirty="0">
                <a:solidFill>
                  <a:schemeClr val="bg1"/>
                </a:solidFill>
              </a:rPr>
              <a:t>  INTEGER, </a:t>
            </a:r>
          </a:p>
          <a:p>
            <a:r>
              <a:rPr lang="en-US" b="1" dirty="0">
                <a:solidFill>
                  <a:schemeClr val="bg1"/>
                </a:solidFill>
              </a:rPr>
              <a:t>	title   TEXT,</a:t>
            </a:r>
          </a:p>
          <a:p>
            <a:r>
              <a:rPr lang="en-US" b="1" dirty="0">
                <a:solidFill>
                  <a:schemeClr val="bg1"/>
                </a:solidFill>
              </a:rPr>
              <a:t>	artist INTEGER, </a:t>
            </a:r>
          </a:p>
          <a:p>
            <a:r>
              <a:rPr lang="en-US" b="1" dirty="0">
                <a:solidFill>
                  <a:schemeClr val="bg1"/>
                </a:solidFill>
              </a:rPr>
              <a:t>	FOREIGN KEY(artist) REFERENCES artists(id)</a:t>
            </a:r>
          </a:p>
          <a:p>
            <a:r>
              <a:rPr lang="en-US" b="1" dirty="0">
                <a:solidFill>
                  <a:schemeClr val="bg1"/>
                </a:solidFill>
              </a:rPr>
              <a:t>);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CREATE TABLE artists (</a:t>
            </a:r>
          </a:p>
          <a:p>
            <a:r>
              <a:rPr lang="en-US" b="1" dirty="0">
                <a:solidFill>
                  <a:schemeClr val="bg1"/>
                </a:solidFill>
              </a:rPr>
              <a:t>	id INTEGER PRIMARY KEY,  </a:t>
            </a:r>
          </a:p>
          <a:p>
            <a:r>
              <a:rPr lang="en-US" b="1" dirty="0">
                <a:solidFill>
                  <a:schemeClr val="bg1"/>
                </a:solidFill>
              </a:rPr>
              <a:t>	name  TEXT</a:t>
            </a:r>
          </a:p>
          <a:p>
            <a:r>
              <a:rPr lang="en-US" b="1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68866" y="1334257"/>
            <a:ext cx="6656832" cy="56323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CREATE TABLE tracks (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trackid</a:t>
            </a:r>
            <a:r>
              <a:rPr lang="en-US" b="1" dirty="0">
                <a:solidFill>
                  <a:schemeClr val="bg1"/>
                </a:solidFill>
              </a:rPr>
              <a:t>  INTEGER, </a:t>
            </a:r>
          </a:p>
          <a:p>
            <a:r>
              <a:rPr lang="en-US" b="1" dirty="0">
                <a:solidFill>
                  <a:schemeClr val="bg1"/>
                </a:solidFill>
              </a:rPr>
              <a:t>	title   TEXT,</a:t>
            </a:r>
          </a:p>
          <a:p>
            <a:r>
              <a:rPr lang="en-US" b="1" dirty="0">
                <a:solidFill>
                  <a:schemeClr val="bg1"/>
                </a:solidFill>
              </a:rPr>
              <a:t>	artist INTEGER</a:t>
            </a:r>
          </a:p>
          <a:p>
            <a:r>
              <a:rPr lang="en-US" b="1" dirty="0">
                <a:solidFill>
                  <a:schemeClr val="bg1"/>
                </a:solidFill>
              </a:rPr>
              <a:t>);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CREATE TABLE artists (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artistid</a:t>
            </a:r>
            <a:r>
              <a:rPr lang="en-US" b="1" dirty="0">
                <a:solidFill>
                  <a:schemeClr val="bg1"/>
                </a:solidFill>
              </a:rPr>
              <a:t> INTEGER,  </a:t>
            </a:r>
          </a:p>
          <a:p>
            <a:r>
              <a:rPr lang="en-US" b="1" dirty="0">
                <a:solidFill>
                  <a:schemeClr val="bg1"/>
                </a:solidFill>
              </a:rPr>
              <a:t>	name  TEXT</a:t>
            </a:r>
          </a:p>
          <a:p>
            <a:r>
              <a:rPr lang="en-US" b="1" dirty="0">
                <a:solidFill>
                  <a:schemeClr val="bg1"/>
                </a:solidFill>
              </a:rPr>
              <a:t>);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ALTER TABLE artists ADD CONSTRAINT </a:t>
            </a:r>
            <a:r>
              <a:rPr lang="en-US" b="1" dirty="0" err="1">
                <a:solidFill>
                  <a:schemeClr val="bg1"/>
                </a:solidFill>
              </a:rPr>
              <a:t>pk_artists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PRIMARY KEY (</a:t>
            </a:r>
            <a:r>
              <a:rPr lang="en-US" b="1" dirty="0" err="1">
                <a:solidFill>
                  <a:schemeClr val="bg1"/>
                </a:solidFill>
              </a:rPr>
              <a:t>artistid</a:t>
            </a:r>
            <a:r>
              <a:rPr lang="en-US" b="1" dirty="0">
                <a:solidFill>
                  <a:schemeClr val="bg1"/>
                </a:solidFill>
              </a:rPr>
              <a:t>);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ALTER TABLE tracks ADD CONSTRAINT </a:t>
            </a:r>
            <a:r>
              <a:rPr lang="en-US" b="1" dirty="0" err="1">
                <a:solidFill>
                  <a:schemeClr val="bg1"/>
                </a:solidFill>
              </a:rPr>
              <a:t>pk_tracks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PRIMARY KEY (</a:t>
            </a:r>
            <a:r>
              <a:rPr lang="en-US" b="1" dirty="0" err="1">
                <a:solidFill>
                  <a:schemeClr val="bg1"/>
                </a:solidFill>
              </a:rPr>
              <a:t>trackid</a:t>
            </a:r>
            <a:r>
              <a:rPr lang="en-US" b="1" dirty="0">
                <a:solidFill>
                  <a:schemeClr val="bg1"/>
                </a:solidFill>
              </a:rPr>
              <a:t>);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ALTER TABLE tracks ADD CONSTRAINT </a:t>
            </a:r>
            <a:r>
              <a:rPr lang="en-US" b="1" dirty="0" err="1">
                <a:solidFill>
                  <a:schemeClr val="bg1"/>
                </a:solidFill>
              </a:rPr>
              <a:t>fk_tracks_artists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FOREIGN KEY (artist) REFERENCES artists(</a:t>
            </a:r>
            <a:r>
              <a:rPr lang="en-US" b="1" dirty="0" err="1">
                <a:solidFill>
                  <a:schemeClr val="bg1"/>
                </a:solidFill>
              </a:rPr>
              <a:t>artistid</a:t>
            </a:r>
            <a:r>
              <a:rPr lang="en-US" b="1" dirty="0">
                <a:solidFill>
                  <a:schemeClr val="bg1"/>
                </a:solidFill>
              </a:rPr>
              <a:t>); 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42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Drop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INTRODUÇÃO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94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DROP TABLE </a:t>
            </a:r>
            <a:r>
              <a:rPr lang="en-US" dirty="0" err="1"/>
              <a:t>table_name</a:t>
            </a:r>
            <a:r>
              <a:rPr lang="en-US" dirty="0"/>
              <a:t> [ RESTRICT | CASCADE ];</a:t>
            </a:r>
          </a:p>
          <a:p>
            <a:pPr marL="0" indent="0">
              <a:buNone/>
            </a:pPr>
            <a:r>
              <a:rPr lang="en-US" dirty="0"/>
              <a:t>DROP VIEW &lt;view name&gt; [ RESTRICT | CASCADE ];</a:t>
            </a:r>
          </a:p>
          <a:p>
            <a:pPr marL="0" indent="0">
              <a:buNone/>
            </a:pPr>
            <a:r>
              <a:rPr lang="en-US" dirty="0"/>
              <a:t>DROP TRIGGER </a:t>
            </a:r>
            <a:r>
              <a:rPr lang="en-US" dirty="0" err="1"/>
              <a:t>trigger_name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06424" y="4928616"/>
            <a:ext cx="10149840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DROP TABLE employee CASCADE;</a:t>
            </a:r>
          </a:p>
          <a:p>
            <a:r>
              <a:rPr lang="en-US" b="1" dirty="0">
                <a:solidFill>
                  <a:schemeClr val="bg1"/>
                </a:solidFill>
              </a:rPr>
              <a:t>DROP VIEW </a:t>
            </a:r>
            <a:r>
              <a:rPr lang="en-US" b="1" dirty="0" err="1">
                <a:solidFill>
                  <a:schemeClr val="bg1"/>
                </a:solidFill>
              </a:rPr>
              <a:t>salaryDEI</a:t>
            </a:r>
            <a:r>
              <a:rPr lang="en-US" b="1" dirty="0">
                <a:solidFill>
                  <a:schemeClr val="bg1"/>
                </a:solidFill>
              </a:rPr>
              <a:t>;</a:t>
            </a:r>
          </a:p>
          <a:p>
            <a:r>
              <a:rPr lang="en-US" b="1" dirty="0">
                <a:solidFill>
                  <a:schemeClr val="bg1"/>
                </a:solidFill>
              </a:rPr>
              <a:t>DROP INDEX </a:t>
            </a:r>
            <a:r>
              <a:rPr lang="en-US" b="1" dirty="0" err="1">
                <a:solidFill>
                  <a:schemeClr val="bg1"/>
                </a:solidFill>
              </a:rPr>
              <a:t>emp_last_name_idx</a:t>
            </a:r>
            <a:r>
              <a:rPr lang="en-US" b="1" dirty="0">
                <a:solidFill>
                  <a:schemeClr val="bg1"/>
                </a:solidFill>
              </a:rPr>
              <a:t>;</a:t>
            </a:r>
          </a:p>
          <a:p>
            <a:r>
              <a:rPr lang="en-US" b="1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7828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SQL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4631"/>
          </a:xfrm>
        </p:spPr>
        <p:txBody>
          <a:bodyPr>
            <a:no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DDL – Data Definition Language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Create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Alter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Drop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DML – Data Manipulation Language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Insert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Update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Delete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Select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1800" b="1" dirty="0">
                <a:latin typeface="Trebuchet MS" panose="020B0603020202020204" pitchFamily="34" charset="0"/>
              </a:rPr>
              <a:t>DCL – Data Control Language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Trebuchet MS" panose="020B0603020202020204" pitchFamily="34" charset="0"/>
              </a:rPr>
              <a:t>Grant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Trebuchet MS" panose="020B0603020202020204" pitchFamily="34" charset="0"/>
              </a:rPr>
              <a:t>Revoke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Trebuchet MS" panose="020B0603020202020204" pitchFamily="34" charset="0"/>
              </a:rPr>
              <a:t>Deny</a:t>
            </a:r>
            <a:endParaRPr lang="en-US" sz="2800" dirty="0">
              <a:latin typeface="Trebuchet MS" panose="020B0603020202020204" pitchFamily="34" charset="0"/>
            </a:endParaRPr>
          </a:p>
          <a:p>
            <a:pPr marL="0" indent="0">
              <a:spcBef>
                <a:spcPts val="2400"/>
              </a:spcBef>
              <a:buNone/>
            </a:pPr>
            <a:endParaRPr lang="en-US" sz="3200" dirty="0"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INTRODUÇÃO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76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DCL – Grant, Revoke, Deny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GRANT </a:t>
            </a:r>
            <a:r>
              <a:rPr lang="en-US" sz="1600" dirty="0" err="1"/>
              <a:t>privilege_name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ON </a:t>
            </a:r>
            <a:r>
              <a:rPr lang="en-US" sz="1600" dirty="0" err="1"/>
              <a:t>object_name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TO {</a:t>
            </a:r>
            <a:r>
              <a:rPr lang="en-US" sz="1600" dirty="0" err="1"/>
              <a:t>user_name</a:t>
            </a:r>
            <a:r>
              <a:rPr lang="en-US" sz="1600" dirty="0"/>
              <a:t> |PUBLIC |</a:t>
            </a:r>
            <a:r>
              <a:rPr lang="en-US" sz="1600" dirty="0" err="1"/>
              <a:t>role_name</a:t>
            </a:r>
            <a:r>
              <a:rPr lang="en-US" sz="16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[WITH GRANT OPTION];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REVOKE </a:t>
            </a:r>
            <a:r>
              <a:rPr lang="en-US" sz="1600" dirty="0" err="1"/>
              <a:t>privilege_name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ON </a:t>
            </a:r>
            <a:r>
              <a:rPr lang="en-US" sz="1600" dirty="0" err="1"/>
              <a:t>object_name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FROM {</a:t>
            </a:r>
            <a:r>
              <a:rPr lang="en-US" sz="1600" dirty="0" err="1"/>
              <a:t>user_name</a:t>
            </a:r>
            <a:r>
              <a:rPr lang="en-US" sz="1600" dirty="0"/>
              <a:t> |PUBLIC |</a:t>
            </a:r>
            <a:r>
              <a:rPr lang="en-US" sz="1600" dirty="0" err="1"/>
              <a:t>role_name</a:t>
            </a:r>
            <a:r>
              <a:rPr lang="en-US" sz="1600" dirty="0"/>
              <a:t>};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DENY   { ALL [ PRIVILEGES ] }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     | &lt;permission&gt;  [ ( column [ ,...n ] ) ] [ ,...n ]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    [ ON [ &lt;class&gt; :: ] securable ]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    TO principal [ ,...n ] 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    [ CASCADE] [ AS principal ] 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INTRODUÇÃO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1416" y="1711990"/>
            <a:ext cx="6656832" cy="25853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GRANT SELECT ON employee TO </a:t>
            </a:r>
            <a:r>
              <a:rPr lang="en-US" b="1" dirty="0" err="1">
                <a:solidFill>
                  <a:schemeClr val="bg1"/>
                </a:solidFill>
              </a:rPr>
              <a:t>mary</a:t>
            </a:r>
            <a:r>
              <a:rPr lang="en-US" b="1" dirty="0">
                <a:solidFill>
                  <a:schemeClr val="bg1"/>
                </a:solidFill>
              </a:rPr>
              <a:t>;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REVOKE SELECT ON employee FROM peter;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GRANT SELECT ON project  TO PUBLIC;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DENY SELECT ON project  TO peter, </a:t>
            </a:r>
            <a:r>
              <a:rPr lang="en-US" b="1" dirty="0" err="1">
                <a:solidFill>
                  <a:schemeClr val="bg1"/>
                </a:solidFill>
              </a:rPr>
              <a:t>mary</a:t>
            </a:r>
            <a:r>
              <a:rPr lang="en-US" b="1" dirty="0">
                <a:solidFill>
                  <a:schemeClr val="bg1"/>
                </a:solidFill>
              </a:rPr>
              <a:t>;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GRANT SELECT, INSERT, UPDATE, DELETE ON suppliers TO </a:t>
            </a:r>
            <a:r>
              <a:rPr lang="en-US" b="1" dirty="0" err="1">
                <a:solidFill>
                  <a:schemeClr val="bg1"/>
                </a:solidFill>
              </a:rPr>
              <a:t>jackie</a:t>
            </a:r>
            <a:r>
              <a:rPr lang="en-US" b="1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0" y="2795238"/>
            <a:ext cx="4730496" cy="3693319"/>
          </a:xfrm>
          <a:prstGeom prst="rect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2060"/>
                </a:solidFill>
              </a:rPr>
              <a:t>Alguns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privilégios</a:t>
            </a:r>
            <a:r>
              <a:rPr lang="en-US" b="1" dirty="0">
                <a:solidFill>
                  <a:srgbClr val="002060"/>
                </a:solidFill>
              </a:rPr>
              <a:t>:</a:t>
            </a:r>
          </a:p>
          <a:p>
            <a:pPr marL="74136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EXECUTE</a:t>
            </a:r>
          </a:p>
          <a:p>
            <a:pPr marL="74136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USE OF SEQUENCE</a:t>
            </a:r>
          </a:p>
          <a:p>
            <a:pPr marL="74136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CREATE</a:t>
            </a:r>
          </a:p>
          <a:p>
            <a:pPr marL="74136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ALTER</a:t>
            </a:r>
          </a:p>
          <a:p>
            <a:pPr marL="74136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INDEX</a:t>
            </a:r>
          </a:p>
          <a:p>
            <a:pPr marL="74136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REFERENCES</a:t>
            </a:r>
          </a:p>
          <a:p>
            <a:pPr marL="74136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INSERT</a:t>
            </a:r>
          </a:p>
          <a:p>
            <a:pPr marL="74136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UPDATE</a:t>
            </a:r>
          </a:p>
          <a:p>
            <a:pPr marL="74136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DELETE</a:t>
            </a:r>
          </a:p>
          <a:p>
            <a:pPr marL="74136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SELECT</a:t>
            </a:r>
          </a:p>
          <a:p>
            <a:pPr marL="74136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ALL</a:t>
            </a:r>
          </a:p>
          <a:p>
            <a:pPr marL="74136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3228775"/>
            <a:ext cx="10253384" cy="1569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401638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PT" sz="2000" dirty="0">
                <a:cs typeface="Calibri"/>
              </a:rPr>
              <a:t>A sintaxe dos comandos pode variar de SGBD para SGBD</a:t>
            </a:r>
          </a:p>
          <a:p>
            <a:pPr marL="401638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PT" sz="2000" dirty="0">
                <a:cs typeface="Calibri"/>
              </a:rPr>
              <a:t>Nem todos os SGBD permitem todas as versões do comando ALTER TABLE</a:t>
            </a:r>
          </a:p>
          <a:p>
            <a:pPr marL="401638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PT" sz="2000" dirty="0">
                <a:cs typeface="Calibri"/>
              </a:rPr>
              <a:t>Quando se adiciona uma </a:t>
            </a:r>
            <a:r>
              <a:rPr lang="pt-PT" sz="2000" i="1" dirty="0">
                <a:cs typeface="Calibri"/>
              </a:rPr>
              <a:t>constraint</a:t>
            </a:r>
            <a:r>
              <a:rPr lang="pt-PT" sz="2000" dirty="0">
                <a:cs typeface="Calibri"/>
              </a:rPr>
              <a:t>, terá sempre de ser no formato de uma table_constraint</a:t>
            </a:r>
          </a:p>
          <a:p>
            <a:pPr marL="401638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PT" sz="2000" b="1" dirty="0">
                <a:cs typeface="Calibri"/>
              </a:rPr>
              <a:t>A alteração de tipo de dados de uma coluna não pode violar regras de integridade</a:t>
            </a:r>
            <a:endParaRPr lang="en-US" sz="20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133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SQL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4631"/>
          </a:xfrm>
        </p:spPr>
        <p:txBody>
          <a:bodyPr>
            <a:no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DDL – Data Definition Language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Create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Alter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Drop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1800" b="1" dirty="0">
                <a:latin typeface="Trebuchet MS" panose="020B0603020202020204" pitchFamily="34" charset="0"/>
              </a:rPr>
              <a:t>DML – Data Manipulation Language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Trebuchet MS" panose="020B0603020202020204" pitchFamily="34" charset="0"/>
              </a:rPr>
              <a:t>Insert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Trebuchet MS" panose="020B0603020202020204" pitchFamily="34" charset="0"/>
              </a:rPr>
              <a:t>Update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Trebuchet MS" panose="020B0603020202020204" pitchFamily="34" charset="0"/>
              </a:rPr>
              <a:t>Delete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Trebuchet MS" panose="020B0603020202020204" pitchFamily="34" charset="0"/>
              </a:rPr>
              <a:t>Select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DCL – Data Control Language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Grant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Revoke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Deny</a:t>
            </a:r>
            <a:endParaRPr lang="en-US" sz="2800" dirty="0">
              <a:solidFill>
                <a:schemeClr val="accent6">
                  <a:lumMod val="60000"/>
                  <a:lumOff val="40000"/>
                </a:schemeClr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2400"/>
              </a:spcBef>
              <a:buNone/>
            </a:pPr>
            <a:endParaRPr lang="en-US" sz="3200" dirty="0"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INTRODUÇÃO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38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Insert, Update, Delete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pt-BR" sz="1800" b="1" dirty="0">
                <a:latin typeface="Trebuchet MS" panose="020B0603020202020204" pitchFamily="34" charset="0"/>
              </a:rPr>
              <a:t>INSERT – adicionar dados numa tabela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pt-BR" sz="1800" b="1" dirty="0">
                <a:latin typeface="Trebuchet MS" panose="020B0603020202020204" pitchFamily="34" charset="0"/>
              </a:rPr>
              <a:t>UPDATE – atualizar os dados existentes numa tabela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pt-BR" sz="1800" b="1" dirty="0">
                <a:latin typeface="Trebuchet MS" panose="020B0603020202020204" pitchFamily="34" charset="0"/>
              </a:rPr>
              <a:t>DELETE – eliminar registos numa tabela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pt-BR" sz="1800" b="1" dirty="0">
                <a:latin typeface="Trebuchet MS" panose="020B0603020202020204" pitchFamily="34" charset="0"/>
              </a:rPr>
              <a:t>SELECT- recuperar/consultar dados de uma ou várias tabelas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INTRODUÇÃO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50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Insert, Update, Delete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pt-BR" sz="1800" b="1" dirty="0">
                <a:latin typeface="Trebuchet MS" panose="020B0603020202020204" pitchFamily="34" charset="0"/>
              </a:rPr>
              <a:t>INSERT – adicionar dados </a:t>
            </a:r>
            <a:r>
              <a:rPr lang="pt-BR" sz="2400" b="1" dirty="0">
                <a:solidFill>
                  <a:srgbClr val="0070C0"/>
                </a:solidFill>
                <a:latin typeface="Trebuchet MS" panose="020B0603020202020204" pitchFamily="34" charset="0"/>
              </a:rPr>
              <a:t>numa tabela</a:t>
            </a:r>
            <a:endParaRPr lang="pt-BR" sz="1800" b="1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pt-BR" sz="1800" b="1" dirty="0">
                <a:latin typeface="Trebuchet MS" panose="020B0603020202020204" pitchFamily="34" charset="0"/>
              </a:rPr>
              <a:t>UPDATE – atualizar os dados existentes </a:t>
            </a:r>
            <a:r>
              <a:rPr lang="pt-BR" sz="2400" b="1" dirty="0">
                <a:solidFill>
                  <a:srgbClr val="0070C0"/>
                </a:solidFill>
                <a:latin typeface="Trebuchet MS" panose="020B0603020202020204" pitchFamily="34" charset="0"/>
              </a:rPr>
              <a:t>numa tabela</a:t>
            </a:r>
            <a:endParaRPr lang="pt-BR" sz="1800" b="1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pt-BR" sz="1800" b="1" dirty="0">
                <a:latin typeface="Trebuchet MS" panose="020B0603020202020204" pitchFamily="34" charset="0"/>
              </a:rPr>
              <a:t>DELETE – eliminar registos </a:t>
            </a:r>
            <a:r>
              <a:rPr lang="pt-BR" sz="2400" b="1" dirty="0">
                <a:solidFill>
                  <a:srgbClr val="0070C0"/>
                </a:solidFill>
                <a:latin typeface="Trebuchet MS" panose="020B0603020202020204" pitchFamily="34" charset="0"/>
              </a:rPr>
              <a:t>numa tabela</a:t>
            </a:r>
            <a:endParaRPr lang="pt-BR" sz="1800" b="1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2400"/>
              </a:spcBef>
              <a:buNone/>
            </a:pPr>
            <a:endParaRPr lang="pt-BR" sz="1800" b="1" dirty="0">
              <a:latin typeface="Trebuchet MS" panose="020B0603020202020204" pitchFamily="34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pt-BR" sz="1800" b="1" dirty="0">
                <a:latin typeface="Trebuchet MS" panose="020B0603020202020204" pitchFamily="34" charset="0"/>
              </a:rPr>
              <a:t>SELECT- recuperar/consultar dados de </a:t>
            </a:r>
            <a:r>
              <a:rPr lang="pt-BR" sz="2400" b="1" u="sng" dirty="0">
                <a:solidFill>
                  <a:srgbClr val="0070C0"/>
                </a:solidFill>
                <a:latin typeface="Trebuchet MS" panose="020B0603020202020204" pitchFamily="34" charset="0"/>
              </a:rPr>
              <a:t>uma ou várias tabelas</a:t>
            </a:r>
            <a:endParaRPr lang="pt-BR" sz="1800" b="1" u="sng" dirty="0">
              <a:solidFill>
                <a:srgbClr val="0070C0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INTRODUÇÃO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55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752600"/>
            <a:ext cx="8229600" cy="297180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SzPct val="100000"/>
            </a:pPr>
            <a:r>
              <a:rPr lang="pt-PT" sz="1800" dirty="0"/>
              <a:t>permitir inserir/adicionar registo em tabelas</a:t>
            </a:r>
          </a:p>
          <a:p>
            <a:pPr>
              <a:lnSpc>
                <a:spcPct val="140000"/>
              </a:lnSpc>
              <a:buSzPct val="100000"/>
            </a:pPr>
            <a:r>
              <a:rPr lang="pt-PT" sz="1800" dirty="0"/>
              <a:t>se forem indicados os nome dos atributos para os quais se irão fornecer dados, os restantes atributos ficarão com o seu valor por omissão (DEFAULT) ou NULL</a:t>
            </a:r>
          </a:p>
          <a:p>
            <a:pPr>
              <a:lnSpc>
                <a:spcPct val="140000"/>
              </a:lnSpc>
              <a:buSzPct val="100000"/>
            </a:pPr>
            <a:r>
              <a:rPr lang="pt-PT" sz="1800" dirty="0"/>
              <a:t>A especifica</a:t>
            </a:r>
            <a:r>
              <a:rPr lang="en-US" sz="1800" dirty="0" err="1"/>
              <a:t>ção</a:t>
            </a:r>
            <a:r>
              <a:rPr lang="en-US" sz="1800" dirty="0"/>
              <a:t> </a:t>
            </a:r>
            <a:r>
              <a:rPr lang="en-US" sz="1800" dirty="0" err="1"/>
              <a:t>explícita</a:t>
            </a:r>
            <a:r>
              <a:rPr lang="en-US" sz="1800" dirty="0"/>
              <a:t> dos </a:t>
            </a:r>
            <a:r>
              <a:rPr lang="en-US" sz="1800" dirty="0" err="1"/>
              <a:t>atributos</a:t>
            </a:r>
            <a:r>
              <a:rPr lang="en-US" sz="1800" dirty="0"/>
              <a:t> </a:t>
            </a:r>
            <a:r>
              <a:rPr lang="pt-PT" sz="1800" dirty="0"/>
              <a:t>é opcional. Caso sejam omisso, os valores indicados em VALUES são atribuídos pela mesma ordem em que os atributos foram especificados no CREATE TABLE.</a:t>
            </a:r>
          </a:p>
        </p:txBody>
      </p:sp>
      <p:sp>
        <p:nvSpPr>
          <p:cNvPr id="5" name="Rectangle 4"/>
          <p:cNvSpPr/>
          <p:nvPr/>
        </p:nvSpPr>
        <p:spPr>
          <a:xfrm>
            <a:off x="6437376" y="566559"/>
            <a:ext cx="538581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pt-PT" sz="2400" b="1" dirty="0" err="1">
                <a:latin typeface="Calibri"/>
                <a:cs typeface="Calibri"/>
              </a:rPr>
              <a:t>insert</a:t>
            </a:r>
            <a:r>
              <a:rPr lang="pt-PT" sz="2400" b="1" dirty="0">
                <a:latin typeface="Calibri"/>
                <a:cs typeface="Calibri"/>
              </a:rPr>
              <a:t> </a:t>
            </a:r>
            <a:r>
              <a:rPr lang="pt-PT" sz="2400" b="1" dirty="0" err="1">
                <a:latin typeface="Calibri"/>
                <a:cs typeface="Calibri"/>
              </a:rPr>
              <a:t>into</a:t>
            </a:r>
            <a:r>
              <a:rPr lang="pt-PT" sz="2400" b="1" dirty="0">
                <a:latin typeface="Calibri"/>
                <a:cs typeface="Calibri"/>
              </a:rPr>
              <a:t> </a:t>
            </a:r>
            <a:r>
              <a:rPr lang="pt-PT" sz="2400" i="1" dirty="0">
                <a:latin typeface="Calibri"/>
                <a:cs typeface="Calibri"/>
              </a:rPr>
              <a:t>&lt;tabela&gt; &lt;lista de atributos&gt;</a:t>
            </a:r>
          </a:p>
          <a:p>
            <a:pPr algn="r">
              <a:lnSpc>
                <a:spcPct val="150000"/>
              </a:lnSpc>
              <a:spcBef>
                <a:spcPct val="0"/>
              </a:spcBef>
            </a:pPr>
            <a:r>
              <a:rPr lang="pt-PT" sz="2400" b="1" dirty="0" err="1">
                <a:latin typeface="Calibri"/>
                <a:cs typeface="Calibri"/>
              </a:rPr>
              <a:t>values</a:t>
            </a:r>
            <a:r>
              <a:rPr lang="pt-PT" sz="2400" b="1" dirty="0">
                <a:latin typeface="Calibri"/>
                <a:cs typeface="Calibri"/>
              </a:rPr>
              <a:t> </a:t>
            </a:r>
            <a:r>
              <a:rPr lang="pt-PT" sz="2400" i="1" dirty="0">
                <a:latin typeface="Calibri"/>
                <a:cs typeface="Calibri"/>
              </a:rPr>
              <a:t>&lt;Conjunto de </a:t>
            </a:r>
            <a:r>
              <a:rPr lang="pt-PT" sz="2400" i="1" dirty="0" err="1">
                <a:latin typeface="Calibri"/>
                <a:cs typeface="Calibri"/>
              </a:rPr>
              <a:t>tuplos</a:t>
            </a:r>
            <a:r>
              <a:rPr lang="pt-PT" sz="2400" i="1" dirty="0">
                <a:latin typeface="Calibri"/>
                <a:cs typeface="Calibri"/>
              </a:rPr>
              <a:t>&gt;</a:t>
            </a:r>
            <a:endParaRPr lang="pt-PT" sz="2400" dirty="0">
              <a:latin typeface="Calibri"/>
              <a:cs typeface="Calibri"/>
            </a:endParaRPr>
          </a:p>
        </p:txBody>
      </p:sp>
      <p:sp>
        <p:nvSpPr>
          <p:cNvPr id="6" name="CaixaDeTexto 3"/>
          <p:cNvSpPr txBox="1"/>
          <p:nvPr/>
        </p:nvSpPr>
        <p:spPr>
          <a:xfrm>
            <a:off x="2218944" y="4590288"/>
            <a:ext cx="8305800" cy="18158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0" lvl="2">
              <a:defRPr/>
            </a:pPr>
            <a:r>
              <a:rPr lang="en-US" sz="1600" dirty="0"/>
              <a:t>INSERT INTO </a:t>
            </a:r>
            <a:r>
              <a:rPr lang="en-US" sz="1600" dirty="0" err="1"/>
              <a:t>aluno</a:t>
            </a:r>
            <a:r>
              <a:rPr lang="en-US" sz="1600" dirty="0"/>
              <a:t> VALUES (1234 , 7777,’ Joao ’ , 12.50, </a:t>
            </a:r>
            <a:r>
              <a:rPr lang="mr-IN" sz="1600" dirty="0">
                <a:latin typeface="Times New Roman"/>
                <a:cs typeface="Times New Roman"/>
              </a:rPr>
              <a:t>to_date('02.10.83', 'dd.mm.yy')</a:t>
            </a:r>
            <a:r>
              <a:rPr lang="en-US" sz="1600" dirty="0"/>
              <a:t>); </a:t>
            </a:r>
          </a:p>
          <a:p>
            <a:pPr marL="0" lvl="2">
              <a:defRPr/>
            </a:pPr>
            <a:endParaRPr lang="en-US" sz="1600" dirty="0"/>
          </a:p>
          <a:p>
            <a:pPr marL="0" lvl="2">
              <a:defRPr/>
            </a:pPr>
            <a:r>
              <a:rPr lang="en-US" sz="1600" dirty="0"/>
              <a:t>INSERT INTO </a:t>
            </a:r>
            <a:r>
              <a:rPr lang="en-US" sz="1600" dirty="0" err="1"/>
              <a:t>aluno</a:t>
            </a:r>
            <a:r>
              <a:rPr lang="en-US" sz="1600" dirty="0"/>
              <a:t> (</a:t>
            </a:r>
            <a:r>
              <a:rPr lang="en-US" sz="1600" dirty="0" err="1"/>
              <a:t>bi,nif</a:t>
            </a:r>
            <a:r>
              <a:rPr lang="en-US" sz="1600" dirty="0"/>
              <a:t>, </a:t>
            </a:r>
            <a:r>
              <a:rPr lang="en-US" sz="1600" dirty="0" err="1"/>
              <a:t>nome</a:t>
            </a:r>
            <a:r>
              <a:rPr lang="en-US" sz="1600" dirty="0"/>
              <a:t>) VALUES (12, 3333, ’Joao’);</a:t>
            </a:r>
          </a:p>
          <a:p>
            <a:pPr marL="0" lvl="2">
              <a:defRPr/>
            </a:pPr>
            <a:endParaRPr lang="en-US" sz="1600" dirty="0"/>
          </a:p>
          <a:p>
            <a:pPr marL="0" lvl="2">
              <a:defRPr/>
            </a:pPr>
            <a:r>
              <a:rPr lang="en-US" sz="1600" dirty="0"/>
              <a:t>INSERT INTO </a:t>
            </a:r>
            <a:r>
              <a:rPr lang="en-US" sz="1600" dirty="0" err="1"/>
              <a:t>aluno</a:t>
            </a:r>
            <a:r>
              <a:rPr lang="en-US" sz="1600" dirty="0"/>
              <a:t> VALUES (12 , 1234,’ Joao ’ 13,50, DEFAULT) ;</a:t>
            </a:r>
          </a:p>
          <a:p>
            <a:pPr marL="0" lvl="2">
              <a:defRPr/>
            </a:pPr>
            <a:endParaRPr lang="en-US" sz="1600" dirty="0"/>
          </a:p>
          <a:p>
            <a:pPr marL="0" lvl="2">
              <a:defRPr/>
            </a:pPr>
            <a:r>
              <a:rPr lang="en-US" sz="1600" dirty="0"/>
              <a:t>INSERT INTO </a:t>
            </a:r>
            <a:r>
              <a:rPr lang="en-US" sz="1600" dirty="0" err="1"/>
              <a:t>aluno</a:t>
            </a:r>
            <a:r>
              <a:rPr lang="en-US" sz="1600" dirty="0"/>
              <a:t> VALUES (12, 3456, ’Joao’, NULL, DEFAULT);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Insert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9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28801"/>
            <a:ext cx="8229600" cy="1066800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pt-PT" sz="1800" dirty="0">
                <a:latin typeface="Calibri"/>
                <a:cs typeface="Calibri"/>
              </a:rPr>
              <a:t>permite modificar os dados numa tabela.</a:t>
            </a:r>
          </a:p>
          <a:p>
            <a:pPr>
              <a:buSzPct val="100000"/>
              <a:buFont typeface="Wingdings" charset="2"/>
              <a:buChar char=""/>
            </a:pPr>
            <a:endParaRPr lang="pt-PT" sz="1800" dirty="0"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0" y="3048000"/>
            <a:ext cx="4572000" cy="1754326"/>
          </a:xfrm>
          <a:prstGeom prst="rect">
            <a:avLst/>
          </a:prstGeom>
          <a:solidFill>
            <a:srgbClr val="D9D9D9"/>
          </a:solidFill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 err="1">
                <a:latin typeface="Calibri"/>
                <a:cs typeface="Calibri"/>
              </a:rPr>
              <a:t>update</a:t>
            </a:r>
            <a:r>
              <a:rPr lang="pt-PT" b="1" dirty="0">
                <a:latin typeface="Calibri"/>
                <a:cs typeface="Calibri"/>
              </a:rPr>
              <a:t> </a:t>
            </a:r>
            <a:r>
              <a:rPr lang="pt-PT" i="1" dirty="0">
                <a:latin typeface="Calibri"/>
                <a:cs typeface="Calibri"/>
              </a:rPr>
              <a:t>&lt;tabela&gt;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pt-PT" b="1" dirty="0" err="1">
                <a:latin typeface="Calibri"/>
                <a:cs typeface="Calibri"/>
              </a:rPr>
              <a:t>set</a:t>
            </a:r>
            <a:r>
              <a:rPr lang="pt-PT" b="1" dirty="0">
                <a:latin typeface="Calibri"/>
                <a:cs typeface="Calibri"/>
              </a:rPr>
              <a:t> </a:t>
            </a:r>
            <a:r>
              <a:rPr lang="pt-PT" i="1" dirty="0">
                <a:latin typeface="Calibri"/>
                <a:cs typeface="Calibri"/>
              </a:rPr>
              <a:t>&lt;Atributo&gt; = &lt;Expressão&gt;, &lt;Atributo&gt; = &lt;Expressão&gt;, ...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pt-PT" b="1" dirty="0" err="1">
                <a:latin typeface="Calibri"/>
                <a:cs typeface="Calibri"/>
              </a:rPr>
              <a:t>where</a:t>
            </a:r>
            <a:r>
              <a:rPr lang="pt-PT" b="1" dirty="0">
                <a:latin typeface="Calibri"/>
                <a:cs typeface="Calibri"/>
              </a:rPr>
              <a:t> </a:t>
            </a:r>
            <a:r>
              <a:rPr lang="pt-PT" i="1" dirty="0">
                <a:latin typeface="Calibri"/>
                <a:cs typeface="Calibri"/>
              </a:rPr>
              <a:t>&lt;Condição&gt;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962400" y="3429000"/>
            <a:ext cx="575734" cy="15240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57400" y="3048000"/>
            <a:ext cx="2209800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determina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que </a:t>
            </a:r>
            <a:r>
              <a:rPr lang="en-US" dirty="0" err="1"/>
              <a:t>tabela</a:t>
            </a:r>
            <a:r>
              <a:rPr lang="en-US" dirty="0"/>
              <a:t> se </a:t>
            </a:r>
            <a:r>
              <a:rPr lang="en-US" dirty="0" err="1"/>
              <a:t>vão</a:t>
            </a:r>
            <a:r>
              <a:rPr lang="en-US" dirty="0"/>
              <a:t> </a:t>
            </a:r>
            <a:r>
              <a:rPr lang="en-US" dirty="0" err="1"/>
              <a:t>executar</a:t>
            </a:r>
            <a:r>
              <a:rPr lang="en-US" dirty="0"/>
              <a:t> as </a:t>
            </a:r>
            <a:r>
              <a:rPr lang="en-US" dirty="0" err="1"/>
              <a:t>alterações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953001" y="4648201"/>
            <a:ext cx="1007533" cy="668867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19800" y="51816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indica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que </a:t>
            </a:r>
            <a:r>
              <a:rPr lang="en-US" dirty="0" err="1"/>
              <a:t>registo</a:t>
            </a:r>
            <a:r>
              <a:rPr lang="en-US" dirty="0"/>
              <a:t>(s) da </a:t>
            </a:r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serão</a:t>
            </a:r>
            <a:r>
              <a:rPr lang="en-US" dirty="0"/>
              <a:t> </a:t>
            </a:r>
            <a:r>
              <a:rPr lang="en-US" dirty="0" err="1"/>
              <a:t>executadas</a:t>
            </a:r>
            <a:r>
              <a:rPr lang="en-US" dirty="0"/>
              <a:t> as </a:t>
            </a:r>
            <a:r>
              <a:rPr lang="en-US" dirty="0" err="1"/>
              <a:t>alterações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810001" y="3810000"/>
            <a:ext cx="846667" cy="1151466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57400" y="480060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indica</a:t>
            </a:r>
            <a:r>
              <a:rPr lang="en-US" dirty="0"/>
              <a:t> pares </a:t>
            </a:r>
            <a:r>
              <a:rPr lang="en-US" dirty="0" err="1"/>
              <a:t>atributo</a:t>
            </a:r>
            <a:r>
              <a:rPr lang="en-US" dirty="0"/>
              <a:t>, </a:t>
            </a:r>
            <a:r>
              <a:rPr lang="en-US" dirty="0" err="1"/>
              <a:t>expressão</a:t>
            </a:r>
            <a:r>
              <a:rPr lang="en-US" dirty="0"/>
              <a:t>/valor </a:t>
            </a:r>
            <a:r>
              <a:rPr lang="en-US" dirty="0" err="1"/>
              <a:t>especificando</a:t>
            </a:r>
            <a:r>
              <a:rPr lang="en-US" dirty="0"/>
              <a:t> as </a:t>
            </a:r>
            <a:r>
              <a:rPr lang="en-US" dirty="0" err="1"/>
              <a:t>alterações</a:t>
            </a:r>
            <a:r>
              <a:rPr lang="en-US" dirty="0"/>
              <a:t> a </a:t>
            </a:r>
            <a:r>
              <a:rPr lang="en-US" dirty="0" err="1"/>
              <a:t>produzir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Update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CaixaDeTexto 3"/>
          <p:cNvSpPr txBox="1"/>
          <p:nvPr/>
        </p:nvSpPr>
        <p:spPr>
          <a:xfrm>
            <a:off x="3553222" y="5238228"/>
            <a:ext cx="8305800" cy="1323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0" lvl="2">
              <a:defRPr/>
            </a:pPr>
            <a:r>
              <a:rPr lang="en-US" sz="1600" dirty="0"/>
              <a:t>UPDATE </a:t>
            </a:r>
            <a:r>
              <a:rPr lang="en-US" sz="1600" dirty="0" err="1"/>
              <a:t>Aluno</a:t>
            </a:r>
            <a:r>
              <a:rPr lang="en-US" sz="1600" dirty="0"/>
              <a:t> SET </a:t>
            </a:r>
            <a:r>
              <a:rPr lang="en-US" sz="1600" dirty="0" err="1"/>
              <a:t>nif</a:t>
            </a:r>
            <a:r>
              <a:rPr lang="en-US" sz="1600" dirty="0"/>
              <a:t>=234571 WHERE </a:t>
            </a:r>
            <a:r>
              <a:rPr lang="en-US" sz="1600" dirty="0" err="1"/>
              <a:t>nome</a:t>
            </a:r>
            <a:r>
              <a:rPr lang="en-US" sz="1600" dirty="0"/>
              <a:t>=“João”;</a:t>
            </a:r>
          </a:p>
          <a:p>
            <a:pPr marL="0" lvl="2">
              <a:defRPr/>
            </a:pPr>
            <a:endParaRPr lang="en-US" sz="1600" dirty="0"/>
          </a:p>
          <a:p>
            <a:pPr marL="0" lvl="2">
              <a:defRPr/>
            </a:pPr>
            <a:r>
              <a:rPr lang="en-US" sz="1600" dirty="0"/>
              <a:t>UPDATE </a:t>
            </a:r>
            <a:r>
              <a:rPr lang="en-US" sz="1600" dirty="0" err="1"/>
              <a:t>Aluno</a:t>
            </a:r>
            <a:r>
              <a:rPr lang="en-US" sz="1600" dirty="0"/>
              <a:t> SET </a:t>
            </a:r>
            <a:r>
              <a:rPr lang="en-US" sz="1600" dirty="0" err="1"/>
              <a:t>mediacurso</a:t>
            </a:r>
            <a:r>
              <a:rPr lang="en-US" sz="1600" dirty="0"/>
              <a:t> = </a:t>
            </a:r>
            <a:r>
              <a:rPr lang="en-US" sz="1600" dirty="0" err="1"/>
              <a:t>mediacurso</a:t>
            </a:r>
            <a:r>
              <a:rPr lang="en-US" sz="1600" dirty="0"/>
              <a:t> * 1.2;</a:t>
            </a:r>
          </a:p>
          <a:p>
            <a:pPr marL="0" lvl="2">
              <a:defRPr/>
            </a:pPr>
            <a:endParaRPr lang="en-US" sz="1600" dirty="0"/>
          </a:p>
          <a:p>
            <a:pPr marL="0" lvl="2">
              <a:defRPr/>
            </a:pPr>
            <a:r>
              <a:rPr lang="en-US" sz="1600" dirty="0"/>
              <a:t>UPDATE </a:t>
            </a:r>
            <a:r>
              <a:rPr lang="en-US" sz="1600" dirty="0" err="1"/>
              <a:t>Aluno</a:t>
            </a:r>
            <a:r>
              <a:rPr lang="en-US" sz="1600" dirty="0"/>
              <a:t> SET </a:t>
            </a:r>
            <a:r>
              <a:rPr lang="en-US" sz="1600" dirty="0" err="1"/>
              <a:t>mediacurso</a:t>
            </a:r>
            <a:r>
              <a:rPr lang="en-US" sz="1600" dirty="0"/>
              <a:t> = </a:t>
            </a:r>
            <a:r>
              <a:rPr lang="en-US" sz="1600" dirty="0" err="1"/>
              <a:t>mediacurso</a:t>
            </a:r>
            <a:r>
              <a:rPr lang="en-US" sz="1600" dirty="0"/>
              <a:t> * 1.2, </a:t>
            </a:r>
            <a:r>
              <a:rPr lang="en-US" sz="1600" dirty="0" err="1"/>
              <a:t>nif</a:t>
            </a:r>
            <a:r>
              <a:rPr lang="en-US" sz="1600" dirty="0"/>
              <a:t> = 123456 WHERE </a:t>
            </a:r>
            <a:r>
              <a:rPr lang="en-US" sz="1600" dirty="0" err="1"/>
              <a:t>nome</a:t>
            </a:r>
            <a:r>
              <a:rPr lang="en-US" sz="1600" dirty="0"/>
              <a:t>=‘João’</a:t>
            </a:r>
          </a:p>
        </p:txBody>
      </p:sp>
    </p:spTree>
    <p:extLst>
      <p:ext uri="{BB962C8B-B14F-4D97-AF65-F5344CB8AC3E}">
        <p14:creationId xmlns:p14="http://schemas.microsoft.com/office/powerpoint/2010/main" val="418782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676401"/>
            <a:ext cx="8229600" cy="4297363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1800" dirty="0">
                <a:latin typeface="Calibri"/>
                <a:cs typeface="Calibri"/>
              </a:rPr>
              <a:t>remover </a:t>
            </a:r>
            <a:r>
              <a:rPr lang="en-US" sz="1800" dirty="0" err="1">
                <a:latin typeface="Calibri"/>
                <a:cs typeface="Calibri"/>
              </a:rPr>
              <a:t>registos</a:t>
            </a:r>
            <a:r>
              <a:rPr lang="en-US" sz="1800" dirty="0">
                <a:latin typeface="Calibri"/>
                <a:cs typeface="Calibri"/>
              </a:rPr>
              <a:t>/</a:t>
            </a:r>
            <a:r>
              <a:rPr lang="en-US" sz="1800" dirty="0" err="1">
                <a:latin typeface="Calibri"/>
                <a:cs typeface="Calibri"/>
              </a:rPr>
              <a:t>tuplos</a:t>
            </a:r>
            <a:r>
              <a:rPr lang="en-US" sz="1800" dirty="0">
                <a:latin typeface="Calibri"/>
                <a:cs typeface="Calibri"/>
              </a:rPr>
              <a:t> de </a:t>
            </a:r>
            <a:r>
              <a:rPr lang="en-US" sz="1800" dirty="0" err="1">
                <a:latin typeface="Calibri"/>
                <a:cs typeface="Calibri"/>
              </a:rPr>
              <a:t>uma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cs typeface="Calibri"/>
              </a:rPr>
              <a:t>tabela</a:t>
            </a:r>
            <a:endParaRPr lang="en-US"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SzPct val="100000"/>
            </a:pPr>
            <a:endParaRPr lang="en-US" sz="1600" dirty="0">
              <a:latin typeface="Calibri"/>
              <a:cs typeface="Calibri"/>
            </a:endParaRPr>
          </a:p>
          <a:p>
            <a:pPr>
              <a:buSzPct val="100000"/>
            </a:pPr>
            <a:r>
              <a:rPr lang="en-US" sz="1800" dirty="0" err="1">
                <a:latin typeface="Calibri"/>
                <a:cs typeface="Calibri"/>
              </a:rPr>
              <a:t>permite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cs typeface="Calibri"/>
              </a:rPr>
              <a:t>apagar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cs typeface="Calibri"/>
              </a:rPr>
              <a:t>apenas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cs typeface="Calibri"/>
              </a:rPr>
              <a:t>registos</a:t>
            </a:r>
            <a:r>
              <a:rPr lang="en-US" sz="1800" dirty="0">
                <a:latin typeface="Calibri"/>
                <a:cs typeface="Calibri"/>
              </a:rPr>
              <a:t>/</a:t>
            </a:r>
            <a:r>
              <a:rPr lang="en-US" sz="1800" dirty="0" err="1">
                <a:latin typeface="Calibri"/>
                <a:cs typeface="Calibri"/>
              </a:rPr>
              <a:t>tuplos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cs typeface="Calibri"/>
              </a:rPr>
              <a:t>inteiros</a:t>
            </a:r>
            <a:r>
              <a:rPr lang="en-US" sz="1800" dirty="0">
                <a:latin typeface="Calibri"/>
                <a:cs typeface="Calibri"/>
              </a:rPr>
              <a:t>. </a:t>
            </a:r>
            <a:r>
              <a:rPr lang="en-US" sz="1800" dirty="0" err="1">
                <a:latin typeface="Calibri"/>
                <a:cs typeface="Calibri"/>
              </a:rPr>
              <a:t>Não</a:t>
            </a:r>
            <a:r>
              <a:rPr lang="en-US" sz="1800" dirty="0">
                <a:latin typeface="Calibri"/>
                <a:cs typeface="Calibri"/>
              </a:rPr>
              <a:t> é </a:t>
            </a:r>
            <a:r>
              <a:rPr lang="en-US" sz="1800" dirty="0" err="1">
                <a:latin typeface="Calibri"/>
                <a:cs typeface="Calibri"/>
              </a:rPr>
              <a:t>possivel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cs typeface="Calibri"/>
              </a:rPr>
              <a:t>apagar</a:t>
            </a:r>
            <a:r>
              <a:rPr lang="en-US" sz="1800" dirty="0">
                <a:latin typeface="Calibri"/>
                <a:cs typeface="Calibri"/>
              </a:rPr>
              <a:t> um </a:t>
            </a:r>
            <a:r>
              <a:rPr lang="en-US" sz="1800" dirty="0" err="1">
                <a:latin typeface="Calibri"/>
                <a:cs typeface="Calibri"/>
              </a:rPr>
              <a:t>único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cs typeface="Calibri"/>
              </a:rPr>
              <a:t>atributo</a:t>
            </a:r>
            <a:r>
              <a:rPr lang="en-US" sz="1800" dirty="0">
                <a:latin typeface="Calibri"/>
                <a:cs typeface="Calibri"/>
              </a:rPr>
              <a:t> de um </a:t>
            </a:r>
            <a:r>
              <a:rPr lang="en-US" sz="1800" dirty="0" err="1">
                <a:latin typeface="Calibri"/>
                <a:cs typeface="Calibri"/>
              </a:rPr>
              <a:t>tuplo</a:t>
            </a:r>
            <a:r>
              <a:rPr lang="en-US" sz="1800" dirty="0">
                <a:latin typeface="Calibri"/>
                <a:cs typeface="Calibri"/>
              </a:rPr>
              <a:t> com delete</a:t>
            </a:r>
          </a:p>
          <a:p>
            <a:pPr lvl="1">
              <a:buSzPct val="100000"/>
            </a:pPr>
            <a:r>
              <a:rPr lang="en-US" sz="1400" b="1" dirty="0">
                <a:latin typeface="Calibri"/>
                <a:cs typeface="Calibri"/>
              </a:rPr>
              <a:t>Como se </a:t>
            </a:r>
            <a:r>
              <a:rPr lang="en-US" sz="1400" b="1" dirty="0" err="1">
                <a:latin typeface="Calibri"/>
                <a:cs typeface="Calibri"/>
              </a:rPr>
              <a:t>poderia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fazer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isto</a:t>
            </a:r>
            <a:r>
              <a:rPr lang="en-US" sz="1400" b="1" dirty="0">
                <a:latin typeface="Calibri"/>
                <a:cs typeface="Calibri"/>
              </a:rPr>
              <a:t>?</a:t>
            </a:r>
          </a:p>
        </p:txBody>
      </p:sp>
      <p:sp>
        <p:nvSpPr>
          <p:cNvPr id="2" name="Rectangle 1"/>
          <p:cNvSpPr/>
          <p:nvPr/>
        </p:nvSpPr>
        <p:spPr>
          <a:xfrm>
            <a:off x="8335347" y="438539"/>
            <a:ext cx="3200400" cy="978729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pt-PT" sz="2400" b="1" dirty="0">
                <a:latin typeface="Calibri"/>
                <a:cs typeface="Calibri"/>
              </a:rPr>
              <a:t>delete from </a:t>
            </a:r>
            <a:r>
              <a:rPr lang="pt-PT" sz="2400" i="1" dirty="0">
                <a:latin typeface="Calibri"/>
                <a:cs typeface="Calibri"/>
              </a:rPr>
              <a:t>&lt;tabela&gt;</a:t>
            </a:r>
          </a:p>
          <a:p>
            <a:pPr algn="r">
              <a:lnSpc>
                <a:spcPct val="120000"/>
              </a:lnSpc>
              <a:spcBef>
                <a:spcPct val="0"/>
              </a:spcBef>
            </a:pPr>
            <a:r>
              <a:rPr lang="pt-PT" sz="2400" b="1" dirty="0">
                <a:latin typeface="Calibri"/>
                <a:cs typeface="Calibri"/>
              </a:rPr>
              <a:t>where </a:t>
            </a:r>
            <a:r>
              <a:rPr lang="pt-PT" sz="2400" i="1" dirty="0">
                <a:latin typeface="Calibri"/>
                <a:cs typeface="Calibri"/>
              </a:rPr>
              <a:t>&lt;condição&gt;</a:t>
            </a:r>
            <a:endParaRPr lang="pt-PT" sz="2400" b="1" dirty="0">
              <a:latin typeface="Calibri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49351" y="4027714"/>
            <a:ext cx="4693298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libri"/>
                <a:cs typeface="Calibri"/>
              </a:rPr>
              <a:t>DELETE FROM </a:t>
            </a:r>
            <a:r>
              <a:rPr lang="en-US" dirty="0" err="1">
                <a:latin typeface="Calibri"/>
                <a:cs typeface="Calibri"/>
              </a:rPr>
              <a:t>aluno</a:t>
            </a:r>
            <a:r>
              <a:rPr lang="en-US" dirty="0">
                <a:latin typeface="Calibri"/>
                <a:cs typeface="Calibri"/>
              </a:rPr>
              <a:t> WHERE </a:t>
            </a:r>
            <a:r>
              <a:rPr lang="en-US" dirty="0" err="1">
                <a:latin typeface="Calibri"/>
                <a:cs typeface="Calibri"/>
              </a:rPr>
              <a:t>mediacurso</a:t>
            </a:r>
            <a:r>
              <a:rPr lang="en-US" dirty="0">
                <a:latin typeface="Calibri"/>
                <a:cs typeface="Calibri"/>
              </a:rPr>
              <a:t> &gt; 12;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/>
                <a:cs typeface="Calibri"/>
              </a:rPr>
              <a:t>DELETE FROM </a:t>
            </a:r>
            <a:r>
              <a:rPr lang="en-US" dirty="0" err="1">
                <a:latin typeface="Calibri"/>
                <a:cs typeface="Calibri"/>
              </a:rPr>
              <a:t>aluno</a:t>
            </a:r>
            <a:r>
              <a:rPr lang="en-US" dirty="0">
                <a:latin typeface="Calibri"/>
                <a:cs typeface="Calibri"/>
              </a:rPr>
              <a:t> WHERE bi = 1234;</a:t>
            </a:r>
          </a:p>
          <a:p>
            <a:pPr>
              <a:lnSpc>
                <a:spcPct val="150000"/>
              </a:lnSpc>
            </a:pPr>
            <a:r>
              <a:rPr lang="en-US" dirty="0">
                <a:cs typeface="Calibri"/>
              </a:rPr>
              <a:t>DELETE FROM </a:t>
            </a:r>
            <a:r>
              <a:rPr lang="en-US" dirty="0" err="1">
                <a:cs typeface="Calibri"/>
              </a:rPr>
              <a:t>aluno</a:t>
            </a:r>
            <a:r>
              <a:rPr lang="en-US" dirty="0">
                <a:cs typeface="Calibri"/>
              </a:rPr>
              <a:t> WHERE 1 = 1;</a:t>
            </a:r>
          </a:p>
          <a:p>
            <a:pPr>
              <a:lnSpc>
                <a:spcPct val="150000"/>
              </a:lnSpc>
            </a:pPr>
            <a:r>
              <a:rPr lang="en-US" dirty="0">
                <a:cs typeface="Calibri"/>
              </a:rPr>
              <a:t>DELETE FROM </a:t>
            </a:r>
            <a:r>
              <a:rPr lang="en-US" dirty="0" err="1">
                <a:cs typeface="Calibri"/>
              </a:rPr>
              <a:t>aluno</a:t>
            </a:r>
            <a:r>
              <a:rPr lang="en-US" dirty="0">
                <a:cs typeface="Calibri"/>
              </a:rPr>
              <a:t>;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Delete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96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5000" y="57848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pTrebuchet MS"/>
              </a:rPr>
              <a:t>SQL – Structured Query Language</a:t>
            </a:r>
            <a:endParaRPr lang="lt-LT" sz="4800" b="1" dirty="0">
              <a:solidFill>
                <a:schemeClr val="bg1"/>
              </a:solidFill>
              <a:latin typeface="pTrebuchet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12264" y="2208848"/>
            <a:ext cx="93360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SQL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DDL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DML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DCL</a:t>
            </a:r>
          </a:p>
        </p:txBody>
      </p:sp>
    </p:spTree>
    <p:extLst>
      <p:ext uri="{BB962C8B-B14F-4D97-AF65-F5344CB8AC3E}">
        <p14:creationId xmlns:p14="http://schemas.microsoft.com/office/powerpoint/2010/main" val="62417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Select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2400"/>
              </a:spcBef>
              <a:buNone/>
            </a:pPr>
            <a:endParaRPr lang="en-US" sz="1800" b="1" dirty="0"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INTRODUÇÃO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Grp="1" noChangeArrowheads="1"/>
          </p:cNvSpPr>
          <p:nvPr>
            <p:ph idx="1"/>
          </p:nvPr>
        </p:nvSpPr>
        <p:spPr bwMode="auto">
          <a:xfrm>
            <a:off x="1828800" y="1524000"/>
            <a:ext cx="82296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020763" indent="-3492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O SELECT permite extrair informação de uma Base de Dados ou seja, efetuar consultas à Base de Dados.</a:t>
            </a:r>
          </a:p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O resultado  de uma consulta é uma relação. </a:t>
            </a:r>
          </a:p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Na sua forma mais básica é preciso apenas indicar a cláusula SELECT e FROM, sendo as restantes opcionais.</a:t>
            </a:r>
          </a:p>
          <a:p>
            <a:pPr>
              <a:buSzPct val="100000"/>
              <a:buFont typeface="Wingdings" charset="2"/>
              <a:buChar char=""/>
              <a:defRPr/>
            </a:pPr>
            <a:endParaRPr lang="pt-PT" sz="1600" dirty="0">
              <a:latin typeface="Calibri"/>
              <a:cs typeface="Calibri"/>
            </a:endParaRPr>
          </a:p>
          <a:p>
            <a:pPr>
              <a:buSzPct val="100000"/>
              <a:buFont typeface="Wingdings" charset="2"/>
              <a:buChar char=""/>
              <a:defRPr/>
            </a:pPr>
            <a:endParaRPr lang="pt-PT" sz="1600" dirty="0">
              <a:latin typeface="Calibri"/>
              <a:cs typeface="Calibri"/>
            </a:endParaRPr>
          </a:p>
          <a:p>
            <a:pPr>
              <a:buSzPct val="100000"/>
              <a:buFont typeface="Wingdings" charset="2"/>
              <a:buChar char=""/>
              <a:defRPr/>
            </a:pPr>
            <a:endParaRPr lang="pt-PT" sz="1600" dirty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7000" y="3810000"/>
            <a:ext cx="6629400" cy="20005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indent="541338">
              <a:lnSpc>
                <a:spcPct val="130000"/>
              </a:lnSpc>
            </a:pPr>
            <a:r>
              <a:rPr lang="en-US" sz="1600" b="1" dirty="0">
                <a:latin typeface="Calibri"/>
                <a:cs typeface="Calibri"/>
              </a:rPr>
              <a:t>SELECT </a:t>
            </a: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[DISTINCT] </a:t>
            </a:r>
            <a:r>
              <a:rPr lang="en-US" sz="1600" b="1" dirty="0">
                <a:latin typeface="Calibri"/>
                <a:cs typeface="Calibri"/>
              </a:rPr>
              <a:t>&lt; </a:t>
            </a:r>
            <a:r>
              <a:rPr lang="en-US" sz="1600" b="1" dirty="0" err="1">
                <a:latin typeface="Calibri"/>
                <a:cs typeface="Calibri"/>
              </a:rPr>
              <a:t>lista</a:t>
            </a:r>
            <a:r>
              <a:rPr lang="en-US" sz="1600" b="1" dirty="0">
                <a:latin typeface="Calibri"/>
                <a:cs typeface="Calibri"/>
              </a:rPr>
              <a:t> de </a:t>
            </a:r>
            <a:r>
              <a:rPr lang="en-US" sz="1600" b="1" dirty="0" err="1">
                <a:latin typeface="Calibri"/>
                <a:cs typeface="Calibri"/>
              </a:rPr>
              <a:t>atributos</a:t>
            </a:r>
            <a:r>
              <a:rPr lang="en-US" sz="1600" b="1" dirty="0">
                <a:latin typeface="Calibri"/>
                <a:cs typeface="Calibri"/>
              </a:rPr>
              <a:t>&gt;</a:t>
            </a:r>
            <a:endParaRPr lang="en-US" sz="1600" dirty="0">
              <a:latin typeface="Calibri"/>
              <a:cs typeface="Calibri"/>
            </a:endParaRPr>
          </a:p>
          <a:p>
            <a:pPr lvl="1" indent="84138">
              <a:lnSpc>
                <a:spcPct val="130000"/>
              </a:lnSpc>
            </a:pPr>
            <a:r>
              <a:rPr lang="en-US" sz="1600" b="1" dirty="0">
                <a:latin typeface="Calibri"/>
                <a:cs typeface="Calibri"/>
              </a:rPr>
              <a:t>FROM &lt; </a:t>
            </a:r>
            <a:r>
              <a:rPr lang="en-US" sz="1600" b="1" dirty="0" err="1">
                <a:latin typeface="Calibri"/>
                <a:cs typeface="Calibri"/>
              </a:rPr>
              <a:t>lista</a:t>
            </a:r>
            <a:r>
              <a:rPr lang="en-US" sz="1600" b="1" dirty="0">
                <a:latin typeface="Calibri"/>
                <a:cs typeface="Calibri"/>
              </a:rPr>
              <a:t> de </a:t>
            </a:r>
            <a:r>
              <a:rPr lang="en-US" sz="1600" b="1" dirty="0" err="1">
                <a:latin typeface="Calibri"/>
                <a:cs typeface="Calibri"/>
              </a:rPr>
              <a:t>tabelas</a:t>
            </a:r>
            <a:r>
              <a:rPr lang="en-US" sz="1600" b="1" dirty="0">
                <a:latin typeface="Calibri"/>
                <a:cs typeface="Calibri"/>
              </a:rPr>
              <a:t>&gt;</a:t>
            </a:r>
          </a:p>
          <a:p>
            <a:pPr lvl="1" indent="84138">
              <a:lnSpc>
                <a:spcPct val="130000"/>
              </a:lnSpc>
            </a:pP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[ WHERE &lt;</a:t>
            </a:r>
            <a:r>
              <a:rPr lang="en-US" sz="1600" b="1" dirty="0" err="1">
                <a:solidFill>
                  <a:srgbClr val="FF0000"/>
                </a:solidFill>
                <a:latin typeface="Calibri"/>
                <a:cs typeface="Calibri"/>
              </a:rPr>
              <a:t>critério</a:t>
            </a: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&gt; ]</a:t>
            </a:r>
          </a:p>
          <a:p>
            <a:pPr lvl="1" indent="84138">
              <a:lnSpc>
                <a:spcPct val="130000"/>
              </a:lnSpc>
            </a:pP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[GROUP BY &lt;</a:t>
            </a:r>
            <a:r>
              <a:rPr lang="en-US" sz="1600" b="1" dirty="0" err="1">
                <a:solidFill>
                  <a:srgbClr val="FF0000"/>
                </a:solidFill>
                <a:latin typeface="Calibri"/>
                <a:cs typeface="Calibri"/>
              </a:rPr>
              <a:t>grupo_expressão</a:t>
            </a: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&gt;</a:t>
            </a:r>
          </a:p>
          <a:p>
            <a:pPr lvl="1" indent="84138">
              <a:lnSpc>
                <a:spcPct val="130000"/>
              </a:lnSpc>
            </a:pP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[HAVING &lt;</a:t>
            </a:r>
            <a:r>
              <a:rPr lang="en-US" sz="1600" b="1" dirty="0" err="1">
                <a:solidFill>
                  <a:srgbClr val="FF0000"/>
                </a:solidFill>
                <a:latin typeface="Calibri"/>
                <a:cs typeface="Calibri"/>
              </a:rPr>
              <a:t>critério</a:t>
            </a: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&gt;]]</a:t>
            </a:r>
          </a:p>
          <a:p>
            <a:pPr lvl="1" indent="84138">
              <a:lnSpc>
                <a:spcPct val="130000"/>
              </a:lnSpc>
            </a:pP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[ORDER BY &lt;</a:t>
            </a:r>
            <a:r>
              <a:rPr lang="en-US" sz="1600" b="1" dirty="0" err="1">
                <a:solidFill>
                  <a:srgbClr val="FF0000"/>
                </a:solidFill>
                <a:latin typeface="Calibri"/>
                <a:cs typeface="Calibri"/>
              </a:rPr>
              <a:t>order_expressão</a:t>
            </a: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&gt; ASC | DESC]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Select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586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Grp="1" noChangeArrowheads="1"/>
          </p:cNvSpPr>
          <p:nvPr>
            <p:ph idx="1"/>
          </p:nvPr>
        </p:nvSpPr>
        <p:spPr bwMode="auto">
          <a:xfrm>
            <a:off x="1752600" y="1447800"/>
            <a:ext cx="8229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020763" indent="-3492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SzPct val="100000"/>
              <a:buFont typeface="Wingdings" charset="2"/>
              <a:buChar char=""/>
            </a:pPr>
            <a:r>
              <a:rPr lang="pt-PT" sz="1800" dirty="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SQL permite duplicados nas relações, bem como nos resultados das consultas. </a:t>
            </a:r>
          </a:p>
          <a:p>
            <a:pPr marL="0" indent="0">
              <a:lnSpc>
                <a:spcPct val="50000"/>
              </a:lnSpc>
              <a:buSzPct val="100000"/>
              <a:buNone/>
            </a:pPr>
            <a:endParaRPr lang="pt-PT" sz="1400" dirty="0">
              <a:solidFill>
                <a:schemeClr val="tx1"/>
              </a:solidFill>
              <a:latin typeface="Calibri"/>
              <a:ea typeface="+mn-ea"/>
              <a:cs typeface="Calibri"/>
            </a:endParaRPr>
          </a:p>
          <a:p>
            <a:pPr>
              <a:buSzPct val="100000"/>
              <a:buFont typeface="Wingdings" charset="2"/>
              <a:buChar char=""/>
            </a:pPr>
            <a:r>
              <a:rPr lang="pt-PT" sz="1800" dirty="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Para forçar a eliminação de duplicados, deve-se inserir a declaração </a:t>
            </a:r>
            <a:r>
              <a:rPr lang="pt-PT" sz="1800" b="1" dirty="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DISTINCT</a:t>
            </a:r>
            <a:r>
              <a:rPr lang="pt-PT" sz="1800" dirty="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depois do </a:t>
            </a:r>
            <a:r>
              <a:rPr lang="pt-PT" sz="1800" dirty="0" err="1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select</a:t>
            </a:r>
            <a:r>
              <a:rPr lang="pt-PT" sz="1800" dirty="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. </a:t>
            </a:r>
          </a:p>
          <a:p>
            <a:pPr>
              <a:buSzPct val="100000"/>
              <a:buFont typeface="Wingdings" charset="2"/>
              <a:buChar char=""/>
            </a:pPr>
            <a:endParaRPr lang="pt-PT" sz="1800" dirty="0">
              <a:solidFill>
                <a:schemeClr val="tx1"/>
              </a:solidFill>
              <a:latin typeface="Calibri"/>
              <a:ea typeface="+mn-ea"/>
              <a:cs typeface="Calibri"/>
            </a:endParaRPr>
          </a:p>
          <a:p>
            <a:pPr marL="0" indent="0">
              <a:buSzPct val="100000"/>
              <a:buNone/>
            </a:pPr>
            <a:endParaRPr lang="pt-PT" sz="1800" dirty="0">
              <a:solidFill>
                <a:schemeClr val="tx1"/>
              </a:solidFill>
              <a:latin typeface="Calibri"/>
              <a:ea typeface="+mn-ea"/>
              <a:cs typeface="Calibri"/>
            </a:endParaRPr>
          </a:p>
          <a:p>
            <a:pPr>
              <a:buSzPct val="100000"/>
              <a:buFont typeface="Wingdings" charset="2"/>
              <a:buChar char=""/>
            </a:pPr>
            <a:endParaRPr lang="pt-PT" sz="1400" dirty="0">
              <a:solidFill>
                <a:schemeClr val="tx1"/>
              </a:solidFill>
              <a:latin typeface="Calibri"/>
              <a:ea typeface="+mn-ea"/>
              <a:cs typeface="Calibri"/>
            </a:endParaRPr>
          </a:p>
          <a:p>
            <a:pPr>
              <a:buSzPct val="100000"/>
              <a:buFont typeface="Wingdings" charset="2"/>
              <a:buChar char=""/>
            </a:pPr>
            <a:r>
              <a:rPr lang="pt-PT" sz="1800" dirty="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A cláusula SELECT pode conter expressões aritméticas envolvendo os</a:t>
            </a:r>
            <a:r>
              <a:rPr lang="pt-PT" sz="1800" dirty="0">
                <a:latin typeface="Calibri"/>
                <a:cs typeface="Calibri"/>
              </a:rPr>
              <a:t> </a:t>
            </a:r>
            <a:r>
              <a:rPr lang="pt-PT" sz="1800" dirty="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operadores +, - , * ,  / e operações em constantes ou atributos dos registos</a:t>
            </a:r>
            <a:r>
              <a:rPr lang="pt-PT" sz="1800" dirty="0">
                <a:latin typeface="Calibri"/>
                <a:cs typeface="Calibri"/>
              </a:rPr>
              <a:t>. </a:t>
            </a:r>
          </a:p>
          <a:p>
            <a:pPr marL="0" indent="0">
              <a:lnSpc>
                <a:spcPct val="50000"/>
              </a:lnSpc>
              <a:buSzPct val="100000"/>
              <a:buNone/>
            </a:pPr>
            <a:endParaRPr lang="pt-PT" sz="1400" dirty="0">
              <a:latin typeface="Calibri"/>
              <a:cs typeface="Calibri"/>
            </a:endParaRPr>
          </a:p>
          <a:p>
            <a:pPr>
              <a:buSzPct val="100000"/>
              <a:buFont typeface="Wingdings" charset="2"/>
              <a:buChar char=""/>
            </a:pPr>
            <a:r>
              <a:rPr lang="pt-PT" sz="1800" dirty="0">
                <a:latin typeface="Calibri"/>
                <a:cs typeface="Calibri"/>
              </a:rPr>
              <a:t>A cláusula SELECT também permite renomear os nomes da tabelas e os nomes dos atributos</a:t>
            </a:r>
          </a:p>
          <a:p>
            <a:pPr marL="342900" lvl="1" indent="0">
              <a:buSzPct val="100000"/>
              <a:buNone/>
            </a:pPr>
            <a:endParaRPr lang="pt-PT" sz="1800" dirty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7600" y="3048000"/>
            <a:ext cx="4114800" cy="732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b="1" dirty="0">
                <a:latin typeface="Calibri"/>
                <a:cs typeface="Calibri"/>
              </a:rPr>
              <a:t>SELECT </a:t>
            </a: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DISTINCT</a:t>
            </a:r>
            <a:r>
              <a:rPr lang="en-US" sz="1600" b="1" dirty="0">
                <a:latin typeface="Calibri"/>
                <a:cs typeface="Calibri"/>
              </a:rPr>
              <a:t> &lt; </a:t>
            </a:r>
            <a:r>
              <a:rPr lang="en-US" sz="1600" b="1" dirty="0" err="1">
                <a:latin typeface="Calibri"/>
                <a:cs typeface="Calibri"/>
              </a:rPr>
              <a:t>lista</a:t>
            </a:r>
            <a:r>
              <a:rPr lang="en-US" sz="1600" b="1" dirty="0">
                <a:latin typeface="Calibri"/>
                <a:cs typeface="Calibri"/>
              </a:rPr>
              <a:t> de </a:t>
            </a:r>
            <a:r>
              <a:rPr lang="en-US" sz="1600" b="1" dirty="0" err="1">
                <a:latin typeface="Calibri"/>
                <a:cs typeface="Calibri"/>
              </a:rPr>
              <a:t>atributos</a:t>
            </a:r>
            <a:r>
              <a:rPr lang="en-US" sz="1600" b="1" dirty="0">
                <a:latin typeface="Calibri"/>
                <a:cs typeface="Calibri"/>
              </a:rPr>
              <a:t>&gt;</a:t>
            </a:r>
          </a:p>
          <a:p>
            <a:pPr indent="84138">
              <a:lnSpc>
                <a:spcPct val="130000"/>
              </a:lnSpc>
            </a:pPr>
            <a:r>
              <a:rPr lang="is-IS" sz="1600" b="1" dirty="0">
                <a:latin typeface="Calibri"/>
                <a:cs typeface="Calibri"/>
              </a:rPr>
              <a:t>…..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Select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816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Grp="1" noChangeArrowheads="1"/>
          </p:cNvSpPr>
          <p:nvPr>
            <p:ph idx="1"/>
          </p:nvPr>
        </p:nvSpPr>
        <p:spPr bwMode="auto">
          <a:xfrm>
            <a:off x="1828800" y="12954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020763" indent="-3492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indent="0">
              <a:lnSpc>
                <a:spcPct val="120000"/>
              </a:lnSpc>
              <a:buSzPct val="100000"/>
              <a:buNone/>
              <a:defRPr/>
            </a:pPr>
            <a:r>
              <a:rPr lang="pt-PT" sz="1100" dirty="0">
                <a:latin typeface="Calibri" charset="0"/>
                <a:cs typeface="Calibri" charset="0"/>
              </a:rPr>
              <a:t>  </a:t>
            </a:r>
          </a:p>
          <a:p>
            <a:pPr>
              <a:lnSpc>
                <a:spcPct val="120000"/>
              </a:lnSpc>
              <a:buSzPct val="100000"/>
              <a:buFont typeface="Wingdings" charset="2"/>
              <a:buChar char=""/>
              <a:defRPr/>
            </a:pPr>
            <a:r>
              <a:rPr lang="pt-PT" sz="1800" b="1" dirty="0">
                <a:latin typeface="Calibri" charset="0"/>
                <a:cs typeface="Calibri" charset="0"/>
              </a:rPr>
              <a:t>Exemplos </a:t>
            </a:r>
          </a:p>
          <a:p>
            <a:pPr>
              <a:lnSpc>
                <a:spcPct val="120000"/>
              </a:lnSpc>
              <a:buSzPct val="100000"/>
              <a:buFont typeface="Wingdings" charset="2"/>
              <a:buChar char=""/>
              <a:defRPr/>
            </a:pPr>
            <a:endParaRPr lang="pt-PT" sz="900" dirty="0">
              <a:latin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4267200"/>
            <a:ext cx="3048000" cy="338554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SELECT *  FROM </a:t>
            </a:r>
            <a:r>
              <a:rPr lang="en-US" sz="1600" b="1" dirty="0" err="1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veiculo</a:t>
            </a:r>
            <a:endParaRPr lang="en-US" sz="1600" b="1" dirty="0">
              <a:solidFill>
                <a:srgbClr val="FF0000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8601" y="1752600"/>
            <a:ext cx="41324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/>
              <a:t>Veiculo</a:t>
            </a:r>
            <a:r>
              <a:rPr lang="en-US" sz="1600" b="1" dirty="0"/>
              <a:t> (</a:t>
            </a:r>
            <a:r>
              <a:rPr lang="en-US" sz="1600" b="1" dirty="0" err="1"/>
              <a:t>matricula</a:t>
            </a:r>
            <a:r>
              <a:rPr lang="en-US" sz="1600" b="1" dirty="0"/>
              <a:t>, </a:t>
            </a:r>
            <a:r>
              <a:rPr lang="en-US" sz="1600" b="1" dirty="0" err="1"/>
              <a:t>marca</a:t>
            </a:r>
            <a:r>
              <a:rPr lang="en-US" sz="1600" b="1" dirty="0"/>
              <a:t> </a:t>
            </a:r>
            <a:r>
              <a:rPr lang="en-US" sz="1600" b="1" dirty="0" err="1"/>
              <a:t>modelo</a:t>
            </a:r>
            <a:r>
              <a:rPr lang="en-US" sz="1600" b="1" dirty="0"/>
              <a:t>, </a:t>
            </a:r>
            <a:r>
              <a:rPr lang="en-US" sz="1600" b="1" dirty="0" err="1"/>
              <a:t>kms</a:t>
            </a:r>
            <a:r>
              <a:rPr lang="en-US" sz="1600" b="1" dirty="0"/>
              <a:t>, </a:t>
            </a:r>
            <a:r>
              <a:rPr lang="en-US" sz="1600" b="1" dirty="0" err="1"/>
              <a:t>preço</a:t>
            </a:r>
            <a:r>
              <a:rPr lang="en-US" sz="1600" b="1" dirty="0"/>
              <a:t>)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090263" y="2133600"/>
          <a:ext cx="503966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5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matricula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marca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modelo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preço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23-12-QA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12-34- QW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RENAULT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23-43-TR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RENAULT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MEGANE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78-56-XA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133600" y="4699000"/>
          <a:ext cx="503966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5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matricula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marca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modelo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preço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23-12-QA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12-34- QW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RENAULT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23-43-TR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RENAULT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MEGANE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78-56-XA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Select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901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Grp="1" noChangeArrowheads="1"/>
          </p:cNvSpPr>
          <p:nvPr>
            <p:ph idx="1"/>
          </p:nvPr>
        </p:nvSpPr>
        <p:spPr bwMode="auto">
          <a:xfrm>
            <a:off x="1828800" y="15240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020763" indent="-3492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120000"/>
              </a:lnSpc>
              <a:buSzPct val="100000"/>
              <a:buFont typeface="Wingdings" charset="2"/>
              <a:buChar char=""/>
              <a:defRPr/>
            </a:pPr>
            <a:r>
              <a:rPr lang="pt-PT" sz="1800" b="1" dirty="0">
                <a:latin typeface="Calibri" charset="0"/>
                <a:cs typeface="Calibri" charset="0"/>
              </a:rPr>
              <a:t>Exemplos</a:t>
            </a:r>
            <a:r>
              <a:rPr lang="pt-PT" sz="1800" dirty="0">
                <a:latin typeface="Calibri" charset="0"/>
                <a:cs typeface="Calibri" charset="0"/>
              </a:rPr>
              <a:t> </a:t>
            </a:r>
          </a:p>
          <a:p>
            <a:pPr>
              <a:lnSpc>
                <a:spcPct val="120000"/>
              </a:lnSpc>
              <a:buSzPct val="100000"/>
              <a:buFont typeface="Wingdings" charset="2"/>
              <a:buChar char=""/>
              <a:defRPr/>
            </a:pPr>
            <a:endParaRPr lang="pt-PT" sz="900" dirty="0">
              <a:latin typeface="Calibri" charset="0"/>
              <a:cs typeface="Calibri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05000" y="2057400"/>
            <a:ext cx="3962400" cy="338554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SELECT </a:t>
            </a:r>
            <a:r>
              <a:rPr lang="en-US" sz="1600" b="1" dirty="0" err="1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marca</a:t>
            </a:r>
            <a:r>
              <a:rPr lang="en-US" sz="1600" b="1" dirty="0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modelo</a:t>
            </a:r>
            <a:r>
              <a:rPr lang="en-US" sz="1600" b="1" dirty="0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 FROM  </a:t>
            </a:r>
            <a:r>
              <a:rPr lang="en-US" sz="1600" b="1" dirty="0" err="1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veiculo</a:t>
            </a:r>
            <a:endParaRPr lang="en-US" sz="1600" b="1" dirty="0">
              <a:solidFill>
                <a:srgbClr val="FF0000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590800" y="2438401"/>
          <a:ext cx="2362200" cy="1530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045">
                <a:tc>
                  <a:txBody>
                    <a:bodyPr/>
                    <a:lstStyle/>
                    <a:p>
                      <a:r>
                        <a:rPr lang="en-US" sz="1400" dirty="0" err="1"/>
                        <a:t>marca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modelo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45">
                <a:tc>
                  <a:txBody>
                    <a:bodyPr/>
                    <a:lstStyle/>
                    <a:p>
                      <a:r>
                        <a:rPr lang="en-US" sz="1400" dirty="0"/>
                        <a:t>OPEL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45">
                <a:tc>
                  <a:txBody>
                    <a:bodyPr/>
                    <a:lstStyle/>
                    <a:p>
                      <a:r>
                        <a:rPr lang="en-US" sz="1400" dirty="0"/>
                        <a:t>RENAULT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45">
                <a:tc>
                  <a:txBody>
                    <a:bodyPr/>
                    <a:lstStyle/>
                    <a:p>
                      <a:r>
                        <a:rPr lang="en-US" sz="1400" dirty="0"/>
                        <a:t>RENAULT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MEGANE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45">
                <a:tc>
                  <a:txBody>
                    <a:bodyPr/>
                    <a:lstStyle/>
                    <a:p>
                      <a:r>
                        <a:rPr lang="en-US" sz="1400" dirty="0"/>
                        <a:t>OPEL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33800" y="4688841"/>
          <a:ext cx="3758336" cy="178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matricula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marca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0000"/>
                          </a:solidFill>
                        </a:rPr>
                        <a:t>preço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*1.20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23-12-QA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185738" fontAlgn="b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22680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12-34- QW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RENAULT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23-43-TR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RENAULT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78-56-XA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5808134" y="1869440"/>
            <a:ext cx="4859866" cy="338554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SELECT</a:t>
            </a:r>
            <a:r>
              <a:rPr lang="en-US" sz="1600" b="1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 DISTINCT </a:t>
            </a:r>
            <a:r>
              <a:rPr lang="en-US" sz="1600" b="1" dirty="0" err="1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marca</a:t>
            </a:r>
            <a:r>
              <a:rPr lang="en-US" sz="1600" b="1" dirty="0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modelo</a:t>
            </a:r>
            <a:r>
              <a:rPr lang="en-US" sz="1600" b="1" dirty="0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 FROM  </a:t>
            </a:r>
            <a:r>
              <a:rPr lang="en-US" sz="1600" b="1" dirty="0" err="1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veiculo</a:t>
            </a:r>
            <a:endParaRPr lang="en-US" sz="1600" b="1" dirty="0">
              <a:solidFill>
                <a:srgbClr val="FF0000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553200" y="2326640"/>
          <a:ext cx="23469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marca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modelo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RENAULT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RENAULT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MEGANE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429000" y="4267200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SELECT </a:t>
            </a:r>
            <a:r>
              <a:rPr lang="en-US" sz="1600" b="1" dirty="0" err="1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matricula</a:t>
            </a:r>
            <a:r>
              <a:rPr lang="en-US" sz="1600" b="1" dirty="0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marca</a:t>
            </a:r>
            <a:r>
              <a:rPr lang="en-US" sz="1600" b="1" dirty="0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, </a:t>
            </a:r>
            <a:r>
              <a:rPr lang="en-US" sz="1600" b="1" dirty="0" err="1">
                <a:latin typeface="Calibri" charset="0"/>
                <a:ea typeface="ＭＳ Ｐゴシック" charset="0"/>
                <a:cs typeface="Calibri" charset="0"/>
              </a:rPr>
              <a:t>preço</a:t>
            </a:r>
            <a:r>
              <a:rPr lang="en-US" sz="1600" b="1" dirty="0">
                <a:latin typeface="Calibri" charset="0"/>
                <a:ea typeface="ＭＳ Ｐゴシック" charset="0"/>
                <a:cs typeface="Calibri" charset="0"/>
              </a:rPr>
              <a:t>*1.20 </a:t>
            </a:r>
            <a:r>
              <a:rPr lang="en-US" sz="1600" b="1" dirty="0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FROM  </a:t>
            </a:r>
            <a:r>
              <a:rPr lang="en-US" sz="1600" b="1" dirty="0" err="1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veiculo</a:t>
            </a:r>
            <a:endParaRPr lang="en-US" sz="1600" b="1" dirty="0">
              <a:solidFill>
                <a:srgbClr val="FF0000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Select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151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Grp="1" noChangeArrowheads="1"/>
          </p:cNvSpPr>
          <p:nvPr>
            <p:ph idx="1"/>
          </p:nvPr>
        </p:nvSpPr>
        <p:spPr bwMode="auto">
          <a:xfrm>
            <a:off x="1828800" y="15240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020763" indent="-3492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120000"/>
              </a:lnSpc>
              <a:buSzPct val="100000"/>
              <a:buFont typeface="Wingdings" charset="2"/>
              <a:buChar char=""/>
              <a:defRPr/>
            </a:pPr>
            <a:r>
              <a:rPr lang="pt-PT" sz="1800" b="1" dirty="0">
                <a:latin typeface="Calibri" charset="0"/>
                <a:cs typeface="Calibri" charset="0"/>
              </a:rPr>
              <a:t>Exemplos</a:t>
            </a:r>
            <a:r>
              <a:rPr lang="pt-PT" sz="1800" dirty="0">
                <a:latin typeface="Calibri" charset="0"/>
                <a:cs typeface="Calibri" charset="0"/>
              </a:rPr>
              <a:t> </a:t>
            </a:r>
          </a:p>
          <a:p>
            <a:pPr>
              <a:lnSpc>
                <a:spcPct val="120000"/>
              </a:lnSpc>
              <a:buSzPct val="100000"/>
              <a:buFont typeface="Wingdings" charset="2"/>
              <a:buChar char=""/>
              <a:defRPr/>
            </a:pPr>
            <a:endParaRPr lang="pt-PT" sz="900" dirty="0">
              <a:latin typeface="Calibri" charset="0"/>
              <a:cs typeface="Calibri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81200" y="2819400"/>
            <a:ext cx="4953000" cy="584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SELECT </a:t>
            </a:r>
            <a:r>
              <a:rPr lang="en-US" sz="1600" b="1" dirty="0" err="1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matricula</a:t>
            </a:r>
            <a:r>
              <a:rPr lang="en-US" sz="1600" b="1" dirty="0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marca</a:t>
            </a:r>
            <a:r>
              <a:rPr lang="en-US" sz="1600" b="1" dirty="0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preço</a:t>
            </a:r>
            <a:r>
              <a:rPr lang="en-US" sz="1600" b="1" dirty="0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*1.20  AS </a:t>
            </a:r>
            <a:r>
              <a:rPr lang="en-US" sz="1600" b="1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novoPreço</a:t>
            </a:r>
            <a:endParaRPr lang="en-US" sz="1600" b="1" dirty="0">
              <a:solidFill>
                <a:srgbClr val="000000"/>
              </a:solidFill>
              <a:latin typeface="Calibri" charset="0"/>
              <a:ea typeface="ＭＳ Ｐゴシック" charset="0"/>
              <a:cs typeface="Calibri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 FROM  </a:t>
            </a:r>
            <a:r>
              <a:rPr lang="en-US" sz="1600" b="1" dirty="0" err="1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veiculo</a:t>
            </a:r>
            <a:endParaRPr lang="en-US" sz="1600" b="1" dirty="0">
              <a:solidFill>
                <a:srgbClr val="FF0000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261464" y="3581400"/>
          <a:ext cx="3758336" cy="178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matricula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marca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novoPreço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23-12-QA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185738" fontAlgn="b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22680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12-34- QW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RENAULT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23-43-TR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RENAULT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78-56-XA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7010400" y="2057400"/>
            <a:ext cx="3657600" cy="584776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SELECT  </a:t>
            </a:r>
            <a:r>
              <a:rPr lang="en-US" sz="1600" b="1" dirty="0" err="1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matricula</a:t>
            </a:r>
            <a:r>
              <a:rPr lang="en-US" sz="1600" b="1" dirty="0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Kms</a:t>
            </a:r>
            <a:r>
              <a:rPr lang="en-US" sz="1600" b="1" dirty="0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 AS </a:t>
            </a:r>
            <a:r>
              <a:rPr lang="en-US" sz="1600" b="1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Quilometros</a:t>
            </a:r>
            <a:r>
              <a:rPr lang="en-US" sz="1600" b="1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FROM </a:t>
            </a:r>
            <a:r>
              <a:rPr lang="en-US" sz="1600" b="1" dirty="0" err="1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veiculo</a:t>
            </a:r>
            <a:endParaRPr lang="en-US" sz="1600" b="1" dirty="0">
              <a:solidFill>
                <a:srgbClr val="FF0000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7543800" y="2717800"/>
          <a:ext cx="2667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matricula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Quilometros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23-12-QA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12-34- QW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23-43-TR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78-56-XA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5486400" y="3124200"/>
            <a:ext cx="1905000" cy="1981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10400" y="5181601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Não</a:t>
            </a:r>
            <a:r>
              <a:rPr lang="en-US" b="1" dirty="0"/>
              <a:t> é </a:t>
            </a:r>
            <a:r>
              <a:rPr lang="en-US" b="1" dirty="0" err="1"/>
              <a:t>necessário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alguns</a:t>
            </a:r>
            <a:r>
              <a:rPr lang="en-US" b="1" dirty="0"/>
              <a:t> </a:t>
            </a:r>
            <a:r>
              <a:rPr lang="en-US" b="1" dirty="0" err="1"/>
              <a:t>sgbd</a:t>
            </a:r>
            <a:r>
              <a:rPr lang="en-US" b="1" dirty="0"/>
              <a:t>, </a:t>
            </a:r>
            <a:r>
              <a:rPr lang="en-US" b="1" dirty="0" err="1"/>
              <a:t>por</a:t>
            </a:r>
            <a:r>
              <a:rPr lang="en-US" b="1" dirty="0"/>
              <a:t> </a:t>
            </a:r>
            <a:r>
              <a:rPr lang="en-US" b="1" dirty="0" err="1"/>
              <a:t>exemplo</a:t>
            </a:r>
            <a:r>
              <a:rPr lang="en-US" b="1" dirty="0"/>
              <a:t> no ORACLE</a:t>
            </a:r>
          </a:p>
        </p:txBody>
      </p:sp>
      <p:sp>
        <p:nvSpPr>
          <p:cNvPr id="13" name="Oval 12"/>
          <p:cNvSpPr/>
          <p:nvPr/>
        </p:nvSpPr>
        <p:spPr>
          <a:xfrm>
            <a:off x="5181600" y="2819400"/>
            <a:ext cx="381000" cy="3810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Select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621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Grp="1" noChangeArrowheads="1"/>
          </p:cNvSpPr>
          <p:nvPr>
            <p:ph idx="1"/>
          </p:nvPr>
        </p:nvSpPr>
        <p:spPr bwMode="auto">
          <a:xfrm>
            <a:off x="1828800" y="17526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020763" indent="-3492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SzPct val="100000"/>
              <a:buFont typeface="Wingdings" charset="2"/>
              <a:buChar char=""/>
            </a:pPr>
            <a:r>
              <a:rPr lang="pt-PT" sz="1800" dirty="0">
                <a:latin typeface="Calibri"/>
                <a:cs typeface="Calibri"/>
              </a:rPr>
              <a:t>A </a:t>
            </a:r>
            <a:r>
              <a:rPr lang="pt-PT" sz="1800" dirty="0" err="1">
                <a:latin typeface="Calibri"/>
                <a:cs typeface="Calibri"/>
              </a:rPr>
              <a:t>cláusula</a:t>
            </a:r>
            <a:r>
              <a:rPr lang="pt-PT" sz="1800" dirty="0">
                <a:latin typeface="Calibri"/>
                <a:cs typeface="Calibri"/>
              </a:rPr>
              <a:t> </a:t>
            </a:r>
            <a:r>
              <a:rPr lang="pt-PT" sz="1800" b="1" dirty="0">
                <a:latin typeface="Calibri"/>
                <a:cs typeface="Calibri"/>
              </a:rPr>
              <a:t>WHERE </a:t>
            </a:r>
            <a:r>
              <a:rPr lang="pt-PT" sz="1800" dirty="0">
                <a:latin typeface="Calibri"/>
                <a:cs typeface="Calibri"/>
              </a:rPr>
              <a:t>corresponde ao predicado de </a:t>
            </a:r>
            <a:r>
              <a:rPr lang="pt-PT" sz="1800" dirty="0" err="1">
                <a:latin typeface="Calibri"/>
                <a:cs typeface="Calibri"/>
              </a:rPr>
              <a:t>seleção</a:t>
            </a:r>
            <a:r>
              <a:rPr lang="pt-PT" sz="1800" dirty="0">
                <a:latin typeface="Calibri"/>
                <a:cs typeface="Calibri"/>
              </a:rPr>
              <a:t> da </a:t>
            </a:r>
            <a:r>
              <a:rPr lang="pt-PT" sz="1800" dirty="0" err="1">
                <a:latin typeface="Calibri"/>
                <a:cs typeface="Calibri"/>
              </a:rPr>
              <a:t>álgebra</a:t>
            </a:r>
            <a:r>
              <a:rPr lang="pt-PT" sz="1800" dirty="0">
                <a:latin typeface="Calibri"/>
                <a:cs typeface="Calibri"/>
              </a:rPr>
              <a:t> relacional. </a:t>
            </a:r>
          </a:p>
          <a:p>
            <a:pPr>
              <a:buSzPct val="100000"/>
              <a:buFont typeface="Wingdings" charset="2"/>
              <a:buChar char=""/>
            </a:pPr>
            <a:r>
              <a:rPr lang="pt-PT" sz="1800" dirty="0">
                <a:latin typeface="Calibri"/>
                <a:cs typeface="Calibri"/>
              </a:rPr>
              <a:t>O comando </a:t>
            </a:r>
            <a:r>
              <a:rPr lang="pt-PT" sz="1800" b="1" dirty="0">
                <a:latin typeface="Calibri"/>
                <a:cs typeface="Calibri"/>
              </a:rPr>
              <a:t>WHERE </a:t>
            </a:r>
            <a:r>
              <a:rPr lang="pt-PT" sz="1800" dirty="0">
                <a:latin typeface="Calibri"/>
                <a:cs typeface="Calibri"/>
              </a:rPr>
              <a:t>permite selecionar um </a:t>
            </a:r>
            <a:r>
              <a:rPr lang="pt-PT" sz="1800" dirty="0" err="1">
                <a:latin typeface="Calibri"/>
                <a:cs typeface="Calibri"/>
              </a:rPr>
              <a:t>sub-conjunto</a:t>
            </a:r>
            <a:r>
              <a:rPr lang="pt-PT" sz="1800" dirty="0">
                <a:latin typeface="Calibri"/>
                <a:cs typeface="Calibri"/>
              </a:rPr>
              <a:t> de registos de uma </a:t>
            </a:r>
            <a:r>
              <a:rPr lang="pt-PT" sz="1800" dirty="0" err="1">
                <a:latin typeface="Calibri"/>
                <a:cs typeface="Calibri"/>
              </a:rPr>
              <a:t>relação</a:t>
            </a:r>
            <a:r>
              <a:rPr lang="pt-PT" sz="1800" dirty="0">
                <a:latin typeface="Calibri"/>
                <a:cs typeface="Calibri"/>
              </a:rPr>
              <a:t> que satisfazem uma determinada condição sobre alguns atributos. </a:t>
            </a:r>
          </a:p>
          <a:p>
            <a:pPr>
              <a:buSzPct val="100000"/>
              <a:buFont typeface="Wingdings" charset="2"/>
              <a:buChar char=""/>
            </a:pPr>
            <a:r>
              <a:rPr lang="pt-PT" sz="1800" dirty="0">
                <a:latin typeface="Calibri"/>
                <a:cs typeface="Calibri"/>
              </a:rPr>
              <a:t>A condição pode conter operadores de comparação (&lt;, &gt;, &lt;=, &lt;&gt;, ...) e pode ser composta usando operadores lógicos </a:t>
            </a:r>
            <a:r>
              <a:rPr lang="pt-PT" sz="1800" b="1" dirty="0">
                <a:latin typeface="Calibri"/>
                <a:cs typeface="Calibri"/>
              </a:rPr>
              <a:t>AND</a:t>
            </a:r>
            <a:r>
              <a:rPr lang="pt-PT" sz="1800" dirty="0">
                <a:latin typeface="Calibri"/>
                <a:cs typeface="Calibri"/>
              </a:rPr>
              <a:t>, </a:t>
            </a:r>
            <a:r>
              <a:rPr lang="pt-PT" sz="1800" b="1" dirty="0">
                <a:latin typeface="Calibri"/>
                <a:cs typeface="Calibri"/>
              </a:rPr>
              <a:t>OR </a:t>
            </a:r>
            <a:r>
              <a:rPr lang="pt-PT" sz="1800" dirty="0">
                <a:latin typeface="Calibri"/>
                <a:cs typeface="Calibri"/>
              </a:rPr>
              <a:t>e </a:t>
            </a:r>
            <a:r>
              <a:rPr lang="pt-PT" sz="1800" b="1" dirty="0">
                <a:latin typeface="Calibri"/>
                <a:cs typeface="Calibri"/>
              </a:rPr>
              <a:t>NOT</a:t>
            </a:r>
            <a:r>
              <a:rPr lang="pt-PT" sz="1800" dirty="0">
                <a:latin typeface="Calibri"/>
                <a:cs typeface="Calibri"/>
              </a:rPr>
              <a:t>. </a:t>
            </a:r>
          </a:p>
          <a:p>
            <a:pPr>
              <a:buSzPct val="100000"/>
              <a:buFont typeface="Wingdings" charset="2"/>
              <a:buChar char=""/>
            </a:pPr>
            <a:r>
              <a:rPr lang="pt-PT" sz="1800" dirty="0">
                <a:latin typeface="Calibri"/>
                <a:cs typeface="Calibri"/>
              </a:rPr>
              <a:t>Permite também o uso  de </a:t>
            </a:r>
            <a:r>
              <a:rPr lang="pt-PT" sz="1800" b="1" dirty="0">
                <a:latin typeface="Calibri"/>
                <a:cs typeface="Calibri"/>
              </a:rPr>
              <a:t>IS NULL </a:t>
            </a:r>
            <a:r>
              <a:rPr lang="pt-PT" sz="1800" dirty="0">
                <a:latin typeface="Calibri"/>
                <a:cs typeface="Calibri"/>
              </a:rPr>
              <a:t>ou </a:t>
            </a:r>
            <a:r>
              <a:rPr lang="pt-PT" sz="1800" b="1" dirty="0">
                <a:latin typeface="Calibri"/>
                <a:cs typeface="Calibri"/>
              </a:rPr>
              <a:t>IS NOT NULL </a:t>
            </a:r>
            <a:r>
              <a:rPr lang="pt-PT" sz="1800" dirty="0">
                <a:latin typeface="Calibri"/>
                <a:cs typeface="Calibri"/>
              </a:rPr>
              <a:t>para testar explicitamente atributos não preenchidos</a:t>
            </a:r>
          </a:p>
          <a:p>
            <a:pPr marL="0" indent="0">
              <a:buSzPct val="100000"/>
              <a:buNone/>
            </a:pPr>
            <a:endParaRPr lang="pt-PT" sz="1800" dirty="0">
              <a:latin typeface="Calibri"/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0" y="4724400"/>
            <a:ext cx="4191000" cy="10802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PT" dirty="0">
                <a:latin typeface="Calibri"/>
                <a:cs typeface="Calibri"/>
              </a:rPr>
              <a:t>SELECT [DISTINCT] lista-atributos </a:t>
            </a:r>
          </a:p>
          <a:p>
            <a:pPr>
              <a:lnSpc>
                <a:spcPct val="120000"/>
              </a:lnSpc>
            </a:pPr>
            <a:r>
              <a:rPr lang="pt-PT" dirty="0">
                <a:latin typeface="Calibri"/>
                <a:cs typeface="Calibri"/>
              </a:rPr>
              <a:t>FROM lista-tabelas</a:t>
            </a:r>
          </a:p>
          <a:p>
            <a:pPr>
              <a:lnSpc>
                <a:spcPct val="120000"/>
              </a:lnSpc>
            </a:pPr>
            <a:r>
              <a:rPr lang="pt-PT" b="1" dirty="0">
                <a:latin typeface="Calibri"/>
                <a:cs typeface="Calibri"/>
              </a:rPr>
              <a:t>WHERE</a:t>
            </a:r>
            <a:r>
              <a:rPr lang="pt-PT" dirty="0">
                <a:latin typeface="Calibri"/>
                <a:cs typeface="Calibri"/>
              </a:rPr>
              <a:t> condições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Select, 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cláusula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 WHERE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845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Grp="1" noChangeArrowheads="1"/>
          </p:cNvSpPr>
          <p:nvPr>
            <p:ph idx="1"/>
          </p:nvPr>
        </p:nvSpPr>
        <p:spPr bwMode="auto">
          <a:xfrm>
            <a:off x="1752600" y="16764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020763" indent="-3492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120000"/>
              </a:lnSpc>
              <a:buSzPct val="100000"/>
              <a:buFont typeface="Wingdings" charset="2"/>
              <a:buChar char=""/>
              <a:defRPr/>
            </a:pPr>
            <a:r>
              <a:rPr lang="pt-PT" sz="1800" b="1" dirty="0">
                <a:latin typeface="Calibri" charset="0"/>
                <a:cs typeface="Calibri" charset="0"/>
              </a:rPr>
              <a:t>Exemplos</a:t>
            </a:r>
            <a:r>
              <a:rPr lang="pt-PT" sz="1800" dirty="0">
                <a:latin typeface="Calibri" charset="0"/>
                <a:cs typeface="Calibri" charset="0"/>
              </a:rPr>
              <a:t> </a:t>
            </a:r>
          </a:p>
          <a:p>
            <a:pPr>
              <a:lnSpc>
                <a:spcPct val="120000"/>
              </a:lnSpc>
              <a:buSzPct val="100000"/>
              <a:buFont typeface="Wingdings" charset="2"/>
              <a:buChar char=""/>
              <a:defRPr/>
            </a:pPr>
            <a:endParaRPr lang="pt-PT" sz="900" dirty="0">
              <a:latin typeface="Calibri" charset="0"/>
              <a:cs typeface="Calibri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38600" y="1828800"/>
            <a:ext cx="6019800" cy="338554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SELECT * FROM  </a:t>
            </a:r>
            <a:r>
              <a:rPr lang="en-US" sz="1600" b="1" dirty="0" err="1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veiculo</a:t>
            </a:r>
            <a:r>
              <a:rPr lang="en-US" sz="1600" b="1" dirty="0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 WHERE  </a:t>
            </a:r>
            <a:r>
              <a:rPr lang="en-US" sz="1600" b="1" dirty="0" err="1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marca</a:t>
            </a:r>
            <a:r>
              <a:rPr lang="en-US" sz="1600" b="1" dirty="0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 =“OPEL” OR KMS &gt;12000;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419600" y="2286000"/>
          <a:ext cx="4953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matricula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marca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modelo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preço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23-12-QA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12-34- QW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RENAULT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78-56-XA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486400" y="5105400"/>
            <a:ext cx="5029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SELECT * FROM </a:t>
            </a:r>
            <a:r>
              <a:rPr lang="en-US" sz="1600" b="1">
                <a:solidFill>
                  <a:srgbClr val="FF0000"/>
                </a:solidFill>
                <a:latin typeface="Calibri"/>
                <a:cs typeface="Calibri"/>
              </a:rPr>
              <a:t>veiculo  </a:t>
            </a: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WHERE </a:t>
            </a:r>
            <a:r>
              <a:rPr lang="en-US" sz="1600" b="1" dirty="0" err="1">
                <a:solidFill>
                  <a:srgbClr val="FF0000"/>
                </a:solidFill>
                <a:latin typeface="Calibri"/>
                <a:cs typeface="Calibri"/>
              </a:rPr>
              <a:t>preço</a:t>
            </a: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lang="en-US" sz="1600" b="1" dirty="0" err="1">
                <a:solidFill>
                  <a:srgbClr val="FF0000"/>
                </a:solidFill>
                <a:latin typeface="Calibri"/>
                <a:cs typeface="Calibri"/>
              </a:rPr>
              <a:t>kms</a:t>
            </a: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  &gt; 2;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181600" y="5558096"/>
          <a:ext cx="4953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matricula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marca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modelo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preço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23-12-QA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2057400" y="3962400"/>
            <a:ext cx="457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SELECT * FROM VEICULO  WHERE </a:t>
            </a:r>
            <a:r>
              <a:rPr lang="en-US" sz="1600" b="1" dirty="0" err="1">
                <a:solidFill>
                  <a:srgbClr val="FF0000"/>
                </a:solidFill>
                <a:latin typeface="Calibri"/>
                <a:cs typeface="Calibri"/>
              </a:rPr>
              <a:t>marca</a:t>
            </a: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 IS NULL;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752600" y="4419600"/>
          <a:ext cx="4953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7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8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matricula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marca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modelo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preço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Select, 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cláusula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 WHERE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879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2514600"/>
          </a:xfrm>
        </p:spPr>
        <p:txBody>
          <a:bodyPr>
            <a:normAutofit/>
          </a:bodyPr>
          <a:lstStyle/>
          <a:p>
            <a:pPr>
              <a:buSzPct val="100000"/>
              <a:buFont typeface="Wingdings" charset="2"/>
              <a:buChar char=""/>
            </a:pPr>
            <a:r>
              <a:rPr lang="en-US" sz="1800" dirty="0" err="1">
                <a:latin typeface="Calibri"/>
                <a:cs typeface="Calibri"/>
              </a:rPr>
              <a:t>Permite</a:t>
            </a:r>
            <a:r>
              <a:rPr lang="en-US" sz="1800" dirty="0">
                <a:latin typeface="Calibri"/>
                <a:cs typeface="Calibri"/>
              </a:rPr>
              <a:t>  </a:t>
            </a:r>
            <a:r>
              <a:rPr lang="en-US" sz="1800" dirty="0" err="1">
                <a:latin typeface="Calibri"/>
                <a:cs typeface="Calibri"/>
              </a:rPr>
              <a:t>usar</a:t>
            </a:r>
            <a:r>
              <a:rPr lang="en-US" sz="1800" dirty="0">
                <a:latin typeface="Calibri"/>
                <a:cs typeface="Calibri"/>
              </a:rPr>
              <a:t> o </a:t>
            </a:r>
            <a:r>
              <a:rPr lang="en-US" sz="1800" dirty="0" err="1">
                <a:latin typeface="Calibri"/>
                <a:cs typeface="Calibri"/>
              </a:rPr>
              <a:t>operador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b="1" dirty="0">
                <a:latin typeface="Calibri"/>
                <a:cs typeface="Calibri"/>
              </a:rPr>
              <a:t>LIKE </a:t>
            </a:r>
            <a:r>
              <a:rPr lang="en-US" sz="1800" dirty="0" err="1">
                <a:latin typeface="Calibri"/>
                <a:cs typeface="Calibri"/>
              </a:rPr>
              <a:t>em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cs typeface="Calibri"/>
              </a:rPr>
              <a:t>operações</a:t>
            </a:r>
            <a:r>
              <a:rPr lang="en-US" sz="1800" dirty="0">
                <a:latin typeface="Calibri"/>
                <a:cs typeface="Calibri"/>
              </a:rPr>
              <a:t> com strings.</a:t>
            </a:r>
          </a:p>
          <a:p>
            <a:pPr>
              <a:buSzPct val="100000"/>
              <a:buFont typeface="Wingdings" charset="2"/>
              <a:buChar char=""/>
            </a:pPr>
            <a:r>
              <a:rPr lang="en-US" sz="1800" dirty="0">
                <a:latin typeface="Calibri"/>
                <a:cs typeface="Calibri"/>
              </a:rPr>
              <a:t>O </a:t>
            </a:r>
            <a:r>
              <a:rPr lang="en-US" sz="1800" dirty="0" err="1">
                <a:latin typeface="Calibri"/>
                <a:cs typeface="Calibri"/>
              </a:rPr>
              <a:t>operador</a:t>
            </a:r>
            <a:r>
              <a:rPr lang="en-US" sz="1800" dirty="0">
                <a:latin typeface="Calibri"/>
                <a:cs typeface="Calibri"/>
              </a:rPr>
              <a:t> LIKE </a:t>
            </a:r>
            <a:r>
              <a:rPr lang="en-US" sz="1800" dirty="0" err="1">
                <a:latin typeface="Calibri"/>
                <a:cs typeface="Calibri"/>
              </a:rPr>
              <a:t>é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cs typeface="Calibri"/>
              </a:rPr>
              <a:t>usado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cs typeface="Calibri"/>
              </a:rPr>
              <a:t>para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cs typeface="Calibri"/>
              </a:rPr>
              <a:t>pesquisas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cs typeface="Calibri"/>
              </a:rPr>
              <a:t>não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cs typeface="Calibri"/>
              </a:rPr>
              <a:t>exatas</a:t>
            </a:r>
            <a:r>
              <a:rPr lang="en-US" sz="1800" dirty="0">
                <a:latin typeface="Calibri"/>
                <a:cs typeface="Calibri"/>
              </a:rPr>
              <a:t>.</a:t>
            </a:r>
          </a:p>
          <a:p>
            <a:pPr>
              <a:buSzPct val="100000"/>
              <a:buFont typeface="Wingdings" charset="2"/>
              <a:buChar char=""/>
            </a:pPr>
            <a:r>
              <a:rPr lang="en-US" sz="1800" dirty="0" err="1">
                <a:latin typeface="Calibri"/>
                <a:cs typeface="Calibri"/>
              </a:rPr>
              <a:t>Faz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cs typeface="Calibri"/>
              </a:rPr>
              <a:t>uso</a:t>
            </a:r>
            <a:r>
              <a:rPr lang="en-US" sz="1800" dirty="0">
                <a:latin typeface="Calibri"/>
                <a:cs typeface="Calibri"/>
              </a:rPr>
              <a:t> de </a:t>
            </a:r>
            <a:r>
              <a:rPr lang="en-US" sz="1800" dirty="0" err="1">
                <a:latin typeface="Calibri"/>
                <a:cs typeface="Calibri"/>
              </a:rPr>
              <a:t>dois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cs typeface="Calibri"/>
              </a:rPr>
              <a:t>caracteres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cs typeface="Calibri"/>
              </a:rPr>
              <a:t>especiais</a:t>
            </a:r>
            <a:r>
              <a:rPr lang="en-US" sz="1800" dirty="0">
                <a:latin typeface="Calibri"/>
                <a:cs typeface="Calibri"/>
              </a:rPr>
              <a:t>: </a:t>
            </a:r>
          </a:p>
          <a:p>
            <a:pPr marL="342900" lvl="1" indent="469900" defTabSz="169863">
              <a:buSzPct val="100000"/>
              <a:buNone/>
            </a:pPr>
            <a:r>
              <a:rPr lang="pt-PT" sz="2000" b="1" dirty="0">
                <a:latin typeface="Calibri"/>
                <a:cs typeface="Calibri"/>
              </a:rPr>
              <a:t>_	   </a:t>
            </a:r>
            <a:r>
              <a:rPr lang="pt-PT" b="1" dirty="0">
                <a:latin typeface="Calibri"/>
                <a:cs typeface="Calibri"/>
              </a:rPr>
              <a:t>  </a:t>
            </a:r>
            <a:r>
              <a:rPr lang="pt-PT" dirty="0">
                <a:latin typeface="Calibri"/>
                <a:cs typeface="Calibri"/>
              </a:rPr>
              <a:t>(substitui 1 </a:t>
            </a:r>
            <a:r>
              <a:rPr lang="pt-PT" dirty="0" err="1">
                <a:latin typeface="Calibri"/>
                <a:cs typeface="Calibri"/>
              </a:rPr>
              <a:t>caracter</a:t>
            </a:r>
            <a:r>
              <a:rPr lang="pt-PT" dirty="0">
                <a:latin typeface="Calibri"/>
                <a:cs typeface="Calibri"/>
              </a:rPr>
              <a:t>)</a:t>
            </a:r>
          </a:p>
          <a:p>
            <a:pPr marL="342900" lvl="1" indent="469900" defTabSz="169863">
              <a:buSzPct val="100000"/>
              <a:buNone/>
            </a:pPr>
            <a:r>
              <a:rPr lang="pt-PT" b="1" dirty="0">
                <a:latin typeface="Calibri"/>
                <a:cs typeface="Calibri"/>
              </a:rPr>
              <a:t>% </a:t>
            </a:r>
            <a:r>
              <a:rPr lang="pt-PT" dirty="0">
                <a:latin typeface="Calibri"/>
                <a:cs typeface="Calibri"/>
              </a:rPr>
              <a:t>   (substitui qualquer sequência de caracteres)</a:t>
            </a:r>
          </a:p>
          <a:p>
            <a:pPr>
              <a:buSzPct val="100000"/>
              <a:buFont typeface="Wingdings" charset="2"/>
              <a:buChar char=""/>
            </a:pPr>
            <a:endParaRPr lang="en-US" sz="1800" b="1" dirty="0">
              <a:latin typeface="Calibri"/>
              <a:cs typeface="Calibri"/>
            </a:endParaRPr>
          </a:p>
          <a:p>
            <a:pPr>
              <a:buSzPct val="100000"/>
              <a:buFont typeface="Wingdings" charset="2"/>
              <a:buChar char=""/>
            </a:pPr>
            <a:endParaRPr lang="en-US" sz="1800" b="1" dirty="0">
              <a:latin typeface="Calibri"/>
              <a:cs typeface="Calibri"/>
            </a:endParaRPr>
          </a:p>
          <a:p>
            <a:pPr>
              <a:buSzPct val="100000"/>
              <a:buFont typeface="Wingdings" charset="2"/>
              <a:buChar char=""/>
            </a:pPr>
            <a:endParaRPr lang="en-US" sz="1800" b="1" dirty="0">
              <a:latin typeface="Calibri"/>
              <a:cs typeface="Calibri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239000" y="4267200"/>
          <a:ext cx="32249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matricula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marca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preço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23-12-QA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12-34- QW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RENAULT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23-43-TR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RENAULT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78-56-XA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514600" y="4953000"/>
          <a:ext cx="32249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matricula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marca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preço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12-34- QW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RENAULT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23-43-TR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RENAULT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H="1">
            <a:off x="6096000" y="5105400"/>
            <a:ext cx="9906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828800" y="4419600"/>
            <a:ext cx="518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err="1">
                <a:solidFill>
                  <a:srgbClr val="FF0000"/>
                </a:solidFill>
                <a:latin typeface="Arial" charset="0"/>
              </a:rPr>
              <a:t>Select</a:t>
            </a:r>
            <a:r>
              <a:rPr lang="pt-PT" dirty="0">
                <a:solidFill>
                  <a:srgbClr val="FF0000"/>
                </a:solidFill>
                <a:latin typeface="Arial" charset="0"/>
              </a:rPr>
              <a:t>  * </a:t>
            </a:r>
            <a:r>
              <a:rPr lang="pt-PT" dirty="0" err="1">
                <a:solidFill>
                  <a:srgbClr val="FF0000"/>
                </a:solidFill>
                <a:latin typeface="Arial" charset="0"/>
              </a:rPr>
              <a:t>From</a:t>
            </a:r>
            <a:r>
              <a:rPr lang="pt-PT" dirty="0">
                <a:solidFill>
                  <a:srgbClr val="FF0000"/>
                </a:solidFill>
                <a:latin typeface="Arial" charset="0"/>
              </a:rPr>
              <a:t> Carro  </a:t>
            </a:r>
            <a:r>
              <a:rPr lang="pt-PT" dirty="0" err="1">
                <a:solidFill>
                  <a:srgbClr val="FF0000"/>
                </a:solidFill>
                <a:latin typeface="Arial" charset="0"/>
              </a:rPr>
              <a:t>where</a:t>
            </a:r>
            <a:r>
              <a:rPr lang="pt-PT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pt-PT" b="1" dirty="0">
                <a:solidFill>
                  <a:srgbClr val="FF0000"/>
                </a:solidFill>
                <a:latin typeface="Arial" charset="0"/>
              </a:rPr>
              <a:t>marca </a:t>
            </a:r>
            <a:r>
              <a:rPr lang="pt-PT" b="1" dirty="0" err="1">
                <a:solidFill>
                  <a:srgbClr val="FF0000"/>
                </a:solidFill>
                <a:latin typeface="Arial" charset="0"/>
              </a:rPr>
              <a:t>like</a:t>
            </a:r>
            <a:r>
              <a:rPr lang="pt-PT" b="1" dirty="0">
                <a:solidFill>
                  <a:srgbClr val="FF0000"/>
                </a:solidFill>
                <a:latin typeface="Arial" charset="0"/>
              </a:rPr>
              <a:t> ‘__NA%</a:t>
            </a:r>
            <a:r>
              <a:rPr lang="pt-PT" dirty="0">
                <a:solidFill>
                  <a:srgbClr val="FF0000"/>
                </a:solidFill>
                <a:latin typeface="Arial" charset="0"/>
              </a:rPr>
              <a:t>’</a:t>
            </a:r>
          </a:p>
        </p:txBody>
      </p:sp>
      <p:sp>
        <p:nvSpPr>
          <p:cNvPr id="8" name="Rectangle 7"/>
          <p:cNvSpPr/>
          <p:nvPr/>
        </p:nvSpPr>
        <p:spPr>
          <a:xfrm>
            <a:off x="7696200" y="3962400"/>
            <a:ext cx="2514600" cy="381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>
                <a:solidFill>
                  <a:srgbClr val="FF0000"/>
                </a:solidFill>
                <a:latin typeface="Arial" charset="0"/>
              </a:rPr>
              <a:t>           Veiculo 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Select, 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cláusula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 WHERE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94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Grp="1" noChangeArrowheads="1"/>
          </p:cNvSpPr>
          <p:nvPr>
            <p:ph idx="1"/>
          </p:nvPr>
        </p:nvSpPr>
        <p:spPr bwMode="auto">
          <a:xfrm>
            <a:off x="1828800" y="15240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020763" indent="-3492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120000"/>
              </a:lnSpc>
              <a:buSzPct val="100000"/>
              <a:buFont typeface="Wingdings" charset="2"/>
              <a:buChar char=""/>
              <a:defRPr/>
            </a:pPr>
            <a:endParaRPr lang="pt-PT" sz="1800" dirty="0">
              <a:latin typeface="Calibri" charset="0"/>
              <a:cs typeface="Calibri" charset="0"/>
            </a:endParaRPr>
          </a:p>
          <a:p>
            <a:pPr>
              <a:lnSpc>
                <a:spcPct val="120000"/>
              </a:lnSpc>
              <a:buSzPct val="100000"/>
              <a:buFont typeface="Wingdings" charset="2"/>
              <a:buChar char=""/>
              <a:defRPr/>
            </a:pPr>
            <a:endParaRPr lang="pt-PT" sz="900" dirty="0">
              <a:latin typeface="Calibri" charset="0"/>
              <a:cs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81400" y="4655708"/>
            <a:ext cx="4572000" cy="17450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pt-PT" dirty="0">
                <a:latin typeface="Calibri"/>
                <a:cs typeface="Calibri"/>
              </a:rPr>
              <a:t>SELECT [DISTINCT] lista-atributos </a:t>
            </a:r>
          </a:p>
          <a:p>
            <a:pPr>
              <a:lnSpc>
                <a:spcPct val="120000"/>
              </a:lnSpc>
            </a:pPr>
            <a:r>
              <a:rPr lang="pt-PT" dirty="0">
                <a:latin typeface="Calibri"/>
                <a:cs typeface="Calibri"/>
              </a:rPr>
              <a:t>FROM lista-tabelas</a:t>
            </a:r>
          </a:p>
          <a:p>
            <a:pPr>
              <a:lnSpc>
                <a:spcPct val="120000"/>
              </a:lnSpc>
            </a:pPr>
            <a:r>
              <a:rPr lang="pt-PT" dirty="0">
                <a:latin typeface="Calibri"/>
                <a:cs typeface="Calibri"/>
              </a:rPr>
              <a:t>WHERE condições</a:t>
            </a:r>
          </a:p>
          <a:p>
            <a:pPr>
              <a:lnSpc>
                <a:spcPct val="120000"/>
              </a:lnSpc>
            </a:pPr>
            <a:r>
              <a:rPr lang="pt-PT" b="1" dirty="0">
                <a:latin typeface="Calibri"/>
                <a:cs typeface="Calibri"/>
              </a:rPr>
              <a:t>GROUP BY lista-atributos-do-grupo</a:t>
            </a:r>
          </a:p>
          <a:p>
            <a:pPr>
              <a:lnSpc>
                <a:spcPct val="120000"/>
              </a:lnSpc>
            </a:pPr>
            <a:r>
              <a:rPr lang="pt-PT" b="1" dirty="0">
                <a:latin typeface="Calibri"/>
                <a:cs typeface="Calibri"/>
              </a:rPr>
              <a:t>HAVING condições-do-grupo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746662"/>
            <a:ext cx="7924800" cy="2977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"/>
            </a:pPr>
            <a:r>
              <a:rPr lang="pt-PT" dirty="0">
                <a:latin typeface="Calibri"/>
                <a:cs typeface="Calibri"/>
              </a:rPr>
              <a:t>O resultado da cláusula GROUP BY é uma tabela em que as linhas com valores iguais para a lista-atributos-do-grupo são agrupadas.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"/>
            </a:pPr>
            <a:r>
              <a:rPr lang="pt-PT" dirty="0">
                <a:latin typeface="Calibri"/>
                <a:cs typeface="Calibri"/>
              </a:rPr>
              <a:t>A lista-atributos da cláusula SELECT consiste</a:t>
            </a:r>
          </a:p>
          <a:p>
            <a:pPr lvl="2">
              <a:lnSpc>
                <a:spcPct val="150000"/>
              </a:lnSpc>
            </a:pPr>
            <a:r>
              <a:rPr lang="pt-PT" dirty="0">
                <a:latin typeface="Calibri"/>
                <a:cs typeface="Calibri"/>
              </a:rPr>
              <a:t>(1) numa lista de nomes e </a:t>
            </a:r>
          </a:p>
          <a:p>
            <a:pPr lvl="2">
              <a:lnSpc>
                <a:spcPct val="150000"/>
              </a:lnSpc>
            </a:pPr>
            <a:r>
              <a:rPr lang="pt-PT" dirty="0">
                <a:latin typeface="Calibri"/>
                <a:cs typeface="Calibri"/>
              </a:rPr>
              <a:t>(2) uma lista de termos de agrupadores.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"/>
            </a:pPr>
            <a:r>
              <a:rPr lang="pt-PT" dirty="0">
                <a:latin typeface="Calibri"/>
                <a:cs typeface="Calibri"/>
              </a:rPr>
              <a:t>Todas as colunas da cláusula SELECT têm de estar incluídas na lista-atributos-do-grupo.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Select, 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cláusula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 GROUP BY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919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SQL – Structured Query Language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5671"/>
          </a:xfrm>
        </p:spPr>
        <p:txBody>
          <a:bodyPr>
            <a:noAutofit/>
          </a:bodyPr>
          <a:lstStyle/>
          <a:p>
            <a:pPr>
              <a:spcBef>
                <a:spcPts val="2400"/>
              </a:spcBef>
            </a:pPr>
            <a:r>
              <a:rPr lang="en-US" sz="2400" dirty="0">
                <a:latin typeface="Trebuchet MS" panose="020B0603020202020204" pitchFamily="34" charset="0"/>
              </a:rPr>
              <a:t>O SQL </a:t>
            </a:r>
            <a:r>
              <a:rPr lang="en-US" sz="2400" dirty="0" err="1">
                <a:latin typeface="Trebuchet MS" panose="020B0603020202020204" pitchFamily="34" charset="0"/>
              </a:rPr>
              <a:t>não</a:t>
            </a:r>
            <a:r>
              <a:rPr lang="en-US" sz="2400" dirty="0">
                <a:latin typeface="Trebuchet MS" panose="020B0603020202020204" pitchFamily="34" charset="0"/>
              </a:rPr>
              <a:t> é </a:t>
            </a:r>
            <a:r>
              <a:rPr lang="en-US" sz="2400" dirty="0" err="1">
                <a:latin typeface="Trebuchet MS" panose="020B0603020202020204" pitchFamily="34" charset="0"/>
              </a:rPr>
              <a:t>uma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latin typeface="Trebuchet MS" panose="020B0603020202020204" pitchFamily="34" charset="0"/>
              </a:rPr>
              <a:t>linguagem</a:t>
            </a:r>
            <a:r>
              <a:rPr lang="en-US" sz="2400" dirty="0">
                <a:latin typeface="Trebuchet MS" panose="020B0603020202020204" pitchFamily="34" charset="0"/>
              </a:rPr>
              <a:t> de </a:t>
            </a:r>
            <a:r>
              <a:rPr lang="en-US" sz="2400" dirty="0" err="1">
                <a:latin typeface="Trebuchet MS" panose="020B0603020202020204" pitchFamily="34" charset="0"/>
              </a:rPr>
              <a:t>programação</a:t>
            </a:r>
            <a:endParaRPr lang="en-US" sz="2400" dirty="0">
              <a:latin typeface="Trebuchet MS" panose="020B0603020202020204" pitchFamily="34" charset="0"/>
            </a:endParaRPr>
          </a:p>
          <a:p>
            <a:pPr>
              <a:spcBef>
                <a:spcPts val="2400"/>
              </a:spcBef>
            </a:pPr>
            <a:r>
              <a:rPr lang="en-US" sz="2400" dirty="0">
                <a:latin typeface="Trebuchet MS" panose="020B0603020202020204" pitchFamily="34" charset="0"/>
              </a:rPr>
              <a:t>… é um </a:t>
            </a:r>
            <a:r>
              <a:rPr lang="en-US" sz="2400" dirty="0" err="1">
                <a:latin typeface="Trebuchet MS" panose="020B0603020202020204" pitchFamily="34" charset="0"/>
              </a:rPr>
              <a:t>conjunto</a:t>
            </a:r>
            <a:r>
              <a:rPr lang="en-US" sz="2400" dirty="0">
                <a:latin typeface="Trebuchet MS" panose="020B0603020202020204" pitchFamily="34" charset="0"/>
              </a:rPr>
              <a:t> de </a:t>
            </a:r>
            <a:r>
              <a:rPr lang="en-US" sz="2400" dirty="0" err="1">
                <a:latin typeface="Trebuchet MS" panose="020B0603020202020204" pitchFamily="34" charset="0"/>
              </a:rPr>
              <a:t>instruções</a:t>
            </a:r>
            <a:r>
              <a:rPr lang="en-US" sz="2400" dirty="0">
                <a:latin typeface="Trebuchet MS" panose="020B0603020202020204" pitchFamily="34" charset="0"/>
              </a:rPr>
              <a:t> para </a:t>
            </a:r>
            <a:r>
              <a:rPr lang="en-US" sz="2400" dirty="0" err="1">
                <a:latin typeface="Trebuchet MS" panose="020B0603020202020204" pitchFamily="34" charset="0"/>
              </a:rPr>
              <a:t>gerir</a:t>
            </a:r>
            <a:r>
              <a:rPr lang="en-US" sz="2400" dirty="0">
                <a:latin typeface="Trebuchet MS" panose="020B0603020202020204" pitchFamily="34" charset="0"/>
              </a:rPr>
              <a:t> e </a:t>
            </a:r>
            <a:r>
              <a:rPr lang="en-US" sz="2400" dirty="0" err="1">
                <a:latin typeface="Trebuchet MS" panose="020B0603020202020204" pitchFamily="34" charset="0"/>
              </a:rPr>
              <a:t>manipular</a:t>
            </a:r>
            <a:r>
              <a:rPr lang="en-US" sz="2400" dirty="0">
                <a:latin typeface="Trebuchet MS" panose="020B0603020202020204" pitchFamily="34" charset="0"/>
              </a:rPr>
              <a:t> bases de dados</a:t>
            </a:r>
          </a:p>
          <a:p>
            <a:pPr>
              <a:spcBef>
                <a:spcPts val="2400"/>
              </a:spcBef>
            </a:pPr>
            <a:r>
              <a:rPr lang="en-US" sz="2400" dirty="0">
                <a:latin typeface="Trebuchet MS" panose="020B0603020202020204" pitchFamily="34" charset="0"/>
              </a:rPr>
              <a:t>… </a:t>
            </a:r>
            <a:r>
              <a:rPr lang="en-US" sz="2400" dirty="0" err="1">
                <a:latin typeface="Trebuchet MS" panose="020B0603020202020204" pitchFamily="34" charset="0"/>
              </a:rPr>
              <a:t>não</a:t>
            </a:r>
            <a:r>
              <a:rPr lang="en-US" sz="2400" dirty="0">
                <a:latin typeface="Trebuchet MS" panose="020B0603020202020204" pitchFamily="34" charset="0"/>
              </a:rPr>
              <a:t> tem </a:t>
            </a:r>
            <a:r>
              <a:rPr lang="en-US" sz="2400" dirty="0" err="1">
                <a:latin typeface="Trebuchet MS" panose="020B0603020202020204" pitchFamily="34" charset="0"/>
              </a:rPr>
              <a:t>variáveis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latin typeface="Trebuchet MS" panose="020B0603020202020204" pitchFamily="34" charset="0"/>
              </a:rPr>
              <a:t>ou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latin typeface="Trebuchet MS" panose="020B0603020202020204" pitchFamily="34" charset="0"/>
              </a:rPr>
              <a:t>estruturas</a:t>
            </a:r>
            <a:r>
              <a:rPr lang="en-US" sz="2400" dirty="0">
                <a:latin typeface="Trebuchet MS" panose="020B0603020202020204" pitchFamily="34" charset="0"/>
              </a:rPr>
              <a:t> de </a:t>
            </a:r>
            <a:r>
              <a:rPr lang="en-US" sz="2400" dirty="0" err="1">
                <a:latin typeface="Trebuchet MS" panose="020B0603020202020204" pitchFamily="34" charset="0"/>
              </a:rPr>
              <a:t>controlo</a:t>
            </a:r>
            <a:r>
              <a:rPr lang="en-US" sz="2400" dirty="0">
                <a:latin typeface="Trebuchet MS" panose="020B0603020202020204" pitchFamily="34" charset="0"/>
              </a:rPr>
              <a:t> de </a:t>
            </a:r>
            <a:r>
              <a:rPr lang="en-US" sz="2400" dirty="0" err="1">
                <a:latin typeface="Trebuchet MS" panose="020B0603020202020204" pitchFamily="34" charset="0"/>
              </a:rPr>
              <a:t>fluxo</a:t>
            </a:r>
            <a:r>
              <a:rPr lang="en-US" sz="2400" dirty="0">
                <a:latin typeface="Trebuchet MS" panose="020B0603020202020204" pitchFamily="34" charset="0"/>
              </a:rPr>
              <a:t> (if, for, …)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INTRODUÇÃO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86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05000" y="1676401"/>
            <a:ext cx="74676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"/>
            </a:pPr>
            <a:r>
              <a:rPr lang="pt-PT" dirty="0">
                <a:latin typeface="Calibri"/>
                <a:cs typeface="Calibri"/>
              </a:rPr>
              <a:t>A cláusula HAVING  serve para filtrar  os valores dos grupos.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"/>
            </a:pPr>
            <a:r>
              <a:rPr lang="pt-PT" dirty="0">
                <a:latin typeface="Calibri"/>
                <a:cs typeface="Calibri"/>
              </a:rPr>
              <a:t>Elimina do resultado os grupos que não satisfazem a condição.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"/>
            </a:pPr>
            <a:r>
              <a:rPr lang="pt-PT" dirty="0">
                <a:latin typeface="Calibri"/>
                <a:cs typeface="Calibri"/>
              </a:rPr>
              <a:t>As condições na cláusula HAVING  são aplicadas após a formação dos grupos. 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"/>
            </a:pPr>
            <a:endParaRPr lang="pt-PT" dirty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01067" y="47582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09800" y="4073706"/>
            <a:ext cx="3048000" cy="141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FF0000"/>
                </a:solidFill>
                <a:latin typeface="Calibri"/>
                <a:cs typeface="Calibri"/>
              </a:rPr>
              <a:t>SELECT </a:t>
            </a:r>
            <a:r>
              <a:rPr lang="en-US" b="1" dirty="0" err="1">
                <a:solidFill>
                  <a:srgbClr val="FF0000"/>
                </a:solidFill>
                <a:latin typeface="Calibri"/>
                <a:cs typeface="Calibri"/>
              </a:rPr>
              <a:t>marca</a:t>
            </a:r>
            <a:r>
              <a:rPr lang="en-US" b="1" dirty="0">
                <a:solidFill>
                  <a:srgbClr val="FF0000"/>
                </a:solidFill>
                <a:latin typeface="Calibri"/>
                <a:cs typeface="Calibri"/>
              </a:rPr>
              <a:t>, SUM(</a:t>
            </a:r>
            <a:r>
              <a:rPr lang="en-US" b="1" dirty="0" err="1">
                <a:solidFill>
                  <a:srgbClr val="FF0000"/>
                </a:solidFill>
                <a:latin typeface="Calibri"/>
                <a:cs typeface="Calibri"/>
              </a:rPr>
              <a:t>Kms</a:t>
            </a:r>
            <a:r>
              <a:rPr lang="en-US" b="1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FF0000"/>
                </a:solidFill>
                <a:latin typeface="Calibri"/>
                <a:cs typeface="Calibri"/>
              </a:rPr>
              <a:t> FROM VEICULO 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FF0000"/>
                </a:solidFill>
                <a:latin typeface="Calibri"/>
                <a:cs typeface="Calibri"/>
              </a:rPr>
              <a:t>GROUP BY </a:t>
            </a:r>
            <a:r>
              <a:rPr lang="en-US" b="1" dirty="0" err="1">
                <a:solidFill>
                  <a:srgbClr val="FF0000"/>
                </a:solidFill>
                <a:latin typeface="Calibri"/>
                <a:cs typeface="Calibri"/>
              </a:rPr>
              <a:t>marca</a:t>
            </a:r>
            <a:r>
              <a:rPr lang="en-US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FF0000"/>
                </a:solidFill>
                <a:latin typeface="Calibri"/>
                <a:cs typeface="Calibri"/>
              </a:rPr>
              <a:t>HAVING SUM(</a:t>
            </a:r>
            <a:r>
              <a:rPr lang="en-US" b="1" dirty="0" err="1">
                <a:solidFill>
                  <a:srgbClr val="FF0000"/>
                </a:solidFill>
                <a:latin typeface="Calibri"/>
                <a:cs typeface="Calibri"/>
              </a:rPr>
              <a:t>kms</a:t>
            </a:r>
            <a:r>
              <a:rPr lang="en-US" b="1" dirty="0">
                <a:solidFill>
                  <a:srgbClr val="FF0000"/>
                </a:solidFill>
                <a:latin typeface="Calibri"/>
                <a:cs typeface="Calibri"/>
              </a:rPr>
              <a:t>) &lt; 35000</a:t>
            </a:r>
          </a:p>
        </p:txBody>
      </p:sp>
      <p:sp>
        <p:nvSpPr>
          <p:cNvPr id="2" name="Right Arrow 1"/>
          <p:cNvSpPr/>
          <p:nvPr/>
        </p:nvSpPr>
        <p:spPr>
          <a:xfrm>
            <a:off x="5486400" y="4648200"/>
            <a:ext cx="838200" cy="457200"/>
          </a:xfrm>
          <a:prstGeom prst="rightArrow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615326" y="4439920"/>
          <a:ext cx="252867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marca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Sum(</a:t>
                      </a:r>
                      <a:r>
                        <a:rPr lang="en-US" sz="1400" dirty="0" err="1"/>
                        <a:t>kms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Select, 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cláusula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 GROUP BY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87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722438"/>
            <a:ext cx="8229600" cy="4297363"/>
          </a:xfrm>
        </p:spPr>
        <p:txBody>
          <a:bodyPr>
            <a:normAutofit/>
          </a:bodyPr>
          <a:lstStyle/>
          <a:p>
            <a:pPr>
              <a:buSzPct val="100000"/>
              <a:buFont typeface="Wingdings" charset="2"/>
              <a:buChar char=""/>
            </a:pPr>
            <a:r>
              <a:rPr lang="pt-PT" sz="1800" dirty="0">
                <a:latin typeface="Calibri"/>
                <a:cs typeface="Calibri"/>
              </a:rPr>
              <a:t>A resposta a uma pergunta pode ser ordenada segundo uma ou mais colunas. </a:t>
            </a:r>
          </a:p>
          <a:p>
            <a:pPr>
              <a:buSzPct val="100000"/>
              <a:buFont typeface="Wingdings" charset="2"/>
              <a:buChar char=""/>
            </a:pPr>
            <a:r>
              <a:rPr lang="pt-PT" sz="1800" dirty="0">
                <a:latin typeface="Calibri"/>
                <a:cs typeface="Calibri"/>
              </a:rPr>
              <a:t>Para proceder à ordenação usa-se o comando </a:t>
            </a:r>
            <a:r>
              <a:rPr lang="pt-PT" sz="1800" b="1" dirty="0">
                <a:latin typeface="Calibri"/>
                <a:cs typeface="Calibri"/>
              </a:rPr>
              <a:t>ORDER BY </a:t>
            </a:r>
            <a:r>
              <a:rPr lang="pt-PT" sz="1800" dirty="0">
                <a:latin typeface="Calibri"/>
                <a:cs typeface="Calibri"/>
              </a:rPr>
              <a:t>seguido das colunas que queremos ordenar. </a:t>
            </a:r>
          </a:p>
          <a:p>
            <a:pPr>
              <a:buSzPct val="100000"/>
              <a:buFont typeface="Wingdings" charset="2"/>
              <a:buChar char=""/>
            </a:pPr>
            <a:r>
              <a:rPr lang="pt-PT" sz="1800" dirty="0">
                <a:latin typeface="Calibri"/>
                <a:cs typeface="Calibri"/>
              </a:rPr>
              <a:t>Por omissão as colunas </a:t>
            </a:r>
            <a:r>
              <a:rPr lang="pt-PT" sz="1800" dirty="0" err="1">
                <a:latin typeface="Calibri"/>
                <a:cs typeface="Calibri"/>
              </a:rPr>
              <a:t>são</a:t>
            </a:r>
            <a:r>
              <a:rPr lang="pt-PT" sz="1800" dirty="0">
                <a:latin typeface="Calibri"/>
                <a:cs typeface="Calibri"/>
              </a:rPr>
              <a:t> ordenadas ascendentemente.</a:t>
            </a:r>
          </a:p>
          <a:p>
            <a:pPr>
              <a:buSzPct val="100000"/>
              <a:buFont typeface="Wingdings" charset="2"/>
              <a:buChar char=""/>
            </a:pPr>
            <a:r>
              <a:rPr lang="pt-PT" sz="1800" dirty="0">
                <a:latin typeface="Calibri"/>
                <a:cs typeface="Calibri"/>
              </a:rPr>
              <a:t>Podemos mudar a </a:t>
            </a:r>
            <a:r>
              <a:rPr lang="pt-PT" sz="1800" dirty="0" err="1">
                <a:latin typeface="Calibri"/>
                <a:cs typeface="Calibri"/>
              </a:rPr>
              <a:t>direção</a:t>
            </a:r>
            <a:r>
              <a:rPr lang="pt-PT" sz="1800" dirty="0">
                <a:latin typeface="Calibri"/>
                <a:cs typeface="Calibri"/>
              </a:rPr>
              <a:t> da ordenação usando as palavras </a:t>
            </a:r>
            <a:r>
              <a:rPr lang="pt-PT" sz="1800" b="1" dirty="0">
                <a:latin typeface="Calibri"/>
                <a:cs typeface="Calibri"/>
              </a:rPr>
              <a:t>ASC </a:t>
            </a:r>
            <a:r>
              <a:rPr lang="pt-PT" sz="1800" dirty="0">
                <a:latin typeface="Calibri"/>
                <a:cs typeface="Calibri"/>
              </a:rPr>
              <a:t> e </a:t>
            </a:r>
            <a:r>
              <a:rPr lang="pt-PT" sz="1800" b="1" dirty="0">
                <a:latin typeface="Calibri"/>
                <a:cs typeface="Calibri"/>
              </a:rPr>
              <a:t>DESC</a:t>
            </a:r>
            <a:r>
              <a:rPr lang="pt-PT" sz="1800" dirty="0">
                <a:latin typeface="Calibri"/>
                <a:cs typeface="Calibri"/>
              </a:rPr>
              <a:t>. </a:t>
            </a:r>
          </a:p>
          <a:p>
            <a:pPr>
              <a:buSzPct val="100000"/>
              <a:buFont typeface="Wingdings" charset="2"/>
              <a:buChar char=""/>
            </a:pPr>
            <a:endParaRPr lang="pt-PT" sz="1800" dirty="0">
              <a:latin typeface="Calibri"/>
              <a:cs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76600" y="4170908"/>
            <a:ext cx="4572000" cy="20774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pt-PT" dirty="0">
                <a:latin typeface="Calibri"/>
                <a:cs typeface="Calibri"/>
              </a:rPr>
              <a:t>SELECT [DISTINCT] lista-atributos </a:t>
            </a:r>
          </a:p>
          <a:p>
            <a:pPr>
              <a:lnSpc>
                <a:spcPct val="120000"/>
              </a:lnSpc>
            </a:pPr>
            <a:r>
              <a:rPr lang="pt-PT" dirty="0">
                <a:latin typeface="Calibri"/>
                <a:cs typeface="Calibri"/>
              </a:rPr>
              <a:t>FROM lista-tabelas</a:t>
            </a:r>
          </a:p>
          <a:p>
            <a:pPr>
              <a:lnSpc>
                <a:spcPct val="120000"/>
              </a:lnSpc>
            </a:pPr>
            <a:r>
              <a:rPr lang="pt-PT" dirty="0">
                <a:latin typeface="Calibri"/>
                <a:cs typeface="Calibri"/>
              </a:rPr>
              <a:t>WHERE condições</a:t>
            </a:r>
          </a:p>
          <a:p>
            <a:pPr>
              <a:lnSpc>
                <a:spcPct val="120000"/>
              </a:lnSpc>
            </a:pPr>
            <a:r>
              <a:rPr lang="pt-PT" dirty="0">
                <a:latin typeface="Calibri"/>
                <a:cs typeface="Calibri"/>
              </a:rPr>
              <a:t>GROUP BY lista-atributos-do-grupo</a:t>
            </a:r>
          </a:p>
          <a:p>
            <a:pPr>
              <a:lnSpc>
                <a:spcPct val="120000"/>
              </a:lnSpc>
            </a:pPr>
            <a:r>
              <a:rPr lang="pt-PT" dirty="0">
                <a:latin typeface="Calibri"/>
                <a:cs typeface="Calibri"/>
              </a:rPr>
              <a:t>HAVING condições-do-grupo</a:t>
            </a:r>
          </a:p>
          <a:p>
            <a:pPr marL="0" lvl="1">
              <a:lnSpc>
                <a:spcPct val="120000"/>
              </a:lnSpc>
            </a:pPr>
            <a:r>
              <a:rPr lang="pt-PT" b="1" dirty="0">
                <a:latin typeface="Calibri"/>
                <a:cs typeface="Calibri"/>
              </a:rPr>
              <a:t>ORDER BY </a:t>
            </a:r>
            <a:r>
              <a:rPr lang="en-US" b="1" dirty="0">
                <a:latin typeface="Calibri"/>
                <a:cs typeface="Calibri"/>
              </a:rPr>
              <a:t>&lt;</a:t>
            </a:r>
            <a:r>
              <a:rPr lang="en-US" b="1" dirty="0" err="1">
                <a:latin typeface="Calibri"/>
                <a:cs typeface="Calibri"/>
              </a:rPr>
              <a:t>order_expressão</a:t>
            </a:r>
            <a:r>
              <a:rPr lang="en-US" b="1" dirty="0">
                <a:latin typeface="Calibri"/>
                <a:cs typeface="Calibri"/>
              </a:rPr>
              <a:t>&gt; ASC | DESC]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Select, 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cláusula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 GROUP BY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55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828800"/>
            <a:ext cx="8229600" cy="838200"/>
          </a:xfrm>
        </p:spPr>
        <p:txBody>
          <a:bodyPr>
            <a:normAutofit/>
          </a:bodyPr>
          <a:lstStyle/>
          <a:p>
            <a:pPr>
              <a:buSzPct val="100000"/>
              <a:buFont typeface="Wingdings" charset="2"/>
              <a:buChar char=""/>
            </a:pPr>
            <a:r>
              <a:rPr lang="pt-PT" sz="1800" b="1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Exemplos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7400" y="2743200"/>
            <a:ext cx="32004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SELECT </a:t>
            </a:r>
            <a:r>
              <a:rPr lang="en-US" sz="1600" b="1" dirty="0" err="1">
                <a:solidFill>
                  <a:srgbClr val="FF0000"/>
                </a:solidFill>
                <a:latin typeface="Calibri"/>
                <a:cs typeface="Calibri"/>
              </a:rPr>
              <a:t>marca</a:t>
            </a: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alibri"/>
                <a:cs typeface="Calibri"/>
              </a:rPr>
              <a:t>kms</a:t>
            </a: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 FROM VEICULO </a:t>
            </a:r>
          </a:p>
          <a:p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ORDER BY  </a:t>
            </a:r>
            <a:r>
              <a:rPr lang="en-US" sz="1600" b="1" dirty="0" err="1">
                <a:solidFill>
                  <a:srgbClr val="FF0000"/>
                </a:solidFill>
                <a:latin typeface="Calibri"/>
                <a:cs typeface="Calibri"/>
              </a:rPr>
              <a:t>marca</a:t>
            </a: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  DESC, </a:t>
            </a:r>
            <a:r>
              <a:rPr lang="en-US" sz="1600" b="1" dirty="0" err="1">
                <a:solidFill>
                  <a:srgbClr val="FF0000"/>
                </a:solidFill>
                <a:latin typeface="Calibri"/>
                <a:cs typeface="Calibri"/>
              </a:rPr>
              <a:t>kms</a:t>
            </a: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 ;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514600" y="3429000"/>
          <a:ext cx="1828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marca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kms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RENAULT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705600" y="3352800"/>
            <a:ext cx="3124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SELECT </a:t>
            </a:r>
            <a:r>
              <a:rPr lang="en-US" sz="1600" b="1" dirty="0" err="1">
                <a:solidFill>
                  <a:srgbClr val="FF0000"/>
                </a:solidFill>
                <a:latin typeface="Calibri"/>
                <a:cs typeface="Calibri"/>
              </a:rPr>
              <a:t>marca</a:t>
            </a: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alibri"/>
                <a:cs typeface="Calibri"/>
              </a:rPr>
              <a:t>kms</a:t>
            </a: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</a:p>
          <a:p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FROM VEICULO</a:t>
            </a:r>
          </a:p>
          <a:p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WHERE   </a:t>
            </a:r>
            <a:r>
              <a:rPr lang="en-US" sz="1600" b="1" dirty="0" err="1">
                <a:solidFill>
                  <a:srgbClr val="FF0000"/>
                </a:solidFill>
                <a:latin typeface="Calibri"/>
                <a:cs typeface="Calibri"/>
              </a:rPr>
              <a:t>marca</a:t>
            </a: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=“OPEL”</a:t>
            </a:r>
          </a:p>
          <a:p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ORDER BY  </a:t>
            </a:r>
            <a:r>
              <a:rPr lang="en-US" sz="1600" b="1" dirty="0" err="1">
                <a:solidFill>
                  <a:srgbClr val="FF0000"/>
                </a:solidFill>
                <a:latin typeface="Calibri"/>
                <a:cs typeface="Calibri"/>
              </a:rPr>
              <a:t>kms</a:t>
            </a: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 DESC ;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934200" y="4572000"/>
          <a:ext cx="1828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marca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kms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Select, 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cláusula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 ORDER BY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77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1763840"/>
            <a:ext cx="8763000" cy="4484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9738" lvl="1" indent="-355600">
              <a:lnSpc>
                <a:spcPct val="150000"/>
              </a:lnSpc>
              <a:buSzPct val="100000"/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Estas funções operam nos </a:t>
            </a:r>
            <a:r>
              <a:rPr lang="pt-PT" sz="1600" dirty="0" err="1">
                <a:latin typeface="Calibri"/>
                <a:cs typeface="Calibri"/>
              </a:rPr>
              <a:t>multi-conjuntos</a:t>
            </a:r>
            <a:r>
              <a:rPr lang="pt-PT" sz="1600" dirty="0">
                <a:latin typeface="Calibri"/>
                <a:cs typeface="Calibri"/>
              </a:rPr>
              <a:t> de valores de uma coluna de uma relação e retornam um valor:</a:t>
            </a:r>
          </a:p>
          <a:p>
            <a:pPr marL="439738" lvl="1" indent="-355600">
              <a:lnSpc>
                <a:spcPct val="150000"/>
              </a:lnSpc>
              <a:buSzPct val="100000"/>
              <a:buFont typeface="Wingdings" charset="2"/>
              <a:buChar char=""/>
            </a:pPr>
            <a:endParaRPr lang="pt-PT" sz="800" dirty="0">
              <a:latin typeface="Calibri"/>
              <a:cs typeface="Calibri"/>
            </a:endParaRPr>
          </a:p>
          <a:p>
            <a:pPr marL="812800" indent="-271463">
              <a:lnSpc>
                <a:spcPct val="140000"/>
              </a:lnSpc>
              <a:buFont typeface="Wingdings" charset="2"/>
              <a:buChar char="Ø"/>
            </a:pPr>
            <a:r>
              <a:rPr lang="pt-PT" sz="1600" dirty="0">
                <a:latin typeface="Calibri"/>
                <a:cs typeface="Calibri"/>
              </a:rPr>
              <a:t>COUNT ([DISTINCT] A): O número de valores (únicos) na coluna A</a:t>
            </a:r>
          </a:p>
          <a:p>
            <a:pPr marL="812800" indent="-271463">
              <a:lnSpc>
                <a:spcPct val="140000"/>
              </a:lnSpc>
              <a:buFont typeface="Wingdings" charset="2"/>
              <a:buChar char="Ø"/>
            </a:pPr>
            <a:r>
              <a:rPr lang="pt-PT" sz="1600" dirty="0">
                <a:latin typeface="Calibri"/>
                <a:cs typeface="Calibri"/>
              </a:rPr>
              <a:t>SUM ([DISTINCT] A): A soma de todos os valores (únicos) de A</a:t>
            </a:r>
          </a:p>
          <a:p>
            <a:pPr marL="812800" indent="-271463">
              <a:lnSpc>
                <a:spcPct val="140000"/>
              </a:lnSpc>
              <a:buFont typeface="Wingdings" charset="2"/>
              <a:buChar char="Ø"/>
            </a:pPr>
            <a:r>
              <a:rPr lang="pt-PT" sz="1600" dirty="0">
                <a:latin typeface="Calibri"/>
                <a:cs typeface="Calibri"/>
              </a:rPr>
              <a:t>AVG ([DISTINCT] A): A média de todos os valores (únicos) de A</a:t>
            </a:r>
          </a:p>
          <a:p>
            <a:pPr marL="812800" indent="-271463">
              <a:lnSpc>
                <a:spcPct val="140000"/>
              </a:lnSpc>
              <a:buFont typeface="Wingdings" charset="2"/>
              <a:buChar char="Ø"/>
            </a:pPr>
            <a:r>
              <a:rPr lang="pt-PT" sz="1600" dirty="0">
                <a:latin typeface="Calibri"/>
                <a:cs typeface="Calibri"/>
              </a:rPr>
              <a:t>MAX (A). O valor máximo existente na coluna A</a:t>
            </a:r>
          </a:p>
          <a:p>
            <a:pPr marL="812800" indent="-271463">
              <a:lnSpc>
                <a:spcPct val="140000"/>
              </a:lnSpc>
              <a:buFont typeface="Wingdings" charset="2"/>
              <a:buChar char="Ø"/>
            </a:pPr>
            <a:r>
              <a:rPr lang="pt-PT" sz="1600" dirty="0">
                <a:latin typeface="Calibri"/>
                <a:cs typeface="Calibri"/>
              </a:rPr>
              <a:t>MIN (A). O valor mínimo existente na coluna A</a:t>
            </a:r>
          </a:p>
          <a:p>
            <a:pPr marL="541338" lvl="2">
              <a:lnSpc>
                <a:spcPct val="150000"/>
              </a:lnSpc>
              <a:buSzPct val="100000"/>
            </a:pPr>
            <a:endParaRPr lang="pt-PT" sz="1050" dirty="0">
              <a:latin typeface="Calibri"/>
              <a:cs typeface="Calibri"/>
            </a:endParaRPr>
          </a:p>
          <a:p>
            <a:pPr marL="439738" lvl="2" indent="-355600">
              <a:lnSpc>
                <a:spcPct val="150000"/>
              </a:lnSpc>
              <a:buSzPct val="100000"/>
              <a:buFont typeface="Wingdings" charset="2"/>
              <a:buChar char=""/>
            </a:pPr>
            <a:r>
              <a:rPr lang="pt-BR" sz="1600" b="1" dirty="0">
                <a:solidFill>
                  <a:srgbClr val="FF0000"/>
                </a:solidFill>
                <a:latin typeface="Calibri"/>
                <a:cs typeface="Calibri"/>
              </a:rPr>
              <a:t>Estas funções só podem ser usadas numa cláusula SELECT ou numa cláusula HAVING</a:t>
            </a:r>
          </a:p>
          <a:p>
            <a:pPr marL="84138" lvl="2">
              <a:lnSpc>
                <a:spcPct val="150000"/>
              </a:lnSpc>
              <a:buSzPct val="100000"/>
            </a:pPr>
            <a:endParaRPr lang="pt-BR" sz="1600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439738" lvl="2" indent="-355600">
              <a:lnSpc>
                <a:spcPct val="150000"/>
              </a:lnSpc>
              <a:buSzPct val="100000"/>
              <a:buFont typeface="Wingdings" charset="2"/>
              <a:buChar char=""/>
            </a:pPr>
            <a:r>
              <a:rPr lang="pt-PT" b="1" u="sng" dirty="0">
                <a:solidFill>
                  <a:srgbClr val="FF0000"/>
                </a:solidFill>
                <a:latin typeface="Calibri"/>
                <a:cs typeface="Calibri"/>
              </a:rPr>
              <a:t>Não é possível usar diretamente os operadores de agregação na cláusula WHERE</a:t>
            </a:r>
          </a:p>
          <a:p>
            <a:pPr marL="84138" lvl="2">
              <a:lnSpc>
                <a:spcPct val="150000"/>
              </a:lnSpc>
              <a:buSzPct val="100000"/>
            </a:pPr>
            <a:endParaRPr lang="pt-BR" sz="16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Select, 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funções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 de 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agregação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10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2027920"/>
            <a:ext cx="8229600" cy="2391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4175" lvl="3" indent="-285750">
              <a:lnSpc>
                <a:spcPct val="150000"/>
              </a:lnSpc>
              <a:buSzPct val="100000"/>
              <a:buFont typeface="Wingdings" charset="2"/>
              <a:buChar char="Ø"/>
            </a:pPr>
            <a:r>
              <a:rPr lang="pt-PT" sz="1600" dirty="0">
                <a:latin typeface="Arial" charset="0"/>
              </a:rPr>
              <a:t>Se um SELECT tem uma operação de agregação, então apenas pode conter colunas com operadores de agregação, </a:t>
            </a:r>
            <a:r>
              <a:rPr lang="pt-PT" sz="1600" dirty="0">
                <a:solidFill>
                  <a:srgbClr val="FF0000"/>
                </a:solidFill>
                <a:latin typeface="Arial" charset="0"/>
              </a:rPr>
              <a:t>excepto se tiver uma cláusula GROUP BY</a:t>
            </a:r>
          </a:p>
          <a:p>
            <a:pPr marL="541338" lvl="3">
              <a:lnSpc>
                <a:spcPct val="150000"/>
              </a:lnSpc>
              <a:buSzPct val="100000"/>
            </a:pPr>
            <a:endParaRPr lang="pt-PT" sz="1050" dirty="0">
              <a:solidFill>
                <a:srgbClr val="FF0000"/>
              </a:solidFill>
              <a:latin typeface="Arial" charset="0"/>
            </a:endParaRPr>
          </a:p>
          <a:p>
            <a:pPr marL="541338" lvl="3">
              <a:lnSpc>
                <a:spcPct val="150000"/>
              </a:lnSpc>
              <a:buSzPct val="100000"/>
            </a:pPr>
            <a:endParaRPr lang="pt-PT" sz="1050" dirty="0">
              <a:solidFill>
                <a:srgbClr val="FF0000"/>
              </a:solidFill>
              <a:latin typeface="Arial" charset="0"/>
            </a:endParaRPr>
          </a:p>
          <a:p>
            <a:pPr marL="541338" lvl="3">
              <a:lnSpc>
                <a:spcPct val="150000"/>
              </a:lnSpc>
              <a:buSzPct val="100000"/>
            </a:pPr>
            <a:endParaRPr lang="pt-PT" sz="1050" dirty="0">
              <a:solidFill>
                <a:srgbClr val="FF0000"/>
              </a:solidFill>
              <a:latin typeface="Arial" charset="0"/>
            </a:endParaRPr>
          </a:p>
          <a:p>
            <a:pPr marL="541338" lvl="3">
              <a:lnSpc>
                <a:spcPct val="150000"/>
              </a:lnSpc>
              <a:buSzPct val="100000"/>
            </a:pPr>
            <a:endParaRPr lang="pt-PT" sz="1050" dirty="0">
              <a:solidFill>
                <a:srgbClr val="FF0000"/>
              </a:solidFill>
              <a:latin typeface="Arial" charset="0"/>
            </a:endParaRPr>
          </a:p>
          <a:p>
            <a:pPr marL="541338" lvl="3">
              <a:lnSpc>
                <a:spcPct val="150000"/>
              </a:lnSpc>
              <a:buSzPct val="100000"/>
            </a:pPr>
            <a:endParaRPr lang="pt-PT" sz="1050" dirty="0">
              <a:solidFill>
                <a:srgbClr val="FF0000"/>
              </a:solidFill>
              <a:latin typeface="Arial" charset="0"/>
            </a:endParaRPr>
          </a:p>
          <a:p>
            <a:pPr marL="0" lvl="3">
              <a:lnSpc>
                <a:spcPct val="150000"/>
              </a:lnSpc>
              <a:buSzPct val="100000"/>
            </a:pPr>
            <a:endParaRPr lang="pt-PT" sz="16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38400" y="3581400"/>
            <a:ext cx="320040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SELECT </a:t>
            </a:r>
            <a:r>
              <a:rPr lang="en-US" b="1" dirty="0" err="1">
                <a:solidFill>
                  <a:srgbClr val="000000"/>
                </a:solidFill>
                <a:latin typeface="Calibri"/>
                <a:cs typeface="Calibri"/>
              </a:rPr>
              <a:t>marca</a:t>
            </a: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alibri"/>
                <a:cs typeface="Calibri"/>
              </a:rPr>
              <a:t>Avg</a:t>
            </a: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alibri"/>
                <a:cs typeface="Calibri"/>
              </a:rPr>
              <a:t>Kms</a:t>
            </a: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) FROM VEICULO </a:t>
            </a:r>
          </a:p>
          <a:p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GROUP BY </a:t>
            </a:r>
            <a:r>
              <a:rPr lang="en-US" b="1" dirty="0" err="1">
                <a:solidFill>
                  <a:srgbClr val="000000"/>
                </a:solidFill>
                <a:latin typeface="Calibri"/>
                <a:cs typeface="Calibri"/>
              </a:rPr>
              <a:t>marca</a:t>
            </a:r>
            <a:endParaRPr lang="en-US" b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77000" y="3524072"/>
            <a:ext cx="3200400" cy="1200329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SELECT </a:t>
            </a:r>
            <a:r>
              <a:rPr lang="en-US" b="1" dirty="0" err="1">
                <a:solidFill>
                  <a:srgbClr val="000000"/>
                </a:solidFill>
                <a:latin typeface="Calibri"/>
                <a:cs typeface="Calibri"/>
              </a:rPr>
              <a:t>marca</a:t>
            </a: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alibri"/>
                <a:cs typeface="Calibri"/>
              </a:rPr>
              <a:t>Avg</a:t>
            </a: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alibri"/>
                <a:cs typeface="Calibri"/>
              </a:rPr>
              <a:t>Kms</a:t>
            </a: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) FROM VEICULO </a:t>
            </a:r>
          </a:p>
          <a:p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GROUP BY </a:t>
            </a:r>
            <a:r>
              <a:rPr lang="en-US" b="1" dirty="0" err="1">
                <a:solidFill>
                  <a:srgbClr val="000000"/>
                </a:solidFill>
                <a:latin typeface="Calibri"/>
                <a:cs typeface="Calibri"/>
              </a:rPr>
              <a:t>marca</a:t>
            </a: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 HAVING </a:t>
            </a:r>
            <a:r>
              <a:rPr lang="en-US" b="1" dirty="0" err="1">
                <a:solidFill>
                  <a:srgbClr val="000000"/>
                </a:solidFill>
                <a:latin typeface="Calibri"/>
                <a:cs typeface="Calibri"/>
              </a:rPr>
              <a:t>Avg</a:t>
            </a: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alibri"/>
                <a:cs typeface="Calibri"/>
              </a:rPr>
              <a:t>kms</a:t>
            </a: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) &lt;5000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Select, 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funções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 de 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agregação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13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752602"/>
            <a:ext cx="5029200" cy="2971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alibri"/>
                <a:cs typeface="Calibri"/>
              </a:rPr>
              <a:t>SELECT </a:t>
            </a:r>
            <a:r>
              <a:rPr lang="en-US" sz="1600" dirty="0" err="1">
                <a:latin typeface="Calibri"/>
                <a:cs typeface="Calibri"/>
              </a:rPr>
              <a:t>localidade</a:t>
            </a:r>
            <a:r>
              <a:rPr lang="en-US" sz="1600" dirty="0">
                <a:latin typeface="Calibri"/>
                <a:cs typeface="Calibri"/>
              </a:rPr>
              <a:t>, Count(*) </a:t>
            </a:r>
            <a:r>
              <a:rPr lang="en-US" sz="1600" dirty="0" err="1">
                <a:latin typeface="Calibri"/>
                <a:cs typeface="Calibri"/>
              </a:rPr>
              <a:t>Total_empregados</a:t>
            </a:r>
            <a:endParaRPr lang="en-US" sz="16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600" dirty="0">
                <a:latin typeface="Calibri"/>
                <a:cs typeface="Calibri"/>
              </a:rPr>
              <a:t>FROM </a:t>
            </a:r>
            <a:r>
              <a:rPr lang="en-US" sz="1600" dirty="0" err="1">
                <a:latin typeface="Calibri"/>
                <a:cs typeface="Calibri"/>
              </a:rPr>
              <a:t>Empregados</a:t>
            </a:r>
            <a:endParaRPr lang="en-US" sz="16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600" dirty="0">
                <a:latin typeface="Calibri"/>
                <a:cs typeface="Calibri"/>
              </a:rPr>
              <a:t>WHERE </a:t>
            </a:r>
            <a:r>
              <a:rPr lang="en-US" sz="1600" dirty="0" err="1">
                <a:latin typeface="Calibri"/>
                <a:cs typeface="Calibri"/>
              </a:rPr>
              <a:t>salario</a:t>
            </a:r>
            <a:r>
              <a:rPr lang="en-US" sz="1600" dirty="0">
                <a:latin typeface="Calibri"/>
                <a:cs typeface="Calibri"/>
              </a:rPr>
              <a:t> &gt; 3000</a:t>
            </a:r>
          </a:p>
          <a:p>
            <a:pPr marL="0" indent="0">
              <a:buNone/>
            </a:pPr>
            <a:r>
              <a:rPr lang="en-US" sz="1600" dirty="0">
                <a:latin typeface="Calibri"/>
                <a:cs typeface="Calibri"/>
              </a:rPr>
              <a:t>GROUP BY </a:t>
            </a:r>
            <a:r>
              <a:rPr lang="en-US" sz="1600" dirty="0" err="1">
                <a:latin typeface="Calibri"/>
                <a:cs typeface="Calibri"/>
              </a:rPr>
              <a:t>localidade</a:t>
            </a:r>
            <a:endParaRPr lang="en-US" sz="16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600" dirty="0">
                <a:latin typeface="Calibri"/>
                <a:cs typeface="Calibri"/>
              </a:rPr>
              <a:t>HAVING Count(*) &gt;1</a:t>
            </a:r>
          </a:p>
          <a:p>
            <a:pPr marL="0" indent="0">
              <a:buNone/>
            </a:pPr>
            <a:r>
              <a:rPr lang="en-US" sz="1600" dirty="0">
                <a:latin typeface="Calibri"/>
                <a:cs typeface="Calibri"/>
              </a:rPr>
              <a:t>ORDER BY </a:t>
            </a:r>
            <a:r>
              <a:rPr lang="en-US" sz="1600" dirty="0" err="1">
                <a:latin typeface="Calibri"/>
                <a:cs typeface="Calibri"/>
              </a:rPr>
              <a:t>localidade</a:t>
            </a:r>
            <a:r>
              <a:rPr lang="en-US" sz="1600" dirty="0">
                <a:latin typeface="Calibri"/>
                <a:cs typeface="Calibri"/>
              </a:rPr>
              <a:t> DESC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800" y="2438400"/>
            <a:ext cx="4445000" cy="1676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800" y="5105400"/>
            <a:ext cx="2032000" cy="4572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6" name="Bent-Up Arrow 5"/>
          <p:cNvSpPr/>
          <p:nvPr/>
        </p:nvSpPr>
        <p:spPr>
          <a:xfrm rot="5400000">
            <a:off x="3810000" y="4419600"/>
            <a:ext cx="1066800" cy="1371600"/>
          </a:xfrm>
          <a:prstGeom prst="bentUpArrow">
            <a:avLst>
              <a:gd name="adj1" fmla="val 17708"/>
              <a:gd name="adj2" fmla="val 2500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b" anchorCtr="0">
            <a:normAutofit fontScale="40000" lnSpcReduction="20000"/>
          </a:bodyPr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 rot="5400000">
            <a:off x="3508249" y="2365249"/>
            <a:ext cx="461230" cy="379987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239000" y="20574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Empregados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4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1757254"/>
            <a:ext cx="8001000" cy="284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9738" lvl="1" indent="-355600">
              <a:lnSpc>
                <a:spcPct val="150000"/>
              </a:lnSpc>
              <a:buSzPct val="100000"/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As operações de conjunto </a:t>
            </a:r>
            <a:r>
              <a:rPr lang="pt-PT" sz="1600" b="1" dirty="0">
                <a:latin typeface="Calibri"/>
                <a:cs typeface="Calibri"/>
              </a:rPr>
              <a:t>Union, Intersect e a Except (ou Minus) </a:t>
            </a:r>
            <a:r>
              <a:rPr lang="pt-PT" sz="1600" dirty="0">
                <a:latin typeface="Calibri"/>
                <a:cs typeface="Calibri"/>
              </a:rPr>
              <a:t>operam em relações;</a:t>
            </a:r>
            <a:endParaRPr lang="pt-PT" sz="1100" dirty="0">
              <a:latin typeface="Calibri"/>
              <a:cs typeface="Calibri"/>
            </a:endParaRPr>
          </a:p>
          <a:p>
            <a:pPr marL="439738" lvl="1" indent="-355600">
              <a:lnSpc>
                <a:spcPct val="150000"/>
              </a:lnSpc>
              <a:buSzPct val="100000"/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Eliminam os registos repetidos; se desejarmos obter as </a:t>
            </a:r>
            <a:r>
              <a:rPr lang="pt-PT" sz="1600" dirty="0" err="1">
                <a:latin typeface="Calibri"/>
                <a:cs typeface="Calibri"/>
              </a:rPr>
              <a:t>repetições</a:t>
            </a:r>
            <a:r>
              <a:rPr lang="pt-PT" sz="1600" dirty="0">
                <a:latin typeface="Calibri"/>
                <a:cs typeface="Calibri"/>
              </a:rPr>
              <a:t>, devemos explicitar através da forma </a:t>
            </a:r>
            <a:r>
              <a:rPr lang="pt-PT" sz="1600" b="1" dirty="0" err="1">
                <a:latin typeface="Calibri"/>
                <a:cs typeface="Calibri"/>
              </a:rPr>
              <a:t>union</a:t>
            </a:r>
            <a:r>
              <a:rPr lang="pt-PT" sz="1600" b="1" dirty="0">
                <a:latin typeface="Calibri"/>
                <a:cs typeface="Calibri"/>
              </a:rPr>
              <a:t> </a:t>
            </a:r>
            <a:r>
              <a:rPr lang="pt-PT" sz="1600" b="1" dirty="0" err="1">
                <a:latin typeface="Calibri"/>
                <a:cs typeface="Calibri"/>
              </a:rPr>
              <a:t>all</a:t>
            </a:r>
            <a:r>
              <a:rPr lang="pt-PT" sz="1600" b="1" dirty="0">
                <a:latin typeface="Calibri"/>
                <a:cs typeface="Calibri"/>
              </a:rPr>
              <a:t>, </a:t>
            </a:r>
            <a:r>
              <a:rPr lang="pt-PT" sz="1600" b="1" dirty="0" err="1">
                <a:latin typeface="Calibri"/>
                <a:cs typeface="Calibri"/>
              </a:rPr>
              <a:t>intersect</a:t>
            </a:r>
            <a:r>
              <a:rPr lang="pt-PT" sz="1600" b="1" dirty="0">
                <a:latin typeface="Calibri"/>
                <a:cs typeface="Calibri"/>
              </a:rPr>
              <a:t> </a:t>
            </a:r>
            <a:r>
              <a:rPr lang="pt-PT" sz="1600" b="1" dirty="0" err="1">
                <a:latin typeface="Calibri"/>
                <a:cs typeface="Calibri"/>
              </a:rPr>
              <a:t>all</a:t>
            </a:r>
            <a:r>
              <a:rPr lang="pt-PT" sz="1600" b="1" dirty="0">
                <a:latin typeface="Calibri"/>
                <a:cs typeface="Calibri"/>
              </a:rPr>
              <a:t> e </a:t>
            </a:r>
            <a:r>
              <a:rPr lang="pt-PT" sz="1600" b="1" dirty="0" err="1">
                <a:latin typeface="Calibri"/>
                <a:cs typeface="Calibri"/>
              </a:rPr>
              <a:t>except</a:t>
            </a:r>
            <a:r>
              <a:rPr lang="pt-PT" sz="1600" b="1" dirty="0">
                <a:latin typeface="Calibri"/>
                <a:cs typeface="Calibri"/>
              </a:rPr>
              <a:t> </a:t>
            </a:r>
            <a:r>
              <a:rPr lang="pt-PT" sz="1600" b="1" dirty="0" err="1">
                <a:latin typeface="Calibri"/>
                <a:cs typeface="Calibri"/>
              </a:rPr>
              <a:t>all</a:t>
            </a:r>
            <a:r>
              <a:rPr lang="pt-PT" sz="1600" b="1" dirty="0">
                <a:latin typeface="Calibri"/>
                <a:cs typeface="Calibri"/>
              </a:rPr>
              <a:t>. </a:t>
            </a:r>
          </a:p>
          <a:p>
            <a:pPr marL="84138" lvl="1">
              <a:buSzPct val="100000"/>
            </a:pPr>
            <a:endParaRPr lang="pt-PT" sz="1100" b="1" dirty="0">
              <a:latin typeface="Calibri"/>
              <a:cs typeface="Calibri"/>
            </a:endParaRPr>
          </a:p>
          <a:p>
            <a:pPr marL="439738" lvl="1" indent="-355600">
              <a:lnSpc>
                <a:spcPct val="150000"/>
              </a:lnSpc>
              <a:buSzPct val="100000"/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Tem de existir compatibilidade entre os conjuntos:</a:t>
            </a:r>
          </a:p>
          <a:p>
            <a:pPr marL="1200150" lvl="2" indent="-285750">
              <a:lnSpc>
                <a:spcPct val="150000"/>
              </a:lnSpc>
              <a:buSzPct val="100000"/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Mesmo número de campos (aridade)</a:t>
            </a:r>
          </a:p>
          <a:p>
            <a:pPr marL="1200150" lvl="2" indent="-285750">
              <a:lnSpc>
                <a:spcPct val="150000"/>
              </a:lnSpc>
              <a:buSzPct val="100000"/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Tipos de dados compatíveis</a:t>
            </a:r>
          </a:p>
          <a:p>
            <a:pPr lvl="2">
              <a:lnSpc>
                <a:spcPct val="150000"/>
              </a:lnSpc>
              <a:buSzPct val="100000"/>
            </a:pPr>
            <a:endParaRPr lang="pt-PT" sz="1600" dirty="0">
              <a:latin typeface="Calibri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200" y="5181600"/>
            <a:ext cx="2667000" cy="738664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SELECT * FROM </a:t>
            </a:r>
            <a:r>
              <a:rPr lang="en-US" sz="1400" dirty="0" err="1">
                <a:solidFill>
                  <a:srgbClr val="FF0000"/>
                </a:solidFill>
              </a:rPr>
              <a:t>veiculo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UNION</a:t>
            </a:r>
          </a:p>
          <a:p>
            <a:r>
              <a:rPr lang="en-US" sz="1400" dirty="0">
                <a:solidFill>
                  <a:srgbClr val="FF0000"/>
                </a:solidFill>
              </a:rPr>
              <a:t>SELECT * FROM </a:t>
            </a:r>
            <a:r>
              <a:rPr lang="en-US" sz="1400" dirty="0" err="1">
                <a:solidFill>
                  <a:srgbClr val="FF0000"/>
                </a:solidFill>
              </a:rPr>
              <a:t>Automovel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5181600"/>
            <a:ext cx="2667000" cy="738664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SELECT * FROM </a:t>
            </a:r>
            <a:r>
              <a:rPr lang="en-US" sz="1400" dirty="0" err="1">
                <a:solidFill>
                  <a:srgbClr val="FF0000"/>
                </a:solidFill>
              </a:rPr>
              <a:t>veiculo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INTERSECT</a:t>
            </a:r>
          </a:p>
          <a:p>
            <a:r>
              <a:rPr lang="en-US" sz="1400" dirty="0">
                <a:solidFill>
                  <a:srgbClr val="FF0000"/>
                </a:solidFill>
              </a:rPr>
              <a:t>SELECT * FROM </a:t>
            </a:r>
            <a:r>
              <a:rPr lang="en-US" sz="1400" dirty="0" err="1">
                <a:solidFill>
                  <a:srgbClr val="FF0000"/>
                </a:solidFill>
              </a:rPr>
              <a:t>Automovel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72400" y="5181600"/>
            <a:ext cx="2667000" cy="738664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SELECT * FROM </a:t>
            </a:r>
            <a:r>
              <a:rPr lang="en-US" sz="1400" dirty="0" err="1">
                <a:solidFill>
                  <a:srgbClr val="FF0000"/>
                </a:solidFill>
              </a:rPr>
              <a:t>veiculo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MINUS</a:t>
            </a:r>
          </a:p>
          <a:p>
            <a:r>
              <a:rPr lang="en-US" sz="1400" dirty="0">
                <a:solidFill>
                  <a:srgbClr val="FF0000"/>
                </a:solidFill>
              </a:rPr>
              <a:t>SELECT * FROM </a:t>
            </a:r>
            <a:r>
              <a:rPr lang="en-US" sz="1400" dirty="0" err="1">
                <a:solidFill>
                  <a:srgbClr val="FF0000"/>
                </a:solidFill>
              </a:rPr>
              <a:t>Automovel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operações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 de 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conjuntos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08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0" y="1642812"/>
            <a:ext cx="7543800" cy="3157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9738" lvl="1" indent="-355600">
              <a:lnSpc>
                <a:spcPct val="150000"/>
              </a:lnSpc>
              <a:buSzPct val="100000"/>
              <a:buFont typeface="Wingdings" charset="2"/>
              <a:buChar char=""/>
            </a:pPr>
            <a:r>
              <a:rPr lang="pt-PT" dirty="0">
                <a:latin typeface="Calibri"/>
                <a:cs typeface="Calibri"/>
              </a:rPr>
              <a:t>Permite-nos combinar registos de relações diferentes.</a:t>
            </a:r>
          </a:p>
          <a:p>
            <a:pPr marL="84138" lvl="1">
              <a:lnSpc>
                <a:spcPct val="70000"/>
              </a:lnSpc>
              <a:buSzPct val="100000"/>
            </a:pPr>
            <a:endParaRPr lang="pt-PT" dirty="0">
              <a:latin typeface="Calibri"/>
              <a:cs typeface="Calibri"/>
            </a:endParaRPr>
          </a:p>
          <a:p>
            <a:pPr marL="439738" lvl="1" indent="-355600">
              <a:lnSpc>
                <a:spcPct val="150000"/>
              </a:lnSpc>
              <a:buSzPct val="100000"/>
              <a:buFont typeface="Wingdings" charset="2"/>
              <a:buChar char=""/>
            </a:pPr>
            <a:r>
              <a:rPr lang="pt-PT" dirty="0">
                <a:latin typeface="Calibri"/>
                <a:cs typeface="Calibri"/>
              </a:rPr>
              <a:t>Basta indicar as várias relações no operador FROM usando vírgulas.</a:t>
            </a:r>
          </a:p>
          <a:p>
            <a:pPr marL="84138" lvl="1">
              <a:lnSpc>
                <a:spcPct val="70000"/>
              </a:lnSpc>
              <a:buSzPct val="100000"/>
            </a:pPr>
            <a:endParaRPr lang="pt-PT" dirty="0">
              <a:latin typeface="Calibri"/>
              <a:cs typeface="Calibri"/>
            </a:endParaRPr>
          </a:p>
          <a:p>
            <a:pPr marL="439738" lvl="1" indent="-355600">
              <a:lnSpc>
                <a:spcPct val="120000"/>
              </a:lnSpc>
              <a:buSzPct val="100000"/>
              <a:buFont typeface="Wingdings" charset="2"/>
              <a:buChar char=""/>
            </a:pPr>
            <a:r>
              <a:rPr lang="pt-PT" dirty="0">
                <a:latin typeface="Calibri"/>
                <a:cs typeface="Calibri"/>
              </a:rPr>
              <a:t>Se as tabelas  tiverem atributos com o mesmo nome, iremos ter resultados ambíguos. Neste caso devemos referenciar os atributos com o nome da tabela:</a:t>
            </a:r>
          </a:p>
          <a:p>
            <a:pPr marL="84138" lvl="1">
              <a:lnSpc>
                <a:spcPct val="70000"/>
              </a:lnSpc>
              <a:buSzPct val="100000"/>
            </a:pPr>
            <a:endParaRPr lang="en-US" dirty="0">
              <a:latin typeface="Calibri"/>
              <a:cs typeface="Calibri"/>
            </a:endParaRPr>
          </a:p>
          <a:p>
            <a:pPr marL="439738" lvl="1" indent="-355600">
              <a:lnSpc>
                <a:spcPct val="120000"/>
              </a:lnSpc>
              <a:buSzPct val="100000"/>
              <a:buFont typeface="Wingdings" charset="2"/>
              <a:buChar char=""/>
            </a:pPr>
            <a:r>
              <a:rPr lang="pt-PT" dirty="0">
                <a:latin typeface="Calibri"/>
                <a:cs typeface="Calibri"/>
              </a:rPr>
              <a:t>Retorna uma relação com os atributos das várias tabelas e todas as combinações possíveis de registos.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9800" y="5181600"/>
            <a:ext cx="4495800" cy="812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b="1" dirty="0"/>
              <a:t>SELECT </a:t>
            </a:r>
            <a:r>
              <a:rPr lang="en-US" b="1" dirty="0" err="1"/>
              <a:t>veiculo.</a:t>
            </a:r>
            <a:r>
              <a:rPr lang="en-US" dirty="0" err="1"/>
              <a:t>nome</a:t>
            </a:r>
            <a:r>
              <a:rPr lang="en-US" b="1" dirty="0"/>
              <a:t>, </a:t>
            </a:r>
            <a:r>
              <a:rPr lang="en-US" b="1" dirty="0" err="1"/>
              <a:t>marca.</a:t>
            </a:r>
            <a:r>
              <a:rPr lang="en-US" dirty="0" err="1"/>
              <a:t>nome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veiculo</a:t>
            </a:r>
            <a:r>
              <a:rPr lang="en-US" dirty="0"/>
              <a:t>, </a:t>
            </a:r>
            <a:r>
              <a:rPr lang="en-US" dirty="0" err="1"/>
              <a:t>marca</a:t>
            </a:r>
            <a:r>
              <a:rPr lang="is-IS" dirty="0"/>
              <a:t>;</a:t>
            </a:r>
            <a:r>
              <a:rPr lang="en-US" dirty="0"/>
              <a:t>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086600" y="4658360"/>
          <a:ext cx="1600200" cy="143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Veiculo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sng" dirty="0" err="1"/>
                        <a:t>Matricula</a:t>
                      </a:r>
                      <a:endParaRPr lang="en-US" sz="1600" u="sng" dirty="0"/>
                    </a:p>
                    <a:p>
                      <a:r>
                        <a:rPr lang="en-US" sz="1600" dirty="0"/>
                        <a:t>Nome</a:t>
                      </a:r>
                    </a:p>
                    <a:p>
                      <a:r>
                        <a:rPr lang="en-US" sz="1600" dirty="0" err="1"/>
                        <a:t>Kms</a:t>
                      </a:r>
                      <a:endParaRPr lang="en-US" sz="1600" dirty="0"/>
                    </a:p>
                    <a:p>
                      <a:r>
                        <a:rPr lang="en-US" sz="1600" dirty="0" err="1"/>
                        <a:t>Cod_marca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296400" y="4800600"/>
          <a:ext cx="1371600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Marca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sng" dirty="0" err="1"/>
                        <a:t>Cod_marca</a:t>
                      </a:r>
                      <a:endParaRPr lang="en-US" sz="1600" u="sng" dirty="0"/>
                    </a:p>
                    <a:p>
                      <a:r>
                        <a:rPr lang="en-US" sz="1600" dirty="0"/>
                        <a:t>Nome</a:t>
                      </a:r>
                    </a:p>
                    <a:p>
                      <a:r>
                        <a:rPr lang="en-US" sz="1600" dirty="0" err="1"/>
                        <a:t>Pais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9372600" y="5410200"/>
            <a:ext cx="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3" idx="3"/>
            <a:endCxn id="6" idx="1"/>
          </p:cNvCxnSpPr>
          <p:nvPr/>
        </p:nvCxnSpPr>
        <p:spPr>
          <a:xfrm>
            <a:off x="8686800" y="5377180"/>
            <a:ext cx="609600" cy="20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686800" y="5257800"/>
            <a:ext cx="152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0" y="52578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Select, 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produto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 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cartesiano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, join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02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1694052"/>
            <a:ext cx="7543800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9738" lvl="1" indent="-355600">
              <a:lnSpc>
                <a:spcPct val="150000"/>
              </a:lnSpc>
              <a:buSzPct val="100000"/>
              <a:buFont typeface="Wingdings" charset="2"/>
              <a:buChar char=""/>
            </a:pPr>
            <a:r>
              <a:rPr lang="pt-PT" dirty="0">
                <a:latin typeface="Calibri"/>
                <a:cs typeface="Calibri"/>
              </a:rPr>
              <a:t>Se usarmos o produto cartesiano conjuntamente com  o operador WHERE estamos a </a:t>
            </a:r>
            <a:r>
              <a:rPr lang="pt-PT" b="1" dirty="0">
                <a:latin typeface="Calibri"/>
                <a:cs typeface="Calibri"/>
              </a:rPr>
              <a:t>realizar a junção natural.</a:t>
            </a:r>
          </a:p>
          <a:p>
            <a:pPr marL="439738" lvl="1" indent="-355600">
              <a:lnSpc>
                <a:spcPct val="150000"/>
              </a:lnSpc>
              <a:buSzPct val="100000"/>
              <a:buFont typeface="Wingdings" charset="2"/>
              <a:buChar char=""/>
            </a:pPr>
            <a:r>
              <a:rPr lang="pt-PT" dirty="0">
                <a:latin typeface="Calibri"/>
                <a:cs typeface="Calibri"/>
              </a:rPr>
              <a:t> A condição de junção é implementada no SQL igualando a chave estrangeira de uma tabela com a respectiva chave primária da outra. </a:t>
            </a:r>
          </a:p>
          <a:p>
            <a:pPr marL="439738" lvl="1" indent="-355600">
              <a:lnSpc>
                <a:spcPct val="150000"/>
              </a:lnSpc>
              <a:buSzPct val="100000"/>
              <a:buFont typeface="Wingdings" charset="2"/>
              <a:buChar char=""/>
            </a:pPr>
            <a:r>
              <a:rPr lang="pt-PT" dirty="0">
                <a:latin typeface="Calibri"/>
                <a:cs typeface="Calibri"/>
              </a:rPr>
              <a:t> Em junções que envolvam mais de duas tabelas, deve existir pelo menos uma condição de junção para cada uma das tabelas. </a:t>
            </a:r>
          </a:p>
          <a:p>
            <a:pPr marL="439738" lvl="1" indent="-355600">
              <a:lnSpc>
                <a:spcPct val="150000"/>
              </a:lnSpc>
              <a:buSzPct val="100000"/>
              <a:buFont typeface="Wingdings" charset="2"/>
              <a:buChar char=""/>
            </a:pPr>
            <a:endParaRPr lang="pt-PT" sz="1200" dirty="0">
              <a:latin typeface="Calibri"/>
              <a:cs typeface="Calibri"/>
            </a:endParaRPr>
          </a:p>
          <a:p>
            <a:pPr marL="439738" lvl="1" indent="-355600">
              <a:lnSpc>
                <a:spcPct val="150000"/>
              </a:lnSpc>
              <a:buSzPct val="100000"/>
              <a:buFont typeface="Wingdings" charset="2"/>
              <a:buChar char=""/>
            </a:pPr>
            <a:endParaRPr lang="pt-PT" sz="1200" dirty="0">
              <a:latin typeface="Calibri"/>
              <a:cs typeface="Calibri"/>
            </a:endParaRPr>
          </a:p>
          <a:p>
            <a:pPr marL="439738" lvl="1" indent="-355600">
              <a:lnSpc>
                <a:spcPct val="150000"/>
              </a:lnSpc>
              <a:buSzPct val="100000"/>
              <a:buFont typeface="Wingdings" charset="2"/>
              <a:buChar char=""/>
            </a:pPr>
            <a:endParaRPr lang="pt-PT" sz="1200" dirty="0">
              <a:latin typeface="Calibri"/>
              <a:cs typeface="Calibri"/>
            </a:endParaRPr>
          </a:p>
          <a:p>
            <a:pPr marL="439738" lvl="1" indent="-355600">
              <a:lnSpc>
                <a:spcPct val="150000"/>
              </a:lnSpc>
              <a:buSzPct val="100000"/>
              <a:buFont typeface="Wingdings" charset="2"/>
              <a:buChar char=""/>
            </a:pPr>
            <a:endParaRPr lang="pt-PT" sz="1200" dirty="0">
              <a:latin typeface="Calibri"/>
              <a:cs typeface="Calibri"/>
            </a:endParaRPr>
          </a:p>
          <a:p>
            <a:pPr marL="84138" lvl="1">
              <a:lnSpc>
                <a:spcPct val="110000"/>
              </a:lnSpc>
              <a:buSzPct val="100000"/>
            </a:pPr>
            <a:endParaRPr lang="pt-PT" sz="1400" dirty="0">
              <a:latin typeface="Calibri"/>
              <a:cs typeface="Calibri"/>
            </a:endParaRPr>
          </a:p>
          <a:p>
            <a:pPr marL="84138" lvl="1">
              <a:lnSpc>
                <a:spcPct val="120000"/>
              </a:lnSpc>
              <a:buSzPct val="100000"/>
            </a:pPr>
            <a:endParaRPr lang="en-US" dirty="0">
              <a:latin typeface="Calibri"/>
              <a:cs typeface="Calibri"/>
            </a:endParaRPr>
          </a:p>
          <a:p>
            <a:pPr marL="84138" lvl="1">
              <a:lnSpc>
                <a:spcPct val="120000"/>
              </a:lnSpc>
              <a:buSzPct val="100000"/>
            </a:pP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8400" y="4366326"/>
            <a:ext cx="4953000" cy="1061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SELECT</a:t>
            </a:r>
            <a:r>
              <a:rPr lang="en-US" sz="1400" dirty="0"/>
              <a:t> </a:t>
            </a:r>
            <a:r>
              <a:rPr lang="en-US" sz="1400" dirty="0" err="1"/>
              <a:t>Veiculo.Nome</a:t>
            </a:r>
            <a:r>
              <a:rPr lang="en-US" sz="1400" dirty="0"/>
              <a:t>, </a:t>
            </a:r>
            <a:r>
              <a:rPr lang="en-US" sz="1400" dirty="0" err="1"/>
              <a:t>marca.nome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b="1" dirty="0"/>
              <a:t>FROM</a:t>
            </a:r>
            <a:r>
              <a:rPr lang="en-US" sz="1400" dirty="0"/>
              <a:t> </a:t>
            </a:r>
            <a:r>
              <a:rPr lang="en-US" sz="1400" dirty="0" err="1"/>
              <a:t>Veiculo</a:t>
            </a:r>
            <a:r>
              <a:rPr lang="en-US" sz="1400" dirty="0"/>
              <a:t>, </a:t>
            </a:r>
            <a:r>
              <a:rPr lang="en-US" sz="1400" dirty="0" err="1"/>
              <a:t>marca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b="1" dirty="0"/>
              <a:t>WHERE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veiculo.cod_marca</a:t>
            </a:r>
            <a:r>
              <a:rPr lang="en-US" sz="1400" b="1" dirty="0">
                <a:solidFill>
                  <a:srgbClr val="FF0000"/>
                </a:solidFill>
              </a:rPr>
              <a:t>=</a:t>
            </a:r>
            <a:r>
              <a:rPr lang="en-US" sz="1400" b="1" dirty="0" err="1">
                <a:solidFill>
                  <a:srgbClr val="FF0000"/>
                </a:solidFill>
              </a:rPr>
              <a:t>Marca.cod_marca</a:t>
            </a:r>
            <a:endParaRPr lang="is-IS" sz="14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38800" y="5661726"/>
            <a:ext cx="4876800" cy="1061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SELECT</a:t>
            </a:r>
            <a:r>
              <a:rPr lang="en-US" sz="1400" dirty="0"/>
              <a:t> </a:t>
            </a:r>
            <a:r>
              <a:rPr lang="en-US" sz="1400" dirty="0" err="1"/>
              <a:t>Veiculo.nome</a:t>
            </a:r>
            <a:r>
              <a:rPr lang="en-US" sz="1400" dirty="0"/>
              <a:t>, </a:t>
            </a:r>
            <a:r>
              <a:rPr lang="en-US" sz="1400" dirty="0" err="1"/>
              <a:t>Marca.nome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b="1" dirty="0"/>
              <a:t>FROM</a:t>
            </a:r>
            <a:r>
              <a:rPr lang="en-US" sz="1400" dirty="0"/>
              <a:t> </a:t>
            </a:r>
            <a:r>
              <a:rPr lang="en-US" sz="1400" dirty="0" err="1"/>
              <a:t>Veiculo</a:t>
            </a:r>
            <a:r>
              <a:rPr lang="en-US" sz="1400" dirty="0"/>
              <a:t> </a:t>
            </a:r>
            <a:r>
              <a:rPr lang="en-US" sz="1400" b="1" dirty="0"/>
              <a:t>INNER</a:t>
            </a:r>
            <a:r>
              <a:rPr lang="en-US" sz="1400" dirty="0"/>
              <a:t> </a:t>
            </a:r>
            <a:r>
              <a:rPr lang="en-US" sz="1400" b="1" dirty="0"/>
              <a:t>JOIN</a:t>
            </a:r>
            <a:r>
              <a:rPr lang="en-US" sz="1400" dirty="0"/>
              <a:t> </a:t>
            </a:r>
            <a:r>
              <a:rPr lang="en-US" sz="1400" dirty="0" err="1"/>
              <a:t>marca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b="1" dirty="0"/>
              <a:t>ON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veiculo.Cod_marca</a:t>
            </a:r>
            <a:r>
              <a:rPr lang="en-US" sz="1400" b="1" dirty="0">
                <a:solidFill>
                  <a:srgbClr val="FF0000"/>
                </a:solidFill>
              </a:rPr>
              <a:t> = </a:t>
            </a:r>
            <a:r>
              <a:rPr lang="en-US" sz="1400" b="1" dirty="0" err="1">
                <a:solidFill>
                  <a:srgbClr val="FF0000"/>
                </a:solidFill>
              </a:rPr>
              <a:t>Marca.cod_marca</a:t>
            </a:r>
            <a:endParaRPr lang="en-US" sz="14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0366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05400" y="54864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ou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Select, JOIN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37248" y="681033"/>
            <a:ext cx="4062984" cy="923330"/>
          </a:xfrm>
          <a:prstGeom prst="rect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Para </a:t>
            </a:r>
            <a:r>
              <a:rPr lang="en-US" dirty="0" err="1">
                <a:solidFill>
                  <a:srgbClr val="002060"/>
                </a:solidFill>
              </a:rPr>
              <a:t>evitar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Produtos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Cartesianos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devemos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ter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pelo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menos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n-1 </a:t>
            </a:r>
            <a:r>
              <a:rPr lang="en-US" b="1" dirty="0" err="1">
                <a:solidFill>
                  <a:srgbClr val="002060"/>
                </a:solidFill>
              </a:rPr>
              <a:t>condições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de join </a:t>
            </a:r>
            <a:r>
              <a:rPr lang="en-US" b="1" dirty="0" err="1">
                <a:solidFill>
                  <a:srgbClr val="002060"/>
                </a:solidFill>
              </a:rPr>
              <a:t>num</a:t>
            </a:r>
            <a:r>
              <a:rPr lang="en-US" b="1" dirty="0">
                <a:solidFill>
                  <a:srgbClr val="002060"/>
                </a:solidFill>
              </a:rPr>
              <a:t> join que </a:t>
            </a:r>
            <a:r>
              <a:rPr lang="en-US" b="1" dirty="0" err="1">
                <a:solidFill>
                  <a:srgbClr val="002060"/>
                </a:solidFill>
              </a:rPr>
              <a:t>envolva</a:t>
            </a:r>
            <a:r>
              <a:rPr lang="en-US" b="1" dirty="0">
                <a:solidFill>
                  <a:srgbClr val="002060"/>
                </a:solidFill>
              </a:rPr>
              <a:t> n </a:t>
            </a:r>
            <a:r>
              <a:rPr lang="en-US" b="1" dirty="0" err="1">
                <a:solidFill>
                  <a:srgbClr val="002060"/>
                </a:solidFill>
              </a:rPr>
              <a:t>tabelas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77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28800" y="1933576"/>
            <a:ext cx="8229600" cy="4391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Existem várias variantes:</a:t>
            </a:r>
          </a:p>
          <a:p>
            <a:pPr lvl="1">
              <a:buFont typeface="Wingdings" charset="2"/>
              <a:buChar char="Ø"/>
            </a:pPr>
            <a:r>
              <a:rPr lang="pt-PT" sz="1600" b="1" dirty="0" err="1">
                <a:latin typeface="Calibri"/>
                <a:cs typeface="Calibri"/>
              </a:rPr>
              <a:t>Left</a:t>
            </a:r>
            <a:r>
              <a:rPr lang="pt-PT" sz="1600" b="1" dirty="0">
                <a:latin typeface="Calibri"/>
                <a:cs typeface="Calibri"/>
              </a:rPr>
              <a:t> </a:t>
            </a:r>
            <a:r>
              <a:rPr lang="pt-PT" sz="1600" b="1" dirty="0" err="1">
                <a:latin typeface="Calibri"/>
                <a:cs typeface="Calibri"/>
              </a:rPr>
              <a:t>Outer</a:t>
            </a:r>
            <a:r>
              <a:rPr lang="pt-PT" sz="1600" b="1" dirty="0">
                <a:latin typeface="Calibri"/>
                <a:cs typeface="Calibri"/>
              </a:rPr>
              <a:t> </a:t>
            </a:r>
            <a:r>
              <a:rPr lang="pt-PT" sz="1600" b="1" dirty="0" err="1">
                <a:latin typeface="Calibri"/>
                <a:cs typeface="Calibri"/>
              </a:rPr>
              <a:t>Join</a:t>
            </a:r>
            <a:r>
              <a:rPr lang="pt-PT" sz="1600" b="1" dirty="0">
                <a:latin typeface="Calibri"/>
                <a:cs typeface="Calibri"/>
              </a:rPr>
              <a:t> </a:t>
            </a:r>
            <a:r>
              <a:rPr lang="pt-PT" sz="1600" dirty="0">
                <a:latin typeface="Calibri"/>
                <a:cs typeface="Calibri"/>
              </a:rPr>
              <a:t>– além dos registos que fazem match, os registos da tabela esquerda que não existam na direita também aparecem.</a:t>
            </a:r>
            <a:r>
              <a:rPr lang="pt-PT" sz="1600" dirty="0"/>
              <a:t> </a:t>
            </a:r>
            <a:r>
              <a:rPr lang="pt-PT" sz="1600" dirty="0">
                <a:latin typeface="Calibri"/>
                <a:cs typeface="Calibri"/>
              </a:rPr>
              <a:t>Quando não existe numa das tabelas os valores aparecem a NULL;</a:t>
            </a:r>
          </a:p>
          <a:p>
            <a:pPr lvl="1">
              <a:buFont typeface="Wingdings" charset="2"/>
              <a:buChar char="Ø"/>
            </a:pPr>
            <a:r>
              <a:rPr lang="pt-PT" sz="1600" b="1" dirty="0" err="1">
                <a:latin typeface="Calibri"/>
                <a:cs typeface="Calibri"/>
              </a:rPr>
              <a:t>Rigth</a:t>
            </a:r>
            <a:r>
              <a:rPr lang="pt-PT" sz="1600" b="1" dirty="0">
                <a:latin typeface="Calibri"/>
                <a:cs typeface="Calibri"/>
              </a:rPr>
              <a:t> </a:t>
            </a:r>
            <a:r>
              <a:rPr lang="pt-PT" sz="1600" b="1" dirty="0" err="1">
                <a:latin typeface="Calibri"/>
                <a:cs typeface="Calibri"/>
              </a:rPr>
              <a:t>Outer</a:t>
            </a:r>
            <a:r>
              <a:rPr lang="pt-PT" sz="1600" b="1" dirty="0">
                <a:latin typeface="Calibri"/>
                <a:cs typeface="Calibri"/>
              </a:rPr>
              <a:t> </a:t>
            </a:r>
            <a:r>
              <a:rPr lang="pt-PT" sz="1600" b="1" dirty="0" err="1">
                <a:latin typeface="Calibri"/>
                <a:cs typeface="Calibri"/>
              </a:rPr>
              <a:t>Join</a:t>
            </a:r>
            <a:r>
              <a:rPr lang="pt-PT" sz="1600" b="1" dirty="0">
                <a:latin typeface="Calibri"/>
                <a:cs typeface="Calibri"/>
              </a:rPr>
              <a:t> </a:t>
            </a:r>
            <a:r>
              <a:rPr lang="pt-PT" sz="1600" dirty="0">
                <a:latin typeface="Calibri"/>
                <a:cs typeface="Calibri"/>
              </a:rPr>
              <a:t>– além dos registos que fazem match, aparecem todos os restantes registos da tabela direita que não existam na esquerda;</a:t>
            </a:r>
          </a:p>
          <a:p>
            <a:pPr lvl="1">
              <a:buFont typeface="Wingdings" charset="2"/>
              <a:buChar char="Ø"/>
            </a:pPr>
            <a:r>
              <a:rPr lang="pt-PT" sz="1600" b="1" dirty="0" err="1">
                <a:latin typeface="Calibri"/>
                <a:cs typeface="Calibri"/>
              </a:rPr>
              <a:t>Full</a:t>
            </a:r>
            <a:r>
              <a:rPr lang="pt-PT" sz="1600" b="1" dirty="0">
                <a:latin typeface="Calibri"/>
                <a:cs typeface="Calibri"/>
              </a:rPr>
              <a:t> </a:t>
            </a:r>
            <a:r>
              <a:rPr lang="pt-PT" sz="1600" b="1" dirty="0" err="1">
                <a:latin typeface="Calibri"/>
                <a:cs typeface="Calibri"/>
              </a:rPr>
              <a:t>Outer</a:t>
            </a:r>
            <a:r>
              <a:rPr lang="pt-PT" sz="1600" b="1" dirty="0">
                <a:latin typeface="Calibri"/>
                <a:cs typeface="Calibri"/>
              </a:rPr>
              <a:t> </a:t>
            </a:r>
            <a:r>
              <a:rPr lang="pt-PT" sz="1600" b="1" dirty="0" err="1">
                <a:latin typeface="Calibri"/>
                <a:cs typeface="Calibri"/>
              </a:rPr>
              <a:t>Join</a:t>
            </a:r>
            <a:r>
              <a:rPr lang="pt-PT" sz="1600" b="1" dirty="0">
                <a:latin typeface="Calibri"/>
                <a:cs typeface="Calibri"/>
              </a:rPr>
              <a:t> </a:t>
            </a:r>
            <a:r>
              <a:rPr lang="pt-PT" sz="1600" dirty="0">
                <a:latin typeface="Calibri"/>
                <a:cs typeface="Calibri"/>
              </a:rPr>
              <a:t>– aparecem todos os registos independentemente de fazerem ou não match.</a:t>
            </a:r>
          </a:p>
          <a:p>
            <a:pPr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Com o natural </a:t>
            </a:r>
            <a:r>
              <a:rPr lang="pt-PT" sz="1600" dirty="0" err="1">
                <a:latin typeface="Calibri"/>
                <a:cs typeface="Calibri"/>
              </a:rPr>
              <a:t>join</a:t>
            </a:r>
            <a:r>
              <a:rPr lang="pt-PT" sz="1600" dirty="0">
                <a:latin typeface="Calibri"/>
                <a:cs typeface="Calibri"/>
              </a:rPr>
              <a:t> apenas aparecem os que fazem match. Tem o mesmo efeito que igualar ao campos de ambas as tabelas na cláusula WHERE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Select, JOIN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0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06424" y="3666744"/>
            <a:ext cx="6080760" cy="1323439"/>
          </a:xfrm>
          <a:prstGeom prst="rect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pPr algn="r"/>
            <a:r>
              <a:rPr lang="en-US" sz="3200" b="1" dirty="0"/>
              <a:t>CRUD</a:t>
            </a:r>
          </a:p>
          <a:p>
            <a:endParaRPr lang="en-US" sz="2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SQL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1800" b="1" dirty="0">
                <a:latin typeface="Trebuchet MS" panose="020B0603020202020204" pitchFamily="34" charset="0"/>
              </a:rPr>
              <a:t>DDL – Data Definition Language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Trebuchet MS" panose="020B0603020202020204" pitchFamily="34" charset="0"/>
              </a:rPr>
              <a:t>Create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Trebuchet MS" panose="020B0603020202020204" pitchFamily="34" charset="0"/>
              </a:rPr>
              <a:t>Alter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Trebuchet MS" panose="020B0603020202020204" pitchFamily="34" charset="0"/>
              </a:rPr>
              <a:t>Drop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1800" b="1" dirty="0">
                <a:latin typeface="Trebuchet MS" panose="020B0603020202020204" pitchFamily="34" charset="0"/>
              </a:rPr>
              <a:t>DML – Data Manipulation Language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Trebuchet MS" panose="020B0603020202020204" pitchFamily="34" charset="0"/>
              </a:rPr>
              <a:t>Insert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Trebuchet MS" panose="020B0603020202020204" pitchFamily="34" charset="0"/>
              </a:rPr>
              <a:t>Update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Trebuchet MS" panose="020B0603020202020204" pitchFamily="34" charset="0"/>
              </a:rPr>
              <a:t>Delete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Trebuchet MS" panose="020B0603020202020204" pitchFamily="34" charset="0"/>
              </a:rPr>
              <a:t>Select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1800" b="1" dirty="0">
                <a:latin typeface="Trebuchet MS" panose="020B0603020202020204" pitchFamily="34" charset="0"/>
              </a:rPr>
              <a:t>DCL – Data Control Language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Trebuchet MS" panose="020B0603020202020204" pitchFamily="34" charset="0"/>
              </a:rPr>
              <a:t>Grant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Trebuchet MS" panose="020B0603020202020204" pitchFamily="34" charset="0"/>
              </a:rPr>
              <a:t>Revoke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Trebuchet MS" panose="020B0603020202020204" pitchFamily="34" charset="0"/>
              </a:rPr>
              <a:t>Deny</a:t>
            </a:r>
            <a:endParaRPr lang="en-US" sz="2800" dirty="0">
              <a:latin typeface="Trebuchet MS" panose="020B0603020202020204" pitchFamily="34" charset="0"/>
            </a:endParaRPr>
          </a:p>
          <a:p>
            <a:pPr marL="0" indent="0">
              <a:spcBef>
                <a:spcPts val="2400"/>
              </a:spcBef>
              <a:buNone/>
            </a:pPr>
            <a:endParaRPr lang="en-US" sz="3200" dirty="0"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INTRODUÇÃO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13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Grp="1" noChangeArrowheads="1"/>
          </p:cNvSpPr>
          <p:nvPr>
            <p:ph idx="1"/>
          </p:nvPr>
        </p:nvSpPr>
        <p:spPr bwMode="auto">
          <a:xfrm>
            <a:off x="1905000" y="1524000"/>
            <a:ext cx="82296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020763" indent="-3492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i="1" dirty="0">
                <a:latin typeface="Calibri"/>
                <a:cs typeface="Calibri"/>
              </a:rPr>
              <a:t>Uma </a:t>
            </a:r>
            <a:r>
              <a:rPr lang="pt-PT" sz="1600" dirty="0" err="1">
                <a:latin typeface="Calibri"/>
                <a:cs typeface="Calibri"/>
              </a:rPr>
              <a:t>Subquery</a:t>
            </a:r>
            <a:r>
              <a:rPr lang="pt-PT" sz="1600" i="1" dirty="0">
                <a:latin typeface="Calibri"/>
                <a:cs typeface="Calibri"/>
              </a:rPr>
              <a:t> </a:t>
            </a:r>
            <a:r>
              <a:rPr lang="pt-PT" sz="1600" dirty="0">
                <a:latin typeface="Calibri"/>
                <a:cs typeface="Calibri"/>
              </a:rPr>
              <a:t>é uma instrução SELECT que está embebida numa  cláusula de outra instrução SELECT.</a:t>
            </a:r>
          </a:p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Elas  podem ser úteis quando precisamos de selecionar linhas de uma tabela com uma condição que depende dos dados na própria tabela.</a:t>
            </a:r>
          </a:p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Podemos  colocar a subconsulta na cláusula WHERE, HAVING E FROM.</a:t>
            </a:r>
          </a:p>
          <a:p>
            <a:pPr marL="965200" lvl="2" indent="-285750">
              <a:buSzPct val="100000"/>
              <a:buFont typeface="Wingdings" charset="2"/>
              <a:buChar char="Ø"/>
              <a:defRPr/>
            </a:pPr>
            <a:endParaRPr lang="pt-PT" sz="1600" dirty="0">
              <a:latin typeface="Calibri"/>
              <a:cs typeface="Calibri"/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2590801" y="4114800"/>
            <a:ext cx="6629399" cy="1905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2800">
                <a:solidFill>
                  <a:srgbClr val="990033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None/>
              <a:tabLst>
                <a:tab pos="1528763" algn="l"/>
                <a:tab pos="2687638" algn="l"/>
                <a:tab pos="3851275" algn="l"/>
              </a:tabLst>
              <a:defRPr/>
            </a:pPr>
            <a:r>
              <a:rPr lang="es-MX" sz="1600" b="1" dirty="0">
                <a:latin typeface="Calibri"/>
                <a:cs typeface="Calibri"/>
              </a:rPr>
              <a:t>SELECT	ListaDeColunas</a:t>
            </a:r>
          </a:p>
          <a:p>
            <a:pPr eaLnBrk="1" hangingPunct="1">
              <a:lnSpc>
                <a:spcPct val="80000"/>
              </a:lnSpc>
              <a:buNone/>
              <a:tabLst>
                <a:tab pos="1528763" algn="l"/>
                <a:tab pos="2687638" algn="l"/>
                <a:tab pos="3851275" algn="l"/>
              </a:tabLst>
              <a:defRPr/>
            </a:pPr>
            <a:r>
              <a:rPr lang="es-MX" sz="1600" b="1" dirty="0">
                <a:latin typeface="Calibri"/>
                <a:cs typeface="Calibri"/>
              </a:rPr>
              <a:t>FROM 	TabelaExterna</a:t>
            </a:r>
          </a:p>
          <a:p>
            <a:pPr eaLnBrk="1" hangingPunct="1">
              <a:lnSpc>
                <a:spcPct val="80000"/>
              </a:lnSpc>
              <a:buNone/>
              <a:tabLst>
                <a:tab pos="1528763" algn="l"/>
                <a:tab pos="2687638" algn="l"/>
                <a:tab pos="3851275" algn="l"/>
              </a:tabLst>
              <a:defRPr/>
            </a:pPr>
            <a:r>
              <a:rPr lang="es-MX" sz="1600" b="1" dirty="0">
                <a:latin typeface="Calibri"/>
                <a:cs typeface="Calibri"/>
              </a:rPr>
              <a:t>WHERE 	Expressao Operador</a:t>
            </a:r>
          </a:p>
          <a:p>
            <a:pPr eaLnBrk="1" hangingPunct="1">
              <a:lnSpc>
                <a:spcPct val="80000"/>
              </a:lnSpc>
              <a:buNone/>
              <a:tabLst>
                <a:tab pos="1528763" algn="l"/>
                <a:tab pos="2687638" algn="l"/>
                <a:tab pos="3851275" algn="l"/>
              </a:tabLst>
              <a:defRPr/>
            </a:pPr>
            <a:endParaRPr lang="es-MX" sz="1400" b="1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  <a:buNone/>
              <a:tabLst>
                <a:tab pos="1528763" algn="l"/>
                <a:tab pos="2687638" algn="l"/>
                <a:tab pos="3851275" algn="l"/>
              </a:tabLst>
              <a:defRPr/>
            </a:pPr>
            <a:r>
              <a:rPr lang="es-MX" sz="1600" b="1" dirty="0">
                <a:latin typeface="Calibri"/>
                <a:cs typeface="Calibri"/>
              </a:rPr>
              <a:t>		 	  (SELECT	ListaDeColunas</a:t>
            </a:r>
          </a:p>
          <a:p>
            <a:pPr eaLnBrk="1" hangingPunct="1">
              <a:lnSpc>
                <a:spcPct val="80000"/>
              </a:lnSpc>
              <a:buNone/>
              <a:tabLst>
                <a:tab pos="1528763" algn="l"/>
                <a:tab pos="2687638" algn="l"/>
                <a:tab pos="3851275" algn="l"/>
              </a:tabLst>
              <a:defRPr/>
            </a:pPr>
            <a:r>
              <a:rPr lang="es-MX" sz="1600" b="1" dirty="0">
                <a:latin typeface="Calibri"/>
                <a:cs typeface="Calibri"/>
              </a:rPr>
              <a:t>			  FROM 	TabelaInterna</a:t>
            </a:r>
          </a:p>
          <a:p>
            <a:pPr eaLnBrk="1" hangingPunct="1">
              <a:lnSpc>
                <a:spcPct val="80000"/>
              </a:lnSpc>
              <a:buNone/>
              <a:tabLst>
                <a:tab pos="1528763" algn="l"/>
                <a:tab pos="2687638" algn="l"/>
                <a:tab pos="3851275" algn="l"/>
              </a:tabLst>
              <a:defRPr/>
            </a:pPr>
            <a:r>
              <a:rPr lang="es-MX" sz="1600" b="1" dirty="0">
                <a:latin typeface="Calibri"/>
                <a:cs typeface="Calibri"/>
              </a:rPr>
              <a:t>			  [WHERE 	Expressão Operador]);</a:t>
            </a:r>
          </a:p>
          <a:p>
            <a:pPr eaLnBrk="1" hangingPunct="1">
              <a:lnSpc>
                <a:spcPct val="80000"/>
              </a:lnSpc>
              <a:buNone/>
              <a:tabLst>
                <a:tab pos="1528763" algn="l"/>
                <a:tab pos="2687638" algn="l"/>
                <a:tab pos="3851275" algn="l"/>
              </a:tabLst>
              <a:defRPr/>
            </a:pPr>
            <a:endParaRPr lang="es-MX" sz="1600" b="1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  <a:buNone/>
              <a:tabLst>
                <a:tab pos="1528763" algn="l"/>
                <a:tab pos="2687638" algn="l"/>
                <a:tab pos="3851275" algn="l"/>
              </a:tabLst>
              <a:defRPr/>
            </a:pPr>
            <a:endParaRPr lang="es-MX" sz="1400" b="1" dirty="0">
              <a:latin typeface="Calibri"/>
              <a:cs typeface="Calibr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Select, Subqueries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635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Grp="1" noChangeArrowheads="1"/>
          </p:cNvSpPr>
          <p:nvPr>
            <p:ph idx="1"/>
          </p:nvPr>
        </p:nvSpPr>
        <p:spPr bwMode="auto">
          <a:xfrm>
            <a:off x="1828800" y="1676400"/>
            <a:ext cx="85344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020763" indent="-3492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A </a:t>
            </a:r>
            <a:r>
              <a:rPr lang="pt-PT" sz="1600" i="1" dirty="0" err="1">
                <a:latin typeface="Calibri"/>
                <a:cs typeface="Calibri"/>
              </a:rPr>
              <a:t>subquery</a:t>
            </a:r>
            <a:r>
              <a:rPr lang="pt-PT" sz="1600" dirty="0">
                <a:latin typeface="Calibri"/>
                <a:cs typeface="Calibri"/>
              </a:rPr>
              <a:t> geralmente será executada primeiro, e a sua saída é usada para completar a condição de consulta para a consulta principal (ou externa).</a:t>
            </a:r>
          </a:p>
          <a:p>
            <a:pPr marL="0" indent="0">
              <a:lnSpc>
                <a:spcPct val="80000"/>
              </a:lnSpc>
              <a:buSzPct val="100000"/>
              <a:buNone/>
              <a:defRPr/>
            </a:pPr>
            <a:endParaRPr lang="pt-PT" sz="1600" dirty="0">
              <a:latin typeface="Calibri"/>
              <a:cs typeface="Calibri"/>
            </a:endParaRPr>
          </a:p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As </a:t>
            </a:r>
            <a:r>
              <a:rPr lang="pt-PT" sz="1600" i="1" dirty="0" err="1">
                <a:latin typeface="Calibri"/>
                <a:cs typeface="Calibri"/>
              </a:rPr>
              <a:t>subqueries</a:t>
            </a:r>
            <a:r>
              <a:rPr lang="pt-PT" sz="1600" dirty="0">
                <a:latin typeface="Calibri"/>
                <a:cs typeface="Calibri"/>
              </a:rPr>
              <a:t> </a:t>
            </a:r>
            <a:r>
              <a:rPr lang="pt-PT" sz="1600" b="1" dirty="0">
                <a:latin typeface="Calibri"/>
                <a:cs typeface="Calibri"/>
              </a:rPr>
              <a:t>podem estar correlacionadas ou não. </a:t>
            </a:r>
          </a:p>
          <a:p>
            <a:pPr marL="0" indent="0">
              <a:lnSpc>
                <a:spcPct val="80000"/>
              </a:lnSpc>
              <a:buSzPct val="100000"/>
              <a:buNone/>
              <a:defRPr/>
            </a:pPr>
            <a:endParaRPr lang="pt-PT" sz="1600" dirty="0">
              <a:latin typeface="Calibri"/>
              <a:cs typeface="Calibri"/>
            </a:endParaRPr>
          </a:p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As </a:t>
            </a:r>
            <a:r>
              <a:rPr lang="pt-PT" sz="1600" i="1" dirty="0" err="1">
                <a:latin typeface="Calibri"/>
                <a:cs typeface="Calibri"/>
              </a:rPr>
              <a:t>subqueries</a:t>
            </a:r>
            <a:r>
              <a:rPr lang="pt-PT" sz="1600" dirty="0">
                <a:latin typeface="Calibri"/>
                <a:cs typeface="Calibri"/>
              </a:rPr>
              <a:t> podem retornar uma só linha ou várias linhas</a:t>
            </a:r>
          </a:p>
          <a:p>
            <a:pPr marL="0" indent="0">
              <a:lnSpc>
                <a:spcPct val="80000"/>
              </a:lnSpc>
              <a:buSzPct val="100000"/>
              <a:buNone/>
              <a:defRPr/>
            </a:pPr>
            <a:endParaRPr lang="pt-PT" sz="1600" dirty="0">
              <a:latin typeface="Calibri"/>
              <a:cs typeface="Calibri"/>
            </a:endParaRPr>
          </a:p>
          <a:p>
            <a:pPr lvl="2">
              <a:buSzPct val="100000"/>
              <a:buFont typeface="Wingdings" charset="2"/>
              <a:buChar char="Ø"/>
              <a:defRPr/>
            </a:pPr>
            <a:r>
              <a:rPr lang="pt-PT" sz="1600" dirty="0">
                <a:latin typeface="Calibri"/>
                <a:cs typeface="Calibri"/>
              </a:rPr>
              <a:t>As que retornam um só linha só podem mencionar operadores aritméticos </a:t>
            </a:r>
          </a:p>
          <a:p>
            <a:pPr marL="671513" lvl="2" indent="0">
              <a:buSzPct val="100000"/>
              <a:buNone/>
              <a:defRPr/>
            </a:pPr>
            <a:endParaRPr lang="pt-PT" sz="1600" dirty="0">
              <a:latin typeface="Calibri"/>
              <a:cs typeface="Calibri"/>
            </a:endParaRPr>
          </a:p>
          <a:p>
            <a:pPr lvl="2">
              <a:buSzPct val="100000"/>
              <a:buFont typeface="Wingdings" charset="2"/>
              <a:buChar char="Ø"/>
              <a:defRPr/>
            </a:pPr>
            <a:r>
              <a:rPr lang="pt-PT" sz="1600" dirty="0">
                <a:latin typeface="Calibri"/>
                <a:cs typeface="Calibri"/>
              </a:rPr>
              <a:t>As que retornam várias linhas podem mencionar  os operadores:</a:t>
            </a:r>
          </a:p>
          <a:p>
            <a:pPr marL="671513" lvl="2" indent="0">
              <a:buSzPct val="100000"/>
              <a:buNone/>
              <a:defRPr/>
            </a:pPr>
            <a:r>
              <a:rPr lang="pt-PT" sz="1600" dirty="0">
                <a:latin typeface="Calibri"/>
                <a:cs typeface="Calibri"/>
              </a:rPr>
              <a:t>		IN ( NOT IN) ; ANY(SOME); ALL ; EXISTS (NOT EXISTS)</a:t>
            </a:r>
          </a:p>
          <a:p>
            <a:pPr marL="671513" lvl="2" indent="0">
              <a:buSzPct val="100000"/>
              <a:buNone/>
              <a:defRPr/>
            </a:pPr>
            <a:endParaRPr lang="pt-PT" sz="1600" dirty="0">
              <a:latin typeface="Calibri"/>
              <a:cs typeface="Calibri"/>
            </a:endParaRPr>
          </a:p>
          <a:p>
            <a:pPr>
              <a:buSzPct val="100000"/>
              <a:buFont typeface="Wingdings" charset="2"/>
              <a:buChar char=""/>
              <a:defRPr/>
            </a:pPr>
            <a:endParaRPr lang="pt-PT" sz="1600" dirty="0">
              <a:latin typeface="Calibri"/>
              <a:cs typeface="Calibr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Select, Subqueries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971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95600" y="4267201"/>
            <a:ext cx="6019800" cy="830997"/>
          </a:xfrm>
          <a:prstGeom prst="rect">
            <a:avLst/>
          </a:prstGeom>
          <a:solidFill>
            <a:srgbClr val="BFBFBF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alibri"/>
                <a:cs typeface="Calibri"/>
              </a:rPr>
              <a:t>SELECT </a:t>
            </a:r>
            <a:r>
              <a:rPr lang="en-US" sz="1600" dirty="0" err="1">
                <a:latin typeface="Calibri"/>
                <a:cs typeface="Calibri"/>
              </a:rPr>
              <a:t>nome</a:t>
            </a:r>
            <a:r>
              <a:rPr lang="en-US" sz="1600" dirty="0">
                <a:latin typeface="Calibri"/>
                <a:cs typeface="Calibri"/>
              </a:rPr>
              <a:t> FROM </a:t>
            </a:r>
            <a:r>
              <a:rPr lang="en-US" sz="1600" dirty="0" err="1">
                <a:latin typeface="Calibri"/>
                <a:cs typeface="Calibri"/>
              </a:rPr>
              <a:t>empregado</a:t>
            </a:r>
            <a:r>
              <a:rPr lang="en-US" sz="1600" dirty="0">
                <a:latin typeface="Calibri"/>
                <a:cs typeface="Calibri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/>
                <a:cs typeface="Calibri"/>
              </a:rPr>
              <a:t>WHERE bi NOT IN   (SELECT </a:t>
            </a:r>
            <a:r>
              <a:rPr lang="en-US" sz="1600" dirty="0" err="1">
                <a:latin typeface="Calibri"/>
                <a:cs typeface="Calibri"/>
              </a:rPr>
              <a:t>bi_dir</a:t>
            </a:r>
            <a:r>
              <a:rPr lang="en-US" sz="1600" dirty="0">
                <a:latin typeface="Calibri"/>
                <a:cs typeface="Calibri"/>
              </a:rPr>
              <a:t> FROM </a:t>
            </a:r>
            <a:r>
              <a:rPr lang="en-US" sz="1600" dirty="0" err="1">
                <a:latin typeface="Calibri"/>
                <a:cs typeface="Calibri"/>
              </a:rPr>
              <a:t>departamento</a:t>
            </a:r>
            <a:r>
              <a:rPr lang="en-US" sz="1600" dirty="0">
                <a:latin typeface="Calibri"/>
                <a:cs typeface="Calibri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5257801"/>
            <a:ext cx="80772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endParaRPr lang="pt-PT" dirty="0">
              <a:latin typeface="Calibri"/>
              <a:cs typeface="Calibri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752600" y="1600200"/>
            <a:ext cx="8001000" cy="2667000"/>
          </a:xfrm>
        </p:spPr>
        <p:txBody>
          <a:bodyPr>
            <a:normAutofit/>
          </a:bodyPr>
          <a:lstStyle/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solidFill>
                  <a:schemeClr val="dk1"/>
                </a:solidFill>
                <a:latin typeface="Calibri"/>
                <a:cs typeface="Calibri"/>
              </a:rPr>
              <a:t>Seleciona as linhas em que os campos indicados  antes do operador existam na </a:t>
            </a:r>
            <a:r>
              <a:rPr lang="pt-PT" sz="1600" i="1" dirty="0" err="1">
                <a:solidFill>
                  <a:schemeClr val="dk1"/>
                </a:solidFill>
                <a:latin typeface="Calibri"/>
                <a:cs typeface="Calibri"/>
              </a:rPr>
              <a:t>subquery</a:t>
            </a:r>
            <a:r>
              <a:rPr lang="pt-PT" sz="1600" dirty="0">
                <a:solidFill>
                  <a:schemeClr val="dk1"/>
                </a:solidFill>
                <a:latin typeface="Calibri"/>
                <a:cs typeface="Calibri"/>
              </a:rPr>
              <a:t>. </a:t>
            </a:r>
          </a:p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Os campos indicados têm de ser no mesmo número dos campos retornados pela </a:t>
            </a:r>
            <a:r>
              <a:rPr lang="pt-PT" sz="1600" dirty="0" err="1">
                <a:latin typeface="Calibri"/>
                <a:cs typeface="Calibri"/>
              </a:rPr>
              <a:t>query</a:t>
            </a:r>
            <a:r>
              <a:rPr lang="pt-PT" sz="1600" dirty="0">
                <a:latin typeface="Calibri"/>
                <a:cs typeface="Calibri"/>
              </a:rPr>
              <a:t> e têm de ter domínios compatíveis.</a:t>
            </a:r>
          </a:p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O operador NOT IN permite obter o resultado inverso.</a:t>
            </a:r>
          </a:p>
          <a:p>
            <a:pPr>
              <a:buSzPct val="100000"/>
              <a:buFont typeface="Wingdings" charset="2"/>
              <a:buChar char=""/>
              <a:defRPr/>
            </a:pPr>
            <a:endParaRPr lang="pt-PT" sz="1600" dirty="0">
              <a:latin typeface="Calibri"/>
              <a:cs typeface="Calibri"/>
            </a:endParaRPr>
          </a:p>
          <a:p>
            <a:pPr marL="0" indent="0">
              <a:buSzPct val="100000"/>
              <a:buNone/>
              <a:defRPr/>
            </a:pPr>
            <a:endParaRPr lang="pt-PT" sz="1600" dirty="0">
              <a:latin typeface="Calibri"/>
              <a:cs typeface="Calibri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Select, Subqueries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653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9000" y="4724401"/>
            <a:ext cx="5105400" cy="984885"/>
          </a:xfrm>
          <a:prstGeom prst="rect">
            <a:avLst/>
          </a:prstGeom>
          <a:solidFill>
            <a:srgbClr val="BFBFBF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sz="1600" dirty="0">
                <a:latin typeface="Calibri"/>
                <a:cs typeface="Calibri"/>
              </a:rPr>
              <a:t>SELECT nome FROM empregado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sz="1600" dirty="0">
                <a:latin typeface="Calibri"/>
                <a:cs typeface="Calibri"/>
              </a:rPr>
              <a:t>WHERE </a:t>
            </a:r>
            <a:r>
              <a:rPr lang="pt-PT" sz="1600" dirty="0" err="1">
                <a:latin typeface="Calibri"/>
                <a:cs typeface="Calibri"/>
              </a:rPr>
              <a:t>bi</a:t>
            </a:r>
            <a:r>
              <a:rPr lang="pt-PT" sz="1600" dirty="0">
                <a:latin typeface="Calibri"/>
                <a:cs typeface="Calibri"/>
              </a:rPr>
              <a:t> =ANY (SELECT </a:t>
            </a:r>
            <a:r>
              <a:rPr lang="pt-PT" sz="1600" dirty="0" err="1">
                <a:latin typeface="Calibri"/>
                <a:cs typeface="Calibri"/>
              </a:rPr>
              <a:t>bidir</a:t>
            </a:r>
            <a:r>
              <a:rPr lang="pt-PT" sz="1600" dirty="0">
                <a:latin typeface="Calibri"/>
                <a:cs typeface="Calibri"/>
              </a:rPr>
              <a:t> FROM departamento)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828800" y="1676400"/>
            <a:ext cx="8077200" cy="3276600"/>
          </a:xfrm>
        </p:spPr>
        <p:txBody>
          <a:bodyPr>
            <a:normAutofit/>
          </a:bodyPr>
          <a:lstStyle/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Se</a:t>
            </a:r>
            <a:r>
              <a:rPr lang="pt-PT" sz="1600" dirty="0">
                <a:solidFill>
                  <a:schemeClr val="dk1"/>
                </a:solidFill>
                <a:latin typeface="Calibri"/>
                <a:cs typeface="Calibri"/>
              </a:rPr>
              <a:t>leciona os resultados cujos campos indicados sejam iguais (=), maiores (&gt;), menores(&lt;) ou diferentes (&lt;&gt;) do </a:t>
            </a:r>
            <a:r>
              <a:rPr lang="pt-PT" sz="1600" b="1" dirty="0">
                <a:solidFill>
                  <a:schemeClr val="dk1"/>
                </a:solidFill>
                <a:latin typeface="Calibri"/>
                <a:cs typeface="Calibri"/>
              </a:rPr>
              <a:t>que pelo menos uma linh</a:t>
            </a:r>
            <a:r>
              <a:rPr lang="pt-PT" sz="1600" dirty="0">
                <a:solidFill>
                  <a:schemeClr val="dk1"/>
                </a:solidFill>
                <a:latin typeface="Calibri"/>
                <a:cs typeface="Calibri"/>
              </a:rPr>
              <a:t>a da </a:t>
            </a:r>
            <a:r>
              <a:rPr lang="pt-PT" sz="1600" dirty="0" err="1">
                <a:solidFill>
                  <a:schemeClr val="dk1"/>
                </a:solidFill>
                <a:latin typeface="Calibri"/>
                <a:cs typeface="Calibri"/>
              </a:rPr>
              <a:t>subquery</a:t>
            </a:r>
            <a:r>
              <a:rPr lang="pt-PT" sz="1600" dirty="0">
                <a:solidFill>
                  <a:schemeClr val="dk1"/>
                </a:solidFill>
                <a:latin typeface="Calibri"/>
                <a:cs typeface="Calibri"/>
              </a:rPr>
              <a:t>. </a:t>
            </a:r>
            <a:endParaRPr lang="pt-PT" sz="1600" dirty="0">
              <a:latin typeface="Calibri"/>
              <a:cs typeface="Calibri"/>
            </a:endParaRPr>
          </a:p>
          <a:p>
            <a:pPr>
              <a:lnSpc>
                <a:spcPct val="50000"/>
              </a:lnSpc>
              <a:buSzPct val="100000"/>
              <a:buFont typeface="Wingdings" charset="2"/>
              <a:buChar char=""/>
              <a:defRPr/>
            </a:pPr>
            <a:endParaRPr lang="pt-PT" sz="1600" dirty="0">
              <a:latin typeface="Calibri"/>
              <a:cs typeface="Calibri"/>
            </a:endParaRPr>
          </a:p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Os campos indicados têm de ser no mesmo número dos campos retornados pela </a:t>
            </a:r>
            <a:r>
              <a:rPr lang="pt-PT" sz="1600" dirty="0" err="1">
                <a:latin typeface="Calibri"/>
                <a:cs typeface="Calibri"/>
              </a:rPr>
              <a:t>subquery</a:t>
            </a:r>
            <a:r>
              <a:rPr lang="pt-PT" sz="1600" dirty="0">
                <a:latin typeface="Calibri"/>
                <a:cs typeface="Calibri"/>
              </a:rPr>
              <a:t> e têm de ter domínios compatíveis.</a:t>
            </a:r>
          </a:p>
          <a:p>
            <a:pPr>
              <a:lnSpc>
                <a:spcPct val="50000"/>
              </a:lnSpc>
              <a:buSzPct val="100000"/>
              <a:buFont typeface="Wingdings" charset="2"/>
              <a:buChar char=""/>
              <a:defRPr/>
            </a:pPr>
            <a:endParaRPr lang="pt-PT" sz="1600" dirty="0">
              <a:latin typeface="Calibri"/>
              <a:cs typeface="Calibri"/>
            </a:endParaRPr>
          </a:p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=ANY é o mesmo que IN </a:t>
            </a:r>
          </a:p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SOME é o mesmo que ANY</a:t>
            </a:r>
          </a:p>
          <a:p>
            <a:pPr marL="0" indent="0">
              <a:buSzPct val="100000"/>
              <a:buNone/>
              <a:defRPr/>
            </a:pPr>
            <a:endParaRPr lang="pt-PT" sz="1600" dirty="0">
              <a:latin typeface="Calibri"/>
              <a:cs typeface="Calibr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Select, Subqueries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33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03667" y="3290501"/>
            <a:ext cx="219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/>
              <a:t> 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828800" y="1676400"/>
            <a:ext cx="8077200" cy="2667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Se</a:t>
            </a:r>
            <a:r>
              <a:rPr lang="pt-PT" sz="1600" dirty="0">
                <a:solidFill>
                  <a:schemeClr val="dk1"/>
                </a:solidFill>
                <a:latin typeface="Calibri"/>
                <a:cs typeface="Calibri"/>
              </a:rPr>
              <a:t>leciona os resultados cujos campos indicados sejam iguais (=), maiores (&gt;), menores(&lt;) ou diferentes(&lt;&gt;) </a:t>
            </a:r>
            <a:r>
              <a:rPr lang="pt-PT" sz="1600" b="1" dirty="0">
                <a:solidFill>
                  <a:schemeClr val="dk1"/>
                </a:solidFill>
                <a:latin typeface="Calibri"/>
                <a:cs typeface="Calibri"/>
              </a:rPr>
              <a:t>do que todos os </a:t>
            </a:r>
            <a:r>
              <a:rPr lang="pt-PT" sz="1600" dirty="0" err="1">
                <a:solidFill>
                  <a:schemeClr val="dk1"/>
                </a:solidFill>
                <a:latin typeface="Calibri"/>
                <a:cs typeface="Calibri"/>
              </a:rPr>
              <a:t>tuplos</a:t>
            </a:r>
            <a:r>
              <a:rPr lang="pt-PT" sz="1600" dirty="0">
                <a:solidFill>
                  <a:schemeClr val="dk1"/>
                </a:solidFill>
                <a:latin typeface="Calibri"/>
                <a:cs typeface="Calibri"/>
              </a:rPr>
              <a:t> da </a:t>
            </a:r>
            <a:r>
              <a:rPr lang="pt-PT" sz="1600" dirty="0" err="1">
                <a:solidFill>
                  <a:schemeClr val="dk1"/>
                </a:solidFill>
                <a:latin typeface="Calibri"/>
                <a:cs typeface="Calibri"/>
              </a:rPr>
              <a:t>subquery</a:t>
            </a:r>
            <a:r>
              <a:rPr lang="pt-PT" sz="1600" dirty="0">
                <a:solidFill>
                  <a:schemeClr val="dk1"/>
                </a:solidFill>
                <a:latin typeface="Calibri"/>
                <a:cs typeface="Calibri"/>
              </a:rPr>
              <a:t>. </a:t>
            </a:r>
            <a:endParaRPr lang="pt-PT" sz="1600" dirty="0">
              <a:latin typeface="Calibri"/>
              <a:cs typeface="Calibri"/>
            </a:endParaRPr>
          </a:p>
          <a:p>
            <a:pPr>
              <a:spcAft>
                <a:spcPts val="600"/>
              </a:spcAft>
              <a:buSzPct val="100000"/>
              <a:buFont typeface="Wingdings" charset="2"/>
              <a:buChar char=""/>
              <a:defRPr/>
            </a:pPr>
            <a:r>
              <a:rPr lang="pt-PT" sz="1600" dirty="0">
                <a:solidFill>
                  <a:schemeClr val="dk1"/>
                </a:solidFill>
                <a:latin typeface="Calibri"/>
                <a:cs typeface="Calibri"/>
              </a:rPr>
              <a:t>Os campos indicados </a:t>
            </a:r>
            <a:r>
              <a:rPr lang="pt-PT" sz="1600" dirty="0" err="1">
                <a:solidFill>
                  <a:schemeClr val="dk1"/>
                </a:solidFill>
                <a:latin typeface="Calibri"/>
                <a:cs typeface="Calibri"/>
              </a:rPr>
              <a:t>têm</a:t>
            </a:r>
            <a:r>
              <a:rPr lang="pt-PT" sz="1600" dirty="0">
                <a:solidFill>
                  <a:schemeClr val="dk1"/>
                </a:solidFill>
                <a:latin typeface="Calibri"/>
                <a:cs typeface="Calibri"/>
              </a:rPr>
              <a:t> de ser no mesmo </a:t>
            </a:r>
            <a:r>
              <a:rPr lang="pt-PT" sz="1600" dirty="0" err="1">
                <a:solidFill>
                  <a:schemeClr val="dk1"/>
                </a:solidFill>
                <a:latin typeface="Calibri"/>
                <a:cs typeface="Calibri"/>
              </a:rPr>
              <a:t>número</a:t>
            </a:r>
            <a:r>
              <a:rPr lang="pt-PT" sz="1600" dirty="0">
                <a:solidFill>
                  <a:schemeClr val="dk1"/>
                </a:solidFill>
                <a:latin typeface="Calibri"/>
                <a:cs typeface="Calibri"/>
              </a:rPr>
              <a:t> dos campos retornados pela </a:t>
            </a:r>
            <a:r>
              <a:rPr lang="pt-PT" sz="1600" dirty="0" err="1">
                <a:solidFill>
                  <a:schemeClr val="dk1"/>
                </a:solidFill>
                <a:latin typeface="Calibri"/>
                <a:cs typeface="Calibri"/>
              </a:rPr>
              <a:t>query</a:t>
            </a:r>
            <a:r>
              <a:rPr lang="pt-PT" sz="1600" dirty="0">
                <a:solidFill>
                  <a:schemeClr val="dk1"/>
                </a:solidFill>
                <a:latin typeface="Calibri"/>
                <a:cs typeface="Calibri"/>
              </a:rPr>
              <a:t> e </a:t>
            </a:r>
            <a:r>
              <a:rPr lang="pt-PT" sz="1600" dirty="0" err="1">
                <a:solidFill>
                  <a:schemeClr val="dk1"/>
                </a:solidFill>
                <a:latin typeface="Calibri"/>
                <a:cs typeface="Calibri"/>
              </a:rPr>
              <a:t>têm</a:t>
            </a:r>
            <a:r>
              <a:rPr lang="pt-PT" sz="1600" dirty="0">
                <a:solidFill>
                  <a:schemeClr val="dk1"/>
                </a:solidFill>
                <a:latin typeface="Calibri"/>
                <a:cs typeface="Calibri"/>
              </a:rPr>
              <a:t> de ter </a:t>
            </a:r>
            <a:r>
              <a:rPr lang="pt-PT" sz="1600" dirty="0" err="1">
                <a:solidFill>
                  <a:schemeClr val="dk1"/>
                </a:solidFill>
                <a:latin typeface="Calibri"/>
                <a:cs typeface="Calibri"/>
              </a:rPr>
              <a:t>domínios</a:t>
            </a:r>
            <a:r>
              <a:rPr lang="pt-PT" sz="1600" dirty="0">
                <a:solidFill>
                  <a:schemeClr val="dk1"/>
                </a:solidFill>
                <a:latin typeface="Calibri"/>
                <a:cs typeface="Calibri"/>
              </a:rPr>
              <a:t> </a:t>
            </a:r>
            <a:r>
              <a:rPr lang="pt-PT" sz="1600" dirty="0" err="1">
                <a:solidFill>
                  <a:schemeClr val="dk1"/>
                </a:solidFill>
                <a:latin typeface="Calibri"/>
                <a:cs typeface="Calibri"/>
              </a:rPr>
              <a:t>compatíveis</a:t>
            </a:r>
            <a:r>
              <a:rPr lang="pt-PT" sz="1600" dirty="0">
                <a:solidFill>
                  <a:schemeClr val="dk1"/>
                </a:solidFill>
                <a:latin typeface="Calibri"/>
                <a:cs typeface="Calibri"/>
              </a:rPr>
              <a:t>. </a:t>
            </a:r>
          </a:p>
          <a:p>
            <a:pPr>
              <a:spcAft>
                <a:spcPts val="600"/>
              </a:spcAft>
              <a:buSzPct val="100000"/>
              <a:buFont typeface="Wingdings" charset="2"/>
              <a:buChar char=""/>
              <a:defRPr/>
            </a:pPr>
            <a:r>
              <a:rPr lang="pt-PT" sz="1600" dirty="0">
                <a:solidFill>
                  <a:schemeClr val="dk1"/>
                </a:solidFill>
                <a:latin typeface="Calibri"/>
                <a:cs typeface="Calibri"/>
              </a:rPr>
              <a:t>&lt;&gt;ALL é o mesmo que NOT IN </a:t>
            </a:r>
          </a:p>
          <a:p>
            <a:pPr marL="0" indent="0">
              <a:spcAft>
                <a:spcPts val="600"/>
              </a:spcAft>
              <a:buSzPct val="100000"/>
              <a:buNone/>
              <a:defRPr/>
            </a:pPr>
            <a:endParaRPr lang="pt-PT" sz="16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43200" y="4419600"/>
            <a:ext cx="6324600" cy="1569660"/>
          </a:xfrm>
          <a:prstGeom prst="rect">
            <a:avLst/>
          </a:prstGeom>
          <a:solidFill>
            <a:srgbClr val="BFBFBF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alibri"/>
                <a:cs typeface="Calibri"/>
              </a:rPr>
              <a:t>SELECT </a:t>
            </a:r>
            <a:r>
              <a:rPr lang="en-US" sz="1600" dirty="0" err="1">
                <a:latin typeface="Calibri"/>
                <a:cs typeface="Calibri"/>
              </a:rPr>
              <a:t>nome</a:t>
            </a:r>
            <a:r>
              <a:rPr lang="en-US" sz="1600" dirty="0">
                <a:latin typeface="Calibri"/>
                <a:cs typeface="Calibri"/>
              </a:rPr>
              <a:t> FROM </a:t>
            </a:r>
            <a:r>
              <a:rPr lang="en-US" sz="1600" dirty="0" err="1">
                <a:latin typeface="Calibri"/>
                <a:cs typeface="Calibri"/>
              </a:rPr>
              <a:t>empregado</a:t>
            </a:r>
            <a:r>
              <a:rPr lang="en-US" sz="1600" dirty="0">
                <a:latin typeface="Calibri"/>
                <a:cs typeface="Calibri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/>
                <a:cs typeface="Calibri"/>
              </a:rPr>
              <a:t>WHERE </a:t>
            </a:r>
            <a:r>
              <a:rPr lang="en-US" sz="1600" dirty="0" err="1">
                <a:latin typeface="Calibri"/>
                <a:cs typeface="Calibri"/>
              </a:rPr>
              <a:t>salario</a:t>
            </a:r>
            <a:r>
              <a:rPr lang="en-US" sz="1600" dirty="0">
                <a:latin typeface="Calibri"/>
                <a:cs typeface="Calibri"/>
              </a:rPr>
              <a:t> &gt;=ALL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Calibri"/>
                <a:cs typeface="Calibri"/>
              </a:rPr>
              <a:t>(SELECT </a:t>
            </a:r>
            <a:r>
              <a:rPr lang="en-US" sz="1600" dirty="0" err="1">
                <a:latin typeface="Calibri"/>
                <a:cs typeface="Calibri"/>
              </a:rPr>
              <a:t>salario</a:t>
            </a:r>
            <a:r>
              <a:rPr lang="en-US" sz="1600" dirty="0">
                <a:latin typeface="Calibri"/>
                <a:cs typeface="Calibri"/>
              </a:rPr>
              <a:t> FROM </a:t>
            </a:r>
            <a:r>
              <a:rPr lang="en-US" sz="1600" dirty="0" err="1">
                <a:latin typeface="Calibri"/>
                <a:cs typeface="Calibri"/>
              </a:rPr>
              <a:t>empregado</a:t>
            </a:r>
            <a:r>
              <a:rPr lang="en-US" sz="1600" dirty="0">
                <a:latin typeface="Calibri"/>
                <a:cs typeface="Calibri"/>
              </a:rPr>
              <a:t> JOIN </a:t>
            </a:r>
            <a:r>
              <a:rPr lang="en-US" sz="1600" dirty="0" err="1">
                <a:latin typeface="Calibri"/>
                <a:cs typeface="Calibri"/>
              </a:rPr>
              <a:t>departamento</a:t>
            </a:r>
            <a:r>
              <a:rPr lang="en-US" sz="1600" dirty="0">
                <a:latin typeface="Calibri"/>
                <a:cs typeface="Calibri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Calibri"/>
                <a:cs typeface="Calibri"/>
              </a:rPr>
              <a:t>     ON (</a:t>
            </a:r>
            <a:r>
              <a:rPr lang="en-US" sz="1600" dirty="0" err="1">
                <a:latin typeface="Calibri"/>
                <a:cs typeface="Calibri"/>
              </a:rPr>
              <a:t>numdep</a:t>
            </a:r>
            <a:r>
              <a:rPr lang="en-US" sz="1600" dirty="0">
                <a:latin typeface="Calibri"/>
                <a:cs typeface="Calibri"/>
              </a:rPr>
              <a:t> = </a:t>
            </a:r>
            <a:r>
              <a:rPr lang="en-US" sz="1600" dirty="0" err="1">
                <a:latin typeface="Calibri"/>
                <a:cs typeface="Calibri"/>
              </a:rPr>
              <a:t>num</a:t>
            </a:r>
            <a:r>
              <a:rPr lang="en-US" sz="1600" dirty="0">
                <a:latin typeface="Calibri"/>
                <a:cs typeface="Calibri"/>
              </a:rPr>
              <a:t>))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Select, Subqueries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94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828800" y="1600200"/>
            <a:ext cx="82296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SELECT Interior </a:t>
            </a:r>
          </a:p>
          <a:p>
            <a:pPr lvl="1">
              <a:buSzPct val="100000"/>
              <a:buFont typeface="Wingdings" charset="2"/>
              <a:buChar char="Ø"/>
              <a:defRPr/>
            </a:pPr>
            <a:r>
              <a:rPr lang="pt-PT" sz="1600" dirty="0">
                <a:latin typeface="Calibri"/>
                <a:cs typeface="Calibri"/>
              </a:rPr>
              <a:t>Não depende de valores do SELECT exterior</a:t>
            </a:r>
          </a:p>
          <a:p>
            <a:pPr lvl="1">
              <a:buSzPct val="100000"/>
              <a:buFont typeface="Wingdings" charset="2"/>
              <a:buChar char="Ø"/>
              <a:defRPr/>
            </a:pPr>
            <a:r>
              <a:rPr lang="pt-PT" sz="1600" dirty="0">
                <a:latin typeface="Calibri"/>
                <a:cs typeface="Calibri"/>
              </a:rPr>
              <a:t>Não referência colunas do SELECT exterior</a:t>
            </a:r>
            <a:endParaRPr lang="pt-PT" dirty="0">
              <a:latin typeface="Calibri"/>
              <a:cs typeface="Calibri"/>
            </a:endParaRPr>
          </a:p>
          <a:p>
            <a:pPr lvl="1">
              <a:lnSpc>
                <a:spcPct val="50000"/>
              </a:lnSpc>
              <a:buSzPct val="100000"/>
              <a:buFont typeface="Wingdings" charset="2"/>
              <a:buChar char="Ø"/>
              <a:defRPr/>
            </a:pPr>
            <a:endParaRPr lang="pt-PT" dirty="0">
              <a:latin typeface="Calibri"/>
              <a:cs typeface="Calibri"/>
            </a:endParaRPr>
          </a:p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SELECT Interior  é executado em 1º lugar porque o SELECT exterior é que depende do SELECT interior</a:t>
            </a:r>
            <a:r>
              <a:rPr lang="pt-PT" sz="1800" dirty="0"/>
              <a:t>.</a:t>
            </a:r>
          </a:p>
          <a:p>
            <a:pPr>
              <a:buSzPct val="100000"/>
              <a:buFont typeface="Wingdings" charset="2"/>
              <a:buChar char=""/>
              <a:defRPr/>
            </a:pPr>
            <a:endParaRPr lang="pt-PT" sz="1800" dirty="0"/>
          </a:p>
          <a:p>
            <a:pPr marL="0" indent="0">
              <a:buSzPct val="100000"/>
              <a:buNone/>
              <a:defRPr/>
            </a:pPr>
            <a:endParaRPr lang="pt-PT" sz="1800" dirty="0">
              <a:latin typeface="Calibri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4200" y="4191000"/>
            <a:ext cx="54102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alibri"/>
                <a:cs typeface="Calibri"/>
              </a:rPr>
              <a:t>SELECT A1.Nome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/>
                <a:cs typeface="Calibri"/>
              </a:rPr>
              <a:t>FROM </a:t>
            </a:r>
            <a:r>
              <a:rPr lang="en-US" sz="1600" dirty="0" err="1">
                <a:latin typeface="Calibri"/>
                <a:cs typeface="Calibri"/>
              </a:rPr>
              <a:t>Aluno</a:t>
            </a:r>
            <a:r>
              <a:rPr lang="en-US" sz="1600" dirty="0">
                <a:latin typeface="Calibri"/>
                <a:cs typeface="Calibri"/>
              </a:rPr>
              <a:t> A1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/>
                <a:cs typeface="Calibri"/>
              </a:rPr>
              <a:t>WHERE A1.idade= ( SELECT MIN(A2.idade)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/>
                <a:cs typeface="Calibri"/>
              </a:rPr>
              <a:t>                                      FROM </a:t>
            </a:r>
            <a:r>
              <a:rPr lang="en-US" sz="1600" dirty="0" err="1">
                <a:latin typeface="Calibri"/>
                <a:cs typeface="Calibri"/>
              </a:rPr>
              <a:t>Aluno</a:t>
            </a:r>
            <a:r>
              <a:rPr lang="en-US" sz="1600" dirty="0">
                <a:latin typeface="Calibri"/>
                <a:cs typeface="Calibri"/>
              </a:rPr>
              <a:t> A2 )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Select, Subqueries 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não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 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correlacionadas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248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828800" y="1600200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SELECT Interior d</a:t>
            </a:r>
            <a:r>
              <a:rPr lang="pt-PT" sz="1400" dirty="0">
                <a:latin typeface="Calibri"/>
                <a:cs typeface="Calibri"/>
              </a:rPr>
              <a:t>epende de valores do SELECT exterior</a:t>
            </a:r>
          </a:p>
          <a:p>
            <a:pPr marL="342900" lvl="1" indent="0">
              <a:lnSpc>
                <a:spcPct val="50000"/>
              </a:lnSpc>
              <a:buSzPct val="100000"/>
              <a:buNone/>
              <a:defRPr/>
            </a:pPr>
            <a:endParaRPr lang="pt-PT" sz="1600" dirty="0">
              <a:latin typeface="Calibri"/>
              <a:cs typeface="Calibri"/>
            </a:endParaRPr>
          </a:p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SELECT Interior  é executado tantas vezes quanto o SELECT exterior e espera por um valor do SELECT exterior  </a:t>
            </a:r>
            <a:endParaRPr lang="pt-PT" sz="1600" dirty="0"/>
          </a:p>
          <a:p>
            <a:pPr marL="0" indent="0">
              <a:buSzPct val="100000"/>
              <a:buNone/>
              <a:defRPr/>
            </a:pPr>
            <a:endParaRPr lang="pt-PT" sz="1600" dirty="0">
              <a:latin typeface="Calibri"/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67000" y="3505200"/>
            <a:ext cx="6781800" cy="1938992"/>
          </a:xfrm>
          <a:prstGeom prst="rect">
            <a:avLst/>
          </a:prstGeom>
          <a:solidFill>
            <a:srgbClr val="BFBFBF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600" dirty="0">
                <a:latin typeface="Calibri"/>
                <a:cs typeface="Calibri"/>
              </a:rPr>
              <a:t>SELECT Nome, </a:t>
            </a:r>
            <a:r>
              <a:rPr lang="pt-PT" sz="1600" dirty="0" err="1">
                <a:latin typeface="Calibri"/>
                <a:cs typeface="Calibri"/>
              </a:rPr>
              <a:t>Salario</a:t>
            </a:r>
            <a:endParaRPr lang="pt-PT" sz="1600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pt-PT" sz="1600" dirty="0">
                <a:latin typeface="Calibri"/>
                <a:cs typeface="Calibri"/>
              </a:rPr>
              <a:t>FROM Pessoa </a:t>
            </a:r>
            <a:r>
              <a:rPr lang="pt-PT" sz="1600" b="1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latin typeface="Calibri"/>
                <a:cs typeface="Calibri"/>
              </a:rPr>
              <a:t>WHERE </a:t>
            </a:r>
            <a:r>
              <a:rPr lang="pt-PT" sz="1600" dirty="0" err="1">
                <a:latin typeface="Calibri"/>
                <a:cs typeface="Calibri"/>
              </a:rPr>
              <a:t>Salario</a:t>
            </a:r>
            <a:r>
              <a:rPr lang="pt-PT" sz="1600" dirty="0">
                <a:latin typeface="Calibri"/>
                <a:cs typeface="Calibri"/>
              </a:rPr>
              <a:t> &lt; ( SELECT SUM(Valor)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latin typeface="Calibri"/>
                <a:cs typeface="Calibri"/>
              </a:rPr>
              <a:t>	                FROM </a:t>
            </a:r>
            <a:r>
              <a:rPr lang="pt-PT" sz="1600" dirty="0" err="1">
                <a:latin typeface="Calibri"/>
                <a:cs typeface="Calibri"/>
              </a:rPr>
              <a:t>Comissao</a:t>
            </a:r>
            <a:r>
              <a:rPr lang="pt-PT" sz="1600" dirty="0">
                <a:latin typeface="Calibri"/>
                <a:cs typeface="Calibri"/>
              </a:rPr>
              <a:t> C WHERE </a:t>
            </a:r>
            <a:r>
              <a:rPr lang="pt-PT" sz="1600" dirty="0" err="1">
                <a:latin typeface="Calibri"/>
                <a:cs typeface="Calibri"/>
              </a:rPr>
              <a:t>C.Id</a:t>
            </a:r>
            <a:r>
              <a:rPr lang="pt-PT" sz="1600" dirty="0">
                <a:latin typeface="Calibri"/>
                <a:cs typeface="Calibri"/>
              </a:rPr>
              <a:t> = </a:t>
            </a:r>
            <a:r>
              <a:rPr lang="pt-PT" sz="1600" b="1" dirty="0" err="1">
                <a:solidFill>
                  <a:srgbClr val="FF0000"/>
                </a:solidFill>
                <a:latin typeface="Calibri"/>
                <a:cs typeface="Calibri"/>
              </a:rPr>
              <a:t>P.Id</a:t>
            </a:r>
            <a:r>
              <a:rPr lang="pt-PT" sz="16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pt-PT" sz="1600" dirty="0">
                <a:latin typeface="Calibri"/>
                <a:cs typeface="Calibri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PT" sz="1600" baseline="30000" dirty="0"/>
              <a:t> </a:t>
            </a:r>
            <a:endParaRPr lang="pt-PT" sz="16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Select, Subqueries 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correlacionadas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741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828800" y="1600200"/>
            <a:ext cx="82296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Em </a:t>
            </a:r>
            <a:r>
              <a:rPr lang="pt-PT" sz="1600" dirty="0" err="1">
                <a:latin typeface="Calibri"/>
                <a:cs typeface="Calibri"/>
              </a:rPr>
              <a:t>subqueries</a:t>
            </a:r>
            <a:r>
              <a:rPr lang="pt-PT" sz="1600" dirty="0">
                <a:latin typeface="Calibri"/>
                <a:cs typeface="Calibri"/>
              </a:rPr>
              <a:t> correlacionadas todos os operadores lógicos são aplicados, contudo usa-se o operador </a:t>
            </a:r>
            <a:r>
              <a:rPr lang="pt-PT" sz="1600" b="1" dirty="0">
                <a:solidFill>
                  <a:srgbClr val="FF0000"/>
                </a:solidFill>
                <a:latin typeface="Calibri"/>
                <a:cs typeface="Calibri"/>
              </a:rPr>
              <a:t>EXISTS ou NOT EXISTS</a:t>
            </a:r>
            <a:r>
              <a:rPr lang="pt-PT" sz="1600" dirty="0">
                <a:latin typeface="Calibri"/>
                <a:cs typeface="Calibri"/>
              </a:rPr>
              <a:t> para testar se um valor recuperado pela consulta externa existe no  conjunto de valores recuperados pela consulta interna.</a:t>
            </a:r>
          </a:p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O operador EXISTS  ou NOT EXISTS  é usado para determinar se há dados numa lista de valores (restringe  o conjunto de resultados  de uma consulta externa para as linhas que atendam a </a:t>
            </a:r>
            <a:r>
              <a:rPr lang="pt-PT" sz="1600" dirty="0" err="1">
                <a:latin typeface="Calibri"/>
                <a:cs typeface="Calibri"/>
              </a:rPr>
              <a:t>subquery</a:t>
            </a:r>
            <a:r>
              <a:rPr lang="pt-PT" sz="1600" dirty="0">
                <a:latin typeface="Calibri"/>
                <a:cs typeface="Calibri"/>
              </a:rPr>
              <a:t>).</a:t>
            </a:r>
          </a:p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O operador EXISTS e NOT  EXISTS retorna TRUE ou FALSE, dependendo se as </a:t>
            </a:r>
            <a:r>
              <a:rPr lang="pt-PT" sz="1600" dirty="0" err="1">
                <a:latin typeface="Calibri"/>
                <a:cs typeface="Calibri"/>
              </a:rPr>
              <a:t>queries</a:t>
            </a:r>
            <a:r>
              <a:rPr lang="pt-PT" sz="1600" dirty="0">
                <a:latin typeface="Calibri"/>
                <a:cs typeface="Calibri"/>
              </a:rPr>
              <a:t> devolvem linhas ou não; </a:t>
            </a:r>
          </a:p>
          <a:p>
            <a:pPr marL="0" indent="0">
              <a:buSzPct val="100000"/>
              <a:buNone/>
              <a:defRPr/>
            </a:pPr>
            <a:endParaRPr lang="pt-PT" sz="1600" dirty="0">
              <a:latin typeface="Calibri"/>
              <a:cs typeface="Calibri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Select, Subqueries 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correlacionadas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464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1676400"/>
            <a:ext cx="7086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rgbClr val="FF0000"/>
                </a:solidFill>
                <a:latin typeface="Calibri"/>
                <a:cs typeface="Calibri"/>
              </a:rPr>
              <a:t>Utilizando uma subconsulta como uma tabela derivada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2057401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lnSpc>
                <a:spcPct val="150000"/>
              </a:lnSpc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 É um conjunto de registos dentro de uma consulta que funciona como uma tabela;</a:t>
            </a:r>
          </a:p>
          <a:p>
            <a:pPr marL="266700" indent="-266700">
              <a:lnSpc>
                <a:spcPct val="150000"/>
              </a:lnSpc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 Ela toma o lugar da tabela na cláusula FROM;</a:t>
            </a:r>
          </a:p>
          <a:p>
            <a:pPr marL="266700" indent="-266700">
              <a:lnSpc>
                <a:spcPct val="150000"/>
              </a:lnSpc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É  otimizada com o resto da consulta;</a:t>
            </a:r>
          </a:p>
        </p:txBody>
      </p:sp>
      <p:sp>
        <p:nvSpPr>
          <p:cNvPr id="6" name="Rectangle 5"/>
          <p:cNvSpPr/>
          <p:nvPr/>
        </p:nvSpPr>
        <p:spPr>
          <a:xfrm>
            <a:off x="2895600" y="3733800"/>
            <a:ext cx="6324600" cy="1708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Calibri"/>
                <a:cs typeface="Calibri"/>
              </a:rPr>
              <a:t>SELECT Medicos.*, </a:t>
            </a:r>
            <a:r>
              <a:rPr lang="en-US" sz="1400" b="1" dirty="0" err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lang="en-US" sz="1400" dirty="0" err="1">
                <a:solidFill>
                  <a:srgbClr val="FF0000"/>
                </a:solidFill>
                <a:latin typeface="Calibri"/>
                <a:cs typeface="Calibri"/>
              </a:rPr>
              <a:t>.hora</a:t>
            </a:r>
            <a:r>
              <a:rPr lang="en-US" sz="1400" dirty="0">
                <a:latin typeface="Calibri"/>
                <a:cs typeface="Calibri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alibri"/>
                <a:cs typeface="Calibri"/>
              </a:rPr>
              <a:t>FROM  Medicos, </a:t>
            </a:r>
            <a:r>
              <a:rPr lang="en-US" sz="1400" b="1" dirty="0">
                <a:solidFill>
                  <a:srgbClr val="FF0000"/>
                </a:solidFill>
                <a:latin typeface="Calibri"/>
                <a:cs typeface="Calibri"/>
              </a:rPr>
              <a:t>( SELECT  </a:t>
            </a:r>
            <a:r>
              <a:rPr lang="en-US" sz="1400" b="1" dirty="0" err="1">
                <a:solidFill>
                  <a:srgbClr val="FF0000"/>
                </a:solidFill>
                <a:latin typeface="Calibri"/>
                <a:cs typeface="Calibri"/>
              </a:rPr>
              <a:t>codm</a:t>
            </a:r>
            <a:r>
              <a:rPr lang="en-US" sz="1400" b="1" dirty="0">
                <a:solidFill>
                  <a:srgbClr val="FF0000"/>
                </a:solidFill>
                <a:latin typeface="Calibri"/>
                <a:cs typeface="Calibri"/>
              </a:rPr>
              <a:t>, </a:t>
            </a:r>
            <a:r>
              <a:rPr lang="en-US" sz="1400" b="1" dirty="0" err="1">
                <a:solidFill>
                  <a:srgbClr val="FF0000"/>
                </a:solidFill>
                <a:latin typeface="Calibri"/>
                <a:cs typeface="Calibri"/>
              </a:rPr>
              <a:t>hora</a:t>
            </a:r>
            <a:r>
              <a:rPr lang="en-US" sz="1400" b="1" dirty="0">
                <a:solidFill>
                  <a:srgbClr val="FF0000"/>
                </a:solidFill>
                <a:latin typeface="Calibri"/>
                <a:cs typeface="Calibri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FF0000"/>
                </a:solidFill>
                <a:latin typeface="Calibri"/>
                <a:cs typeface="Calibri"/>
              </a:rPr>
              <a:t>	          FROM </a:t>
            </a:r>
            <a:r>
              <a:rPr lang="en-US" sz="1400" b="1" dirty="0" err="1">
                <a:solidFill>
                  <a:srgbClr val="FF0000"/>
                </a:solidFill>
                <a:latin typeface="Calibri"/>
                <a:cs typeface="Calibri"/>
              </a:rPr>
              <a:t>Consultas</a:t>
            </a:r>
            <a:endParaRPr lang="en-US" sz="1400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FF0000"/>
                </a:solidFill>
                <a:latin typeface="Calibri"/>
                <a:cs typeface="Calibri"/>
              </a:rPr>
              <a:t>	        </a:t>
            </a:r>
            <a:r>
              <a:rPr lang="en-US" sz="1400" b="1">
                <a:solidFill>
                  <a:srgbClr val="FF0000"/>
                </a:solidFill>
                <a:latin typeface="Calibri"/>
                <a:cs typeface="Calibri"/>
              </a:rPr>
              <a:t>  WHERE </a:t>
            </a:r>
            <a:r>
              <a:rPr lang="en-US" sz="1400" b="1" dirty="0">
                <a:solidFill>
                  <a:srgbClr val="FF0000"/>
                </a:solidFill>
                <a:latin typeface="Calibri"/>
                <a:cs typeface="Calibri"/>
              </a:rPr>
              <a:t>data = '06/06/13')  C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alibri"/>
                <a:cs typeface="Calibri"/>
              </a:rPr>
              <a:t>WHERE  </a:t>
            </a:r>
            <a:r>
              <a:rPr lang="en-US" sz="1400" dirty="0" err="1">
                <a:latin typeface="Calibri"/>
                <a:cs typeface="Calibri"/>
              </a:rPr>
              <a:t>Médicos.codm</a:t>
            </a:r>
            <a:r>
              <a:rPr lang="en-US" sz="1400" dirty="0">
                <a:latin typeface="Calibri"/>
                <a:cs typeface="Calibri"/>
              </a:rPr>
              <a:t> = </a:t>
            </a:r>
            <a:r>
              <a:rPr lang="en-US" sz="1400" dirty="0" err="1">
                <a:latin typeface="Calibri"/>
                <a:cs typeface="Calibri"/>
              </a:rPr>
              <a:t>C.codm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Select, Subqueries 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exemplos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85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0" y="1676400"/>
            <a:ext cx="7086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rgbClr val="FF0000"/>
                </a:solidFill>
                <a:latin typeface="Calibri"/>
                <a:cs typeface="Calibri"/>
              </a:rPr>
              <a:t>Utilizando uma subconsulta como uma expressão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2057401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lnSpc>
                <a:spcPct val="150000"/>
              </a:lnSpc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 É executada uma vez para toda a instrução;</a:t>
            </a:r>
          </a:p>
        </p:txBody>
      </p:sp>
      <p:sp>
        <p:nvSpPr>
          <p:cNvPr id="3" name="Rectangle 2"/>
          <p:cNvSpPr/>
          <p:nvPr/>
        </p:nvSpPr>
        <p:spPr>
          <a:xfrm>
            <a:off x="2819400" y="2590801"/>
            <a:ext cx="6324600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Calibri"/>
                <a:cs typeface="Calibri"/>
              </a:rPr>
              <a:t>SELECT </a:t>
            </a:r>
            <a:r>
              <a:rPr lang="en-US" sz="1400" dirty="0" err="1">
                <a:latin typeface="Calibri"/>
                <a:cs typeface="Calibri"/>
              </a:rPr>
              <a:t>numemp</a:t>
            </a:r>
            <a:r>
              <a:rPr lang="en-US" sz="1400" dirty="0">
                <a:latin typeface="Calibri"/>
                <a:cs typeface="Calibri"/>
              </a:rPr>
              <a:t>, </a:t>
            </a:r>
            <a:r>
              <a:rPr lang="en-US" sz="1400" dirty="0" err="1">
                <a:latin typeface="Calibri"/>
                <a:cs typeface="Calibri"/>
              </a:rPr>
              <a:t>nome</a:t>
            </a:r>
            <a:r>
              <a:rPr lang="en-US" sz="1400" b="1" dirty="0">
                <a:latin typeface="Calibri"/>
                <a:cs typeface="Calibri"/>
              </a:rPr>
              <a:t>, (SELECT MIN(</a:t>
            </a:r>
            <a:r>
              <a:rPr lang="en-US" sz="1400" b="1" dirty="0" err="1">
                <a:latin typeface="Calibri"/>
                <a:cs typeface="Calibri"/>
              </a:rPr>
              <a:t>datapedido</a:t>
            </a:r>
            <a:r>
              <a:rPr lang="en-US" sz="1400" b="1" dirty="0">
                <a:latin typeface="Calibri"/>
                <a:cs typeface="Calibri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Calibri"/>
                <a:cs typeface="Calibri"/>
              </a:rPr>
              <a:t>				FROM </a:t>
            </a:r>
            <a:r>
              <a:rPr lang="en-US" sz="1400" b="1" dirty="0" err="1">
                <a:latin typeface="Calibri"/>
                <a:cs typeface="Calibri"/>
              </a:rPr>
              <a:t>pedidos</a:t>
            </a:r>
            <a:endParaRPr lang="en-US" sz="1400" b="1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Calibri"/>
                <a:cs typeface="Calibri"/>
              </a:rPr>
              <a:t>			</a:t>
            </a:r>
            <a:r>
              <a:rPr lang="en-US" sz="1400" b="1">
                <a:latin typeface="Calibri"/>
                <a:cs typeface="Calibri"/>
              </a:rPr>
              <a:t>	WHERE </a:t>
            </a:r>
            <a:r>
              <a:rPr lang="en-US" sz="1400" b="1" dirty="0">
                <a:latin typeface="Calibri"/>
                <a:cs typeface="Calibri"/>
              </a:rPr>
              <a:t>rep = </a:t>
            </a:r>
            <a:r>
              <a:rPr lang="en-US" sz="1400" b="1" dirty="0" err="1">
                <a:latin typeface="Calibri"/>
                <a:cs typeface="Calibri"/>
              </a:rPr>
              <a:t>numemp</a:t>
            </a:r>
            <a:r>
              <a:rPr lang="en-US" sz="1400" b="1" dirty="0">
                <a:latin typeface="Calibri"/>
                <a:cs typeface="Calibri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alibri"/>
                <a:cs typeface="Calibri"/>
              </a:rPr>
              <a:t>FROM </a:t>
            </a:r>
            <a:r>
              <a:rPr lang="en-US" sz="1400" dirty="0" err="1">
                <a:latin typeface="Calibri"/>
                <a:cs typeface="Calibri"/>
              </a:rPr>
              <a:t>empregados</a:t>
            </a:r>
            <a:r>
              <a:rPr lang="en-US" sz="1400" dirty="0">
                <a:latin typeface="Calibri"/>
                <a:cs typeface="Calibri"/>
              </a:rPr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5000" y="3886200"/>
            <a:ext cx="7086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rgbClr val="FF0000"/>
                </a:solidFill>
                <a:latin typeface="Calibri"/>
                <a:cs typeface="Calibri"/>
              </a:rPr>
              <a:t>Utilizando uma subconsulta na </a:t>
            </a:r>
            <a:r>
              <a:rPr lang="pt-PT" sz="1600" b="1" dirty="0" err="1">
                <a:solidFill>
                  <a:srgbClr val="FF0000"/>
                </a:solidFill>
                <a:latin typeface="Calibri"/>
                <a:cs typeface="Calibri"/>
              </a:rPr>
              <a:t>clausula</a:t>
            </a:r>
            <a:r>
              <a:rPr lang="pt-PT" sz="16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pt-PT" sz="1600" b="1" dirty="0" err="1">
                <a:solidFill>
                  <a:srgbClr val="FF0000"/>
                </a:solidFill>
                <a:latin typeface="Calibri"/>
                <a:cs typeface="Calibri"/>
              </a:rPr>
              <a:t>Where</a:t>
            </a:r>
            <a:r>
              <a:rPr lang="pt-PT" sz="1600" b="1" dirty="0">
                <a:solidFill>
                  <a:srgbClr val="FF0000"/>
                </a:solidFill>
                <a:latin typeface="Calibri"/>
                <a:cs typeface="Calibri"/>
              </a:rPr>
              <a:t> e </a:t>
            </a:r>
            <a:r>
              <a:rPr lang="pt-PT" sz="1600" b="1" dirty="0" err="1">
                <a:solidFill>
                  <a:srgbClr val="FF0000"/>
                </a:solidFill>
                <a:latin typeface="Calibri"/>
                <a:cs typeface="Calibri"/>
              </a:rPr>
              <a:t>Having</a:t>
            </a:r>
            <a:r>
              <a:rPr lang="pt-PT" sz="16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1981200" y="4191000"/>
            <a:ext cx="8001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lnSpc>
                <a:spcPct val="150000"/>
              </a:lnSpc>
              <a:buSzPct val="100000"/>
              <a:buFont typeface="Wingdings" charset="2"/>
              <a:buChar char=""/>
              <a:defRPr/>
            </a:pPr>
            <a:r>
              <a:rPr lang="pt-PT" sz="1400" dirty="0">
                <a:latin typeface="Calibri"/>
                <a:cs typeface="Calibri"/>
              </a:rPr>
              <a:t> Numa  cláusula WHERE/ HAVING  temos  sempre uma condição  e a </a:t>
            </a:r>
            <a:r>
              <a:rPr lang="pt-PT" sz="1400" dirty="0" err="1">
                <a:latin typeface="Calibri"/>
                <a:cs typeface="Calibri"/>
              </a:rPr>
              <a:t>subquery</a:t>
            </a:r>
            <a:r>
              <a:rPr lang="pt-PT" sz="1400" dirty="0">
                <a:latin typeface="Calibri"/>
                <a:cs typeface="Calibri"/>
              </a:rPr>
              <a:t> atua  operando dentro dessa condição;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67000" y="5029201"/>
            <a:ext cx="7010400" cy="1384995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Calibri"/>
                <a:cs typeface="Calibri"/>
              </a:rPr>
              <a:t>SELECT </a:t>
            </a:r>
            <a:r>
              <a:rPr lang="en-US" sz="1400" dirty="0" err="1">
                <a:latin typeface="Calibri"/>
                <a:cs typeface="Calibri"/>
              </a:rPr>
              <a:t>dep_no</a:t>
            </a:r>
            <a:r>
              <a:rPr lang="en-US" sz="1400" dirty="0">
                <a:latin typeface="Calibri"/>
                <a:cs typeface="Calibri"/>
              </a:rPr>
              <a:t>  </a:t>
            </a:r>
            <a:r>
              <a:rPr lang="en-US" sz="1400" dirty="0" err="1">
                <a:latin typeface="Calibri"/>
                <a:cs typeface="Calibri"/>
              </a:rPr>
              <a:t>NDepartamento</a:t>
            </a:r>
            <a:r>
              <a:rPr lang="en-US" sz="1400" dirty="0">
                <a:latin typeface="Calibri"/>
                <a:cs typeface="Calibri"/>
              </a:rPr>
              <a:t>, COUNT(*)  </a:t>
            </a:r>
            <a:r>
              <a:rPr lang="en-US" sz="1400" dirty="0" err="1">
                <a:latin typeface="Calibri"/>
                <a:cs typeface="Calibri"/>
              </a:rPr>
              <a:t>TotalEmpregados</a:t>
            </a:r>
            <a:r>
              <a:rPr lang="en-US" sz="1400" dirty="0">
                <a:latin typeface="Calibri"/>
                <a:cs typeface="Calibri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alibri"/>
                <a:cs typeface="Calibri"/>
              </a:rPr>
              <a:t>FROM </a:t>
            </a:r>
            <a:r>
              <a:rPr lang="en-US" sz="1400" dirty="0" err="1">
                <a:latin typeface="Calibri"/>
                <a:cs typeface="Calibri"/>
              </a:rPr>
              <a:t>empregados</a:t>
            </a:r>
            <a:endParaRPr lang="en-US" sz="1400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Calibri"/>
                <a:cs typeface="Calibri"/>
              </a:rPr>
              <a:t>GROUP BY </a:t>
            </a:r>
            <a:r>
              <a:rPr lang="en-US" sz="1400" dirty="0" err="1">
                <a:latin typeface="Calibri"/>
                <a:cs typeface="Calibri"/>
              </a:rPr>
              <a:t>dep_no</a:t>
            </a:r>
            <a:endParaRPr lang="en-US" sz="1400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Calibri"/>
                <a:cs typeface="Calibri"/>
              </a:rPr>
              <a:t>HAVING COUNT(*) = </a:t>
            </a:r>
            <a:r>
              <a:rPr lang="en-US" sz="1400" b="1" dirty="0">
                <a:latin typeface="Calibri"/>
                <a:cs typeface="Calibri"/>
              </a:rPr>
              <a:t>(SELECT MAX(COUNT(</a:t>
            </a:r>
            <a:r>
              <a:rPr lang="en-US" sz="1400" b="1">
                <a:latin typeface="Calibri"/>
                <a:cs typeface="Calibri"/>
              </a:rPr>
              <a:t>*)  </a:t>
            </a:r>
            <a:r>
              <a:rPr lang="en-US" sz="1400" b="1" dirty="0">
                <a:latin typeface="Calibri"/>
                <a:cs typeface="Calibri"/>
              </a:rPr>
              <a:t>FROM </a:t>
            </a:r>
            <a:r>
              <a:rPr lang="en-US" sz="1400" b="1" dirty="0" err="1">
                <a:latin typeface="Calibri"/>
                <a:cs typeface="Calibri"/>
              </a:rPr>
              <a:t>empregados</a:t>
            </a:r>
            <a:r>
              <a:rPr lang="en-US" sz="1400" b="1" dirty="0">
                <a:latin typeface="Calibri"/>
                <a:cs typeface="Calibri"/>
              </a:rPr>
              <a:t>  GROUP BY </a:t>
            </a:r>
            <a:r>
              <a:rPr lang="en-US" sz="1400" b="1" dirty="0" err="1">
                <a:latin typeface="Calibri"/>
                <a:cs typeface="Calibri"/>
              </a:rPr>
              <a:t>dep_no</a:t>
            </a:r>
            <a:r>
              <a:rPr lang="en-US" sz="1400" b="1" dirty="0">
                <a:latin typeface="Calibri"/>
                <a:cs typeface="Calibri"/>
              </a:rPr>
              <a:t>)</a:t>
            </a:r>
            <a:r>
              <a:rPr lang="en-US" sz="1400" dirty="0">
                <a:latin typeface="Calibri"/>
                <a:cs typeface="Calibri"/>
              </a:rPr>
              <a:t>;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Select, Subqueries 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exemplos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185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SQL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5943"/>
          </a:xfrm>
        </p:spPr>
        <p:txBody>
          <a:bodyPr>
            <a:no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1800" b="1" dirty="0">
                <a:latin typeface="Trebuchet MS" panose="020B0603020202020204" pitchFamily="34" charset="0"/>
              </a:rPr>
              <a:t>DDL – Data Definition Language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Trebuchet MS" panose="020B0603020202020204" pitchFamily="34" charset="0"/>
              </a:rPr>
              <a:t>Create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Trebuchet MS" panose="020B0603020202020204" pitchFamily="34" charset="0"/>
              </a:rPr>
              <a:t>Alter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Trebuchet MS" panose="020B0603020202020204" pitchFamily="34" charset="0"/>
              </a:rPr>
              <a:t>Drop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DML – Data Manipulation Language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Insert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Update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Delete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Select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DCL – Data Control Language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Grant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Revoke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Deny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2400"/>
              </a:spcBef>
              <a:buNone/>
            </a:pPr>
            <a:endParaRPr lang="en-US" sz="3200" dirty="0"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INTRODUÇÃO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43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0" y="1786030"/>
            <a:ext cx="8305800" cy="3319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PT" sz="1600" dirty="0">
                <a:latin typeface="Calibri"/>
                <a:cs typeface="Calibri"/>
              </a:rPr>
              <a:t>Considere o seguinte esquema relacional: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pt-PT" sz="1600" dirty="0">
                <a:latin typeface="Calibri"/>
                <a:cs typeface="Calibri"/>
              </a:rPr>
              <a:t> 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pt-PT" sz="1600" dirty="0">
                <a:latin typeface="Calibri"/>
                <a:cs typeface="Calibri"/>
              </a:rPr>
              <a:t>FORNECEDOR(</a:t>
            </a:r>
            <a:r>
              <a:rPr lang="pt-PT" sz="1600" u="sng" dirty="0" err="1">
                <a:latin typeface="Calibri"/>
                <a:cs typeface="Calibri"/>
              </a:rPr>
              <a:t>fid</a:t>
            </a:r>
            <a:r>
              <a:rPr lang="pt-PT" sz="1600" dirty="0">
                <a:latin typeface="Calibri"/>
                <a:cs typeface="Calibri"/>
              </a:rPr>
              <a:t>, </a:t>
            </a:r>
            <a:r>
              <a:rPr lang="pt-PT" sz="1600" dirty="0" err="1">
                <a:latin typeface="Calibri"/>
                <a:cs typeface="Calibri"/>
              </a:rPr>
              <a:t>fnome</a:t>
            </a:r>
            <a:r>
              <a:rPr lang="pt-PT" sz="1600" dirty="0">
                <a:latin typeface="Calibri"/>
                <a:cs typeface="Calibri"/>
              </a:rPr>
              <a:t>, morada)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pt-PT" sz="1600" dirty="0">
                <a:latin typeface="Calibri"/>
                <a:cs typeface="Calibri"/>
              </a:rPr>
              <a:t>PECA(</a:t>
            </a:r>
            <a:r>
              <a:rPr lang="pt-PT" sz="1600" u="sng" dirty="0" err="1">
                <a:latin typeface="Calibri"/>
                <a:cs typeface="Calibri"/>
              </a:rPr>
              <a:t>pid</a:t>
            </a:r>
            <a:r>
              <a:rPr lang="pt-PT" sz="1600" dirty="0">
                <a:latin typeface="Calibri"/>
                <a:cs typeface="Calibri"/>
              </a:rPr>
              <a:t>, </a:t>
            </a:r>
            <a:r>
              <a:rPr lang="pt-PT" sz="1600" dirty="0" err="1">
                <a:latin typeface="Calibri"/>
                <a:cs typeface="Calibri"/>
              </a:rPr>
              <a:t>pnome</a:t>
            </a:r>
            <a:r>
              <a:rPr lang="pt-PT" sz="1600" dirty="0">
                <a:latin typeface="Calibri"/>
                <a:cs typeface="Calibri"/>
              </a:rPr>
              <a:t>, cor)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pt-PT" sz="1600" dirty="0">
                <a:latin typeface="Calibri"/>
                <a:cs typeface="Calibri"/>
              </a:rPr>
              <a:t>CATALOGO(</a:t>
            </a:r>
            <a:r>
              <a:rPr lang="pt-PT" sz="1600" u="sng" dirty="0" err="1">
                <a:latin typeface="Calibri"/>
                <a:cs typeface="Calibri"/>
              </a:rPr>
              <a:t>fid</a:t>
            </a:r>
            <a:r>
              <a:rPr lang="pt-PT" sz="1600" u="sng" dirty="0">
                <a:latin typeface="Calibri"/>
                <a:cs typeface="Calibri"/>
              </a:rPr>
              <a:t>, </a:t>
            </a:r>
            <a:r>
              <a:rPr lang="pt-PT" sz="1600" u="sng" dirty="0" err="1">
                <a:latin typeface="Calibri"/>
                <a:cs typeface="Calibri"/>
              </a:rPr>
              <a:t>pid</a:t>
            </a:r>
            <a:r>
              <a:rPr lang="pt-PT" sz="1600" dirty="0">
                <a:latin typeface="Calibri"/>
                <a:cs typeface="Calibri"/>
              </a:rPr>
              <a:t>, </a:t>
            </a:r>
            <a:r>
              <a:rPr lang="pt-PT" sz="1600" dirty="0" err="1">
                <a:latin typeface="Calibri"/>
                <a:cs typeface="Calibri"/>
              </a:rPr>
              <a:t>preco</a:t>
            </a:r>
            <a:r>
              <a:rPr lang="pt-PT" sz="1600" dirty="0">
                <a:latin typeface="Calibri"/>
                <a:cs typeface="Calibri"/>
              </a:rPr>
              <a:t>)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pt-PT" sz="1600" dirty="0">
                <a:latin typeface="Calibri"/>
                <a:cs typeface="Calibri"/>
              </a:rPr>
              <a:t> 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pt-PT" sz="1600" dirty="0">
                <a:latin typeface="Calibri"/>
                <a:cs typeface="Calibri"/>
              </a:rPr>
              <a:t>A relação FORNECEDOR contém informação sobre os fornecedores de peças. 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pt-PT" sz="1600" dirty="0">
                <a:latin typeface="Calibri"/>
                <a:cs typeface="Calibri"/>
              </a:rPr>
              <a:t>A relação PECA contém informação sobre cada peça. 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pt-PT" sz="1600" dirty="0">
                <a:latin typeface="Calibri"/>
                <a:cs typeface="Calibri"/>
              </a:rPr>
              <a:t>A relação CATALOGO lista os preços em euros de cada peça fornecida por um fornecedor.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pt-PT" sz="1600" dirty="0">
                <a:latin typeface="Calibri"/>
                <a:cs typeface="Calibri"/>
              </a:rPr>
              <a:t>As chaves primárias estão sublinhadas.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Select, Subqueries 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exemplos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29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Questões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1524000"/>
            <a:ext cx="8229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pt-PT" sz="1600" dirty="0">
                <a:latin typeface="Calibri"/>
                <a:cs typeface="Calibri"/>
              </a:rPr>
              <a:t>Liste os nomes dos fornecedores que nunca forneceram peças azuis?</a:t>
            </a:r>
          </a:p>
          <a:p>
            <a:pPr marL="342900" indent="-342900">
              <a:buAutoNum type="arabicPeriod"/>
            </a:pPr>
            <a:endParaRPr lang="pt-PT" sz="1600" dirty="0">
              <a:latin typeface="Calibri"/>
              <a:cs typeface="Calibri"/>
            </a:endParaRPr>
          </a:p>
          <a:p>
            <a:pPr marL="342900" indent="-342900">
              <a:buAutoNum type="arabicPeriod"/>
            </a:pPr>
            <a:endParaRPr lang="pt-PT" sz="1600" dirty="0">
              <a:latin typeface="Calibri"/>
              <a:cs typeface="Calibri"/>
            </a:endParaRPr>
          </a:p>
          <a:p>
            <a:pPr marL="342900" indent="-342900">
              <a:buAutoNum type="arabicPeriod"/>
            </a:pPr>
            <a:endParaRPr lang="pt-PT" sz="1600" dirty="0">
              <a:latin typeface="Calibri"/>
              <a:cs typeface="Calibri"/>
            </a:endParaRPr>
          </a:p>
          <a:p>
            <a:pPr marL="342900" indent="-342900">
              <a:buAutoNum type="arabicPeriod"/>
            </a:pPr>
            <a:endParaRPr lang="pt-PT" sz="1600" dirty="0">
              <a:latin typeface="Calibri"/>
              <a:cs typeface="Calibri"/>
            </a:endParaRPr>
          </a:p>
          <a:p>
            <a:pPr marL="342900" indent="-342900">
              <a:buAutoNum type="arabicPeriod"/>
            </a:pPr>
            <a:endParaRPr lang="pt-PT" sz="1600" dirty="0">
              <a:latin typeface="Calibri"/>
              <a:cs typeface="Calibri"/>
            </a:endParaRPr>
          </a:p>
          <a:p>
            <a:pPr marL="342900" indent="-342900">
              <a:buAutoNum type="arabicPeriod"/>
            </a:pPr>
            <a:endParaRPr lang="pt-PT" sz="1600" dirty="0">
              <a:latin typeface="Calibri"/>
              <a:cs typeface="Calibri"/>
            </a:endParaRPr>
          </a:p>
          <a:p>
            <a:pPr marL="342900" indent="-342900">
              <a:buAutoNum type="arabicPeriod"/>
            </a:pPr>
            <a:endParaRPr lang="pt-PT" sz="1600" dirty="0">
              <a:latin typeface="Calibri"/>
              <a:cs typeface="Calibri"/>
            </a:endParaRPr>
          </a:p>
          <a:p>
            <a:pPr marL="342900" indent="-342900">
              <a:buFontTx/>
              <a:buAutoNum type="arabicPeriod"/>
            </a:pPr>
            <a:endParaRPr lang="pt-PT" sz="1600" dirty="0">
              <a:latin typeface="Calibri"/>
              <a:cs typeface="Calibri"/>
            </a:endParaRPr>
          </a:p>
          <a:p>
            <a:pPr marL="342900" indent="-342900">
              <a:buFontTx/>
              <a:buAutoNum type="arabicPeriod"/>
            </a:pPr>
            <a:r>
              <a:rPr lang="pt-PT" sz="1600" dirty="0">
                <a:latin typeface="Calibri"/>
                <a:cs typeface="Calibri"/>
              </a:rPr>
              <a:t> Liste os nomes dos fornecedores que fornecem todas as peças azuis?</a:t>
            </a:r>
            <a:endParaRPr lang="en-US" sz="1600" dirty="0">
              <a:latin typeface="Calibri"/>
              <a:cs typeface="Calibri"/>
            </a:endParaRPr>
          </a:p>
          <a:p>
            <a:pPr marL="342900" indent="-342900">
              <a:buAutoNum type="arabicPeriod"/>
            </a:pPr>
            <a:endParaRPr lang="pt-PT" sz="1600" dirty="0">
              <a:latin typeface="Calibri"/>
              <a:cs typeface="Calibri"/>
            </a:endParaRPr>
          </a:p>
          <a:p>
            <a:pPr lvl="0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0" y="2057400"/>
            <a:ext cx="7696200" cy="159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SELECT fnome 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FROM  fornecedor 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WHERE fid NOT IN ( SELECT catalogo.fid 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       			    FROM catalogo, peca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     			    WHERE  peca.cor= 'Azul' AND catalogo.pid= peca.pid);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3200" y="4343400"/>
            <a:ext cx="8229600" cy="2152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SELECT  fnome, count(*)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FROM  catalogo C, fornecedor F, peca P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WHERE c.fid=f.fid AND c.pid= p.pid AND p.cor= 'Azul'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GROUP BY fnome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HAVING COUNT(*) = (SELECT count(*) 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                                       	FROM peca 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  		         		WHERE peca.cor = 'Azul' )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3060" y="96015"/>
            <a:ext cx="3855479" cy="12926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pt-PT" sz="2000" b="1" dirty="0">
                <a:solidFill>
                  <a:schemeClr val="bg1"/>
                </a:solidFill>
                <a:cs typeface="Calibri"/>
              </a:rPr>
              <a:t>FORNECEDOR(</a:t>
            </a:r>
            <a:r>
              <a:rPr lang="pt-PT" sz="2000" b="1" u="sng" dirty="0">
                <a:solidFill>
                  <a:schemeClr val="bg1"/>
                </a:solidFill>
                <a:cs typeface="Calibri"/>
              </a:rPr>
              <a:t>fid</a:t>
            </a:r>
            <a:r>
              <a:rPr lang="pt-PT" sz="2000" b="1" dirty="0">
                <a:solidFill>
                  <a:schemeClr val="bg1"/>
                </a:solidFill>
                <a:cs typeface="Calibri"/>
              </a:rPr>
              <a:t>, fnome, morada)</a:t>
            </a:r>
            <a:endParaRPr lang="en-US" sz="2000" b="1" dirty="0">
              <a:solidFill>
                <a:schemeClr val="bg1"/>
              </a:solidFill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pt-PT" sz="2000" b="1" dirty="0">
                <a:solidFill>
                  <a:schemeClr val="bg1"/>
                </a:solidFill>
                <a:cs typeface="Calibri"/>
              </a:rPr>
              <a:t>PECA(</a:t>
            </a:r>
            <a:r>
              <a:rPr lang="pt-PT" sz="2000" b="1" u="sng" dirty="0">
                <a:solidFill>
                  <a:schemeClr val="bg1"/>
                </a:solidFill>
                <a:cs typeface="Calibri"/>
              </a:rPr>
              <a:t>pid</a:t>
            </a:r>
            <a:r>
              <a:rPr lang="pt-PT" sz="2000" b="1" dirty="0">
                <a:solidFill>
                  <a:schemeClr val="bg1"/>
                </a:solidFill>
                <a:cs typeface="Calibri"/>
              </a:rPr>
              <a:t>, pnome, cor)</a:t>
            </a:r>
            <a:endParaRPr lang="en-US" sz="2000" b="1" dirty="0">
              <a:solidFill>
                <a:schemeClr val="bg1"/>
              </a:solidFill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pt-PT" sz="2000" b="1" dirty="0">
                <a:solidFill>
                  <a:schemeClr val="bg1"/>
                </a:solidFill>
                <a:cs typeface="Calibri"/>
              </a:rPr>
              <a:t>CATALOGO(</a:t>
            </a:r>
            <a:r>
              <a:rPr lang="pt-PT" sz="2000" b="1" u="sng" dirty="0">
                <a:solidFill>
                  <a:schemeClr val="bg1"/>
                </a:solidFill>
                <a:cs typeface="Calibri"/>
              </a:rPr>
              <a:t>fid, pid</a:t>
            </a:r>
            <a:r>
              <a:rPr lang="pt-PT" sz="2000" b="1" dirty="0">
                <a:solidFill>
                  <a:schemeClr val="bg1"/>
                </a:solidFill>
                <a:cs typeface="Calibri"/>
              </a:rPr>
              <a:t>, preco)</a:t>
            </a:r>
            <a:endParaRPr lang="en-US" sz="2000" b="1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520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Questões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1524000"/>
            <a:ext cx="8229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pt-PT" sz="1600" dirty="0">
                <a:latin typeface="Calibri"/>
                <a:cs typeface="Calibri"/>
              </a:rPr>
              <a:t>Liste os nomes dos fornecedores que nunca forneceram peças azuis?</a:t>
            </a:r>
          </a:p>
          <a:p>
            <a:pPr marL="342900" indent="-342900">
              <a:buAutoNum type="arabicPeriod"/>
            </a:pPr>
            <a:endParaRPr lang="pt-PT" sz="1600" dirty="0">
              <a:latin typeface="Calibri"/>
              <a:cs typeface="Calibri"/>
            </a:endParaRPr>
          </a:p>
          <a:p>
            <a:pPr marL="342900" indent="-342900">
              <a:buAutoNum type="arabicPeriod"/>
            </a:pPr>
            <a:endParaRPr lang="pt-PT" sz="1600" dirty="0">
              <a:latin typeface="Calibri"/>
              <a:cs typeface="Calibri"/>
            </a:endParaRPr>
          </a:p>
          <a:p>
            <a:pPr marL="342900" indent="-342900">
              <a:buAutoNum type="arabicPeriod"/>
            </a:pPr>
            <a:endParaRPr lang="pt-PT" sz="1600" dirty="0">
              <a:latin typeface="Calibri"/>
              <a:cs typeface="Calibri"/>
            </a:endParaRPr>
          </a:p>
          <a:p>
            <a:pPr marL="342900" indent="-342900">
              <a:buAutoNum type="arabicPeriod"/>
            </a:pPr>
            <a:endParaRPr lang="pt-PT" sz="1600" dirty="0">
              <a:latin typeface="Calibri"/>
              <a:cs typeface="Calibri"/>
            </a:endParaRPr>
          </a:p>
          <a:p>
            <a:pPr marL="342900" indent="-342900">
              <a:buAutoNum type="arabicPeriod"/>
            </a:pPr>
            <a:endParaRPr lang="pt-PT" sz="1600" dirty="0">
              <a:latin typeface="Calibri"/>
              <a:cs typeface="Calibri"/>
            </a:endParaRPr>
          </a:p>
          <a:p>
            <a:pPr marL="342900" indent="-342900">
              <a:buAutoNum type="arabicPeriod"/>
            </a:pPr>
            <a:endParaRPr lang="pt-PT" sz="1600" dirty="0">
              <a:latin typeface="Calibri"/>
              <a:cs typeface="Calibri"/>
            </a:endParaRPr>
          </a:p>
          <a:p>
            <a:pPr marL="342900" indent="-342900">
              <a:buAutoNum type="arabicPeriod"/>
            </a:pPr>
            <a:endParaRPr lang="pt-PT" sz="1600" dirty="0">
              <a:latin typeface="Calibri"/>
              <a:cs typeface="Calibri"/>
            </a:endParaRPr>
          </a:p>
          <a:p>
            <a:endParaRPr lang="pt-PT" sz="1600" dirty="0">
              <a:latin typeface="Calibri"/>
              <a:cs typeface="Calibri"/>
            </a:endParaRPr>
          </a:p>
          <a:p>
            <a:pPr lvl="0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0" y="2057400"/>
            <a:ext cx="7696200" cy="159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SELECT fnome 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FROM  fornecedor 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WHERE fid NOT IN ( SELECT catalogo.fid 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       			    FROM catalogo, peca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     			    WHERE  peca.cor= 'Azul' AND catalogo.pid= peca.pid);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3060" y="96015"/>
            <a:ext cx="3855479" cy="12926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pt-PT" sz="2000" b="1" dirty="0">
                <a:solidFill>
                  <a:schemeClr val="bg1"/>
                </a:solidFill>
                <a:cs typeface="Calibri"/>
              </a:rPr>
              <a:t>FORNECEDOR(</a:t>
            </a:r>
            <a:r>
              <a:rPr lang="pt-PT" sz="2000" b="1" u="sng" dirty="0">
                <a:solidFill>
                  <a:schemeClr val="bg1"/>
                </a:solidFill>
                <a:cs typeface="Calibri"/>
              </a:rPr>
              <a:t>fid</a:t>
            </a:r>
            <a:r>
              <a:rPr lang="pt-PT" sz="2000" b="1" dirty="0">
                <a:solidFill>
                  <a:schemeClr val="bg1"/>
                </a:solidFill>
                <a:cs typeface="Calibri"/>
              </a:rPr>
              <a:t>, fnome, morada)</a:t>
            </a:r>
            <a:endParaRPr lang="en-US" sz="2000" b="1" dirty="0">
              <a:solidFill>
                <a:schemeClr val="bg1"/>
              </a:solidFill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pt-PT" sz="2000" b="1" dirty="0">
                <a:solidFill>
                  <a:schemeClr val="bg1"/>
                </a:solidFill>
                <a:cs typeface="Calibri"/>
              </a:rPr>
              <a:t>PECA(</a:t>
            </a:r>
            <a:r>
              <a:rPr lang="pt-PT" sz="2000" b="1" u="sng" dirty="0">
                <a:solidFill>
                  <a:schemeClr val="bg1"/>
                </a:solidFill>
                <a:cs typeface="Calibri"/>
              </a:rPr>
              <a:t>pid</a:t>
            </a:r>
            <a:r>
              <a:rPr lang="pt-PT" sz="2000" b="1" dirty="0">
                <a:solidFill>
                  <a:schemeClr val="bg1"/>
                </a:solidFill>
                <a:cs typeface="Calibri"/>
              </a:rPr>
              <a:t>, pnome, cor)</a:t>
            </a:r>
            <a:endParaRPr lang="en-US" sz="2000" b="1" dirty="0">
              <a:solidFill>
                <a:schemeClr val="bg1"/>
              </a:solidFill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pt-PT" sz="2000" b="1" dirty="0">
                <a:solidFill>
                  <a:schemeClr val="bg1"/>
                </a:solidFill>
                <a:cs typeface="Calibri"/>
              </a:rPr>
              <a:t>CATALOGO(</a:t>
            </a:r>
            <a:r>
              <a:rPr lang="pt-PT" sz="2000" b="1" u="sng" dirty="0">
                <a:solidFill>
                  <a:schemeClr val="bg1"/>
                </a:solidFill>
                <a:cs typeface="Calibri"/>
              </a:rPr>
              <a:t>fid, pid</a:t>
            </a:r>
            <a:r>
              <a:rPr lang="pt-PT" sz="2000" b="1" dirty="0">
                <a:solidFill>
                  <a:schemeClr val="bg1"/>
                </a:solidFill>
                <a:cs typeface="Calibri"/>
              </a:rPr>
              <a:t>, preco)</a:t>
            </a:r>
            <a:endParaRPr lang="en-US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47900" y="4363065"/>
            <a:ext cx="7696200" cy="245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SELECT fnome 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FROM  fornecedor 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MINUS</a:t>
            </a:r>
          </a:p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SELECT fnome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     FROM fornecedor f, catalogo c, peca p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     WHERE  p.cor= 'Azul‘</a:t>
            </a:r>
          </a:p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	AND c.pid= p.pid</a:t>
            </a:r>
          </a:p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	AND f.fid = c.fid;</a:t>
            </a:r>
            <a:endParaRPr lang="en-US"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580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1200" y="172084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81200" y="1642003"/>
            <a:ext cx="815340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pt-PT" sz="1600" dirty="0">
                <a:latin typeface="Calibri"/>
                <a:cs typeface="Calibri"/>
              </a:rPr>
              <a:t>3. Liste o código e nome dos fornecedores com o menor preço de peças do que qualquer dos preços de peças fornecidas pelo fornecedor “OLE”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2438401"/>
            <a:ext cx="7620000" cy="1856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SELECT DISTINCT </a:t>
            </a:r>
            <a:r>
              <a:rPr lang="pt-PT" sz="1600" b="1" dirty="0" err="1">
                <a:latin typeface="Calibri"/>
                <a:cs typeface="Calibri"/>
              </a:rPr>
              <a:t>F.fid</a:t>
            </a:r>
            <a:r>
              <a:rPr lang="pt-PT" sz="1600" b="1" dirty="0">
                <a:latin typeface="Calibri"/>
                <a:cs typeface="Calibri"/>
              </a:rPr>
              <a:t>, </a:t>
            </a:r>
            <a:r>
              <a:rPr lang="pt-PT" sz="1600" b="1" dirty="0" err="1">
                <a:latin typeface="Calibri"/>
                <a:cs typeface="Calibri"/>
              </a:rPr>
              <a:t>F.fnome</a:t>
            </a:r>
            <a:r>
              <a:rPr lang="pt-PT" sz="1600" b="1" dirty="0">
                <a:latin typeface="Calibri"/>
                <a:cs typeface="Calibri"/>
              </a:rPr>
              <a:t> 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FROM Fornecedor F, Catalogo C 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WHERE </a:t>
            </a:r>
            <a:r>
              <a:rPr lang="pt-PT" sz="1600" b="1" dirty="0" err="1">
                <a:latin typeface="Calibri"/>
                <a:cs typeface="Calibri"/>
              </a:rPr>
              <a:t>F.fid</a:t>
            </a:r>
            <a:r>
              <a:rPr lang="pt-PT" sz="1600" b="1" dirty="0">
                <a:latin typeface="Calibri"/>
                <a:cs typeface="Calibri"/>
              </a:rPr>
              <a:t> = </a:t>
            </a:r>
            <a:r>
              <a:rPr lang="pt-PT" sz="1600" b="1" dirty="0" err="1">
                <a:latin typeface="Calibri"/>
                <a:cs typeface="Calibri"/>
              </a:rPr>
              <a:t>C.fid</a:t>
            </a:r>
            <a:r>
              <a:rPr lang="pt-PT" sz="1600" b="1" dirty="0">
                <a:latin typeface="Calibri"/>
                <a:cs typeface="Calibri"/>
              </a:rPr>
              <a:t> AND </a:t>
            </a:r>
            <a:r>
              <a:rPr lang="pt-PT" sz="1600" b="1" dirty="0" err="1">
                <a:latin typeface="Calibri"/>
                <a:cs typeface="Calibri"/>
              </a:rPr>
              <a:t>F.fnome</a:t>
            </a:r>
            <a:r>
              <a:rPr lang="pt-PT" sz="1600" b="1" dirty="0">
                <a:latin typeface="Calibri"/>
                <a:cs typeface="Calibri"/>
              </a:rPr>
              <a:t>=’OLE’ AND </a:t>
            </a:r>
            <a:r>
              <a:rPr lang="pt-PT" sz="1600" b="1" dirty="0" err="1">
                <a:latin typeface="Calibri"/>
                <a:cs typeface="Calibri"/>
              </a:rPr>
              <a:t>C.preco</a:t>
            </a:r>
            <a:r>
              <a:rPr lang="pt-PT" sz="1600" b="1" dirty="0">
                <a:latin typeface="Calibri"/>
                <a:cs typeface="Calibri"/>
              </a:rPr>
              <a:t> &lt; ANY</a:t>
            </a:r>
          </a:p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     (SELECT </a:t>
            </a:r>
            <a:r>
              <a:rPr lang="pt-PT" sz="1600" b="1" dirty="0" err="1">
                <a:latin typeface="Calibri"/>
                <a:cs typeface="Calibri"/>
              </a:rPr>
              <a:t>preco</a:t>
            </a:r>
            <a:r>
              <a:rPr lang="pt-PT" sz="1600" b="1" dirty="0">
                <a:latin typeface="Calibri"/>
                <a:cs typeface="Calibri"/>
              </a:rPr>
              <a:t> 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      FROM Catalogo C1, Fornecedor F1          </a:t>
            </a:r>
          </a:p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      WHERE c1.fid=f1.fid </a:t>
            </a:r>
            <a:r>
              <a:rPr lang="pt-PT" sz="1600" b="1" dirty="0" err="1">
                <a:latin typeface="Calibri"/>
                <a:cs typeface="Calibri"/>
              </a:rPr>
              <a:t>and</a:t>
            </a:r>
            <a:r>
              <a:rPr lang="pt-PT" sz="1600" b="1" dirty="0">
                <a:latin typeface="Calibri"/>
                <a:cs typeface="Calibri"/>
              </a:rPr>
              <a:t> f1.fnome ='OLE');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83060" y="96015"/>
            <a:ext cx="3855479" cy="12926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pt-PT" sz="2000" b="1" dirty="0">
                <a:solidFill>
                  <a:schemeClr val="bg1"/>
                </a:solidFill>
                <a:cs typeface="Calibri"/>
              </a:rPr>
              <a:t>FORNECEDOR(</a:t>
            </a:r>
            <a:r>
              <a:rPr lang="pt-PT" sz="2000" b="1" u="sng" dirty="0">
                <a:solidFill>
                  <a:schemeClr val="bg1"/>
                </a:solidFill>
                <a:cs typeface="Calibri"/>
              </a:rPr>
              <a:t>fid</a:t>
            </a:r>
            <a:r>
              <a:rPr lang="pt-PT" sz="2000" b="1" dirty="0">
                <a:solidFill>
                  <a:schemeClr val="bg1"/>
                </a:solidFill>
                <a:cs typeface="Calibri"/>
              </a:rPr>
              <a:t>, fnome, morada)</a:t>
            </a:r>
            <a:endParaRPr lang="en-US" sz="2000" b="1" dirty="0">
              <a:solidFill>
                <a:schemeClr val="bg1"/>
              </a:solidFill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pt-PT" sz="2000" b="1" dirty="0">
                <a:solidFill>
                  <a:schemeClr val="bg1"/>
                </a:solidFill>
                <a:cs typeface="Calibri"/>
              </a:rPr>
              <a:t>PECA(</a:t>
            </a:r>
            <a:r>
              <a:rPr lang="pt-PT" sz="2000" b="1" u="sng" dirty="0">
                <a:solidFill>
                  <a:schemeClr val="bg1"/>
                </a:solidFill>
                <a:cs typeface="Calibri"/>
              </a:rPr>
              <a:t>pid</a:t>
            </a:r>
            <a:r>
              <a:rPr lang="pt-PT" sz="2000" b="1" dirty="0">
                <a:solidFill>
                  <a:schemeClr val="bg1"/>
                </a:solidFill>
                <a:cs typeface="Calibri"/>
              </a:rPr>
              <a:t>, pnome, cor)</a:t>
            </a:r>
            <a:endParaRPr lang="en-US" sz="2000" b="1" dirty="0">
              <a:solidFill>
                <a:schemeClr val="bg1"/>
              </a:solidFill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pt-PT" sz="2000" b="1" dirty="0">
                <a:solidFill>
                  <a:schemeClr val="bg1"/>
                </a:solidFill>
                <a:cs typeface="Calibri"/>
              </a:rPr>
              <a:t>CATALOGO(</a:t>
            </a:r>
            <a:r>
              <a:rPr lang="pt-PT" sz="2000" b="1" u="sng" dirty="0">
                <a:solidFill>
                  <a:schemeClr val="bg1"/>
                </a:solidFill>
                <a:cs typeface="Calibri"/>
              </a:rPr>
              <a:t>fid, pid</a:t>
            </a:r>
            <a:r>
              <a:rPr lang="pt-PT" sz="2000" b="1" dirty="0">
                <a:solidFill>
                  <a:schemeClr val="bg1"/>
                </a:solidFill>
                <a:cs typeface="Calibri"/>
              </a:rPr>
              <a:t>, preco)</a:t>
            </a:r>
            <a:endParaRPr lang="en-US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Questões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4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920" y="243205"/>
            <a:ext cx="968959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SQL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45496" cy="4351338"/>
          </a:xfrm>
        </p:spPr>
        <p:txBody>
          <a:bodyPr/>
          <a:lstStyle/>
          <a:p>
            <a:pPr marL="457200" indent="-457200"/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SQL, DDL,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DMl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, DCL</a:t>
            </a:r>
          </a:p>
          <a:p>
            <a:pPr marL="457200" indent="-457200"/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Scripts SQL para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gerir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/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manipular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bases de dados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relacionais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: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criar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alterar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, remover,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permissões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(DDL, DCL)</a:t>
            </a:r>
          </a:p>
          <a:p>
            <a:pPr marL="457200" indent="-457200"/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Consulta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e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manipulação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de dados (DML, CRUD)</a:t>
            </a:r>
          </a:p>
          <a:p>
            <a:pPr marL="457200" indent="-457200"/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Subqueries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42716065"/>
      </p:ext>
    </p:extLst>
  </p:cSld>
  <p:clrMapOvr>
    <a:masterClrMapping/>
  </p:clrMapOvr>
  <p:transition spd="slow" advClick="0">
    <p:push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7340" y="2766219"/>
            <a:ext cx="649732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8200" b="1" dirty="0">
                <a:solidFill>
                  <a:srgbClr val="B38808"/>
                </a:solidFill>
                <a:latin typeface="Trebuchet MS" panose="020B0603020202020204" pitchFamily="34" charset="0"/>
              </a:rPr>
              <a:t>?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320643"/>
      </p:ext>
    </p:extLst>
  </p:cSld>
  <p:clrMapOvr>
    <a:masterClrMapping/>
  </p:clrMapOvr>
  <p:transition spd="slow" advClick="0">
    <p:push dir="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1200" y="172084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88336" y="2267712"/>
            <a:ext cx="71769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Curso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34100" y="2267712"/>
            <a:ext cx="73609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Aluno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11218" y="2267712"/>
            <a:ext cx="9671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Ingresso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54407" y="4773540"/>
            <a:ext cx="108074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Disciplina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88231" y="3526240"/>
            <a:ext cx="101309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Inscrição</a:t>
            </a:r>
            <a:endParaRPr lang="en-US" dirty="0"/>
          </a:p>
        </p:txBody>
      </p:sp>
      <p:cxnSp>
        <p:nvCxnSpPr>
          <p:cNvPr id="14" name="Straight Connector 13"/>
          <p:cNvCxnSpPr>
            <a:stCxn id="3" idx="3"/>
            <a:endCxn id="11" idx="1"/>
          </p:cNvCxnSpPr>
          <p:nvPr/>
        </p:nvCxnSpPr>
        <p:spPr>
          <a:xfrm>
            <a:off x="3406033" y="2452378"/>
            <a:ext cx="100518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06033" y="21690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78342" y="2169024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08454" y="217019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23158" y="2169024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  <a:endParaRPr lang="en-US" dirty="0"/>
          </a:p>
        </p:txBody>
      </p:sp>
      <p:cxnSp>
        <p:nvCxnSpPr>
          <p:cNvPr id="19" name="Straight Connector 18"/>
          <p:cNvCxnSpPr>
            <a:stCxn id="11" idx="3"/>
            <a:endCxn id="10" idx="1"/>
          </p:cNvCxnSpPr>
          <p:nvPr/>
        </p:nvCxnSpPr>
        <p:spPr>
          <a:xfrm>
            <a:off x="5378342" y="2452378"/>
            <a:ext cx="7557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2"/>
            <a:endCxn id="13" idx="0"/>
          </p:cNvCxnSpPr>
          <p:nvPr/>
        </p:nvCxnSpPr>
        <p:spPr>
          <a:xfrm>
            <a:off x="4894780" y="2637044"/>
            <a:ext cx="0" cy="88919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2"/>
            <a:endCxn id="12" idx="0"/>
          </p:cNvCxnSpPr>
          <p:nvPr/>
        </p:nvCxnSpPr>
        <p:spPr>
          <a:xfrm>
            <a:off x="4894780" y="3895572"/>
            <a:ext cx="0" cy="87796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94779" y="3271923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894779" y="3864795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94781" y="259681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18823" y="4460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8640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DDL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1800" b="1" dirty="0">
                <a:latin typeface="Trebuchet MS" panose="020B0603020202020204" pitchFamily="34" charset="0"/>
              </a:rPr>
              <a:t>Uma base de dados é </a:t>
            </a:r>
            <a:r>
              <a:rPr lang="en-US" sz="1800" b="1" dirty="0" err="1">
                <a:latin typeface="Trebuchet MS" panose="020B0603020202020204" pitchFamily="34" charset="0"/>
              </a:rPr>
              <a:t>constituída</a:t>
            </a:r>
            <a:r>
              <a:rPr lang="en-US" sz="1800" b="1" dirty="0">
                <a:latin typeface="Trebuchet MS" panose="020B0603020202020204" pitchFamily="34" charset="0"/>
              </a:rPr>
              <a:t> </a:t>
            </a:r>
            <a:r>
              <a:rPr lang="en-US" sz="1800" b="1" dirty="0" err="1">
                <a:latin typeface="Trebuchet MS" panose="020B0603020202020204" pitchFamily="34" charset="0"/>
              </a:rPr>
              <a:t>por</a:t>
            </a:r>
            <a:r>
              <a:rPr lang="en-US" sz="1800" b="1" dirty="0">
                <a:latin typeface="Trebuchet MS" panose="020B0603020202020204" pitchFamily="34" charset="0"/>
              </a:rPr>
              <a:t> </a:t>
            </a:r>
            <a:r>
              <a:rPr lang="en-US" sz="1800" b="1" dirty="0" err="1">
                <a:latin typeface="Trebuchet MS" panose="020B0603020202020204" pitchFamily="34" charset="0"/>
              </a:rPr>
              <a:t>várias</a:t>
            </a:r>
            <a:r>
              <a:rPr lang="en-US" sz="1800" b="1" dirty="0">
                <a:latin typeface="Trebuchet MS" panose="020B0603020202020204" pitchFamily="34" charset="0"/>
              </a:rPr>
              <a:t> </a:t>
            </a:r>
            <a:r>
              <a:rPr lang="en-US" sz="1800" b="1" dirty="0" err="1">
                <a:latin typeface="Trebuchet MS" panose="020B0603020202020204" pitchFamily="34" charset="0"/>
              </a:rPr>
              <a:t>instâncias</a:t>
            </a:r>
            <a:r>
              <a:rPr lang="en-US" sz="1800" b="1" dirty="0">
                <a:latin typeface="Trebuchet MS" panose="020B0603020202020204" pitchFamily="34" charset="0"/>
              </a:rPr>
              <a:t> de </a:t>
            </a:r>
            <a:r>
              <a:rPr lang="en-US" sz="1800" b="1" dirty="0" err="1">
                <a:latin typeface="Trebuchet MS" panose="020B0603020202020204" pitchFamily="34" charset="0"/>
              </a:rPr>
              <a:t>objetos</a:t>
            </a:r>
            <a:r>
              <a:rPr lang="en-US" sz="1800" b="1" dirty="0">
                <a:latin typeface="Trebuchet MS" panose="020B0603020202020204" pitchFamily="34" charset="0"/>
              </a:rPr>
              <a:t> de </a:t>
            </a:r>
            <a:r>
              <a:rPr lang="en-US" sz="1800" b="1" dirty="0" err="1">
                <a:latin typeface="Trebuchet MS" panose="020B0603020202020204" pitchFamily="34" charset="0"/>
              </a:rPr>
              <a:t>vários</a:t>
            </a:r>
            <a:r>
              <a:rPr lang="en-US" sz="1800" b="1" dirty="0">
                <a:latin typeface="Trebuchet MS" panose="020B0603020202020204" pitchFamily="34" charset="0"/>
              </a:rPr>
              <a:t> </a:t>
            </a:r>
            <a:r>
              <a:rPr lang="en-US" sz="1800" b="1" dirty="0" err="1">
                <a:latin typeface="Trebuchet MS" panose="020B0603020202020204" pitchFamily="34" charset="0"/>
              </a:rPr>
              <a:t>tipos</a:t>
            </a:r>
            <a:r>
              <a:rPr lang="en-US" sz="1800" b="1" dirty="0">
                <a:latin typeface="Trebuchet MS" panose="020B0603020202020204" pitchFamily="34" charset="0"/>
              </a:rPr>
              <a:t>, </a:t>
            </a:r>
            <a:r>
              <a:rPr lang="en-US" sz="1800" b="1" dirty="0" err="1">
                <a:latin typeface="Trebuchet MS" panose="020B0603020202020204" pitchFamily="34" charset="0"/>
              </a:rPr>
              <a:t>tais</a:t>
            </a:r>
            <a:r>
              <a:rPr lang="en-US" sz="1800" b="1" dirty="0">
                <a:latin typeface="Trebuchet MS" panose="020B0603020202020204" pitchFamily="34" charset="0"/>
              </a:rPr>
              <a:t> </a:t>
            </a:r>
            <a:r>
              <a:rPr lang="en-US" sz="1800" b="1" dirty="0" err="1">
                <a:latin typeface="Trebuchet MS" panose="020B0603020202020204" pitchFamily="34" charset="0"/>
              </a:rPr>
              <a:t>como</a:t>
            </a:r>
            <a:r>
              <a:rPr lang="en-US" sz="1800" b="1" dirty="0">
                <a:latin typeface="Trebuchet MS" panose="020B0603020202020204" pitchFamily="34" charset="0"/>
              </a:rPr>
              <a:t>:</a:t>
            </a:r>
          </a:p>
          <a:p>
            <a:pPr marL="969963">
              <a:spcBef>
                <a:spcPts val="600"/>
              </a:spcBef>
            </a:pPr>
            <a:r>
              <a:rPr lang="en-US" sz="1800" dirty="0">
                <a:latin typeface="Trebuchet MS" panose="020B0603020202020204" pitchFamily="34" charset="0"/>
              </a:rPr>
              <a:t>Table</a:t>
            </a:r>
          </a:p>
          <a:p>
            <a:pPr marL="969963">
              <a:spcBef>
                <a:spcPts val="600"/>
              </a:spcBef>
            </a:pPr>
            <a:r>
              <a:rPr lang="en-US" sz="1800" dirty="0">
                <a:latin typeface="Trebuchet MS" panose="020B0603020202020204" pitchFamily="34" charset="0"/>
              </a:rPr>
              <a:t>View</a:t>
            </a:r>
          </a:p>
          <a:p>
            <a:pPr marL="969963">
              <a:spcBef>
                <a:spcPts val="600"/>
              </a:spcBef>
            </a:pPr>
            <a:r>
              <a:rPr lang="en-US" sz="1800" dirty="0">
                <a:latin typeface="Trebuchet MS" panose="020B0603020202020204" pitchFamily="34" charset="0"/>
              </a:rPr>
              <a:t>Sequence</a:t>
            </a:r>
          </a:p>
          <a:p>
            <a:pPr marL="969963">
              <a:spcBef>
                <a:spcPts val="600"/>
              </a:spcBef>
            </a:pPr>
            <a:r>
              <a:rPr lang="en-US" sz="1800" dirty="0">
                <a:latin typeface="Trebuchet MS" panose="020B0603020202020204" pitchFamily="34" charset="0"/>
              </a:rPr>
              <a:t>Index</a:t>
            </a:r>
          </a:p>
          <a:p>
            <a:pPr marL="969963">
              <a:spcBef>
                <a:spcPts val="600"/>
              </a:spcBef>
            </a:pPr>
            <a:r>
              <a:rPr lang="en-US" sz="1800" dirty="0">
                <a:latin typeface="Trebuchet MS" panose="020B0603020202020204" pitchFamily="34" charset="0"/>
              </a:rPr>
              <a:t>Synonym</a:t>
            </a:r>
          </a:p>
          <a:p>
            <a:pPr marL="969963">
              <a:spcBef>
                <a:spcPts val="600"/>
              </a:spcBef>
            </a:pPr>
            <a:r>
              <a:rPr lang="en-US" sz="1800" dirty="0">
                <a:latin typeface="Trebuchet MS" panose="020B0603020202020204" pitchFamily="34" charset="0"/>
              </a:rPr>
              <a:t>Stored procedure</a:t>
            </a:r>
          </a:p>
          <a:p>
            <a:pPr marL="969963">
              <a:spcBef>
                <a:spcPts val="600"/>
              </a:spcBef>
            </a:pPr>
            <a:r>
              <a:rPr lang="en-US" sz="1800" dirty="0">
                <a:latin typeface="Trebuchet MS" panose="020B0603020202020204" pitchFamily="34" charset="0"/>
              </a:rPr>
              <a:t>Trigger</a:t>
            </a:r>
          </a:p>
          <a:p>
            <a:pPr marL="969963">
              <a:spcBef>
                <a:spcPts val="600"/>
              </a:spcBef>
            </a:pPr>
            <a:r>
              <a:rPr lang="en-US" sz="1800" dirty="0">
                <a:latin typeface="Trebuchet MS" panose="020B0603020202020204" pitchFamily="34" charset="0"/>
              </a:rPr>
              <a:t>Database link</a:t>
            </a:r>
          </a:p>
          <a:p>
            <a:pPr marL="969963">
              <a:spcBef>
                <a:spcPts val="600"/>
              </a:spcBef>
            </a:pPr>
            <a:r>
              <a:rPr lang="en-US" sz="1800" dirty="0">
                <a:latin typeface="Trebuchet MS" panose="020B0603020202020204" pitchFamily="34" charset="0"/>
              </a:rPr>
              <a:t>…</a:t>
            </a:r>
          </a:p>
          <a:p>
            <a:pPr marL="0" indent="0">
              <a:spcBef>
                <a:spcPts val="2400"/>
              </a:spcBef>
              <a:buNone/>
            </a:pPr>
            <a:endParaRPr lang="en-US" sz="1800" b="1" dirty="0"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INTRODUÇÃO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28616" y="4001294"/>
            <a:ext cx="6035040" cy="19389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Para </a:t>
            </a:r>
            <a:r>
              <a:rPr lang="en-US" sz="2400" dirty="0" err="1">
                <a:solidFill>
                  <a:schemeClr val="bg1"/>
                </a:solidFill>
              </a:rPr>
              <a:t>cada</a:t>
            </a:r>
            <a:r>
              <a:rPr lang="en-US" sz="2400" dirty="0">
                <a:solidFill>
                  <a:schemeClr val="bg1"/>
                </a:solidFill>
              </a:rPr>
              <a:t> um </a:t>
            </a:r>
            <a:r>
              <a:rPr lang="en-US" sz="2400" dirty="0" err="1">
                <a:solidFill>
                  <a:schemeClr val="bg1"/>
                </a:solidFill>
              </a:rPr>
              <a:t>destes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tipos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existe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uma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instrução</a:t>
            </a:r>
            <a:r>
              <a:rPr lang="en-US" sz="2400" dirty="0">
                <a:solidFill>
                  <a:schemeClr val="bg1"/>
                </a:solidFill>
              </a:rPr>
              <a:t> SQL </a:t>
            </a:r>
            <a:r>
              <a:rPr lang="en-US" sz="2400" dirty="0" err="1">
                <a:solidFill>
                  <a:schemeClr val="bg1"/>
                </a:solidFill>
              </a:rPr>
              <a:t>específica</a:t>
            </a:r>
            <a:r>
              <a:rPr lang="en-US" sz="2400" dirty="0">
                <a:solidFill>
                  <a:schemeClr val="bg1"/>
                </a:solidFill>
              </a:rPr>
              <a:t> para: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criar</a:t>
            </a:r>
            <a:r>
              <a:rPr lang="en-US" sz="2400" dirty="0">
                <a:solidFill>
                  <a:schemeClr val="bg1"/>
                </a:solidFill>
              </a:rPr>
              <a:t> (CREATE),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alterar</a:t>
            </a:r>
            <a:r>
              <a:rPr lang="en-US" sz="2400" dirty="0">
                <a:solidFill>
                  <a:schemeClr val="bg1"/>
                </a:solidFill>
              </a:rPr>
              <a:t> (ALTER) </a:t>
            </a:r>
            <a:r>
              <a:rPr lang="en-US" sz="2400" dirty="0" err="1">
                <a:solidFill>
                  <a:schemeClr val="bg1"/>
                </a:solidFill>
              </a:rPr>
              <a:t>ou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eliminar</a:t>
            </a:r>
            <a:r>
              <a:rPr lang="en-US" sz="2400" dirty="0">
                <a:solidFill>
                  <a:schemeClr val="bg1"/>
                </a:solidFill>
              </a:rPr>
              <a:t> (DROP) </a:t>
            </a:r>
            <a:r>
              <a:rPr lang="en-US" sz="2400" dirty="0" err="1">
                <a:solidFill>
                  <a:schemeClr val="bg1"/>
                </a:solidFill>
              </a:rPr>
              <a:t>uma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instância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65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Grp="1" noChangeArrowheads="1"/>
          </p:cNvSpPr>
          <p:nvPr>
            <p:ph idx="1"/>
          </p:nvPr>
        </p:nvSpPr>
        <p:spPr bwMode="auto">
          <a:xfrm>
            <a:off x="838200" y="1690687"/>
            <a:ext cx="10591800" cy="4700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normAutofit fontScale="92500" lnSpcReduction="10000"/>
          </a:bodyPr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020763" indent="-3492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SzPct val="100000"/>
            </a:pPr>
            <a:r>
              <a:rPr lang="en-US" sz="2800" dirty="0" err="1">
                <a:latin typeface="Calibri"/>
                <a:cs typeface="Calibri"/>
              </a:rPr>
              <a:t>Em</a:t>
            </a:r>
            <a:r>
              <a:rPr lang="en-US" sz="2800" dirty="0">
                <a:latin typeface="Calibri"/>
                <a:cs typeface="Calibri"/>
              </a:rPr>
              <a:t> DDL (CREATE/ALTER TABLE) </a:t>
            </a:r>
            <a:r>
              <a:rPr lang="en-US" sz="2800" dirty="0" err="1">
                <a:latin typeface="Calibri"/>
                <a:cs typeface="Calibri"/>
              </a:rPr>
              <a:t>podemos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definir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restrições</a:t>
            </a:r>
            <a:r>
              <a:rPr lang="en-US" sz="2800" dirty="0">
                <a:latin typeface="Calibri"/>
                <a:cs typeface="Calibri"/>
              </a:rPr>
              <a:t> de </a:t>
            </a:r>
            <a:r>
              <a:rPr lang="en-US" sz="2800" dirty="0" err="1">
                <a:latin typeface="Calibri"/>
                <a:cs typeface="Calibri"/>
              </a:rPr>
              <a:t>integridade</a:t>
            </a:r>
            <a:r>
              <a:rPr lang="en-US" sz="2800" dirty="0">
                <a:latin typeface="Calibri"/>
                <a:cs typeface="Calibri"/>
              </a:rPr>
              <a:t> de </a:t>
            </a:r>
            <a:r>
              <a:rPr lang="en-US" sz="2800" dirty="0" err="1">
                <a:latin typeface="Calibri"/>
                <a:cs typeface="Calibri"/>
              </a:rPr>
              <a:t>vários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tipos</a:t>
            </a:r>
            <a:r>
              <a:rPr lang="en-US" sz="2800" dirty="0">
                <a:latin typeface="Calibri"/>
                <a:cs typeface="Calibri"/>
              </a:rPr>
              <a:t>:</a:t>
            </a:r>
          </a:p>
          <a:p>
            <a:pPr lvl="1">
              <a:buSzPct val="100000"/>
            </a:pPr>
            <a:r>
              <a:rPr lang="en-US" dirty="0" err="1">
                <a:latin typeface="Calibri"/>
                <a:cs typeface="Calibri"/>
              </a:rPr>
              <a:t>Integridade</a:t>
            </a:r>
            <a:r>
              <a:rPr lang="en-US" dirty="0">
                <a:latin typeface="Calibri"/>
                <a:cs typeface="Calibri"/>
              </a:rPr>
              <a:t> de </a:t>
            </a:r>
            <a:r>
              <a:rPr lang="en-US" dirty="0" err="1">
                <a:latin typeface="Calibri"/>
                <a:cs typeface="Calibri"/>
              </a:rPr>
              <a:t>Domínio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Calibri"/>
                <a:cs typeface="Calibri"/>
                <a:sym typeface="Wingdings" panose="05000000000000000000" pitchFamily="2" charset="2"/>
              </a:rPr>
              <a:t>Tipo</a:t>
            </a:r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 de dados</a:t>
            </a:r>
            <a:endParaRPr lang="en-US" dirty="0">
              <a:latin typeface="Calibri"/>
              <a:cs typeface="Calibri"/>
            </a:endParaRPr>
          </a:p>
          <a:p>
            <a:pPr marL="693738" lvl="2" indent="-341313">
              <a:spcBef>
                <a:spcPts val="1000"/>
              </a:spcBef>
              <a:buSzPct val="100000"/>
            </a:pPr>
            <a:r>
              <a:rPr lang="en-US" dirty="0" err="1">
                <a:latin typeface="Calibri"/>
                <a:cs typeface="Calibri"/>
              </a:rPr>
              <a:t>Integridade</a:t>
            </a:r>
            <a:r>
              <a:rPr lang="en-US" dirty="0">
                <a:latin typeface="Calibri"/>
                <a:cs typeface="Calibri"/>
              </a:rPr>
              <a:t> de </a:t>
            </a:r>
            <a:r>
              <a:rPr lang="en-US" dirty="0" err="1">
                <a:latin typeface="Calibri"/>
                <a:cs typeface="Calibri"/>
              </a:rPr>
              <a:t>Identidade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 Primary Key</a:t>
            </a:r>
          </a:p>
          <a:p>
            <a:pPr marL="693738" lvl="2" indent="-341313">
              <a:spcBef>
                <a:spcPts val="1000"/>
              </a:spcBef>
              <a:buSzPct val="100000"/>
            </a:pPr>
            <a:r>
              <a:rPr lang="en-US" dirty="0" err="1">
                <a:latin typeface="Calibri"/>
                <a:cs typeface="Calibri"/>
              </a:rPr>
              <a:t>Integridade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Referencial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 Foreign Key</a:t>
            </a:r>
            <a:endParaRPr lang="en-US" dirty="0">
              <a:latin typeface="Calibri"/>
              <a:cs typeface="Calibri"/>
            </a:endParaRPr>
          </a:p>
          <a:p>
            <a:pPr marL="693738" lvl="2" indent="-341313">
              <a:spcBef>
                <a:spcPts val="1000"/>
              </a:spcBef>
              <a:buSzPct val="100000"/>
            </a:pPr>
            <a:r>
              <a:rPr lang="en-US" dirty="0" err="1">
                <a:latin typeface="Calibri"/>
                <a:cs typeface="Calibri"/>
              </a:rPr>
              <a:t>Integridade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Aplicacional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Calibri"/>
                <a:cs typeface="Calibri"/>
                <a:sym typeface="Wingdings" panose="05000000000000000000" pitchFamily="2" charset="2"/>
              </a:rPr>
              <a:t>restrições</a:t>
            </a:r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 Check</a:t>
            </a:r>
            <a:endParaRPr lang="en-US" dirty="0">
              <a:latin typeface="Calibri"/>
              <a:cs typeface="Calibri"/>
            </a:endParaRPr>
          </a:p>
          <a:p>
            <a:pPr>
              <a:buSzPct val="100000"/>
            </a:pPr>
            <a:r>
              <a:rPr lang="en-US" sz="2800" dirty="0">
                <a:latin typeface="Calibri"/>
                <a:cs typeface="Calibri"/>
              </a:rPr>
              <a:t> </a:t>
            </a:r>
          </a:p>
          <a:p>
            <a:pPr>
              <a:buSzPct val="100000"/>
            </a:pPr>
            <a:r>
              <a:rPr lang="en-US" sz="2800" dirty="0">
                <a:latin typeface="Calibri"/>
                <a:cs typeface="Calibri"/>
              </a:rPr>
              <a:t>As </a:t>
            </a:r>
            <a:r>
              <a:rPr lang="en-US" sz="2800" dirty="0" err="1">
                <a:latin typeface="Calibri"/>
                <a:cs typeface="Calibri"/>
              </a:rPr>
              <a:t>restrições</a:t>
            </a:r>
            <a:r>
              <a:rPr lang="en-US" sz="2800" dirty="0">
                <a:latin typeface="Calibri"/>
                <a:cs typeface="Calibri"/>
              </a:rPr>
              <a:t> CHECK </a:t>
            </a:r>
            <a:r>
              <a:rPr lang="en-US" sz="2800" dirty="0" err="1">
                <a:latin typeface="Calibri"/>
                <a:cs typeface="Calibri"/>
              </a:rPr>
              <a:t>podem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ser</a:t>
            </a:r>
            <a:r>
              <a:rPr lang="en-US" sz="2800" dirty="0">
                <a:latin typeface="Calibri"/>
                <a:cs typeface="Calibri"/>
              </a:rPr>
              <a:t> de </a:t>
            </a:r>
            <a:r>
              <a:rPr lang="en-US" sz="2800" dirty="0" err="1">
                <a:latin typeface="Calibri"/>
                <a:cs typeface="Calibri"/>
              </a:rPr>
              <a:t>dois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tipos</a:t>
            </a:r>
            <a:r>
              <a:rPr lang="en-US" sz="2800" dirty="0">
                <a:latin typeface="Calibri"/>
                <a:cs typeface="Calibri"/>
              </a:rPr>
              <a:t>: </a:t>
            </a:r>
          </a:p>
          <a:p>
            <a:pPr lvl="1">
              <a:buSzPct val="100000"/>
            </a:pPr>
            <a:r>
              <a:rPr lang="en-US" sz="2800" dirty="0">
                <a:latin typeface="Calibri"/>
                <a:cs typeface="Calibri"/>
              </a:rPr>
              <a:t>de </a:t>
            </a:r>
            <a:r>
              <a:rPr lang="en-US" sz="2800" dirty="0" err="1">
                <a:latin typeface="Calibri"/>
                <a:cs typeface="Calibri"/>
              </a:rPr>
              <a:t>coluna</a:t>
            </a:r>
            <a:r>
              <a:rPr lang="en-US" sz="2800" dirty="0">
                <a:latin typeface="Calibri"/>
                <a:cs typeface="Calibri"/>
              </a:rPr>
              <a:t> – </a:t>
            </a:r>
            <a:r>
              <a:rPr lang="en-US" sz="2800" dirty="0" err="1">
                <a:latin typeface="Calibri"/>
                <a:cs typeface="Calibri"/>
              </a:rPr>
              <a:t>referem</a:t>
            </a:r>
            <a:r>
              <a:rPr lang="en-US" sz="2800" dirty="0">
                <a:latin typeface="Calibri"/>
                <a:cs typeface="Calibri"/>
              </a:rPr>
              <a:t>-se </a:t>
            </a:r>
            <a:r>
              <a:rPr lang="en-US" sz="2800" dirty="0" err="1">
                <a:latin typeface="Calibri"/>
                <a:cs typeface="Calibri"/>
              </a:rPr>
              <a:t>apenas</a:t>
            </a:r>
            <a:r>
              <a:rPr lang="en-US" sz="2800" dirty="0">
                <a:latin typeface="Calibri"/>
                <a:cs typeface="Calibri"/>
              </a:rPr>
              <a:t> a </a:t>
            </a:r>
            <a:r>
              <a:rPr lang="en-US" sz="2800" dirty="0" err="1">
                <a:latin typeface="Calibri"/>
                <a:cs typeface="Calibri"/>
              </a:rPr>
              <a:t>uma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coluna</a:t>
            </a:r>
            <a:r>
              <a:rPr lang="en-US" sz="2800" dirty="0">
                <a:latin typeface="Calibri"/>
                <a:cs typeface="Calibri"/>
              </a:rPr>
              <a:t> e </a:t>
            </a:r>
            <a:r>
              <a:rPr lang="en-US" sz="2800" dirty="0" err="1">
                <a:latin typeface="Calibri"/>
                <a:cs typeface="Calibri"/>
              </a:rPr>
              <a:t>são</a:t>
            </a:r>
            <a:r>
              <a:rPr lang="en-US" sz="2800" dirty="0">
                <a:latin typeface="Calibri"/>
                <a:cs typeface="Calibri"/>
              </a:rPr>
              <a:t>/</a:t>
            </a:r>
            <a:r>
              <a:rPr lang="en-US" sz="2800" dirty="0" err="1">
                <a:latin typeface="Calibri"/>
                <a:cs typeface="Calibri"/>
              </a:rPr>
              <a:t>podem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ser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descritas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em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linha</a:t>
            </a:r>
            <a:r>
              <a:rPr lang="en-US" sz="2800" dirty="0">
                <a:latin typeface="Calibri"/>
                <a:cs typeface="Calibri"/>
              </a:rPr>
              <a:t> com a </a:t>
            </a:r>
            <a:r>
              <a:rPr lang="en-US" sz="2800" dirty="0" err="1">
                <a:latin typeface="Calibri"/>
                <a:cs typeface="Calibri"/>
              </a:rPr>
              <a:t>especificação</a:t>
            </a:r>
            <a:r>
              <a:rPr lang="en-US" sz="2800" dirty="0">
                <a:latin typeface="Calibri"/>
                <a:cs typeface="Calibri"/>
              </a:rPr>
              <a:t> da </a:t>
            </a:r>
            <a:r>
              <a:rPr lang="en-US" sz="2800" dirty="0" err="1">
                <a:latin typeface="Calibri"/>
                <a:cs typeface="Calibri"/>
              </a:rPr>
              <a:t>coluna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em</a:t>
            </a:r>
            <a:r>
              <a:rPr lang="en-US" sz="2800" dirty="0">
                <a:latin typeface="Calibri"/>
                <a:cs typeface="Calibri"/>
              </a:rPr>
              <a:t> causa;</a:t>
            </a:r>
          </a:p>
          <a:p>
            <a:pPr lvl="1">
              <a:buSzPct val="100000"/>
            </a:pPr>
            <a:r>
              <a:rPr lang="en-US" sz="2800" dirty="0">
                <a:latin typeface="Calibri"/>
                <a:cs typeface="Calibri"/>
              </a:rPr>
              <a:t>de </a:t>
            </a:r>
            <a:r>
              <a:rPr lang="en-US" sz="2800" dirty="0" err="1">
                <a:latin typeface="Calibri"/>
                <a:cs typeface="Calibri"/>
              </a:rPr>
              <a:t>tabela</a:t>
            </a:r>
            <a:r>
              <a:rPr lang="en-US" sz="2800" dirty="0">
                <a:latin typeface="Calibri"/>
                <a:cs typeface="Calibri"/>
              </a:rPr>
              <a:t> – </a:t>
            </a:r>
            <a:r>
              <a:rPr lang="en-US" sz="2800" dirty="0" err="1">
                <a:latin typeface="Calibri"/>
                <a:cs typeface="Calibri"/>
              </a:rPr>
              <a:t>referem</a:t>
            </a:r>
            <a:r>
              <a:rPr lang="en-US" sz="2800" dirty="0">
                <a:latin typeface="Calibri"/>
                <a:cs typeface="Calibri"/>
              </a:rPr>
              <a:t>-se a </a:t>
            </a:r>
            <a:r>
              <a:rPr lang="en-US" sz="2800" dirty="0" err="1">
                <a:latin typeface="Calibri"/>
                <a:cs typeface="Calibri"/>
              </a:rPr>
              <a:t>mais</a:t>
            </a:r>
            <a:r>
              <a:rPr lang="en-US" sz="2800" dirty="0">
                <a:latin typeface="Calibri"/>
                <a:cs typeface="Calibri"/>
              </a:rPr>
              <a:t> do que </a:t>
            </a:r>
            <a:r>
              <a:rPr lang="en-US" sz="2800" dirty="0" err="1">
                <a:latin typeface="Calibri"/>
                <a:cs typeface="Calibri"/>
              </a:rPr>
              <a:t>uma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coluna</a:t>
            </a:r>
            <a:r>
              <a:rPr lang="en-US" sz="2800" dirty="0">
                <a:latin typeface="Calibri"/>
                <a:cs typeface="Calibri"/>
              </a:rPr>
              <a:t> e </a:t>
            </a:r>
            <a:r>
              <a:rPr lang="en-US" sz="2800" dirty="0" err="1">
                <a:latin typeface="Calibri"/>
                <a:cs typeface="Calibri"/>
              </a:rPr>
              <a:t>são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descritas</a:t>
            </a:r>
            <a:r>
              <a:rPr lang="en-US" sz="2800" dirty="0">
                <a:latin typeface="Calibri"/>
                <a:cs typeface="Calibri"/>
              </a:rPr>
              <a:t> de forma </a:t>
            </a:r>
            <a:r>
              <a:rPr lang="en-US" sz="2800" dirty="0" err="1">
                <a:latin typeface="Calibri"/>
                <a:cs typeface="Calibri"/>
              </a:rPr>
              <a:t>independente</a:t>
            </a:r>
            <a:r>
              <a:rPr lang="en-US" sz="2800" dirty="0">
                <a:latin typeface="Calibri"/>
                <a:cs typeface="Calibri"/>
              </a:rPr>
              <a:t> da </a:t>
            </a:r>
            <a:r>
              <a:rPr lang="en-US" sz="2800" dirty="0" err="1">
                <a:latin typeface="Calibri"/>
                <a:cs typeface="Calibri"/>
              </a:rPr>
              <a:t>especifcação</a:t>
            </a:r>
            <a:r>
              <a:rPr lang="en-US" sz="2800" dirty="0">
                <a:latin typeface="Calibri"/>
                <a:cs typeface="Calibri"/>
              </a:rPr>
              <a:t> das </a:t>
            </a:r>
            <a:r>
              <a:rPr lang="en-US" sz="2800" dirty="0" err="1">
                <a:latin typeface="Calibri"/>
                <a:cs typeface="Calibri"/>
              </a:rPr>
              <a:t>colunas</a:t>
            </a:r>
            <a:r>
              <a:rPr lang="en-US" sz="2800" dirty="0">
                <a:latin typeface="Calibri"/>
                <a:cs typeface="Calibri"/>
              </a:rPr>
              <a:t>. </a:t>
            </a:r>
          </a:p>
          <a:p>
            <a:pPr marL="0" indent="0">
              <a:buSzPct val="100000"/>
              <a:buNone/>
            </a:pPr>
            <a:endParaRPr lang="pt-PT" sz="1800" dirty="0">
              <a:latin typeface="Calibri"/>
              <a:cs typeface="Calibri"/>
            </a:endParaRPr>
          </a:p>
          <a:p>
            <a:pPr marL="641350" indent="-285750" algn="just">
              <a:lnSpc>
                <a:spcPct val="120000"/>
              </a:lnSpc>
              <a:buSzPct val="100000"/>
              <a:buFont typeface="Wingdings" charset="2"/>
              <a:buChar char=""/>
              <a:defRPr/>
            </a:pPr>
            <a:endParaRPr lang="pt-PT" sz="1800" dirty="0">
              <a:latin typeface="Calibri"/>
              <a:cs typeface="Calibri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B38808"/>
                </a:solidFill>
                <a:latin typeface="Trebuchet MS" panose="020B0603020202020204" pitchFamily="34" charset="0"/>
              </a:rPr>
              <a:t>DDL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546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DDL – Create table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1800" b="1" dirty="0">
                <a:latin typeface="Trebuchet MS" panose="020B0603020202020204" pitchFamily="34" charset="0"/>
              </a:rPr>
              <a:t>Create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INTRODUÇÃO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69279" y="1690688"/>
            <a:ext cx="6217921" cy="24929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indent="541338">
              <a:lnSpc>
                <a:spcPct val="150000"/>
              </a:lnSpc>
            </a:pPr>
            <a:r>
              <a:rPr lang="en-US" sz="2000" b="1" dirty="0">
                <a:latin typeface="Calibri"/>
                <a:cs typeface="Calibri"/>
              </a:rPr>
              <a:t>create table </a:t>
            </a:r>
            <a:r>
              <a:rPr lang="en-US" sz="2000" dirty="0">
                <a:latin typeface="Calibri"/>
                <a:cs typeface="Calibri"/>
              </a:rPr>
              <a:t>&lt;</a:t>
            </a:r>
            <a:r>
              <a:rPr lang="en-US" sz="2000" dirty="0" err="1">
                <a:latin typeface="Calibri"/>
                <a:cs typeface="Calibri"/>
              </a:rPr>
              <a:t>nometabela</a:t>
            </a:r>
            <a:r>
              <a:rPr lang="en-US" sz="2000" dirty="0">
                <a:latin typeface="Calibri"/>
                <a:cs typeface="Calibri"/>
              </a:rPr>
              <a:t>&gt; (</a:t>
            </a:r>
          </a:p>
          <a:p>
            <a:pPr lvl="1" indent="84138">
              <a:lnSpc>
                <a:spcPct val="150000"/>
              </a:lnSpc>
            </a:pPr>
            <a:r>
              <a:rPr lang="en-US" sz="2000" dirty="0">
                <a:latin typeface="Calibri"/>
                <a:cs typeface="Calibri"/>
              </a:rPr>
              <a:t> &lt;</a:t>
            </a:r>
            <a:r>
              <a:rPr lang="en-US" sz="2000" dirty="0" err="1">
                <a:latin typeface="Calibri"/>
                <a:cs typeface="Calibri"/>
              </a:rPr>
              <a:t>nomecoluna</a:t>
            </a:r>
            <a:r>
              <a:rPr lang="en-US" sz="2000" dirty="0">
                <a:latin typeface="Calibri"/>
                <a:cs typeface="Calibri"/>
              </a:rPr>
              <a:t>&gt;    &lt;</a:t>
            </a:r>
            <a:r>
              <a:rPr lang="en-US" sz="2000" dirty="0" err="1">
                <a:latin typeface="Calibri"/>
                <a:cs typeface="Calibri"/>
              </a:rPr>
              <a:t>tipocoluna</a:t>
            </a:r>
            <a:r>
              <a:rPr lang="en-US" sz="2000" dirty="0">
                <a:latin typeface="Calibri"/>
                <a:cs typeface="Calibri"/>
              </a:rPr>
              <a:t> &gt;  &lt;</a:t>
            </a:r>
            <a:r>
              <a:rPr lang="en-US" sz="2000" dirty="0" err="1">
                <a:latin typeface="Calibri"/>
                <a:cs typeface="Calibri"/>
              </a:rPr>
              <a:t>restrições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coluna</a:t>
            </a:r>
            <a:r>
              <a:rPr lang="en-US" sz="2000" dirty="0">
                <a:latin typeface="Calibri"/>
                <a:cs typeface="Calibri"/>
              </a:rPr>
              <a:t>&gt;,</a:t>
            </a:r>
          </a:p>
          <a:p>
            <a:pPr lvl="1" indent="84138">
              <a:lnSpc>
                <a:spcPct val="150000"/>
              </a:lnSpc>
            </a:pPr>
            <a:r>
              <a:rPr lang="en-US" sz="2000" dirty="0">
                <a:latin typeface="Calibri"/>
                <a:cs typeface="Calibri"/>
              </a:rPr>
              <a:t> &lt;</a:t>
            </a:r>
            <a:r>
              <a:rPr lang="en-US" sz="2000" dirty="0" err="1">
                <a:latin typeface="Calibri"/>
                <a:cs typeface="Calibri"/>
              </a:rPr>
              <a:t>nomecoluna</a:t>
            </a:r>
            <a:r>
              <a:rPr lang="en-US" sz="2000" dirty="0">
                <a:latin typeface="Calibri"/>
                <a:cs typeface="Calibri"/>
              </a:rPr>
              <a:t>&gt;      &lt;</a:t>
            </a:r>
            <a:r>
              <a:rPr lang="en-US" sz="2000" dirty="0" err="1">
                <a:latin typeface="Calibri"/>
                <a:cs typeface="Calibri"/>
              </a:rPr>
              <a:t>tipocoluna</a:t>
            </a:r>
            <a:r>
              <a:rPr lang="en-US" sz="2000" dirty="0">
                <a:latin typeface="Calibri"/>
                <a:cs typeface="Calibri"/>
              </a:rPr>
              <a:t>&gt; ,</a:t>
            </a:r>
          </a:p>
          <a:p>
            <a:pPr lvl="1" indent="84138">
              <a:lnSpc>
                <a:spcPct val="150000"/>
              </a:lnSpc>
            </a:pPr>
            <a:r>
              <a:rPr lang="en-US" sz="2000" dirty="0">
                <a:latin typeface="Calibri"/>
                <a:cs typeface="Calibri"/>
              </a:rPr>
              <a:t>&lt;</a:t>
            </a:r>
            <a:r>
              <a:rPr lang="en-US" sz="2000" dirty="0" err="1">
                <a:latin typeface="Calibri"/>
                <a:cs typeface="Calibri"/>
              </a:rPr>
              <a:t>restrições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tabela</a:t>
            </a:r>
            <a:r>
              <a:rPr lang="en-US" sz="2000" dirty="0">
                <a:latin typeface="Calibri"/>
                <a:cs typeface="Calibri"/>
              </a:rPr>
              <a:t>&gt;</a:t>
            </a:r>
          </a:p>
          <a:p>
            <a:pPr indent="541338">
              <a:lnSpc>
                <a:spcPct val="150000"/>
              </a:lnSpc>
            </a:pPr>
            <a:r>
              <a:rPr lang="en-US" sz="2400" dirty="0">
                <a:latin typeface="Calibri"/>
                <a:cs typeface="Calibri"/>
              </a:rPr>
              <a:t>);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3666666"/>
            <a:ext cx="4239768" cy="2977739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marL="457200" indent="-284163">
              <a:lnSpc>
                <a:spcPct val="150000"/>
              </a:lnSpc>
            </a:pPr>
            <a:r>
              <a:rPr lang="pt-PT" b="1" dirty="0" err="1"/>
              <a:t>create</a:t>
            </a:r>
            <a:r>
              <a:rPr lang="pt-PT" b="1" dirty="0"/>
              <a:t> </a:t>
            </a:r>
            <a:r>
              <a:rPr lang="pt-PT" b="1" dirty="0" err="1"/>
              <a:t>table</a:t>
            </a:r>
            <a:r>
              <a:rPr lang="pt-PT" b="1" dirty="0"/>
              <a:t> </a:t>
            </a:r>
            <a:r>
              <a:rPr lang="pt-PT" dirty="0"/>
              <a:t>aluno ( </a:t>
            </a:r>
          </a:p>
          <a:p>
            <a:pPr lvl="1" indent="-284163">
              <a:lnSpc>
                <a:spcPct val="150000"/>
              </a:lnSpc>
              <a:buNone/>
            </a:pPr>
            <a:r>
              <a:rPr lang="pt-PT" dirty="0"/>
              <a:t>	bi </a:t>
            </a:r>
            <a:r>
              <a:rPr lang="pt-PT" b="1" dirty="0"/>
              <a:t>integer primary key</a:t>
            </a:r>
            <a:r>
              <a:rPr lang="pt-PT" dirty="0"/>
              <a:t>, </a:t>
            </a:r>
          </a:p>
          <a:p>
            <a:pPr lvl="1" indent="-284163">
              <a:lnSpc>
                <a:spcPct val="150000"/>
              </a:lnSpc>
              <a:buNone/>
            </a:pPr>
            <a:r>
              <a:rPr lang="pt-PT" dirty="0"/>
              <a:t>	nome </a:t>
            </a:r>
            <a:r>
              <a:rPr lang="pt-PT" b="1" dirty="0"/>
              <a:t>varchar </a:t>
            </a:r>
            <a:r>
              <a:rPr lang="pt-PT" dirty="0"/>
              <a:t>(56) ,</a:t>
            </a:r>
          </a:p>
          <a:p>
            <a:pPr lvl="1" indent="-284163">
              <a:lnSpc>
                <a:spcPct val="150000"/>
              </a:lnSpc>
              <a:buNone/>
            </a:pPr>
            <a:r>
              <a:rPr lang="pt-PT" dirty="0"/>
              <a:t>	mediaCurso  </a:t>
            </a:r>
            <a:r>
              <a:rPr lang="pt-PT" b="1" dirty="0"/>
              <a:t>number </a:t>
            </a:r>
            <a:r>
              <a:rPr lang="pt-PT" dirty="0"/>
              <a:t>(4 ,2) default(0), </a:t>
            </a:r>
          </a:p>
          <a:p>
            <a:pPr lvl="1" indent="-284163">
              <a:lnSpc>
                <a:spcPct val="150000"/>
              </a:lnSpc>
              <a:buNone/>
            </a:pPr>
            <a:r>
              <a:rPr lang="pt-PT" dirty="0"/>
              <a:t>	datanascimento </a:t>
            </a:r>
            <a:r>
              <a:rPr lang="pt-PT" b="1" dirty="0"/>
              <a:t>date</a:t>
            </a:r>
            <a:endParaRPr lang="pt-PT" dirty="0"/>
          </a:p>
          <a:p>
            <a:pPr marL="457200" indent="-284163">
              <a:lnSpc>
                <a:spcPct val="150000"/>
              </a:lnSpc>
            </a:pPr>
            <a:r>
              <a:rPr lang="pt-PT" dirty="0"/>
              <a:t>);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54803" y="2239067"/>
            <a:ext cx="9882394" cy="2585323"/>
          </a:xfrm>
          <a:prstGeom prst="rect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b="1" dirty="0" err="1">
                <a:solidFill>
                  <a:srgbClr val="002060"/>
                </a:solidFill>
                <a:cs typeface="Calibri"/>
              </a:rPr>
              <a:t>Restrições</a:t>
            </a:r>
            <a:r>
              <a:rPr lang="en-US" b="1" dirty="0">
                <a:solidFill>
                  <a:srgbClr val="002060"/>
                </a:solidFill>
                <a:cs typeface="Calibri"/>
              </a:rPr>
              <a:t> “</a:t>
            </a:r>
            <a:r>
              <a:rPr lang="en-US" b="1" dirty="0" err="1">
                <a:solidFill>
                  <a:srgbClr val="002060"/>
                </a:solidFill>
                <a:cs typeface="Calibri"/>
              </a:rPr>
              <a:t>coluna</a:t>
            </a:r>
            <a:r>
              <a:rPr lang="en-US" b="1" dirty="0">
                <a:solidFill>
                  <a:srgbClr val="002060"/>
                </a:solidFill>
                <a:cs typeface="Calibri"/>
              </a:rPr>
              <a:t>” e </a:t>
            </a:r>
            <a:r>
              <a:rPr lang="en-US" b="1" dirty="0" err="1">
                <a:solidFill>
                  <a:srgbClr val="002060"/>
                </a:solidFill>
                <a:cs typeface="Calibri"/>
              </a:rPr>
              <a:t>restrições</a:t>
            </a:r>
            <a:r>
              <a:rPr lang="en-US" b="1" dirty="0">
                <a:solidFill>
                  <a:srgbClr val="002060"/>
                </a:solidFill>
                <a:cs typeface="Calibri"/>
              </a:rPr>
              <a:t> “</a:t>
            </a:r>
            <a:r>
              <a:rPr lang="en-US" b="1" dirty="0" err="1">
                <a:solidFill>
                  <a:srgbClr val="002060"/>
                </a:solidFill>
                <a:cs typeface="Calibri"/>
              </a:rPr>
              <a:t>tabela</a:t>
            </a:r>
            <a:r>
              <a:rPr lang="en-US" b="1" dirty="0">
                <a:solidFill>
                  <a:srgbClr val="002060"/>
                </a:solidFill>
                <a:cs typeface="Calibri"/>
              </a:rPr>
              <a:t>”</a:t>
            </a:r>
          </a:p>
          <a:p>
            <a:pPr>
              <a:buSzPct val="100000"/>
            </a:pPr>
            <a:endParaRPr lang="en-US" b="1" dirty="0">
              <a:solidFill>
                <a:srgbClr val="002060"/>
              </a:solidFill>
              <a:cs typeface="Calibri"/>
            </a:endParaRPr>
          </a:p>
          <a:p>
            <a:pPr>
              <a:buSzPct val="100000"/>
            </a:pPr>
            <a:r>
              <a:rPr lang="en-US" b="1" dirty="0" err="1">
                <a:solidFill>
                  <a:srgbClr val="002060"/>
                </a:solidFill>
                <a:cs typeface="Calibri"/>
              </a:rPr>
              <a:t>Tipos</a:t>
            </a:r>
            <a:r>
              <a:rPr lang="en-US" b="1" dirty="0">
                <a:solidFill>
                  <a:srgbClr val="002060"/>
                </a:solidFill>
                <a:cs typeface="Calibri"/>
              </a:rPr>
              <a:t> de </a:t>
            </a:r>
            <a:r>
              <a:rPr lang="en-US" b="1" dirty="0" err="1">
                <a:solidFill>
                  <a:srgbClr val="002060"/>
                </a:solidFill>
                <a:cs typeface="Calibri"/>
              </a:rPr>
              <a:t>restrições</a:t>
            </a:r>
            <a:r>
              <a:rPr lang="en-US" b="1" dirty="0">
                <a:solidFill>
                  <a:srgbClr val="002060"/>
                </a:solidFill>
                <a:cs typeface="Calibri"/>
              </a:rPr>
              <a:t> </a:t>
            </a:r>
            <a:r>
              <a:rPr lang="en-US" b="1" dirty="0" err="1">
                <a:solidFill>
                  <a:srgbClr val="002060"/>
                </a:solidFill>
                <a:cs typeface="Calibri"/>
              </a:rPr>
              <a:t>mais</a:t>
            </a:r>
            <a:r>
              <a:rPr lang="en-US" b="1" dirty="0">
                <a:solidFill>
                  <a:srgbClr val="002060"/>
                </a:solidFill>
                <a:cs typeface="Calibri"/>
              </a:rPr>
              <a:t> </a:t>
            </a:r>
            <a:r>
              <a:rPr lang="en-US" b="1" dirty="0" err="1">
                <a:solidFill>
                  <a:srgbClr val="002060"/>
                </a:solidFill>
                <a:cs typeface="Calibri"/>
              </a:rPr>
              <a:t>comuns</a:t>
            </a:r>
            <a:r>
              <a:rPr lang="en-US" b="1" dirty="0">
                <a:solidFill>
                  <a:srgbClr val="002060"/>
                </a:solidFill>
                <a:cs typeface="Calibri"/>
              </a:rPr>
              <a:t>:</a:t>
            </a:r>
          </a:p>
          <a:p>
            <a:pPr marL="569913" indent="-285750"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cs typeface="Calibri"/>
              </a:rPr>
              <a:t>NOT NULL</a:t>
            </a:r>
            <a:r>
              <a:rPr lang="en-US" dirty="0">
                <a:solidFill>
                  <a:srgbClr val="002060"/>
                </a:solidFill>
                <a:cs typeface="Calibri"/>
              </a:rPr>
              <a:t> - Ensures that a column cannot have a NULL value</a:t>
            </a:r>
          </a:p>
          <a:p>
            <a:pPr marL="569913" indent="-285750"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cs typeface="Calibri"/>
              </a:rPr>
              <a:t>UNIQUE</a:t>
            </a:r>
            <a:r>
              <a:rPr lang="en-US" dirty="0">
                <a:solidFill>
                  <a:srgbClr val="002060"/>
                </a:solidFill>
                <a:cs typeface="Calibri"/>
              </a:rPr>
              <a:t> - Ensures that all values in a column are different</a:t>
            </a:r>
          </a:p>
          <a:p>
            <a:pPr marL="569913" indent="-285750"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cs typeface="Calibri"/>
              </a:rPr>
              <a:t>PRIMARY KEY</a:t>
            </a:r>
            <a:r>
              <a:rPr lang="en-US" dirty="0">
                <a:solidFill>
                  <a:srgbClr val="002060"/>
                </a:solidFill>
                <a:cs typeface="Calibri"/>
              </a:rPr>
              <a:t> - A combination of a NOT NULL and UNIQUE. Uniquely identifies each row in a table</a:t>
            </a:r>
          </a:p>
          <a:p>
            <a:pPr marL="569913" indent="-285750"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cs typeface="Calibri"/>
              </a:rPr>
              <a:t>FOREIGN KEY</a:t>
            </a:r>
            <a:r>
              <a:rPr lang="en-US" dirty="0">
                <a:solidFill>
                  <a:srgbClr val="002060"/>
                </a:solidFill>
                <a:cs typeface="Calibri"/>
              </a:rPr>
              <a:t> - Uniquely identifies a row/record in another table</a:t>
            </a:r>
          </a:p>
          <a:p>
            <a:pPr marL="569913" indent="-285750"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cs typeface="Calibri"/>
              </a:rPr>
              <a:t>CHECK</a:t>
            </a:r>
            <a:r>
              <a:rPr lang="en-US" dirty="0">
                <a:solidFill>
                  <a:srgbClr val="002060"/>
                </a:solidFill>
                <a:cs typeface="Calibri"/>
              </a:rPr>
              <a:t> - Ensures that all values in a column satisfies a specific condition</a:t>
            </a:r>
          </a:p>
          <a:p>
            <a:pPr marL="569913" indent="-285750"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cs typeface="Calibri"/>
              </a:rPr>
              <a:t>DEFAULT</a:t>
            </a:r>
            <a:r>
              <a:rPr lang="en-US" dirty="0">
                <a:solidFill>
                  <a:srgbClr val="002060"/>
                </a:solidFill>
                <a:cs typeface="Calibri"/>
              </a:rPr>
              <a:t> - Sets a default value for a column when no value is specified</a:t>
            </a:r>
            <a:endParaRPr lang="pt-PT" dirty="0">
              <a:solidFill>
                <a:srgbClr val="00206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238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1685</TotalTime>
  <Words>5709</Words>
  <Application>Microsoft Office PowerPoint</Application>
  <PresentationFormat>Widescreen</PresentationFormat>
  <Paragraphs>1051</Paragraphs>
  <Slides>66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66</vt:i4>
      </vt:variant>
    </vt:vector>
  </HeadingPairs>
  <TitlesOfParts>
    <vt:vector size="79" baseType="lpstr">
      <vt:lpstr>Arial</vt:lpstr>
      <vt:lpstr>Calibri</vt:lpstr>
      <vt:lpstr>Calibri Light</vt:lpstr>
      <vt:lpstr>Courier New</vt:lpstr>
      <vt:lpstr>Franklin Gothic Medium Cond</vt:lpstr>
      <vt:lpstr>Georgia</vt:lpstr>
      <vt:lpstr>pTrebuchet MS</vt:lpstr>
      <vt:lpstr>Times New Roman</vt:lpstr>
      <vt:lpstr>Trebuchet MS</vt:lpstr>
      <vt:lpstr>Wingdings</vt:lpstr>
      <vt:lpstr>Office Theme</vt:lpstr>
      <vt:lpstr>1_Custom Design</vt:lpstr>
      <vt:lpstr>Custom Design</vt:lpstr>
      <vt:lpstr>PowerPoint Presentation</vt:lpstr>
      <vt:lpstr>Estrutura programática</vt:lpstr>
      <vt:lpstr>SQL – Structured Query Language</vt:lpstr>
      <vt:lpstr>SQL – Structured Query Language</vt:lpstr>
      <vt:lpstr>SQL</vt:lpstr>
      <vt:lpstr>SQL</vt:lpstr>
      <vt:lpstr>DDL</vt:lpstr>
      <vt:lpstr>PowerPoint Presentation</vt:lpstr>
      <vt:lpstr>DDL – Create table</vt:lpstr>
      <vt:lpstr>DDL – Create table</vt:lpstr>
      <vt:lpstr>DDL – Create table</vt:lpstr>
      <vt:lpstr>DDL – Create table</vt:lpstr>
      <vt:lpstr>DDL – Create table</vt:lpstr>
      <vt:lpstr>DDL – Create table</vt:lpstr>
      <vt:lpstr>DDL – Create table</vt:lpstr>
      <vt:lpstr>Create View</vt:lpstr>
      <vt:lpstr>Create Sequence</vt:lpstr>
      <vt:lpstr>Create Index</vt:lpstr>
      <vt:lpstr>Alter Table</vt:lpstr>
      <vt:lpstr>Alter Table</vt:lpstr>
      <vt:lpstr>Drop</vt:lpstr>
      <vt:lpstr>SQL</vt:lpstr>
      <vt:lpstr>DCL – Grant, Revoke, Deny</vt:lpstr>
      <vt:lpstr>SQL</vt:lpstr>
      <vt:lpstr>DML – Insert, Update, Delete</vt:lpstr>
      <vt:lpstr>DML – Insert, Update, Delete</vt:lpstr>
      <vt:lpstr>DML – Insert</vt:lpstr>
      <vt:lpstr>DML – Update</vt:lpstr>
      <vt:lpstr>DML – Delete</vt:lpstr>
      <vt:lpstr>DML – Select</vt:lpstr>
      <vt:lpstr>DML – Select</vt:lpstr>
      <vt:lpstr>DML – Select</vt:lpstr>
      <vt:lpstr>DML – Select</vt:lpstr>
      <vt:lpstr>DML – Select</vt:lpstr>
      <vt:lpstr>DML – Select</vt:lpstr>
      <vt:lpstr>DML – Select, cláusula WHERE</vt:lpstr>
      <vt:lpstr>DML – Select, cláusula WHERE</vt:lpstr>
      <vt:lpstr>DML – Select, cláusula WHERE</vt:lpstr>
      <vt:lpstr>DML – Select, cláusula GROUP BY</vt:lpstr>
      <vt:lpstr>DML – Select, cláusula GROUP BY</vt:lpstr>
      <vt:lpstr>DML – Select, cláusula GROUP BY</vt:lpstr>
      <vt:lpstr>DML – Select, cláusula ORDER BY</vt:lpstr>
      <vt:lpstr>DML – Select, funções de agregação</vt:lpstr>
      <vt:lpstr>DML – Select, funções de agregação</vt:lpstr>
      <vt:lpstr>PowerPoint Presentation</vt:lpstr>
      <vt:lpstr>DML – operações de conjuntos</vt:lpstr>
      <vt:lpstr>DML – Select, produto cartesiano, join</vt:lpstr>
      <vt:lpstr>DML – Select, JOIN</vt:lpstr>
      <vt:lpstr>DML – Select, JOIN</vt:lpstr>
      <vt:lpstr>DML – Select, Subqueries</vt:lpstr>
      <vt:lpstr>DML – Select, Subqueries</vt:lpstr>
      <vt:lpstr>DML – Select, Subqueries</vt:lpstr>
      <vt:lpstr>DML – Select, Subqueries</vt:lpstr>
      <vt:lpstr>DML – Select, Subqueries</vt:lpstr>
      <vt:lpstr>DML – Select, Subqueries não correlacionadas</vt:lpstr>
      <vt:lpstr>DML – Select, Subqueries correlacionadas</vt:lpstr>
      <vt:lpstr>DML – Select, Subqueries correlacionadas</vt:lpstr>
      <vt:lpstr>DML – Select, Subqueries exemplos</vt:lpstr>
      <vt:lpstr>DML – Select, Subqueries exemplos</vt:lpstr>
      <vt:lpstr>DML – Select, Subqueries exemplos</vt:lpstr>
      <vt:lpstr>Questões</vt:lpstr>
      <vt:lpstr>Questões</vt:lpstr>
      <vt:lpstr>Questões</vt:lpstr>
      <vt:lpstr>SQL</vt:lpstr>
      <vt:lpstr>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Praxis network</dc:title>
  <dc:creator>Laura Urbonavičiūtė</dc:creator>
  <cp:lastModifiedBy>Nuno Escudeiro</cp:lastModifiedBy>
  <cp:revision>162</cp:revision>
  <dcterms:created xsi:type="dcterms:W3CDTF">2018-03-06T11:29:24Z</dcterms:created>
  <dcterms:modified xsi:type="dcterms:W3CDTF">2021-11-02T11:36:57Z</dcterms:modified>
</cp:coreProperties>
</file>