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sldIdLst>
    <p:sldId id="259" r:id="rId2"/>
    <p:sldId id="411" r:id="rId3"/>
    <p:sldId id="430" r:id="rId4"/>
    <p:sldId id="414" r:id="rId5"/>
    <p:sldId id="415" r:id="rId6"/>
    <p:sldId id="417" r:id="rId7"/>
    <p:sldId id="418" r:id="rId8"/>
    <p:sldId id="419" r:id="rId9"/>
    <p:sldId id="420" r:id="rId10"/>
    <p:sldId id="429" r:id="rId11"/>
    <p:sldId id="422" r:id="rId12"/>
    <p:sldId id="431" r:id="rId13"/>
    <p:sldId id="423" r:id="rId14"/>
    <p:sldId id="435" r:id="rId15"/>
    <p:sldId id="424" r:id="rId16"/>
    <p:sldId id="425" r:id="rId17"/>
    <p:sldId id="433" r:id="rId18"/>
    <p:sldId id="426" r:id="rId19"/>
    <p:sldId id="434" r:id="rId20"/>
    <p:sldId id="428" r:id="rId21"/>
    <p:sldId id="440" r:id="rId22"/>
    <p:sldId id="441" r:id="rId23"/>
    <p:sldId id="442" r:id="rId24"/>
    <p:sldId id="436" r:id="rId25"/>
    <p:sldId id="437" r:id="rId26"/>
    <p:sldId id="438" r:id="rId27"/>
    <p:sldId id="439" r:id="rId28"/>
    <p:sldId id="443" r:id="rId29"/>
    <p:sldId id="381" r:id="rId30"/>
    <p:sldId id="383" r:id="rId31"/>
    <p:sldId id="385" r:id="rId32"/>
    <p:sldId id="386" r:id="rId33"/>
    <p:sldId id="388" r:id="rId34"/>
    <p:sldId id="43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411"/>
            <p14:sldId id="430"/>
            <p14:sldId id="414"/>
            <p14:sldId id="415"/>
            <p14:sldId id="417"/>
            <p14:sldId id="418"/>
            <p14:sldId id="419"/>
            <p14:sldId id="420"/>
            <p14:sldId id="429"/>
            <p14:sldId id="422"/>
            <p14:sldId id="431"/>
            <p14:sldId id="423"/>
            <p14:sldId id="435"/>
            <p14:sldId id="424"/>
            <p14:sldId id="425"/>
            <p14:sldId id="433"/>
            <p14:sldId id="426"/>
            <p14:sldId id="434"/>
            <p14:sldId id="428"/>
            <p14:sldId id="440"/>
            <p14:sldId id="441"/>
            <p14:sldId id="442"/>
            <p14:sldId id="436"/>
            <p14:sldId id="437"/>
            <p14:sldId id="438"/>
            <p14:sldId id="439"/>
            <p14:sldId id="443"/>
            <p14:sldId id="381"/>
            <p14:sldId id="383"/>
            <p14:sldId id="385"/>
            <p14:sldId id="386"/>
            <p14:sldId id="388"/>
            <p14:sldId id="4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2A39CB-345E-4B6E-A139-B89D332268B5}" v="31" dt="2021-11-21T10:40:43.212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6" autoAdjust="0"/>
    <p:restoredTop sz="91651" autoAdjust="0"/>
  </p:normalViewPr>
  <p:slideViewPr>
    <p:cSldViewPr>
      <p:cViewPr varScale="1">
        <p:scale>
          <a:sx n="75" d="100"/>
          <a:sy n="75" d="100"/>
        </p:scale>
        <p:origin x="638" y="5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790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0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79" y="1524000"/>
            <a:ext cx="5219521" cy="358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" y="0"/>
            <a:ext cx="7168444" cy="9144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PT" sz="3600" noProof="0" dirty="0">
                <a:solidFill>
                  <a:schemeClr val="bg1"/>
                </a:solidFill>
              </a:rPr>
              <a:t>Linguagem</a:t>
            </a:r>
            <a:r>
              <a:rPr lang="pt-PT" sz="3600" baseline="0" noProof="0" dirty="0">
                <a:solidFill>
                  <a:schemeClr val="bg1"/>
                </a:solidFill>
              </a:rPr>
              <a:t> SQL </a:t>
            </a:r>
            <a:r>
              <a:rPr lang="mr-IN" sz="3600" baseline="0" noProof="0" dirty="0">
                <a:solidFill>
                  <a:schemeClr val="bg1"/>
                </a:solidFill>
              </a:rPr>
              <a:t>–</a:t>
            </a:r>
            <a:r>
              <a:rPr lang="pt-PT" sz="3600" baseline="0" noProof="0" dirty="0">
                <a:solidFill>
                  <a:schemeClr val="bg1"/>
                </a:solidFill>
              </a:rPr>
              <a:t> </a:t>
            </a:r>
            <a:r>
              <a:rPr lang="pt-PT" sz="3600" noProof="0" dirty="0">
                <a:solidFill>
                  <a:schemeClr val="bg1"/>
                </a:solidFill>
              </a:rPr>
              <a:t>DDL e DML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/>
          <a:srcRect b="17949"/>
          <a:stretch/>
        </p:blipFill>
        <p:spPr>
          <a:xfrm>
            <a:off x="7196668" y="0"/>
            <a:ext cx="1947332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68141" y="40986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56284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BASE DE DADOS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2971800"/>
            <a:ext cx="3352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SQL</a:t>
            </a:r>
          </a:p>
          <a:p>
            <a:r>
              <a:rPr lang="en-GB" sz="2400" dirty="0"/>
              <a:t>Structured Query Language – DML</a:t>
            </a:r>
          </a:p>
          <a:p>
            <a:r>
              <a:rPr lang="en-GB" sz="2400" dirty="0"/>
              <a:t> </a:t>
            </a:r>
          </a:p>
          <a:p>
            <a:r>
              <a:rPr lang="en-GB" dirty="0"/>
              <a:t>Views &amp; </a:t>
            </a:r>
            <a:r>
              <a:rPr lang="en-GB" dirty="0" err="1"/>
              <a:t>Funções</a:t>
            </a:r>
            <a:r>
              <a:rPr lang="en-GB" dirty="0"/>
              <a:t> Oracle</a:t>
            </a:r>
          </a:p>
          <a:p>
            <a:endParaRPr lang="en-US" sz="24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PT" b="1" dirty="0" err="1">
                <a:latin typeface="Garamond" charset="0"/>
              </a:rPr>
              <a:t>Read</a:t>
            </a:r>
            <a:r>
              <a:rPr lang="pt-PT" b="1" dirty="0">
                <a:latin typeface="Garamond" charset="0"/>
              </a:rPr>
              <a:t> </a:t>
            </a:r>
            <a:r>
              <a:rPr lang="pt-PT" b="1" dirty="0" err="1">
                <a:latin typeface="Garamond" charset="0"/>
              </a:rPr>
              <a:t>Only</a:t>
            </a:r>
            <a:endParaRPr lang="pt-PT" b="1" dirty="0">
              <a:latin typeface="Garamond" charset="0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914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pt-PT" dirty="0">
                <a:latin typeface="Calibri"/>
                <a:cs typeface="Calibri"/>
              </a:rPr>
              <a:t>É possível o utilizador aceder a definição da </a:t>
            </a:r>
            <a:r>
              <a:rPr lang="pt-PT" dirty="0" err="1">
                <a:latin typeface="Calibri"/>
                <a:cs typeface="Calibri"/>
              </a:rPr>
              <a:t>view</a:t>
            </a:r>
            <a:r>
              <a:rPr lang="pt-PT" dirty="0">
                <a:latin typeface="Calibri"/>
                <a:cs typeface="Calibri"/>
              </a:rPr>
              <a:t> através do dicionário de dados do Oracle: ALL_VIEWS, USER_VIEWS. A opção </a:t>
            </a:r>
            <a:r>
              <a:rPr lang="pt-PT" b="1" dirty="0" err="1">
                <a:latin typeface="Calibri"/>
                <a:cs typeface="Calibri"/>
              </a:rPr>
              <a:t>read</a:t>
            </a:r>
            <a:r>
              <a:rPr lang="pt-PT" b="1" dirty="0">
                <a:latin typeface="Calibri"/>
                <a:cs typeface="Calibri"/>
              </a:rPr>
              <a:t> </a:t>
            </a:r>
            <a:r>
              <a:rPr lang="pt-PT" b="1" dirty="0" err="1">
                <a:latin typeface="Calibri"/>
                <a:cs typeface="Calibri"/>
              </a:rPr>
              <a:t>only</a:t>
            </a:r>
            <a:r>
              <a:rPr lang="pt-PT" dirty="0">
                <a:latin typeface="Calibri"/>
                <a:cs typeface="Calibri"/>
              </a:rPr>
              <a:t> esconde o SELECT</a:t>
            </a:r>
          </a:p>
          <a:p>
            <a:pPr eaLnBrk="1" hangingPunct="1"/>
            <a:endParaRPr lang="pt-PT" sz="1600" dirty="0">
              <a:latin typeface="Calibri"/>
              <a:cs typeface="Calibri"/>
            </a:endParaRPr>
          </a:p>
          <a:p>
            <a:pPr>
              <a:buNone/>
            </a:pPr>
            <a:endParaRPr lang="pt-PT" dirty="0">
              <a:latin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020228-5EFF-4C89-9ED2-C1E8E195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52359"/>
            <a:ext cx="9006529" cy="28578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1E1F68-C823-4B29-AD8F-7B74FF6B5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9" y="5203713"/>
            <a:ext cx="5150993" cy="1556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4B0BEF-839D-4932-89CC-62B0A2A7F51E}"/>
              </a:ext>
            </a:extLst>
          </p:cNvPr>
          <p:cNvSpPr txBox="1"/>
          <p:nvPr/>
        </p:nvSpPr>
        <p:spPr>
          <a:xfrm>
            <a:off x="7352152" y="1048434"/>
            <a:ext cx="156324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ALL_VIEWS</a:t>
            </a:r>
          </a:p>
          <a:p>
            <a:r>
              <a:rPr lang="en-GB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USER_VIEWS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BE49DE-1A73-47BD-A73F-0F7BB58057DB}"/>
              </a:ext>
            </a:extLst>
          </p:cNvPr>
          <p:cNvSpPr/>
          <p:nvPr/>
        </p:nvSpPr>
        <p:spPr>
          <a:xfrm>
            <a:off x="-76200" y="4860813"/>
            <a:ext cx="2438400" cy="685800"/>
          </a:xfrm>
          <a:prstGeom prst="ellipse">
            <a:avLst/>
          </a:prstGeom>
          <a:solidFill>
            <a:srgbClr val="FFC000">
              <a:alpha val="3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29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b="1" dirty="0">
                <a:latin typeface="Garamond" charset="0"/>
              </a:rPr>
              <a:t>Alteração de informação na </a:t>
            </a:r>
            <a:r>
              <a:rPr lang="pt-PT" b="1" dirty="0" err="1">
                <a:latin typeface="Garamond" charset="0"/>
              </a:rPr>
              <a:t>View</a:t>
            </a:r>
            <a:endParaRPr lang="pt-PT" b="1" dirty="0">
              <a:latin typeface="Garamond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07642-814B-4208-A63E-906353391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" y="1728169"/>
            <a:ext cx="6905625" cy="46208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857B4D5-EBA6-45CC-A4F9-E4D0E81F2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080" y="1558841"/>
            <a:ext cx="2949920" cy="11062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10C9A6-2124-419E-A1FB-B9CE35CF1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576" y="2894505"/>
            <a:ext cx="2839403" cy="12871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574516-306E-4BDC-A59E-8D6B7833F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096" y="4371252"/>
            <a:ext cx="2695888" cy="1235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6D43C5-4BCA-4176-8B73-E2EEB1CC7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17" y="5697067"/>
            <a:ext cx="2949920" cy="11062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9BDB9EC-F0EA-480B-91C9-CA7E65B5C73C}"/>
              </a:ext>
            </a:extLst>
          </p:cNvPr>
          <p:cNvSpPr/>
          <p:nvPr/>
        </p:nvSpPr>
        <p:spPr>
          <a:xfrm>
            <a:off x="-398607" y="2058245"/>
            <a:ext cx="6996738" cy="1065956"/>
          </a:xfrm>
          <a:prstGeom prst="ellipse">
            <a:avLst/>
          </a:prstGeom>
          <a:solidFill>
            <a:srgbClr val="FFC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3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0"/>
            <a:ext cx="9372600" cy="609600"/>
          </a:xfrm>
        </p:spPr>
        <p:txBody>
          <a:bodyPr>
            <a:normAutofit/>
          </a:bodyPr>
          <a:lstStyle/>
          <a:p>
            <a:r>
              <a:rPr lang="pt-PT" b="1" dirty="0">
                <a:latin typeface="Garamond" charset="0"/>
              </a:rPr>
              <a:t>Alteração de informação com </a:t>
            </a:r>
            <a:r>
              <a:rPr lang="pt-PT" b="1" dirty="0" err="1">
                <a:latin typeface="Garamond" charset="0"/>
              </a:rPr>
              <a:t>read</a:t>
            </a:r>
            <a:r>
              <a:rPr lang="pt-PT" b="1" dirty="0">
                <a:latin typeface="Garamond" charset="0"/>
              </a:rPr>
              <a:t> </a:t>
            </a:r>
            <a:r>
              <a:rPr lang="pt-PT" b="1" dirty="0" err="1">
                <a:latin typeface="Garamond" charset="0"/>
              </a:rPr>
              <a:t>only</a:t>
            </a:r>
            <a:r>
              <a:rPr lang="pt-PT" b="1" dirty="0">
                <a:latin typeface="Garamond" charset="0"/>
              </a:rPr>
              <a:t> não é possível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B78A82-D909-48B9-8EFE-2CD71930E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9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878" y="1056255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sz="2400" b="1" dirty="0">
                <a:latin typeface="Garamond" charset="0"/>
              </a:rPr>
              <a:t>Alteração de informação – </a:t>
            </a:r>
            <a:r>
              <a:rPr lang="pt-PT" sz="2400" b="1" dirty="0" err="1">
                <a:latin typeface="Garamond" charset="0"/>
              </a:rPr>
              <a:t>view</a:t>
            </a:r>
            <a:r>
              <a:rPr lang="pt-PT" sz="2400" b="1" dirty="0">
                <a:latin typeface="Garamond" charset="0"/>
              </a:rPr>
              <a:t> com agregação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800600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pt-PT" sz="1600" b="1" dirty="0">
                <a:latin typeface="Calibri"/>
                <a:cs typeface="Calibri"/>
              </a:rPr>
              <a:t>Mas não podemos alterar informação através da </a:t>
            </a:r>
            <a:r>
              <a:rPr lang="pt-PT" sz="1600" b="1" dirty="0" err="1">
                <a:highlight>
                  <a:srgbClr val="FFFF00"/>
                </a:highlight>
                <a:latin typeface="Calibri"/>
                <a:cs typeface="Calibri"/>
              </a:rPr>
              <a:t>view</a:t>
            </a:r>
            <a:r>
              <a:rPr lang="pt-PT" sz="1600" b="1" dirty="0">
                <a:highlight>
                  <a:srgbClr val="FFFF00"/>
                </a:highlight>
                <a:latin typeface="Calibri"/>
                <a:cs typeface="Calibri"/>
              </a:rPr>
              <a:t> “</a:t>
            </a:r>
            <a:r>
              <a:rPr lang="pt-PT" sz="1600" b="1" dirty="0" err="1">
                <a:highlight>
                  <a:srgbClr val="FFFF00"/>
                </a:highlight>
                <a:latin typeface="Calibri"/>
                <a:cs typeface="Calibri"/>
              </a:rPr>
              <a:t>Super</a:t>
            </a:r>
            <a:r>
              <a:rPr lang="pt-PT" sz="1600" b="1" dirty="0">
                <a:highlight>
                  <a:srgbClr val="FFFF00"/>
                </a:highlight>
                <a:latin typeface="Calibri"/>
                <a:cs typeface="Calibri"/>
              </a:rPr>
              <a:t> Clientes”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pt-PT" sz="1600" dirty="0">
                <a:solidFill>
                  <a:srgbClr val="FF0000"/>
                </a:solidFill>
                <a:latin typeface="Calibri"/>
                <a:cs typeface="Calibri"/>
              </a:rPr>
              <a:t>Porque tem informação de agregação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F47617-46FA-4B50-B97A-22E5FE204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" y="2514600"/>
            <a:ext cx="9081837" cy="3081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D21ACC-1A39-4028-B1A3-5F03FA51D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799" y="5715000"/>
            <a:ext cx="3639109" cy="103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1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" y="914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sz="2400" b="1" dirty="0">
                <a:latin typeface="Garamond" charset="0"/>
              </a:rPr>
              <a:t>Alteração de informação – </a:t>
            </a:r>
            <a:r>
              <a:rPr lang="pt-PT" sz="2400" b="1" dirty="0" err="1">
                <a:latin typeface="Garamond" charset="0"/>
              </a:rPr>
              <a:t>view</a:t>
            </a:r>
            <a:r>
              <a:rPr lang="pt-PT" sz="2400" b="1" dirty="0">
                <a:latin typeface="Garamond" charset="0"/>
              </a:rPr>
              <a:t> com agregação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757" y="1600200"/>
            <a:ext cx="8229600" cy="723900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pt-PT" sz="1600" b="1" dirty="0">
                <a:latin typeface="Calibri"/>
                <a:cs typeface="Calibri"/>
              </a:rPr>
              <a:t>Mas não podemos alterar informação através da </a:t>
            </a:r>
            <a:r>
              <a:rPr lang="pt-PT" sz="1600" b="1" dirty="0" err="1">
                <a:latin typeface="Calibri"/>
                <a:cs typeface="Calibri"/>
              </a:rPr>
              <a:t>view</a:t>
            </a:r>
            <a:r>
              <a:rPr lang="pt-PT" sz="1600" b="1" dirty="0">
                <a:latin typeface="Calibri"/>
                <a:cs typeface="Calibri"/>
              </a:rPr>
              <a:t> “</a:t>
            </a:r>
            <a:r>
              <a:rPr lang="pt-PT" sz="1600" b="1" dirty="0" err="1">
                <a:latin typeface="Calibri"/>
                <a:cs typeface="Calibri"/>
              </a:rPr>
              <a:t>Super</a:t>
            </a:r>
            <a:r>
              <a:rPr lang="pt-PT" sz="1600" b="1" dirty="0">
                <a:latin typeface="Calibri"/>
                <a:cs typeface="Calibri"/>
              </a:rPr>
              <a:t> Clientes”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pt-PT" sz="1600" dirty="0">
                <a:solidFill>
                  <a:srgbClr val="FF0000"/>
                </a:solidFill>
                <a:latin typeface="Calibri"/>
                <a:cs typeface="Calibri"/>
              </a:rPr>
              <a:t>Porque tem informação de agregação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84255E-1DCF-4DC8-8241-82755480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4" y="2324100"/>
            <a:ext cx="90011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3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108" y="990600"/>
            <a:ext cx="8229600" cy="914400"/>
          </a:xfrm>
        </p:spPr>
        <p:txBody>
          <a:bodyPr/>
          <a:lstStyle/>
          <a:p>
            <a:r>
              <a:rPr lang="pt-PT" sz="2400" b="1" dirty="0">
                <a:latin typeface="Garamond" charset="0"/>
              </a:rPr>
              <a:t>Alteração de informação – </a:t>
            </a:r>
            <a:r>
              <a:rPr lang="pt-PT" sz="2400" b="1" dirty="0" err="1">
                <a:latin typeface="Garamond" charset="0"/>
              </a:rPr>
              <a:t>view</a:t>
            </a:r>
            <a:r>
              <a:rPr lang="pt-PT" sz="2400" b="1" dirty="0">
                <a:latin typeface="Garamond" charset="0"/>
              </a:rPr>
              <a:t> com </a:t>
            </a:r>
            <a:r>
              <a:rPr lang="pt-PT" sz="2400" b="1" dirty="0" err="1">
                <a:latin typeface="Garamond" charset="0"/>
              </a:rPr>
              <a:t>join</a:t>
            </a:r>
            <a:endParaRPr lang="pt-PT" sz="2400" b="1" dirty="0">
              <a:latin typeface="Garamond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9108" y="1600200"/>
            <a:ext cx="8625784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E se tiver várias tabelas e não tiver informação agregada?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Se tentarmos inserir um registo através da </a:t>
            </a:r>
            <a:r>
              <a:rPr lang="pt-PT" sz="1600" dirty="0" err="1">
                <a:latin typeface="Calibri"/>
                <a:cs typeface="Calibri"/>
              </a:rPr>
              <a:t>view</a:t>
            </a:r>
            <a:r>
              <a:rPr lang="pt-PT" sz="1600" dirty="0">
                <a:latin typeface="Calibri"/>
                <a:cs typeface="Calibri"/>
              </a:rPr>
              <a:t>...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o registo vai para a tabela cliente, conta, ou ambas?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e o nome, morada e telefone do cliente?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se por exemplo, para o cliente 1 não especificar o nome 'A1' vou gerar inconsistência?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12D279-AC90-4D56-BD26-92DEBB6A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15" y="2209800"/>
            <a:ext cx="862578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5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8229600" cy="914400"/>
          </a:xfrm>
        </p:spPr>
        <p:txBody>
          <a:bodyPr/>
          <a:lstStyle/>
          <a:p>
            <a:pPr eaLnBrk="1" hangingPunct="1"/>
            <a:r>
              <a:rPr lang="pt-PT" sz="2400" b="1" dirty="0">
                <a:latin typeface="Garamond" charset="0"/>
              </a:rPr>
              <a:t>Alteração de informação – </a:t>
            </a:r>
            <a:r>
              <a:rPr lang="pt-PT" sz="2400" b="1" dirty="0" err="1">
                <a:latin typeface="Garamond" charset="0"/>
              </a:rPr>
              <a:t>view</a:t>
            </a:r>
            <a:r>
              <a:rPr lang="pt-PT" sz="2400" b="1" dirty="0">
                <a:latin typeface="Garamond" charset="0"/>
              </a:rPr>
              <a:t> com </a:t>
            </a:r>
            <a:r>
              <a:rPr lang="pt-PT" sz="2400" b="1" dirty="0" err="1">
                <a:latin typeface="Garamond" charset="0"/>
              </a:rPr>
              <a:t>join</a:t>
            </a:r>
            <a:endParaRPr lang="pt-PT" sz="2400" b="1" dirty="0">
              <a:latin typeface="Garamond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663B9F-8FB5-4D5C-A12A-01E74D7D7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77" y="1752600"/>
            <a:ext cx="8791823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55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42975"/>
            <a:ext cx="8229600" cy="914400"/>
          </a:xfrm>
        </p:spPr>
        <p:txBody>
          <a:bodyPr/>
          <a:lstStyle/>
          <a:p>
            <a:r>
              <a:rPr lang="pt-PT" sz="2400" b="1" dirty="0">
                <a:latin typeface="Garamond" charset="0"/>
              </a:rPr>
              <a:t>Alteração de informação – </a:t>
            </a:r>
            <a:r>
              <a:rPr lang="pt-PT" sz="2400" b="1" dirty="0" err="1">
                <a:latin typeface="Garamond" charset="0"/>
              </a:rPr>
              <a:t>view</a:t>
            </a:r>
            <a:r>
              <a:rPr lang="pt-PT" sz="2400" b="1" dirty="0">
                <a:latin typeface="Garamond" charset="0"/>
              </a:rPr>
              <a:t> com </a:t>
            </a:r>
            <a:r>
              <a:rPr lang="pt-PT" sz="2400" b="1" dirty="0" err="1">
                <a:latin typeface="Garamond" charset="0"/>
              </a:rPr>
              <a:t>join</a:t>
            </a:r>
            <a:endParaRPr lang="pt-PT" sz="2400" b="1" dirty="0">
              <a:latin typeface="Garamond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0389E-17CB-4A14-B72C-BD2C37DF7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6" y="1400175"/>
            <a:ext cx="5883384" cy="26384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6606CD7-7951-4F6E-8067-93A902356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3933825"/>
            <a:ext cx="5562600" cy="1362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A657B0-7D49-4AC1-9F9E-FBB04A9C9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5386387"/>
            <a:ext cx="5543550" cy="1419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AFB179-CE57-4227-A374-F540CC07B16F}"/>
              </a:ext>
            </a:extLst>
          </p:cNvPr>
          <p:cNvSpPr txBox="1"/>
          <p:nvPr/>
        </p:nvSpPr>
        <p:spPr>
          <a:xfrm>
            <a:off x="64498" y="4576762"/>
            <a:ext cx="3522346" cy="15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/>
              <a:t>Registo 2 (cliente 1 e conta 2) passou a agência de 2 para 3 </a:t>
            </a:r>
          </a:p>
          <a:p>
            <a:pPr>
              <a:lnSpc>
                <a:spcPct val="150000"/>
              </a:lnSpc>
            </a:pPr>
            <a:r>
              <a:rPr lang="pt-PT" sz="1600" dirty="0"/>
              <a:t>e o saldo passou de </a:t>
            </a:r>
          </a:p>
          <a:p>
            <a:pPr>
              <a:lnSpc>
                <a:spcPct val="150000"/>
              </a:lnSpc>
            </a:pPr>
            <a:r>
              <a:rPr lang="pt-PT" sz="1600" dirty="0"/>
              <a:t>8000 para 8010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784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99235" y="990600"/>
            <a:ext cx="8229600" cy="914400"/>
          </a:xfrm>
        </p:spPr>
        <p:txBody>
          <a:bodyPr/>
          <a:lstStyle/>
          <a:p>
            <a:pPr eaLnBrk="1" hangingPunct="1"/>
            <a:r>
              <a:rPr lang="pt-PT" sz="2400" b="1" dirty="0">
                <a:latin typeface="Garamond" charset="0"/>
              </a:rPr>
              <a:t>Alteração de informação </a:t>
            </a:r>
            <a:r>
              <a:rPr lang="pt-PT" sz="2400" b="1" dirty="0" err="1">
                <a:latin typeface="Garamond" charset="0"/>
              </a:rPr>
              <a:t>view</a:t>
            </a:r>
            <a:r>
              <a:rPr lang="pt-PT" sz="2400" b="1" dirty="0">
                <a:latin typeface="Garamond" charset="0"/>
              </a:rPr>
              <a:t> com </a:t>
            </a:r>
            <a:r>
              <a:rPr lang="pt-PT" sz="2400" b="1" dirty="0" err="1">
                <a:latin typeface="Garamond" charset="0"/>
              </a:rPr>
              <a:t>join</a:t>
            </a:r>
            <a:endParaRPr lang="pt-PT" sz="2400" b="1" dirty="0">
              <a:latin typeface="Garamond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82A97E-7C6E-4E66-8E3E-362A671F5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5" y="1676400"/>
            <a:ext cx="904476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53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b="1" dirty="0">
                <a:latin typeface="Garamond" charset="0"/>
              </a:rPr>
              <a:t>Alteração de informação – </a:t>
            </a:r>
            <a:r>
              <a:rPr lang="pt-PT" b="1" dirty="0" err="1">
                <a:latin typeface="Garamond" charset="0"/>
              </a:rPr>
              <a:t>view</a:t>
            </a:r>
            <a:r>
              <a:rPr lang="pt-PT" b="1" dirty="0">
                <a:latin typeface="Garamond" charset="0"/>
              </a:rPr>
              <a:t> com </a:t>
            </a:r>
            <a:r>
              <a:rPr lang="pt-PT" b="1" dirty="0" err="1">
                <a:latin typeface="Garamond" charset="0"/>
              </a:rPr>
              <a:t>join</a:t>
            </a:r>
            <a:endParaRPr lang="pt-PT" b="1" dirty="0">
              <a:latin typeface="Garamond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5DDCB-1AFA-4355-BC27-BF459B48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456442"/>
            <a:ext cx="6738538" cy="1725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8E967E-D3DD-4830-B189-27BF9CBAC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76400"/>
            <a:ext cx="7541299" cy="1532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8C6572-371E-48C6-9B65-179A51B49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5429250"/>
            <a:ext cx="6857851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2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PT" b="1" dirty="0" err="1">
                <a:latin typeface="Garamond" charset="0"/>
              </a:rPr>
              <a:t>Views</a:t>
            </a:r>
            <a:endParaRPr lang="pt-PT" b="1" dirty="0">
              <a:latin typeface="Garamond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001000" cy="3962400"/>
          </a:xfrm>
        </p:spPr>
        <p:txBody>
          <a:bodyPr>
            <a:normAutofit/>
          </a:bodyPr>
          <a:lstStyle/>
          <a:p>
            <a:pPr marL="182563" lvl="1" indent="-182563"/>
            <a:r>
              <a:rPr lang="pt-PT" sz="1600" dirty="0">
                <a:latin typeface="Calibri"/>
                <a:cs typeface="Calibri"/>
              </a:rPr>
              <a:t>Uma </a:t>
            </a:r>
            <a:r>
              <a:rPr lang="pt-PT" sz="1600" dirty="0" err="1">
                <a:latin typeface="Calibri"/>
                <a:cs typeface="Calibri"/>
              </a:rPr>
              <a:t>view</a:t>
            </a:r>
            <a:r>
              <a:rPr lang="pt-PT" sz="1600" dirty="0">
                <a:latin typeface="Calibri"/>
                <a:cs typeface="Calibri"/>
              </a:rPr>
              <a:t> (vista) é uma tabela virtual cuja estrutura e conteúdo é definido através de uma </a:t>
            </a:r>
            <a:r>
              <a:rPr lang="pt-PT" sz="1600" dirty="0" err="1">
                <a:latin typeface="Calibri"/>
                <a:cs typeface="Calibri"/>
              </a:rPr>
              <a:t>query</a:t>
            </a:r>
            <a:r>
              <a:rPr lang="pt-PT" sz="1600" dirty="0">
                <a:latin typeface="Calibri"/>
                <a:cs typeface="Calibri"/>
              </a:rPr>
              <a:t>. A </a:t>
            </a:r>
            <a:r>
              <a:rPr lang="pt-PT" sz="1600" dirty="0" err="1">
                <a:latin typeface="Calibri"/>
                <a:cs typeface="Calibri"/>
              </a:rPr>
              <a:t>view</a:t>
            </a:r>
            <a:r>
              <a:rPr lang="pt-PT" sz="1600" dirty="0">
                <a:latin typeface="Calibri"/>
                <a:cs typeface="Calibri"/>
              </a:rPr>
              <a:t> é criada </a:t>
            </a:r>
            <a:r>
              <a:rPr lang="pt-PT" sz="1600" dirty="0" err="1">
                <a:latin typeface="Calibri"/>
                <a:cs typeface="Calibri"/>
              </a:rPr>
              <a:t>dinâmicamente</a:t>
            </a:r>
            <a:r>
              <a:rPr lang="pt-PT" sz="1600" dirty="0">
                <a:latin typeface="Calibri"/>
                <a:cs typeface="Calibri"/>
              </a:rPr>
              <a:t> quando é invocada. Uma </a:t>
            </a:r>
            <a:r>
              <a:rPr lang="pt-PT" sz="1600" dirty="0" err="1">
                <a:latin typeface="Calibri"/>
                <a:cs typeface="Calibri"/>
              </a:rPr>
              <a:t>view</a:t>
            </a:r>
            <a:r>
              <a:rPr lang="pt-PT" sz="1600" dirty="0">
                <a:latin typeface="Calibri"/>
                <a:cs typeface="Calibri"/>
              </a:rPr>
              <a:t> atua como um filtro, uma máscara, sobre os dados da BD.</a:t>
            </a:r>
          </a:p>
          <a:p>
            <a:pPr marL="182563" lvl="1" indent="-182563"/>
            <a:r>
              <a:rPr lang="pt-PT" sz="1600" dirty="0">
                <a:latin typeface="Calibri"/>
                <a:cs typeface="Calibri"/>
              </a:rPr>
              <a:t>As </a:t>
            </a:r>
            <a:r>
              <a:rPr lang="pt-PT" sz="1600" dirty="0" err="1">
                <a:latin typeface="Calibri"/>
                <a:cs typeface="Calibri"/>
              </a:rPr>
              <a:t>views</a:t>
            </a:r>
            <a:r>
              <a:rPr lang="pt-PT" sz="1600" dirty="0">
                <a:latin typeface="Calibri"/>
                <a:cs typeface="Calibri"/>
              </a:rPr>
              <a:t> são normalmente utilizadas para simplificar a manipulação dos dados, e definir os dados na perspectiva do utilizador.</a:t>
            </a:r>
          </a:p>
          <a:p>
            <a:pPr marL="182563" lvl="1" indent="-182563"/>
            <a:r>
              <a:rPr lang="pt-PT" sz="1600" dirty="0">
                <a:latin typeface="Calibri"/>
                <a:cs typeface="Calibri"/>
              </a:rPr>
              <a:t>Podem também ser utilizadas como mecanismos de segurança de dados; é possível definir restrições/permissões de acesso a uma </a:t>
            </a:r>
            <a:r>
              <a:rPr lang="pt-PT" sz="1600" dirty="0" err="1">
                <a:latin typeface="Calibri"/>
                <a:cs typeface="Calibri"/>
              </a:rPr>
              <a:t>view</a:t>
            </a:r>
            <a:r>
              <a:rPr lang="pt-PT" sz="1600" dirty="0">
                <a:latin typeface="Calibri"/>
                <a:cs typeface="Calibri"/>
              </a:rPr>
              <a:t>.</a:t>
            </a:r>
          </a:p>
          <a:p>
            <a:pPr marL="182563" lvl="1" indent="-182563"/>
            <a:r>
              <a:rPr lang="pt-PT" sz="1600" dirty="0">
                <a:latin typeface="Calibri"/>
                <a:cs typeface="Calibri"/>
              </a:rPr>
              <a:t>Para além da visualização, é também possível alterar informação através de </a:t>
            </a:r>
            <a:r>
              <a:rPr lang="pt-PT" sz="1600" dirty="0" err="1">
                <a:latin typeface="Calibri"/>
                <a:cs typeface="Calibri"/>
              </a:rPr>
              <a:t>views</a:t>
            </a:r>
            <a:endParaRPr lang="pt-PT" sz="1600" dirty="0">
              <a:latin typeface="Calibri"/>
              <a:cs typeface="Calibri"/>
            </a:endParaRPr>
          </a:p>
          <a:p>
            <a:pPr marL="182563" lvl="1" indent="-182563"/>
            <a:r>
              <a:rPr lang="pt-PT" sz="1600" dirty="0">
                <a:latin typeface="Calibri"/>
                <a:cs typeface="Calibri"/>
              </a:rPr>
              <a:t>As </a:t>
            </a:r>
            <a:r>
              <a:rPr lang="pt-PT" sz="1600" dirty="0" err="1">
                <a:latin typeface="Calibri"/>
                <a:cs typeface="Calibri"/>
              </a:rPr>
              <a:t>views</a:t>
            </a:r>
            <a:r>
              <a:rPr lang="pt-PT" sz="1600" dirty="0">
                <a:latin typeface="Calibri"/>
                <a:cs typeface="Calibri"/>
              </a:rPr>
              <a:t> podem ser usadas em pesquisas tal qual uma tabela normal</a:t>
            </a:r>
          </a:p>
        </p:txBody>
      </p:sp>
      <p:sp>
        <p:nvSpPr>
          <p:cNvPr id="2" name="Rectangle 1"/>
          <p:cNvSpPr/>
          <p:nvPr/>
        </p:nvSpPr>
        <p:spPr>
          <a:xfrm>
            <a:off x="2178598" y="5529943"/>
            <a:ext cx="448200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pt-PT" b="1" dirty="0">
                <a:latin typeface="Arial" charset="0"/>
              </a:rPr>
              <a:t>CREATE VIEW </a:t>
            </a:r>
            <a:r>
              <a:rPr lang="pt-PT" b="1" dirty="0" err="1">
                <a:latin typeface="Arial" charset="0"/>
              </a:rPr>
              <a:t>Nome_view</a:t>
            </a:r>
            <a:r>
              <a:rPr lang="pt-PT" b="1" dirty="0">
                <a:latin typeface="Arial" charset="0"/>
              </a:rPr>
              <a:t> AS &lt;</a:t>
            </a:r>
            <a:r>
              <a:rPr lang="pt-PT" b="1" dirty="0" err="1">
                <a:latin typeface="Arial" charset="0"/>
              </a:rPr>
              <a:t>Query</a:t>
            </a:r>
            <a:r>
              <a:rPr lang="pt-PT" b="1" dirty="0">
                <a:latin typeface="Arial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8784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229600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>
                <a:latin typeface="Garamond" charset="0"/>
              </a:rPr>
              <a:t>Concluindo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7630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charset="0"/>
              <a:buNone/>
            </a:pPr>
            <a:r>
              <a:rPr lang="pt-PT" sz="1800" dirty="0">
                <a:latin typeface="Calibri"/>
                <a:cs typeface="Calibri"/>
              </a:rPr>
              <a:t>Recapitulando:</a:t>
            </a:r>
          </a:p>
          <a:p>
            <a:pPr eaLnBrk="1" hangingPunct="1">
              <a:lnSpc>
                <a:spcPct val="120000"/>
              </a:lnSpc>
              <a:buFont typeface="Wingdings" charset="0"/>
              <a:buNone/>
            </a:pPr>
            <a:endParaRPr lang="pt-PT" sz="1800" dirty="0">
              <a:latin typeface="Calibri"/>
              <a:cs typeface="Calibri"/>
            </a:endParaRPr>
          </a:p>
          <a:p>
            <a:pPr eaLnBrk="1" hangingPunct="1">
              <a:lnSpc>
                <a:spcPct val="120000"/>
              </a:lnSpc>
            </a:pPr>
            <a:r>
              <a:rPr lang="pt-PT" sz="1800" dirty="0">
                <a:latin typeface="Calibri"/>
                <a:cs typeface="Calibri"/>
              </a:rPr>
              <a:t>É possível efetuar qualquer ação DML (INSERT, UPDATE, DELETE) sobre uma </a:t>
            </a:r>
            <a:r>
              <a:rPr lang="pt-PT" sz="1800" dirty="0" err="1">
                <a:latin typeface="Calibri"/>
                <a:cs typeface="Calibri"/>
              </a:rPr>
              <a:t>view</a:t>
            </a:r>
            <a:r>
              <a:rPr lang="pt-PT" sz="1800" dirty="0">
                <a:latin typeface="Calibri"/>
                <a:cs typeface="Calibri"/>
              </a:rPr>
              <a:t> que tem apenas uma tabela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pt-PT" sz="1800" dirty="0">
              <a:latin typeface="Calibri"/>
              <a:cs typeface="Calibri"/>
            </a:endParaRPr>
          </a:p>
          <a:p>
            <a:pPr eaLnBrk="1" hangingPunct="1">
              <a:lnSpc>
                <a:spcPct val="120000"/>
              </a:lnSpc>
            </a:pPr>
            <a:r>
              <a:rPr lang="pt-PT" sz="1800" dirty="0">
                <a:latin typeface="Calibri"/>
                <a:cs typeface="Calibri"/>
              </a:rPr>
              <a:t>Quando a </a:t>
            </a:r>
            <a:r>
              <a:rPr lang="pt-PT" sz="1800" dirty="0" err="1">
                <a:latin typeface="Calibri"/>
                <a:cs typeface="Calibri"/>
              </a:rPr>
              <a:t>view</a:t>
            </a:r>
            <a:r>
              <a:rPr lang="pt-PT" sz="1800" dirty="0">
                <a:latin typeface="Calibri"/>
                <a:cs typeface="Calibri"/>
              </a:rPr>
              <a:t> tem várias tabelas, é possível alterar registos se a alteração apenas se repercutir numa única tabela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pt-PT" sz="1800" dirty="0">
              <a:latin typeface="Calibri"/>
              <a:cs typeface="Calibri"/>
            </a:endParaRPr>
          </a:p>
          <a:p>
            <a:pPr eaLnBrk="1" hangingPunct="1">
              <a:lnSpc>
                <a:spcPct val="120000"/>
              </a:lnSpc>
            </a:pPr>
            <a:r>
              <a:rPr lang="pt-PT" sz="1800" dirty="0">
                <a:latin typeface="Calibri"/>
                <a:cs typeface="Calibri"/>
              </a:rPr>
              <a:t>Quando a </a:t>
            </a:r>
            <a:r>
              <a:rPr lang="pt-PT" sz="1800" dirty="0" err="1">
                <a:latin typeface="Calibri"/>
                <a:cs typeface="Calibri"/>
              </a:rPr>
              <a:t>view</a:t>
            </a:r>
            <a:r>
              <a:rPr lang="pt-PT" sz="1800" dirty="0">
                <a:latin typeface="Calibri"/>
                <a:cs typeface="Calibri"/>
              </a:rPr>
              <a:t> tem várias tabelas, não é possível  inserir registos.</a:t>
            </a:r>
          </a:p>
        </p:txBody>
      </p:sp>
    </p:spTree>
    <p:extLst>
      <p:ext uri="{BB962C8B-B14F-4D97-AF65-F5344CB8AC3E}">
        <p14:creationId xmlns:p14="http://schemas.microsoft.com/office/powerpoint/2010/main" val="823217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229600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>
                <a:latin typeface="Garamond" charset="0"/>
              </a:rPr>
              <a:t>CHECK OPTION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2211F3-E3B2-4D2B-80BC-2CA52F743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057400"/>
            <a:ext cx="5791200" cy="15696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 VIEW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view_name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 * 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table_name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WHERE condition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 CHECK OPTION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Error: ORA-01402: view WITH CHECK OPTION where-clause violation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90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229600" cy="9144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pt-PT" b="1" dirty="0">
                <a:latin typeface="Garamond" charset="0"/>
              </a:rPr>
            </a:br>
            <a:r>
              <a:rPr lang="pt-PT" b="1" dirty="0">
                <a:latin typeface="Garamond" charset="0"/>
              </a:rPr>
              <a:t>DUAL </a:t>
            </a:r>
            <a:r>
              <a:rPr lang="pt-PT" b="1" dirty="0" err="1">
                <a:latin typeface="Garamond" charset="0"/>
              </a:rPr>
              <a:t>table</a:t>
            </a:r>
            <a:br>
              <a:rPr lang="pt-PT" b="1" dirty="0">
                <a:latin typeface="Garamond" charset="0"/>
              </a:rPr>
            </a:br>
            <a:br>
              <a:rPr lang="pt-PT" b="1" dirty="0">
                <a:latin typeface="Garamond" charset="0"/>
              </a:rPr>
            </a:br>
            <a:r>
              <a:rPr lang="pt-PT" b="1" dirty="0">
                <a:latin typeface="Garamond" charset="0"/>
              </a:rPr>
              <a:t>Oracle </a:t>
            </a:r>
            <a:r>
              <a:rPr lang="pt-PT" b="1" dirty="0" err="1">
                <a:latin typeface="Garamond" charset="0"/>
              </a:rPr>
              <a:t>Functions</a:t>
            </a:r>
            <a:r>
              <a:rPr lang="pt-PT" b="1" dirty="0">
                <a:latin typeface="Garamond" charset="0"/>
              </a:rPr>
              <a:t>:</a:t>
            </a:r>
            <a:br>
              <a:rPr lang="pt-PT" b="1" dirty="0">
                <a:latin typeface="Garamond" charset="0"/>
              </a:rPr>
            </a:br>
            <a:r>
              <a:rPr lang="pt-PT" b="1" dirty="0">
                <a:latin typeface="Garamond" charset="0"/>
              </a:rPr>
              <a:t>	DATE</a:t>
            </a:r>
            <a:br>
              <a:rPr lang="pt-PT" b="1" dirty="0">
                <a:latin typeface="Garamond" charset="0"/>
              </a:rPr>
            </a:br>
            <a:r>
              <a:rPr lang="pt-PT" b="1" dirty="0">
                <a:latin typeface="Garamond" charset="0"/>
              </a:rPr>
              <a:t>	CAST</a:t>
            </a:r>
            <a:br>
              <a:rPr lang="pt-PT" b="1" dirty="0">
                <a:latin typeface="Garamond" charset="0"/>
              </a:rPr>
            </a:br>
            <a:endParaRPr lang="pt-PT" b="1" dirty="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54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229600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>
                <a:latin typeface="Garamond" charset="0"/>
              </a:rPr>
              <a:t>DUAL </a:t>
            </a:r>
            <a:r>
              <a:rPr lang="pt-PT" b="1" dirty="0" err="1">
                <a:latin typeface="Garamond" charset="0"/>
              </a:rPr>
              <a:t>table</a:t>
            </a:r>
            <a:endParaRPr lang="pt-PT" b="1" dirty="0">
              <a:latin typeface="Garamond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5C7578F-9BA5-48A4-8AD3-42D36D6F1484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676400"/>
            <a:ext cx="8763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charset="0"/>
              <a:buNone/>
            </a:pPr>
            <a:r>
              <a:rPr lang="en-GB" sz="1800" b="1" dirty="0">
                <a:latin typeface="Calibri"/>
                <a:cs typeface="Calibri"/>
              </a:rPr>
              <a:t>A special table used for evaluating expressions or calling functions.</a:t>
            </a:r>
          </a:p>
          <a:p>
            <a:pPr>
              <a:lnSpc>
                <a:spcPct val="120000"/>
              </a:lnSpc>
              <a:buFont typeface="Wingdings" charset="0"/>
              <a:buNone/>
            </a:pPr>
            <a:endParaRPr lang="en-GB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  <a:buFont typeface="Wingdings" charset="0"/>
              <a:buNone/>
            </a:pPr>
            <a:r>
              <a:rPr lang="en-GB" sz="1800" dirty="0">
                <a:latin typeface="Calibri"/>
                <a:cs typeface="Calibri"/>
              </a:rPr>
              <a:t>In Oracle, the SELECT statement must have a FROM clause.</a:t>
            </a:r>
          </a:p>
          <a:p>
            <a:pPr>
              <a:lnSpc>
                <a:spcPct val="120000"/>
              </a:lnSpc>
              <a:buFont typeface="Wingdings" charset="0"/>
              <a:buNone/>
            </a:pPr>
            <a:r>
              <a:rPr lang="en-GB" sz="1800" dirty="0">
                <a:latin typeface="Calibri"/>
                <a:cs typeface="Calibri"/>
              </a:rPr>
              <a:t>However, some queries don’t require any table for example:</a:t>
            </a:r>
          </a:p>
          <a:p>
            <a:pPr>
              <a:lnSpc>
                <a:spcPct val="120000"/>
              </a:lnSpc>
              <a:buFont typeface="Wingdings" charset="0"/>
              <a:buNone/>
            </a:pPr>
            <a:r>
              <a:rPr lang="en-GB" sz="1800" dirty="0">
                <a:latin typeface="Calibri"/>
                <a:cs typeface="Calibri"/>
              </a:rPr>
              <a:t>		SELECT  UPPER('This is a string’) FROM  ?;</a:t>
            </a:r>
          </a:p>
          <a:p>
            <a:pPr>
              <a:lnSpc>
                <a:spcPct val="120000"/>
              </a:lnSpc>
              <a:buFont typeface="Wingdings" charset="0"/>
              <a:buNone/>
            </a:pPr>
            <a:endParaRPr lang="en-GB" sz="18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GB" sz="1800" dirty="0">
                <a:latin typeface="Calibri"/>
                <a:cs typeface="Calibri"/>
              </a:rPr>
              <a:t>Oracle provides you with the DUAL table which is a special table that belongs to the schema of the user SYS but it is accessible to all users.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GB" sz="1800" dirty="0">
                <a:latin typeface="Calibri"/>
                <a:cs typeface="Calibri"/>
              </a:rPr>
              <a:t>The DUAL table has one column named DUMMY whose data type is VARCHAR2() and contains one row with a value X.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</a:pPr>
            <a:endParaRPr lang="en-GB" sz="18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  <a:buFont typeface="Wingdings" charset="0"/>
              <a:buNone/>
            </a:pPr>
            <a:r>
              <a:rPr lang="en-GB" sz="1800" dirty="0">
                <a:latin typeface="Calibri"/>
                <a:cs typeface="Calibri"/>
              </a:rPr>
              <a:t>								SELECT * FROM dual;</a:t>
            </a:r>
          </a:p>
          <a:p>
            <a:pPr>
              <a:lnSpc>
                <a:spcPct val="120000"/>
              </a:lnSpc>
              <a:buFont typeface="Wingdings" charset="0"/>
              <a:buNone/>
            </a:pPr>
            <a:endParaRPr lang="pt-PT" sz="1800" dirty="0">
              <a:latin typeface="Calibri"/>
              <a:cs typeface="Calibri"/>
            </a:endParaRPr>
          </a:p>
        </p:txBody>
      </p:sp>
      <p:pic>
        <p:nvPicPr>
          <p:cNvPr id="6" name="Picture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C4C5C368-C298-4BCD-84F8-C684B51AA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655" y="5951220"/>
            <a:ext cx="9620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27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6F9976-82DE-4EAC-A88E-292CB9C7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8839200" cy="2926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B44144-6FEB-4C46-85D7-2815B1C1C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0588"/>
            <a:ext cx="5617353" cy="227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9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946715-3579-4FB7-AA96-C3F92109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5" y="5419724"/>
            <a:ext cx="6772275" cy="1438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FB6C47-2109-47AB-B5BB-37D5D689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4" y="3614737"/>
            <a:ext cx="6981825" cy="1619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D139C3-56A0-4FEC-AFAB-E9D8CB82A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5" y="981075"/>
            <a:ext cx="88487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3C5B2-99C3-44C1-884A-7FA2A8F87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609600"/>
            <a:ext cx="6800850" cy="331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A7FE0C-350C-411C-9266-417ECA04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4082143"/>
            <a:ext cx="85439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3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679F9-485D-4B58-8113-7750044ED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3" y="1052342"/>
            <a:ext cx="7058025" cy="2581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FC175D-2614-43F2-BDBD-9FC44D1D6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3" y="3760674"/>
            <a:ext cx="699135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F36B54-E745-42CD-B22F-28D74144A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93" y="5233987"/>
            <a:ext cx="86677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8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229600" cy="9144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pt-PT" b="1" dirty="0">
                <a:latin typeface="Garamond" charset="0"/>
              </a:rPr>
            </a:br>
            <a:r>
              <a:rPr lang="pt-PT" b="1" dirty="0">
                <a:latin typeface="Garamond" charset="0"/>
              </a:rPr>
              <a:t>Oracle </a:t>
            </a:r>
            <a:r>
              <a:rPr lang="pt-PT" b="1" dirty="0" err="1">
                <a:latin typeface="Garamond" charset="0"/>
              </a:rPr>
              <a:t>Functions</a:t>
            </a:r>
            <a:r>
              <a:rPr lang="pt-PT" b="1" dirty="0">
                <a:latin typeface="Garamond" charset="0"/>
              </a:rPr>
              <a:t>:</a:t>
            </a:r>
            <a:br>
              <a:rPr lang="pt-PT" b="1" dirty="0">
                <a:latin typeface="Garamond" charset="0"/>
              </a:rPr>
            </a:br>
            <a:r>
              <a:rPr lang="pt-PT" b="1" dirty="0">
                <a:latin typeface="Garamond" charset="0"/>
              </a:rPr>
              <a:t>	DATE</a:t>
            </a:r>
            <a:br>
              <a:rPr lang="pt-PT" b="1" dirty="0">
                <a:latin typeface="Garamond" charset="0"/>
              </a:rPr>
            </a:br>
            <a:r>
              <a:rPr lang="pt-PT" b="1" dirty="0">
                <a:latin typeface="Garamond" charset="0"/>
              </a:rPr>
              <a:t>	CAST</a:t>
            </a:r>
            <a:br>
              <a:rPr lang="pt-PT" b="1" dirty="0">
                <a:latin typeface="Garamond" charset="0"/>
              </a:rPr>
            </a:br>
            <a:endParaRPr lang="pt-PT" b="1" dirty="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90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104933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b="1" dirty="0">
                <a:latin typeface="Garamond" charset="0"/>
              </a:rPr>
              <a:t>Funções do Oracle</a:t>
            </a: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1000" y="1688068"/>
            <a:ext cx="8458200" cy="185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Funções DATE</a:t>
            </a:r>
          </a:p>
          <a:p>
            <a:pPr marL="1085850" lvl="1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600" dirty="0" err="1">
                <a:latin typeface="Calibri"/>
                <a:cs typeface="Calibri"/>
              </a:rPr>
              <a:t>Armazena</a:t>
            </a:r>
            <a:r>
              <a:rPr lang="en-US" sz="1600" dirty="0">
                <a:latin typeface="Calibri"/>
                <a:cs typeface="Calibri"/>
              </a:rPr>
              <a:t> a data </a:t>
            </a:r>
            <a:r>
              <a:rPr lang="en-US" sz="1600" dirty="0" err="1">
                <a:latin typeface="Calibri"/>
                <a:cs typeface="Calibri"/>
              </a:rPr>
              <a:t>num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formato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numérico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interno</a:t>
            </a:r>
            <a:r>
              <a:rPr lang="en-US" sz="1600" dirty="0">
                <a:latin typeface="Calibri"/>
                <a:cs typeface="Calibri"/>
              </a:rPr>
              <a:t> : century, year, month, day;</a:t>
            </a:r>
          </a:p>
          <a:p>
            <a:pPr marL="1085850" lvl="1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600" dirty="0" err="1">
                <a:latin typeface="Calibri"/>
                <a:cs typeface="Calibri"/>
              </a:rPr>
              <a:t>Por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omissão</a:t>
            </a:r>
            <a:r>
              <a:rPr lang="en-US" sz="1600" dirty="0">
                <a:latin typeface="Calibri"/>
                <a:cs typeface="Calibri"/>
              </a:rPr>
              <a:t> o </a:t>
            </a:r>
            <a:r>
              <a:rPr lang="en-US" sz="1600" dirty="0" err="1">
                <a:latin typeface="Calibri"/>
                <a:cs typeface="Calibri"/>
              </a:rPr>
              <a:t>formato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é</a:t>
            </a:r>
            <a:r>
              <a:rPr lang="en-US" sz="1600" dirty="0">
                <a:latin typeface="Calibri"/>
                <a:cs typeface="Calibri"/>
              </a:rPr>
              <a:t> : DD-MON- YY;</a:t>
            </a:r>
          </a:p>
          <a:p>
            <a:pPr marL="1085850" lvl="1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600" dirty="0" err="1">
                <a:latin typeface="Calibri"/>
                <a:cs typeface="Calibri"/>
              </a:rPr>
              <a:t>Sysdate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é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uma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função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que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retorna</a:t>
            </a:r>
            <a:r>
              <a:rPr lang="en-US" sz="1600" dirty="0">
                <a:latin typeface="Calibri"/>
                <a:cs typeface="Calibri"/>
              </a:rPr>
              <a:t> a data e </a:t>
            </a:r>
            <a:r>
              <a:rPr lang="en-US" sz="1600" dirty="0" err="1">
                <a:latin typeface="Calibri"/>
                <a:cs typeface="Calibri"/>
              </a:rPr>
              <a:t>hora</a:t>
            </a:r>
            <a:r>
              <a:rPr lang="en-US" sz="1600" dirty="0">
                <a:latin typeface="Calibri"/>
                <a:cs typeface="Calibri"/>
              </a:rPr>
              <a:t>;</a:t>
            </a:r>
          </a:p>
          <a:p>
            <a:pPr marL="1085850" lvl="1" indent="-342900" eaLnBrk="1" hangingPunct="1">
              <a:lnSpc>
                <a:spcPct val="120000"/>
              </a:lnSpc>
              <a:buFont typeface="Wingdings" pitchFamily="2" charset="2"/>
              <a:buChar char="Ø"/>
            </a:pPr>
            <a:endParaRPr lang="en-US" sz="1600" dirty="0">
              <a:latin typeface="Calibri"/>
              <a:cs typeface="Calibri"/>
            </a:endParaRPr>
          </a:p>
          <a:p>
            <a:pPr marL="285750" indent="-285750" eaLnBrk="1" hangingPunct="1">
              <a:lnSpc>
                <a:spcPct val="120000"/>
              </a:lnSpc>
              <a:buFont typeface="Wingdings" pitchFamily="2" charset="2"/>
              <a:buChar char="Ø"/>
            </a:pPr>
            <a:endParaRPr lang="pt-PT" sz="1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aphicFrame>
        <p:nvGraphicFramePr>
          <p:cNvPr id="5" name="Group 71"/>
          <p:cNvGraphicFramePr>
            <a:graphicFrameLocks noGrp="1"/>
          </p:cNvGraphicFramePr>
          <p:nvPr/>
        </p:nvGraphicFramePr>
        <p:xfrm>
          <a:off x="762000" y="3417885"/>
          <a:ext cx="7364413" cy="2612049"/>
        </p:xfrm>
        <a:graphic>
          <a:graphicData uri="http://schemas.openxmlformats.org/drawingml/2006/table">
            <a:tbl>
              <a:tblPr/>
              <a:tblGrid>
                <a:gridCol w="261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63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MONTHS_BETWEEN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Number of months between two dates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663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ADD_MONTHS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 calendar months to date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NEXT_DAY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Next day of the date specified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19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LAST_DAY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Last day of the month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ROUND	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Round date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13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TRUNC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Truncate date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04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27432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b="1" dirty="0">
                <a:latin typeface="Garamond" charset="0"/>
              </a:rPr>
              <a:t>Exemplo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71D2F-A260-48F1-AC21-DEF116D58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3" y="4757057"/>
            <a:ext cx="7810500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3E16CF-0C62-4043-B963-526F6B130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066800"/>
            <a:ext cx="6052457" cy="41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4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104933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b="1" dirty="0">
                <a:latin typeface="Garamond" charset="0"/>
              </a:rPr>
              <a:t>Funções do Oracle</a:t>
            </a: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152400" y="1687143"/>
            <a:ext cx="6019800" cy="126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Wingdings" charset="2"/>
              <a:buChar char="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Funções de conversão </a:t>
            </a:r>
          </a:p>
          <a:p>
            <a:pPr marL="285750" indent="-285750" eaLnBrk="1" hangingPunct="1">
              <a:lnSpc>
                <a:spcPct val="120000"/>
              </a:lnSpc>
              <a:buFont typeface="Wingdings" charset="2"/>
              <a:buChar char=""/>
            </a:pP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20000"/>
              </a:lnSpc>
            </a:pPr>
            <a:endParaRPr lang="pt-PT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9388" lvl="1" indent="-100013" eaLnBrk="1" hangingPunct="1">
              <a:lnSpc>
                <a:spcPct val="120000"/>
              </a:lnSpc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Conversão implícita de tipo de dados     </a:t>
            </a:r>
          </a:p>
        </p:txBody>
      </p:sp>
      <p:graphicFrame>
        <p:nvGraphicFramePr>
          <p:cNvPr id="11" name="Group 66"/>
          <p:cNvGraphicFramePr>
            <a:graphicFrameLocks noGrp="1"/>
          </p:cNvGraphicFramePr>
          <p:nvPr/>
        </p:nvGraphicFramePr>
        <p:xfrm>
          <a:off x="4343400" y="1752600"/>
          <a:ext cx="4648200" cy="2438400"/>
        </p:xfrm>
        <a:graphic>
          <a:graphicData uri="http://schemas.openxmlformats.org/drawingml/2006/table">
            <a:tbl>
              <a:tblPr/>
              <a:tblGrid>
                <a:gridCol w="2694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534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511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VARCHAR2 or CHAR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NUMBER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511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VARCHAR2 or CHAR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DATE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34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NUMBER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VARCHAR2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70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DATE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VARCHAR2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770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VARCHAR2 or CHAR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NUMBER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770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VARCHAR2 or CHAR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DATE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57274" y="4379451"/>
            <a:ext cx="4190926" cy="2128684"/>
            <a:chOff x="865" y="1113"/>
            <a:chExt cx="4237" cy="2598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65" y="2136"/>
              <a:ext cx="924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NUMBER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132" y="2239"/>
              <a:ext cx="164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CHARACTER</a:t>
              </a:r>
            </a:p>
          </p:txBody>
        </p:sp>
        <p:sp>
          <p:nvSpPr>
            <p:cNvPr id="8" name="Arc 6"/>
            <p:cNvSpPr>
              <a:spLocks/>
            </p:cNvSpPr>
            <p:nvPr/>
          </p:nvSpPr>
          <p:spPr bwMode="auto">
            <a:xfrm>
              <a:off x="2074" y="2489"/>
              <a:ext cx="840" cy="745"/>
            </a:xfrm>
            <a:custGeom>
              <a:avLst/>
              <a:gdLst>
                <a:gd name="T0" fmla="*/ 0 w 21807"/>
                <a:gd name="T1" fmla="*/ 0 h 21600"/>
                <a:gd name="T2" fmla="*/ 0 w 21807"/>
                <a:gd name="T3" fmla="*/ 0 h 21600"/>
                <a:gd name="T4" fmla="*/ 0 w 2180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07"/>
                <a:gd name="T10" fmla="*/ 0 h 21600"/>
                <a:gd name="T11" fmla="*/ 21807 w 218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07" h="21600" fill="none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</a:path>
                <a:path w="21807" h="21600" stroke="0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  <a:lnTo>
                    <a:pt x="208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16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rc 7"/>
            <p:cNvSpPr>
              <a:spLocks/>
            </p:cNvSpPr>
            <p:nvPr/>
          </p:nvSpPr>
          <p:spPr bwMode="auto">
            <a:xfrm>
              <a:off x="1256" y="2489"/>
              <a:ext cx="832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</a:path>
                <a:path w="21600" h="21598" stroke="0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16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299" y="3297"/>
              <a:ext cx="13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TO_CHAR</a:t>
              </a: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 rot="10800000">
              <a:off x="2099" y="1455"/>
              <a:ext cx="832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</a:path>
                <a:path w="21600" h="21598" stroke="0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16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 rot="10800000">
              <a:off x="1257" y="1455"/>
              <a:ext cx="832" cy="745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</a:path>
                <a:path w="21599" h="21600" stroke="0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16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83" y="1113"/>
              <a:ext cx="165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TO_NUMBER</a:t>
              </a:r>
            </a:p>
          </p:txBody>
        </p:sp>
        <p:sp>
          <p:nvSpPr>
            <p:cNvPr id="15" name="Arc 16"/>
            <p:cNvSpPr>
              <a:spLocks/>
            </p:cNvSpPr>
            <p:nvPr/>
          </p:nvSpPr>
          <p:spPr bwMode="auto">
            <a:xfrm>
              <a:off x="3818" y="2489"/>
              <a:ext cx="840" cy="745"/>
            </a:xfrm>
            <a:custGeom>
              <a:avLst/>
              <a:gdLst>
                <a:gd name="T0" fmla="*/ 0 w 21807"/>
                <a:gd name="T1" fmla="*/ 0 h 21600"/>
                <a:gd name="T2" fmla="*/ 0 w 21807"/>
                <a:gd name="T3" fmla="*/ 0 h 21600"/>
                <a:gd name="T4" fmla="*/ 0 w 2180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07"/>
                <a:gd name="T10" fmla="*/ 0 h 21600"/>
                <a:gd name="T11" fmla="*/ 21807 w 218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07" h="21600" fill="none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</a:path>
                <a:path w="21807" h="21600" stroke="0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  <a:lnTo>
                    <a:pt x="208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16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rc 17"/>
            <p:cNvSpPr>
              <a:spLocks/>
            </p:cNvSpPr>
            <p:nvPr/>
          </p:nvSpPr>
          <p:spPr bwMode="auto">
            <a:xfrm>
              <a:off x="3000" y="2489"/>
              <a:ext cx="832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</a:path>
                <a:path w="21600" h="21598" stroke="0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16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4332" y="2136"/>
              <a:ext cx="770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DATE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124" y="3297"/>
              <a:ext cx="1138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TO_CHAR</a:t>
              </a:r>
            </a:p>
          </p:txBody>
        </p:sp>
        <p:sp>
          <p:nvSpPr>
            <p:cNvPr id="19" name="Arc 22"/>
            <p:cNvSpPr>
              <a:spLocks/>
            </p:cNvSpPr>
            <p:nvPr/>
          </p:nvSpPr>
          <p:spPr bwMode="auto">
            <a:xfrm rot="10800000">
              <a:off x="3818" y="1455"/>
              <a:ext cx="832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</a:path>
                <a:path w="21600" h="21598" stroke="0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16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Arc 23"/>
            <p:cNvSpPr>
              <a:spLocks/>
            </p:cNvSpPr>
            <p:nvPr/>
          </p:nvSpPr>
          <p:spPr bwMode="auto">
            <a:xfrm rot="10800000">
              <a:off x="2976" y="1455"/>
              <a:ext cx="832" cy="745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</a:path>
                <a:path w="21599" h="21600" stroke="0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 sz="16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3033" y="1113"/>
              <a:ext cx="1286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TO_DATE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410200" y="5223302"/>
            <a:ext cx="4572000" cy="3680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9375" lvl="1">
              <a:lnSpc>
                <a:spcPct val="120000"/>
              </a:lnSpc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Conversão explicita de tipo de dados 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3505200" y="2667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800600" y="5334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90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381000" y="1688068"/>
            <a:ext cx="8458200" cy="817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Wingdings" charset="2"/>
              <a:buChar char=""/>
            </a:pPr>
            <a:r>
              <a:rPr lang="pt-PT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TO_CHAR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PT" sz="1800" b="1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PT" sz="1800" b="1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pt-P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format_model</a:t>
            </a:r>
            <a:r>
              <a:rPr lang="pt-PT" sz="1800" b="1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1028700" lvl="1"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Converte uma data para uma </a:t>
            </a:r>
            <a:r>
              <a:rPr lang="pt-PT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 usando o formato especificad</a:t>
            </a:r>
            <a:r>
              <a:rPr lang="pt-PT" sz="1800" dirty="0">
                <a:latin typeface="Calibri" panose="020F0502020204030204" pitchFamily="34" charset="0"/>
                <a:cs typeface="Calibri" panose="020F0502020204030204" pitchFamily="34" charset="0"/>
              </a:rPr>
              <a:t>o.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304800" y="104933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b="1" dirty="0">
                <a:latin typeface="Garamond" charset="0"/>
              </a:rPr>
              <a:t>Funções do Oracle</a:t>
            </a:r>
          </a:p>
        </p:txBody>
      </p:sp>
      <p:graphicFrame>
        <p:nvGraphicFramePr>
          <p:cNvPr id="22" name="Group 79"/>
          <p:cNvGraphicFramePr>
            <a:graphicFrameLocks noGrp="1"/>
          </p:cNvGraphicFramePr>
          <p:nvPr/>
        </p:nvGraphicFramePr>
        <p:xfrm>
          <a:off x="2743201" y="3429000"/>
          <a:ext cx="6172199" cy="3186825"/>
        </p:xfrm>
        <a:graphic>
          <a:graphicData uri="http://schemas.openxmlformats.org/drawingml/2006/table">
            <a:tbl>
              <a:tblPr/>
              <a:tblGrid>
                <a:gridCol w="122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2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536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Element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95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YYYY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Full year in numbers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295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YEAR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Year spelled out (in English)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690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MM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Two-digit value for month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029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MONTH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Full name of the month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90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MON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Three-letter abbreviation of the month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064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Three-letter abbreviation of the day of the week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536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DAY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Full name of the day of the week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690"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</a:rPr>
                        <a:t>DD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Numeric day of the month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1524000" y="2706865"/>
            <a:ext cx="5562600" cy="338554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SELECT TO_CHAR(SYSDATE, 'YYYY-MM-DD') FROM dual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4800" y="4736068"/>
            <a:ext cx="175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Format_mode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1981200" y="4876800"/>
            <a:ext cx="6096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48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381000" y="1688068"/>
            <a:ext cx="8458200" cy="77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Wingdings" charset="2"/>
              <a:buChar char=""/>
            </a:pPr>
            <a:r>
              <a:rPr lang="pt-PT" sz="1800" dirty="0">
                <a:solidFill>
                  <a:srgbClr val="FF0000"/>
                </a:solidFill>
                <a:latin typeface="Calibri"/>
                <a:cs typeface="Calibri"/>
              </a:rPr>
              <a:t>TO_DATE</a:t>
            </a:r>
            <a:r>
              <a:rPr lang="pt-PT" sz="1800" dirty="0">
                <a:latin typeface="Calibri"/>
                <a:cs typeface="Calibri"/>
              </a:rPr>
              <a:t> (</a:t>
            </a:r>
            <a:r>
              <a:rPr lang="pt-PT" sz="1800" b="1" dirty="0" err="1">
                <a:latin typeface="Calibri"/>
                <a:cs typeface="Calibri"/>
              </a:rPr>
              <a:t>char</a:t>
            </a:r>
            <a:r>
              <a:rPr lang="pt-PT" sz="1800" b="1" dirty="0"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[</a:t>
            </a:r>
            <a:r>
              <a:rPr lang="pt-PT" sz="1800" dirty="0">
                <a:latin typeface="Calibri"/>
                <a:cs typeface="Calibri"/>
              </a:rPr>
              <a:t>, </a:t>
            </a:r>
            <a:r>
              <a:rPr lang="pt-PT" sz="1800" b="1" dirty="0">
                <a:latin typeface="Calibri"/>
                <a:cs typeface="Calibri"/>
              </a:rPr>
              <a:t>‘</a:t>
            </a:r>
            <a:r>
              <a:rPr lang="pt-PT" sz="1800" b="1" dirty="0" err="1">
                <a:latin typeface="Calibri"/>
                <a:cs typeface="Calibri"/>
              </a:rPr>
              <a:t>format_model</a:t>
            </a:r>
            <a:r>
              <a:rPr lang="pt-PT" sz="1800" b="1" dirty="0">
                <a:latin typeface="Calibri"/>
                <a:cs typeface="Calibri"/>
              </a:rPr>
              <a:t>’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]</a:t>
            </a:r>
            <a:r>
              <a:rPr lang="pt-PT" sz="1800" dirty="0">
                <a:latin typeface="Calibri"/>
                <a:cs typeface="Calibri"/>
              </a:rPr>
              <a:t>) </a:t>
            </a:r>
          </a:p>
          <a:p>
            <a:pPr marL="1028700" lvl="1"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Converte uma </a:t>
            </a:r>
            <a:r>
              <a:rPr lang="pt-PT" sz="1600" dirty="0" err="1">
                <a:latin typeface="Calibri"/>
                <a:cs typeface="Calibri"/>
              </a:rPr>
              <a:t>string</a:t>
            </a:r>
            <a:r>
              <a:rPr lang="pt-PT" sz="1600" dirty="0">
                <a:latin typeface="Calibri"/>
                <a:cs typeface="Calibri"/>
              </a:rPr>
              <a:t>  para um  formato de data.</a:t>
            </a:r>
            <a:endParaRPr lang="pt-PT" sz="1800" dirty="0">
              <a:latin typeface="Calibri"/>
              <a:cs typeface="Calibri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304800" y="104933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b="1" dirty="0">
                <a:latin typeface="Garamond" charset="0"/>
              </a:rPr>
              <a:t>Funções do Oracle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47800" y="2590800"/>
            <a:ext cx="6019800" cy="792781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Calibri"/>
                <a:ea typeface="ＭＳ Ｐゴシック" charset="0"/>
                <a:cs typeface="Calibri"/>
              </a:rPr>
              <a:t>SELECT TO_DATE('2015/05/15 8:30:25', 'YYYY/MM/DD HH:MI:SS')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/>
                <a:ea typeface="ＭＳ Ｐゴシック" charset="0"/>
                <a:cs typeface="Calibri"/>
              </a:rPr>
              <a:t>FROM dual;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000" y="3505200"/>
            <a:ext cx="8458200" cy="74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Wingdings" charset="2"/>
              <a:buChar char=""/>
            </a:pPr>
            <a:r>
              <a:rPr lang="pt-PT" sz="1800" dirty="0">
                <a:solidFill>
                  <a:srgbClr val="FF0000"/>
                </a:solidFill>
                <a:latin typeface="Calibri"/>
                <a:cs typeface="Calibri"/>
              </a:rPr>
              <a:t>TO_EXTRACT</a:t>
            </a:r>
          </a:p>
          <a:p>
            <a:pPr marL="1028700" lvl="1" eaLnBrk="1" hangingPunct="1">
              <a:lnSpc>
                <a:spcPct val="120000"/>
              </a:lnSpc>
              <a:buFont typeface="Wingdings" charset="2"/>
              <a:buChar char="Ø"/>
            </a:pPr>
            <a:r>
              <a:rPr lang="pt-PT" sz="1800" dirty="0">
                <a:latin typeface="Calibri"/>
                <a:cs typeface="Calibri"/>
              </a:rPr>
              <a:t>Permite extrair um valor a partir de uma  data ou intervalo.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4482658"/>
            <a:ext cx="5486400" cy="194219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EXTRACT (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{ YEAR | MONTH | DAY | HOUR | MINUTE | SECOND 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| { TIMEZONE_HOUR | TIMEZONE_MINUTE 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| { TIMEZONE_REGION | TIMEZONE_ABBR 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FROM { </a:t>
            </a:r>
            <a:r>
              <a:rPr lang="en-US" sz="1600" dirty="0" err="1">
                <a:latin typeface="Calibri"/>
                <a:ea typeface="ＭＳ Ｐゴシック" charset="0"/>
                <a:cs typeface="Calibri"/>
              </a:rPr>
              <a:t>date_value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| </a:t>
            </a:r>
            <a:r>
              <a:rPr lang="en-US" sz="1600" dirty="0" err="1">
                <a:latin typeface="Calibri"/>
                <a:ea typeface="ＭＳ Ｐゴシック" charset="0"/>
                <a:cs typeface="Calibri"/>
              </a:rPr>
              <a:t>interval_value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} )</a:t>
            </a:r>
          </a:p>
        </p:txBody>
      </p:sp>
    </p:spTree>
    <p:extLst>
      <p:ext uri="{BB962C8B-B14F-4D97-AF65-F5344CB8AC3E}">
        <p14:creationId xmlns:p14="http://schemas.microsoft.com/office/powerpoint/2010/main" val="84783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4800" y="104933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b="1" dirty="0">
                <a:latin typeface="Garamond" charset="0"/>
              </a:rPr>
              <a:t>Funções do Oracle : exemplos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F70BDD-CDFF-454C-8AF8-17408588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3" y="1720548"/>
            <a:ext cx="7973787" cy="2713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E31A51-8E2D-4F36-B72C-6C52F6CFA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13" y="4543871"/>
            <a:ext cx="8049987" cy="22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9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4800" y="104933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pt-PT" b="1" dirty="0">
                <a:latin typeface="Garamond" charset="0"/>
              </a:rPr>
              <a:t>Funções do Oracle - exemplos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03D93-8085-435E-9B2D-4BE3D3D2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3" y="1600200"/>
            <a:ext cx="8591106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51BC43-750B-4416-B89F-42F14B58B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953000"/>
            <a:ext cx="8943072" cy="176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0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b="1" dirty="0">
                <a:latin typeface="Garamond" charset="0"/>
              </a:rPr>
              <a:t>Exemplo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89D620-00F7-4E7A-974A-15790447F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04" y="1981200"/>
            <a:ext cx="8992142" cy="36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1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30729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b="1" dirty="0">
                <a:latin typeface="Garamond" charset="0"/>
              </a:rPr>
              <a:t>Exemplo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420587"/>
            <a:ext cx="8382000" cy="429736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pt-PT" dirty="0">
                <a:latin typeface="Calibri"/>
                <a:cs typeface="Calibri"/>
              </a:rPr>
              <a:t>Suponhamos o seguinte conceito de negócio: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pt-PT" dirty="0">
                <a:latin typeface="Calibri"/>
                <a:cs typeface="Calibri"/>
              </a:rPr>
              <a:t>Os "</a:t>
            </a:r>
            <a:r>
              <a:rPr lang="pt-PT" dirty="0" err="1">
                <a:latin typeface="Calibri"/>
                <a:cs typeface="Calibri"/>
              </a:rPr>
              <a:t>Super</a:t>
            </a:r>
            <a:r>
              <a:rPr lang="pt-PT" dirty="0">
                <a:latin typeface="Calibri"/>
                <a:cs typeface="Calibri"/>
              </a:rPr>
              <a:t> clientes" são aqueles cujo saldo individual de pelo menos uma das suas contas é superior ao saldo médio das contas do banco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pt-PT" sz="1200" dirty="0">
              <a:latin typeface="Calibri"/>
              <a:cs typeface="Calibri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pt-PT" dirty="0">
                <a:latin typeface="Calibri"/>
                <a:cs typeface="Calibri"/>
              </a:rPr>
              <a:t>Há interesse em ter uma tabela que indique quais são os "</a:t>
            </a:r>
            <a:r>
              <a:rPr lang="pt-PT" dirty="0" err="1">
                <a:latin typeface="Calibri"/>
                <a:cs typeface="Calibri"/>
              </a:rPr>
              <a:t>Super</a:t>
            </a:r>
            <a:r>
              <a:rPr lang="pt-PT" dirty="0">
                <a:latin typeface="Calibri"/>
                <a:cs typeface="Calibri"/>
              </a:rPr>
              <a:t> clientes".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pt-PT" sz="1400" dirty="0">
              <a:latin typeface="Calibri"/>
              <a:cs typeface="Calibri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pt-PT" dirty="0">
                <a:latin typeface="Calibri"/>
                <a:cs typeface="Calibri"/>
              </a:rPr>
              <a:t>A informação necessária é o código, nome e saldo total (todas as suas contas)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C6C89-27D0-7249-9D69-14777F06235E}"/>
              </a:ext>
            </a:extLst>
          </p:cNvPr>
          <p:cNvSpPr/>
          <p:nvPr/>
        </p:nvSpPr>
        <p:spPr>
          <a:xfrm>
            <a:off x="647700" y="4443230"/>
            <a:ext cx="8115300" cy="1896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PT" dirty="0">
                <a:latin typeface="Calibri"/>
                <a:cs typeface="Calibri"/>
              </a:rPr>
              <a:t>Como é óbvio, esta informação não é estática.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PT" sz="1600" dirty="0">
                <a:latin typeface="Calibri"/>
                <a:cs typeface="Calibri"/>
              </a:rPr>
              <a:t>Num instante uma determinada pessoa é "</a:t>
            </a:r>
            <a:r>
              <a:rPr lang="pt-PT" sz="1600" dirty="0" err="1">
                <a:latin typeface="Calibri"/>
                <a:cs typeface="Calibri"/>
              </a:rPr>
              <a:t>Super</a:t>
            </a:r>
            <a:r>
              <a:rPr lang="pt-PT" sz="1600" dirty="0">
                <a:latin typeface="Calibri"/>
                <a:cs typeface="Calibri"/>
              </a:rPr>
              <a:t> cliente" e noutro pode deixar de o ser. Basta movimentar as contas.</a:t>
            </a:r>
          </a:p>
          <a:p>
            <a:pPr marL="628650" lvl="1" indent="-285750">
              <a:lnSpc>
                <a:spcPct val="150000"/>
              </a:lnSpc>
              <a:buFont typeface="Wingdings" pitchFamily="2" charset="2"/>
              <a:buChar char="§"/>
            </a:pPr>
            <a:endParaRPr lang="pt-PT" sz="1050" dirty="0">
              <a:latin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pt-PT" b="1" dirty="0">
                <a:solidFill>
                  <a:srgbClr val="FF0000"/>
                </a:solidFill>
                <a:latin typeface="Calibri"/>
                <a:cs typeface="Calibri"/>
              </a:rPr>
              <a:t>Para resolver este problema, a solução passa pela criação de uma </a:t>
            </a:r>
            <a:r>
              <a:rPr lang="pt-PT" b="1" dirty="0" err="1">
                <a:solidFill>
                  <a:srgbClr val="FF0000"/>
                </a:solidFill>
                <a:latin typeface="Calibri"/>
                <a:cs typeface="Calibri"/>
              </a:rPr>
              <a:t>view</a:t>
            </a:r>
            <a:r>
              <a:rPr lang="pt-PT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927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003527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b="1" dirty="0">
                <a:latin typeface="Garamond" charset="0"/>
              </a:rPr>
              <a:t>Exemplo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28813"/>
            <a:ext cx="9144000" cy="43957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pt-PT" sz="1600" dirty="0">
                <a:latin typeface="Calibri"/>
                <a:cs typeface="Calibri"/>
              </a:rPr>
              <a:t>A informação pretendida é dada pelo seguinte </a:t>
            </a:r>
            <a:r>
              <a:rPr lang="pt-PT" sz="1600" dirty="0" err="1">
                <a:latin typeface="Calibri"/>
                <a:cs typeface="Calibri"/>
              </a:rPr>
              <a:t>Select</a:t>
            </a:r>
            <a:r>
              <a:rPr lang="pt-PT" sz="1600" dirty="0">
                <a:latin typeface="Calibri"/>
                <a:cs typeface="Calibri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pt-PT" sz="16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pt-PT" sz="1600" dirty="0">
              <a:latin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47C7EB-7DAD-4A60-B721-DF44A987D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05062"/>
            <a:ext cx="8887932" cy="26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2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PT" b="1" dirty="0">
                <a:latin typeface="Garamond" charset="0"/>
              </a:rPr>
              <a:t>Exemplo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7"/>
            <a:ext cx="8382000" cy="4754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Não é um comando SQL trivial. E se é necessário usar frequentemente esta informação relativa aos clientes, ou...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Há utilizadores do sistema que não sabem SQL...</a:t>
            </a:r>
          </a:p>
          <a:p>
            <a:pPr eaLnBrk="1" hangingPunct="1"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O administrador do sistema escreve uma VIEW que resolve vários problemas: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Esconde dos utilizadores a complexidade do SQL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Ficamos com uma "tabela" dinâmica que contém a informação sobre os "</a:t>
            </a:r>
            <a:r>
              <a:rPr lang="pt-PT" sz="1600" dirty="0" err="1">
                <a:latin typeface="Calibri"/>
                <a:cs typeface="Calibri"/>
              </a:rPr>
              <a:t>Super</a:t>
            </a:r>
            <a:r>
              <a:rPr lang="pt-PT" sz="1600" dirty="0">
                <a:latin typeface="Calibri"/>
                <a:cs typeface="Calibri"/>
              </a:rPr>
              <a:t> clientes"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Esconde dos utilizadores alguns dos campos das tabelas "Cliente" e "Conta“, de caráter privado que não se pretendem expor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pt-PT" sz="1600" dirty="0">
              <a:latin typeface="Calibri"/>
              <a:cs typeface="Calibri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As tabelas podem conter dados privados que, embora necessários para o sistema de informação, podem estar sujeitos a restrições de confidencialidade e não </a:t>
            </a:r>
            <a:r>
              <a:rPr lang="pt-PT" sz="1600" dirty="0" err="1">
                <a:latin typeface="Calibri"/>
                <a:cs typeface="Calibri"/>
              </a:rPr>
              <a:t>pdem</a:t>
            </a:r>
            <a:r>
              <a:rPr lang="pt-PT" sz="1600" dirty="0">
                <a:latin typeface="Calibri"/>
                <a:cs typeface="Calibri"/>
              </a:rPr>
              <a:t> ser expostos via SQL/SELECT.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pt-PT" sz="1600" dirty="0">
                <a:latin typeface="Calibri"/>
                <a:cs typeface="Calibri"/>
              </a:rPr>
              <a:t>As VIEW não são </a:t>
            </a:r>
            <a:r>
              <a:rPr lang="pt-PT" sz="1600" dirty="0" err="1">
                <a:latin typeface="Calibri"/>
                <a:cs typeface="Calibri"/>
              </a:rPr>
              <a:t>persistetntes</a:t>
            </a:r>
            <a:r>
              <a:rPr lang="pt-PT" sz="1600" dirty="0">
                <a:latin typeface="Calibri"/>
                <a:cs typeface="Calibri"/>
              </a:rPr>
              <a:t>, ou seja, o SELECT é executado sempre que se acede à VIEW; a VIEW devolve sempre uma vista atualizada do esquema</a:t>
            </a:r>
          </a:p>
        </p:txBody>
      </p:sp>
    </p:spTree>
    <p:extLst>
      <p:ext uri="{BB962C8B-B14F-4D97-AF65-F5344CB8AC3E}">
        <p14:creationId xmlns:p14="http://schemas.microsoft.com/office/powerpoint/2010/main" val="313672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030" y="96883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b="1" dirty="0">
                <a:latin typeface="Garamond" charset="0"/>
              </a:rPr>
              <a:t>Exemplo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54AF00-4953-48BE-9135-68ACE22DF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4" y="1458687"/>
            <a:ext cx="8928970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C90CD-40E5-4337-AA56-C11010C43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04" y="5040088"/>
            <a:ext cx="5474933" cy="1717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39B206-3955-421E-8223-816D9FDF78BF}"/>
              </a:ext>
            </a:extLst>
          </p:cNvPr>
          <p:cNvSpPr txBox="1"/>
          <p:nvPr/>
        </p:nvSpPr>
        <p:spPr>
          <a:xfrm>
            <a:off x="1600200" y="3429000"/>
            <a:ext cx="7239001" cy="1200329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nomes</a:t>
            </a:r>
            <a:r>
              <a:rPr lang="en-GB" dirty="0"/>
              <a:t> das </a:t>
            </a:r>
            <a:r>
              <a:rPr lang="en-GB" dirty="0" err="1"/>
              <a:t>colunas</a:t>
            </a:r>
            <a:r>
              <a:rPr lang="en-GB" dirty="0"/>
              <a:t> de </a:t>
            </a:r>
            <a:r>
              <a:rPr lang="en-GB" dirty="0" err="1"/>
              <a:t>uma</a:t>
            </a:r>
            <a:r>
              <a:rPr lang="en-GB" dirty="0"/>
              <a:t> VIEW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herdados</a:t>
            </a:r>
            <a:r>
              <a:rPr lang="en-GB" dirty="0"/>
              <a:t> do SELECT por </a:t>
            </a:r>
            <a:r>
              <a:rPr lang="en-GB" dirty="0" err="1"/>
              <a:t>defeito</a:t>
            </a:r>
            <a:r>
              <a:rPr lang="en-GB" dirty="0"/>
              <a:t>.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indicar</a:t>
            </a:r>
            <a:r>
              <a:rPr lang="en-GB" dirty="0"/>
              <a:t>-se </a:t>
            </a:r>
            <a:r>
              <a:rPr lang="en-GB" dirty="0" err="1"/>
              <a:t>explicitamente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super_cliente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codigo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019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b="1" dirty="0">
                <a:latin typeface="Garamond" charset="0"/>
              </a:rPr>
              <a:t>Exemplo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686800" cy="5005387"/>
          </a:xfrm>
        </p:spPr>
        <p:txBody>
          <a:bodyPr>
            <a:normAutofit/>
          </a:bodyPr>
          <a:lstStyle/>
          <a:p>
            <a:pPr eaLnBrk="1" hangingPunct="1">
              <a:buFont typeface="Wingdings" charset="0"/>
              <a:buNone/>
            </a:pPr>
            <a:r>
              <a:rPr lang="pt-PT" sz="1600" dirty="0">
                <a:latin typeface="Calibri"/>
                <a:cs typeface="Calibri"/>
              </a:rPr>
              <a:t>O nosso modelo de dados passou a ser:</a:t>
            </a:r>
          </a:p>
          <a:p>
            <a:pPr eaLnBrk="1" hangingPunct="1"/>
            <a:r>
              <a:rPr lang="pt-PT" sz="1600" dirty="0">
                <a:latin typeface="Calibri"/>
                <a:cs typeface="Calibri"/>
              </a:rPr>
              <a:t>cliente(</a:t>
            </a:r>
            <a:r>
              <a:rPr lang="pt-PT" sz="1600" dirty="0" err="1">
                <a:latin typeface="Calibri"/>
                <a:cs typeface="Calibri"/>
              </a:rPr>
              <a:t>cod_cliente</a:t>
            </a:r>
            <a:r>
              <a:rPr lang="pt-PT" sz="1600" dirty="0">
                <a:latin typeface="Calibri"/>
                <a:cs typeface="Calibri"/>
              </a:rPr>
              <a:t>, nome, morada, telefone)</a:t>
            </a:r>
          </a:p>
          <a:p>
            <a:pPr eaLnBrk="1" hangingPunct="1"/>
            <a:r>
              <a:rPr lang="pt-PT" sz="1600" dirty="0">
                <a:latin typeface="Calibri"/>
                <a:cs typeface="Calibri"/>
              </a:rPr>
              <a:t>agencia(</a:t>
            </a:r>
            <a:r>
              <a:rPr lang="pt-PT" sz="1600" dirty="0" err="1">
                <a:latin typeface="Calibri"/>
                <a:cs typeface="Calibri"/>
              </a:rPr>
              <a:t>cod_agencia</a:t>
            </a:r>
            <a:r>
              <a:rPr lang="pt-PT" sz="1600" dirty="0">
                <a:latin typeface="Calibri"/>
                <a:cs typeface="Calibri"/>
              </a:rPr>
              <a:t>, nome)</a:t>
            </a:r>
          </a:p>
          <a:p>
            <a:pPr eaLnBrk="1" hangingPunct="1"/>
            <a:r>
              <a:rPr lang="pt-PT" sz="1600" dirty="0">
                <a:latin typeface="Calibri"/>
                <a:cs typeface="Calibri"/>
              </a:rPr>
              <a:t>conta(</a:t>
            </a:r>
            <a:r>
              <a:rPr lang="pt-PT" sz="1600" dirty="0" err="1">
                <a:latin typeface="Calibri"/>
                <a:cs typeface="Calibri"/>
              </a:rPr>
              <a:t>num_conta</a:t>
            </a:r>
            <a:r>
              <a:rPr lang="pt-PT" sz="1600" dirty="0">
                <a:latin typeface="Calibri"/>
                <a:cs typeface="Calibri"/>
              </a:rPr>
              <a:t>, </a:t>
            </a:r>
            <a:r>
              <a:rPr lang="pt-PT" sz="1600" dirty="0" err="1">
                <a:latin typeface="Calibri"/>
                <a:cs typeface="Calibri"/>
              </a:rPr>
              <a:t>cod_agencia</a:t>
            </a:r>
            <a:r>
              <a:rPr lang="pt-PT" sz="1600" dirty="0">
                <a:latin typeface="Calibri"/>
                <a:cs typeface="Calibri"/>
              </a:rPr>
              <a:t>, </a:t>
            </a:r>
            <a:r>
              <a:rPr lang="pt-PT" sz="1600" dirty="0" err="1">
                <a:latin typeface="Calibri"/>
                <a:cs typeface="Calibri"/>
              </a:rPr>
              <a:t>cod_cliente</a:t>
            </a:r>
            <a:r>
              <a:rPr lang="pt-PT" sz="1600" dirty="0">
                <a:latin typeface="Calibri"/>
                <a:cs typeface="Calibri"/>
              </a:rPr>
              <a:t>, saldo)</a:t>
            </a:r>
          </a:p>
          <a:p>
            <a:pPr eaLnBrk="1" hangingPunct="1"/>
            <a:r>
              <a:rPr lang="pt-PT" sz="1600" dirty="0">
                <a:latin typeface="Calibri"/>
                <a:cs typeface="Calibri"/>
              </a:rPr>
              <a:t>"</a:t>
            </a:r>
            <a:r>
              <a:rPr lang="pt-PT" sz="1600" dirty="0" err="1">
                <a:latin typeface="Calibri"/>
                <a:cs typeface="Calibri"/>
              </a:rPr>
              <a:t>Super</a:t>
            </a:r>
            <a:r>
              <a:rPr lang="pt-PT" sz="1600" dirty="0">
                <a:latin typeface="Calibri"/>
                <a:cs typeface="Calibri"/>
              </a:rPr>
              <a:t> clientes"(</a:t>
            </a:r>
            <a:r>
              <a:rPr lang="pt-PT" sz="1600" dirty="0" err="1">
                <a:latin typeface="Calibri"/>
                <a:cs typeface="Calibri"/>
              </a:rPr>
              <a:t>cod_cliente</a:t>
            </a:r>
            <a:r>
              <a:rPr lang="pt-PT" sz="1600" dirty="0">
                <a:latin typeface="Calibri"/>
                <a:cs typeface="Calibri"/>
              </a:rPr>
              <a:t>, nome, </a:t>
            </a:r>
            <a:r>
              <a:rPr lang="pt-PT" sz="1600" dirty="0" err="1">
                <a:latin typeface="Calibri"/>
                <a:cs typeface="Calibri"/>
              </a:rPr>
              <a:t>saldo_total</a:t>
            </a:r>
            <a:r>
              <a:rPr lang="pt-PT" sz="1600" dirty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05478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Report.potx</Template>
  <TotalTime>0</TotalTime>
  <Words>1315</Words>
  <Application>Microsoft Office PowerPoint</Application>
  <PresentationFormat>On-screen Show (4:3)</PresentationFormat>
  <Paragraphs>233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Unicode MS</vt:lpstr>
      <vt:lpstr>Calibri</vt:lpstr>
      <vt:lpstr>Courier New</vt:lpstr>
      <vt:lpstr>Garamond</vt:lpstr>
      <vt:lpstr>Georgia</vt:lpstr>
      <vt:lpstr>Wingdings</vt:lpstr>
      <vt:lpstr>Project Status Report</vt:lpstr>
      <vt:lpstr>BASE DE DADOS</vt:lpstr>
      <vt:lpstr>Views</vt:lpstr>
      <vt:lpstr>Exemplo</vt:lpstr>
      <vt:lpstr>Exemplo</vt:lpstr>
      <vt:lpstr>Exemplo</vt:lpstr>
      <vt:lpstr>Exemplo</vt:lpstr>
      <vt:lpstr>Exemplo</vt:lpstr>
      <vt:lpstr>Exemplo</vt:lpstr>
      <vt:lpstr>Exemplo</vt:lpstr>
      <vt:lpstr>Read Only</vt:lpstr>
      <vt:lpstr>Alteração de informação na View</vt:lpstr>
      <vt:lpstr>Alteração de informação com read only não é possível</vt:lpstr>
      <vt:lpstr>Alteração de informação – view com agregação</vt:lpstr>
      <vt:lpstr>Alteração de informação – view com agregação</vt:lpstr>
      <vt:lpstr>Alteração de informação – view com join</vt:lpstr>
      <vt:lpstr>Alteração de informação – view com join</vt:lpstr>
      <vt:lpstr>Alteração de informação – view com join</vt:lpstr>
      <vt:lpstr>Alteração de informação view com join</vt:lpstr>
      <vt:lpstr>Alteração de informação – view com join</vt:lpstr>
      <vt:lpstr>Concluindo</vt:lpstr>
      <vt:lpstr>CHECK OPTION</vt:lpstr>
      <vt:lpstr> DUAL table  Oracle Functions:  DATE  CAST </vt:lpstr>
      <vt:lpstr>DUAL table</vt:lpstr>
      <vt:lpstr>PowerPoint Presentation</vt:lpstr>
      <vt:lpstr>PowerPoint Presentation</vt:lpstr>
      <vt:lpstr>PowerPoint Presentation</vt:lpstr>
      <vt:lpstr>PowerPoint Presentation</vt:lpstr>
      <vt:lpstr> Oracle Functions:  DATE  CAST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2010-02-01T21:08:06Z</dcterms:created>
  <dcterms:modified xsi:type="dcterms:W3CDTF">2021-11-21T10:41:03Z</dcterms:modified>
</cp:coreProperties>
</file>