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7"/>
  </p:notesMasterIdLst>
  <p:sldIdLst>
    <p:sldId id="259" r:id="rId2"/>
    <p:sldId id="389" r:id="rId3"/>
    <p:sldId id="434" r:id="rId4"/>
    <p:sldId id="327" r:id="rId5"/>
    <p:sldId id="435" r:id="rId6"/>
    <p:sldId id="436" r:id="rId7"/>
    <p:sldId id="426" r:id="rId8"/>
    <p:sldId id="437" r:id="rId9"/>
    <p:sldId id="438" r:id="rId10"/>
    <p:sldId id="439" r:id="rId11"/>
    <p:sldId id="396" r:id="rId12"/>
    <p:sldId id="427" r:id="rId13"/>
    <p:sldId id="428" r:id="rId14"/>
    <p:sldId id="431" r:id="rId15"/>
    <p:sldId id="432"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92832F5-EA01-48E5-B403-87E193F50680}">
          <p14:sldIdLst>
            <p14:sldId id="259"/>
          </p14:sldIdLst>
        </p14:section>
        <p14:section name="Project Overview" id="{087866C3-7028-482C-8D34-6BF5363FBD75}">
          <p14:sldIdLst>
            <p14:sldId id="389"/>
            <p14:sldId id="434"/>
            <p14:sldId id="327"/>
            <p14:sldId id="435"/>
            <p14:sldId id="436"/>
            <p14:sldId id="426"/>
            <p14:sldId id="437"/>
            <p14:sldId id="438"/>
            <p14:sldId id="439"/>
            <p14:sldId id="396"/>
            <p14:sldId id="427"/>
            <p14:sldId id="428"/>
            <p14:sldId id="431"/>
            <p14:sldId id="432"/>
          </p14:sldIdLst>
        </p14:section>
      </p14:sectionLst>
    </p:ext>
    <p:ext uri="{EFAFB233-063F-42B5-8137-9DF3F51BA10A}">
      <p15:sldGuideLst xmlns:p15="http://schemas.microsoft.com/office/powerpoint/2012/main">
        <p15:guide id="1" orient="horz" pos="2160">
          <p15:clr>
            <a:srgbClr val="A4A3A4"/>
          </p15:clr>
        </p15:guide>
        <p15:guide id="2" orient="horz" pos="576">
          <p15:clr>
            <a:srgbClr val="A4A3A4"/>
          </p15:clr>
        </p15:guide>
        <p15:guide id="3" pos="2880">
          <p15:clr>
            <a:srgbClr val="A4A3A4"/>
          </p15:clr>
        </p15:guide>
        <p15:guide id="4" pos="28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CC"/>
  </p:clrMru>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B8EFBE-1B98-4D6E-949B-8AA1EA15BE93}" v="60" dt="2021-11-21T12:16:33.909"/>
  </p1510:revLst>
</p1510:revInfo>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236" autoAdjust="0"/>
    <p:restoredTop sz="94630" autoAdjust="0"/>
  </p:normalViewPr>
  <p:slideViewPr>
    <p:cSldViewPr>
      <p:cViewPr varScale="1">
        <p:scale>
          <a:sx n="78" d="100"/>
          <a:sy n="78" d="100"/>
        </p:scale>
        <p:origin x="941" y="58"/>
      </p:cViewPr>
      <p:guideLst>
        <p:guide orient="horz" pos="2160"/>
        <p:guide orient="horz" pos="576"/>
        <p:guide pos="2880"/>
        <p:guide pos="28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30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4506C0-3FFE-45A5-803D-9F4FC5464A70}" type="datetimeFigureOut">
              <a:rPr lang="en-US" smtClean="0"/>
              <a:t>11/21/2021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646707-6BBD-41A9-B4DF-0C76A73A2D2A}" type="slidenum">
              <a:rPr lang="en-US" smtClean="0"/>
              <a:t>‹#›</a:t>
            </a:fld>
            <a:endParaRPr lang="en-US"/>
          </a:p>
        </p:txBody>
      </p:sp>
    </p:spTree>
    <p:extLst>
      <p:ext uri="{BB962C8B-B14F-4D97-AF65-F5344CB8AC3E}">
        <p14:creationId xmlns:p14="http://schemas.microsoft.com/office/powerpoint/2010/main" val="4044723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81001"/>
            <a:ext cx="7772400" cy="761999"/>
          </a:xfrm>
        </p:spPr>
        <p:txBody>
          <a:bodyPr anchor="t"/>
          <a:lstStyle>
            <a:lvl1pPr algn="l">
              <a:defRPr>
                <a:latin typeface="Georgia" pitchFamily="18" charset="0"/>
              </a:defRPr>
            </a:lvl1pPr>
          </a:lstStyle>
          <a:p>
            <a:endParaRPr lang="en-US" dirty="0"/>
          </a:p>
        </p:txBody>
      </p:sp>
      <p:sp>
        <p:nvSpPr>
          <p:cNvPr id="4" name="Date Placeholder 3"/>
          <p:cNvSpPr>
            <a:spLocks noGrp="1"/>
          </p:cNvSpPr>
          <p:nvPr>
            <p:ph type="dt" sz="half" idx="10"/>
          </p:nvPr>
        </p:nvSpPr>
        <p:spPr/>
        <p:txBody>
          <a:bodyPr/>
          <a:lstStyle/>
          <a:p>
            <a:fld id="{F922158D-428B-4987-8B28-745A2AFA1252}" type="datetimeFigureOut">
              <a:rPr lang="en-US" smtClean="0"/>
              <a:t>11/21/2021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pic>
        <p:nvPicPr>
          <p:cNvPr id="7" name="Picture 6"/>
          <p:cNvPicPr>
            <a:picLocks noChangeAspect="1"/>
          </p:cNvPicPr>
          <p:nvPr userDrawn="1"/>
        </p:nvPicPr>
        <p:blipFill>
          <a:blip r:embed="rId2"/>
          <a:stretch>
            <a:fillRect/>
          </a:stretch>
        </p:blipFill>
        <p:spPr>
          <a:xfrm>
            <a:off x="495479" y="1524000"/>
            <a:ext cx="5219521" cy="35814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4" name="Date Placeholder 3"/>
          <p:cNvSpPr>
            <a:spLocks noGrp="1"/>
          </p:cNvSpPr>
          <p:nvPr>
            <p:ph type="dt" sz="half" idx="10"/>
          </p:nvPr>
        </p:nvSpPr>
        <p:spPr/>
        <p:txBody>
          <a:bodyPr/>
          <a:lstStyle/>
          <a:p>
            <a:fld id="{F922158D-428B-4987-8B28-745A2AFA1252}" type="datetimeFigureOut">
              <a:rPr lang="en-US" smtClean="0"/>
              <a:t>11/21/2021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0"/>
            <a:ext cx="2057400" cy="5211763"/>
          </a:xfrm>
        </p:spPr>
        <p:txBody>
          <a:bodyPr vert="eaVert"/>
          <a:lstStyle/>
          <a:p>
            <a:r>
              <a:rPr lang="pt-PT"/>
              <a:t>Click to edit Master title style</a:t>
            </a:r>
            <a:endParaRPr lang="en-US"/>
          </a:p>
        </p:txBody>
      </p:sp>
      <p:sp>
        <p:nvSpPr>
          <p:cNvPr id="3" name="Vertical Text Placeholder 2"/>
          <p:cNvSpPr>
            <a:spLocks noGrp="1"/>
          </p:cNvSpPr>
          <p:nvPr>
            <p:ph type="body" orient="vert" idx="1"/>
          </p:nvPr>
        </p:nvSpPr>
        <p:spPr>
          <a:xfrm>
            <a:off x="457200" y="914400"/>
            <a:ext cx="6019800" cy="5211763"/>
          </a:xfrm>
        </p:spPr>
        <p:txBody>
          <a:bodyPr vert="eaVert"/>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4" name="Date Placeholder 3"/>
          <p:cNvSpPr>
            <a:spLocks noGrp="1"/>
          </p:cNvSpPr>
          <p:nvPr>
            <p:ph type="dt" sz="half" idx="10"/>
          </p:nvPr>
        </p:nvSpPr>
        <p:spPr/>
        <p:txBody>
          <a:bodyPr/>
          <a:lstStyle/>
          <a:p>
            <a:fld id="{F922158D-428B-4987-8B28-745A2AFA1252}" type="datetimeFigureOut">
              <a:rPr lang="en-US" smtClean="0"/>
              <a:t>11/21/2021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srcRect l="-92" t="50811" r="45394" b="-590"/>
          <a:stretch/>
        </p:blipFill>
        <p:spPr>
          <a:xfrm>
            <a:off x="-13648" y="0"/>
            <a:ext cx="9157648" cy="5582272"/>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85800" y="1066799"/>
            <a:ext cx="1979920" cy="2013807"/>
          </a:xfrm>
          <a:prstGeom prst="ellipse">
            <a:avLst/>
          </a:prstGeom>
          <a:ln>
            <a:noFill/>
          </a:ln>
          <a:effectLst>
            <a:outerShdw blurRad="292100" dist="139700" dir="2700000" algn="tl" rotWithShape="0">
              <a:srgbClr val="333333">
                <a:alpha val="65000"/>
              </a:srgbClr>
            </a:outerShdw>
          </a:effectLst>
        </p:spPr>
      </p:pic>
      <p:sp>
        <p:nvSpPr>
          <p:cNvPr id="2" name="Title 1"/>
          <p:cNvSpPr>
            <a:spLocks noGrp="1"/>
          </p:cNvSpPr>
          <p:nvPr>
            <p:ph type="title" hasCustomPrompt="1"/>
          </p:nvPr>
        </p:nvSpPr>
        <p:spPr>
          <a:xfrm>
            <a:off x="3768304" y="1905000"/>
            <a:ext cx="5105400" cy="1143001"/>
          </a:xfrm>
        </p:spPr>
        <p:txBody>
          <a:bodyPr anchor="b" anchorCtr="0">
            <a:normAutofit/>
          </a:bodyPr>
          <a:lstStyle>
            <a:lvl1pPr algn="l">
              <a:defRPr sz="3600" b="0" cap="none">
                <a:latin typeface="Georgia" pitchFamily="18" charset="0"/>
              </a:defRPr>
            </a:lvl1pPr>
          </a:lstStyle>
          <a:p>
            <a:r>
              <a:rPr lang="en-US" dirty="0"/>
              <a:t>Click to edit master title style</a:t>
            </a:r>
          </a:p>
        </p:txBody>
      </p:sp>
      <p:sp>
        <p:nvSpPr>
          <p:cNvPr id="3" name="Text Placeholder 2"/>
          <p:cNvSpPr>
            <a:spLocks noGrp="1"/>
          </p:cNvSpPr>
          <p:nvPr>
            <p:ph type="body" idx="1"/>
          </p:nvPr>
        </p:nvSpPr>
        <p:spPr>
          <a:xfrm>
            <a:off x="3810000" y="3048000"/>
            <a:ext cx="5105400" cy="1500187"/>
          </a:xfrm>
        </p:spPr>
        <p:txBody>
          <a:bodyPr anchor="t"/>
          <a:lstStyle>
            <a:lvl1pPr marL="0" indent="0">
              <a:buNone/>
              <a:defRPr sz="2000">
                <a:solidFill>
                  <a:schemeClr val="tx1"/>
                </a:solidFill>
                <a:latin typeface="Georgia"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Click to edit Master text styles</a:t>
            </a:r>
          </a:p>
        </p:txBody>
      </p:sp>
      <p:sp>
        <p:nvSpPr>
          <p:cNvPr id="4" name="Date Placeholder 3"/>
          <p:cNvSpPr>
            <a:spLocks noGrp="1"/>
          </p:cNvSpPr>
          <p:nvPr>
            <p:ph type="dt" sz="half" idx="10"/>
          </p:nvPr>
        </p:nvSpPr>
        <p:spPr/>
        <p:txBody>
          <a:bodyPr/>
          <a:lstStyle/>
          <a:p>
            <a:fld id="{F922158D-428B-4987-8B28-745A2AFA1252}" type="datetimeFigureOut">
              <a:rPr lang="en-US" smtClean="0"/>
              <a:t>11/21/2021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iterate type="lt">
                                    <p:tmPct val="5000"/>
                                  </p:iterate>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par>
                          <p:cTn id="11" fill="hold">
                            <p:stCondLst>
                              <p:cond delay="1000"/>
                            </p:stCondLst>
                            <p:childTnLst>
                              <p:par>
                                <p:cTn id="12" presetID="22" presetClass="entr" presetSubtype="8"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left)">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914400"/>
          </a:xfrm>
        </p:spPr>
        <p:txBody>
          <a:bodyPr anchor="t">
            <a:normAutofit/>
          </a:bodyPr>
          <a:lstStyle>
            <a:lvl1pPr algn="l">
              <a:defRPr sz="2800">
                <a:latin typeface="Georgia" pitchFamily="18" charset="0"/>
              </a:defRPr>
            </a:lvl1pPr>
          </a:lstStyle>
          <a:p>
            <a:r>
              <a:rPr lang="pt-PT"/>
              <a:t>Click to edit Master title style</a:t>
            </a:r>
            <a:endParaRPr lang="en-US" dirty="0"/>
          </a:p>
        </p:txBody>
      </p:sp>
      <p:sp>
        <p:nvSpPr>
          <p:cNvPr id="3" name="Content Placeholder 2"/>
          <p:cNvSpPr>
            <a:spLocks noGrp="1"/>
          </p:cNvSpPr>
          <p:nvPr>
            <p:ph idx="1"/>
          </p:nvPr>
        </p:nvSpPr>
        <p:spPr/>
        <p:txBody>
          <a:bodyPr>
            <a:normAutofit/>
          </a:bodyPr>
          <a:lstStyle>
            <a:lvl1pPr marL="342900" indent="-342900">
              <a:lnSpc>
                <a:spcPct val="150000"/>
              </a:lnSpc>
              <a:spcBef>
                <a:spcPts val="0"/>
              </a:spcBef>
              <a:buSzPct val="130000"/>
              <a:buFont typeface="Arial" pitchFamily="34" charset="0"/>
              <a:buChar char="•"/>
              <a:defRPr sz="2000">
                <a:latin typeface="Georgia" pitchFamily="18" charset="0"/>
              </a:defRPr>
            </a:lvl1pPr>
            <a:lvl2pPr marL="571500" indent="-228600">
              <a:lnSpc>
                <a:spcPct val="150000"/>
              </a:lnSpc>
              <a:spcBef>
                <a:spcPts val="0"/>
              </a:spcBef>
              <a:buSzPct val="60000"/>
              <a:buFont typeface="Courier New" pitchFamily="49" charset="0"/>
              <a:buChar char="o"/>
              <a:defRPr sz="1800">
                <a:latin typeface="Georgia" pitchFamily="18" charset="0"/>
              </a:defRPr>
            </a:lvl2pPr>
            <a:lvl3pPr>
              <a:defRPr sz="2000">
                <a:latin typeface="Georgia" pitchFamily="18" charset="0"/>
              </a:defRPr>
            </a:lvl3pPr>
            <a:lvl4pPr>
              <a:defRPr sz="2000">
                <a:latin typeface="Georgia" pitchFamily="18" charset="0"/>
              </a:defRPr>
            </a:lvl4pPr>
            <a:lvl5pPr>
              <a:defRPr sz="2000">
                <a:latin typeface="Georgia" pitchFamily="18" charset="0"/>
              </a:defRPr>
            </a:lvl5p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dirty="0"/>
          </a:p>
        </p:txBody>
      </p:sp>
      <p:sp>
        <p:nvSpPr>
          <p:cNvPr id="4" name="Date Placeholder 3"/>
          <p:cNvSpPr>
            <a:spLocks noGrp="1"/>
          </p:cNvSpPr>
          <p:nvPr>
            <p:ph type="dt" sz="half" idx="10"/>
          </p:nvPr>
        </p:nvSpPr>
        <p:spPr/>
        <p:txBody>
          <a:bodyPr/>
          <a:lstStyle/>
          <a:p>
            <a:fld id="{F922158D-428B-4987-8B28-745A2AFA1252}" type="datetimeFigureOut">
              <a:rPr lang="en-US" smtClean="0"/>
              <a:t>11/21/2021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Click to edit Master title style</a:t>
            </a:r>
            <a:endParaRPr lang="en-US" dirty="0"/>
          </a:p>
        </p:txBody>
      </p:sp>
      <p:sp>
        <p:nvSpPr>
          <p:cNvPr id="3" name="Content Placeholder 2"/>
          <p:cNvSpPr>
            <a:spLocks noGrp="1"/>
          </p:cNvSpPr>
          <p:nvPr>
            <p:ph sz="half" idx="1"/>
          </p:nvPr>
        </p:nvSpPr>
        <p:spPr>
          <a:xfrm>
            <a:off x="457200" y="1828800"/>
            <a:ext cx="4038600" cy="42973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dirty="0"/>
          </a:p>
        </p:txBody>
      </p:sp>
      <p:sp>
        <p:nvSpPr>
          <p:cNvPr id="4" name="Content Placeholder 3"/>
          <p:cNvSpPr>
            <a:spLocks noGrp="1"/>
          </p:cNvSpPr>
          <p:nvPr>
            <p:ph sz="half" idx="2"/>
          </p:nvPr>
        </p:nvSpPr>
        <p:spPr>
          <a:xfrm>
            <a:off x="4648200" y="1828800"/>
            <a:ext cx="4038600" cy="42973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dirty="0"/>
          </a:p>
        </p:txBody>
      </p:sp>
      <p:sp>
        <p:nvSpPr>
          <p:cNvPr id="5" name="Date Placeholder 4"/>
          <p:cNvSpPr>
            <a:spLocks noGrp="1"/>
          </p:cNvSpPr>
          <p:nvPr>
            <p:ph type="dt" sz="half" idx="10"/>
          </p:nvPr>
        </p:nvSpPr>
        <p:spPr/>
        <p:txBody>
          <a:bodyPr/>
          <a:lstStyle/>
          <a:p>
            <a:fld id="{F922158D-428B-4987-8B28-745A2AFA1252}" type="datetimeFigureOut">
              <a:rPr lang="en-US" smtClean="0"/>
              <a:t>11/21/2021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609600"/>
          </a:xfrm>
        </p:spPr>
        <p:txBody>
          <a:bodyPr/>
          <a:lstStyle>
            <a:lvl1pPr>
              <a:defRPr/>
            </a:lvl1pPr>
          </a:lstStyle>
          <a:p>
            <a:r>
              <a:rPr lang="pt-PT"/>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Click to edit Master text styles</a:t>
            </a:r>
          </a:p>
        </p:txBody>
      </p:sp>
      <p:sp>
        <p:nvSpPr>
          <p:cNvPr id="4" name="Content Placeholder 3"/>
          <p:cNvSpPr>
            <a:spLocks noGrp="1"/>
          </p:cNvSpPr>
          <p:nvPr>
            <p:ph sz="half" idx="2"/>
          </p:nvPr>
        </p:nvSpPr>
        <p:spPr>
          <a:xfrm>
            <a:off x="457200" y="2174875"/>
            <a:ext cx="4040188"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Click to edit Master text styles</a:t>
            </a:r>
          </a:p>
        </p:txBody>
      </p:sp>
      <p:sp>
        <p:nvSpPr>
          <p:cNvPr id="6" name="Content Placeholder 5"/>
          <p:cNvSpPr>
            <a:spLocks noGrp="1"/>
          </p:cNvSpPr>
          <p:nvPr>
            <p:ph sz="quarter" idx="4"/>
          </p:nvPr>
        </p:nvSpPr>
        <p:spPr>
          <a:xfrm>
            <a:off x="4645025" y="2174875"/>
            <a:ext cx="4041775"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7" name="Date Placeholder 6"/>
          <p:cNvSpPr>
            <a:spLocks noGrp="1"/>
          </p:cNvSpPr>
          <p:nvPr>
            <p:ph type="dt" sz="half" idx="10"/>
          </p:nvPr>
        </p:nvSpPr>
        <p:spPr/>
        <p:txBody>
          <a:bodyPr/>
          <a:lstStyle/>
          <a:p>
            <a:fld id="{F922158D-428B-4987-8B28-745A2AFA1252}" type="datetimeFigureOut">
              <a:rPr lang="en-US" smtClean="0"/>
              <a:t>11/21/2021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lvl1pPr>
              <a:defRPr sz="2800"/>
            </a:lvl1pPr>
          </a:lstStyle>
          <a:p>
            <a:r>
              <a:rPr lang="pt-PT"/>
              <a:t>Click to edit Master title style</a:t>
            </a:r>
            <a:endParaRPr lang="en-US" dirty="0"/>
          </a:p>
        </p:txBody>
      </p:sp>
      <p:sp>
        <p:nvSpPr>
          <p:cNvPr id="3" name="Date Placeholder 2"/>
          <p:cNvSpPr>
            <a:spLocks noGrp="1"/>
          </p:cNvSpPr>
          <p:nvPr>
            <p:ph type="dt" sz="half" idx="10"/>
          </p:nvPr>
        </p:nvSpPr>
        <p:spPr/>
        <p:txBody>
          <a:bodyPr/>
          <a:lstStyle/>
          <a:p>
            <a:fld id="{F922158D-428B-4987-8B28-745A2AFA1252}" type="datetimeFigureOut">
              <a:rPr lang="en-US" smtClean="0"/>
              <a:t>11/21/2021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22158D-428B-4987-8B28-745A2AFA1252}" type="datetimeFigureOut">
              <a:rPr lang="en-US" smtClean="0"/>
              <a:t>11/21/2021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3008313" cy="762000"/>
          </a:xfrm>
        </p:spPr>
        <p:txBody>
          <a:bodyPr anchor="b"/>
          <a:lstStyle>
            <a:lvl1pPr algn="l">
              <a:defRPr sz="2000" b="1"/>
            </a:lvl1pPr>
          </a:lstStyle>
          <a:p>
            <a:r>
              <a:rPr lang="pt-PT"/>
              <a:t>Click to edit Master title style</a:t>
            </a:r>
            <a:endParaRPr lang="en-US"/>
          </a:p>
        </p:txBody>
      </p:sp>
      <p:sp>
        <p:nvSpPr>
          <p:cNvPr id="3" name="Content Placeholder 2"/>
          <p:cNvSpPr>
            <a:spLocks noGrp="1"/>
          </p:cNvSpPr>
          <p:nvPr>
            <p:ph idx="1"/>
          </p:nvPr>
        </p:nvSpPr>
        <p:spPr>
          <a:xfrm>
            <a:off x="3575050" y="914400"/>
            <a:ext cx="5111750" cy="521176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dirty="0"/>
          </a:p>
        </p:txBody>
      </p:sp>
      <p:sp>
        <p:nvSpPr>
          <p:cNvPr id="4" name="Text Placeholder 3"/>
          <p:cNvSpPr>
            <a:spLocks noGrp="1"/>
          </p:cNvSpPr>
          <p:nvPr>
            <p:ph type="body" sz="half" idx="2"/>
          </p:nvPr>
        </p:nvSpPr>
        <p:spPr>
          <a:xfrm>
            <a:off x="457200" y="1752600"/>
            <a:ext cx="3008313" cy="43735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Click to edit Master text styles</a:t>
            </a:r>
          </a:p>
        </p:txBody>
      </p:sp>
      <p:sp>
        <p:nvSpPr>
          <p:cNvPr id="5" name="Date Placeholder 4"/>
          <p:cNvSpPr>
            <a:spLocks noGrp="1"/>
          </p:cNvSpPr>
          <p:nvPr>
            <p:ph type="dt" sz="half" idx="10"/>
          </p:nvPr>
        </p:nvSpPr>
        <p:spPr/>
        <p:txBody>
          <a:bodyPr/>
          <a:lstStyle/>
          <a:p>
            <a:fld id="{F922158D-428B-4987-8B28-745A2AFA1252}" type="datetimeFigureOut">
              <a:rPr lang="en-US" smtClean="0"/>
              <a:t>11/21/2021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pt-PT"/>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Click to edit Master text styles</a:t>
            </a:r>
          </a:p>
        </p:txBody>
      </p:sp>
      <p:sp>
        <p:nvSpPr>
          <p:cNvPr id="5" name="Date Placeholder 4"/>
          <p:cNvSpPr>
            <a:spLocks noGrp="1"/>
          </p:cNvSpPr>
          <p:nvPr>
            <p:ph type="dt" sz="half" idx="10"/>
          </p:nvPr>
        </p:nvSpPr>
        <p:spPr/>
        <p:txBody>
          <a:bodyPr/>
          <a:lstStyle/>
          <a:p>
            <a:fld id="{F922158D-428B-4987-8B28-745A2AFA1252}" type="datetimeFigureOut">
              <a:rPr lang="en-US" smtClean="0"/>
              <a:t>11/21/2021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914400"/>
            <a:ext cx="8229600" cy="914400"/>
          </a:xfrm>
          <a:prstGeom prst="rect">
            <a:avLst/>
          </a:prstGeom>
        </p:spPr>
        <p:txBody>
          <a:bodyPr vert="horz" lIns="91440" tIns="45720" rIns="91440" bIns="45720" rtlCol="0" anchor="ctr">
            <a:normAutofit/>
          </a:bodyPr>
          <a:lstStyle/>
          <a:p>
            <a:r>
              <a:rPr lang="pt-PT"/>
              <a:t>Click to edit Master title style</a:t>
            </a:r>
            <a:endParaRPr lang="en-US" dirty="0"/>
          </a:p>
        </p:txBody>
      </p:sp>
      <p:sp>
        <p:nvSpPr>
          <p:cNvPr id="3" name="Text Placeholder 2"/>
          <p:cNvSpPr>
            <a:spLocks noGrp="1"/>
          </p:cNvSpPr>
          <p:nvPr>
            <p:ph type="body" idx="1"/>
          </p:nvPr>
        </p:nvSpPr>
        <p:spPr>
          <a:xfrm>
            <a:off x="457200" y="1828800"/>
            <a:ext cx="8229600" cy="4297363"/>
          </a:xfrm>
          <a:prstGeom prst="rect">
            <a:avLst/>
          </a:prstGeom>
        </p:spPr>
        <p:txBody>
          <a:bodyPr vert="horz" lIns="91440" tIns="45720" rIns="91440" bIns="45720" rtlCol="0">
            <a:normAutofit/>
          </a:body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22158D-428B-4987-8B28-745A2AFA1252}" type="datetimeFigureOut">
              <a:rPr lang="en-US" smtClean="0"/>
              <a:t>11/21/2021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5FC477-0A05-4F3E-8EE9-E015C9089D56}" type="slidenum">
              <a:rPr lang="en-US" smtClean="0"/>
              <a:t>‹#›</a:t>
            </a:fld>
            <a:endParaRPr lang="en-US"/>
          </a:p>
        </p:txBody>
      </p:sp>
      <p:sp>
        <p:nvSpPr>
          <p:cNvPr id="11" name="Rectangle 10"/>
          <p:cNvSpPr/>
          <p:nvPr userDrawn="1"/>
        </p:nvSpPr>
        <p:spPr>
          <a:xfrm>
            <a:off x="0" y="0"/>
            <a:ext cx="7168444" cy="914400"/>
          </a:xfrm>
          <a:prstGeom prst="rect">
            <a:avLst/>
          </a:prstGeom>
          <a:solidFill>
            <a:srgbClr val="800000"/>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r>
              <a:rPr lang="pt-PT" sz="3600" noProof="0" dirty="0">
                <a:solidFill>
                  <a:schemeClr val="bg1"/>
                </a:solidFill>
              </a:rPr>
              <a:t>Transações</a:t>
            </a:r>
            <a:endParaRPr lang="en-US" sz="3600" dirty="0">
              <a:solidFill>
                <a:schemeClr val="bg1"/>
              </a:solidFill>
            </a:endParaRPr>
          </a:p>
        </p:txBody>
      </p:sp>
      <p:pic>
        <p:nvPicPr>
          <p:cNvPr id="12" name="Picture 11"/>
          <p:cNvPicPr>
            <a:picLocks noChangeAspect="1"/>
          </p:cNvPicPr>
          <p:nvPr userDrawn="1"/>
        </p:nvPicPr>
        <p:blipFill rotWithShape="1">
          <a:blip r:embed="rId13"/>
          <a:srcRect b="17949"/>
          <a:stretch/>
        </p:blipFill>
        <p:spPr>
          <a:xfrm>
            <a:off x="7196667" y="0"/>
            <a:ext cx="1947332" cy="9144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a:xfrm>
            <a:off x="-68141" y="409861"/>
            <a:ext cx="7772400" cy="761999"/>
          </a:xfrm>
        </p:spPr>
        <p:txBody>
          <a:bodyPr>
            <a:normAutofit/>
          </a:bodyPr>
          <a:lstStyle/>
          <a:p>
            <a:r>
              <a:rPr lang="en-US" sz="3200" b="1" dirty="0">
                <a:solidFill>
                  <a:schemeClr val="bg1"/>
                </a:solidFill>
              </a:rPr>
              <a:t>BASE DE DADOS</a:t>
            </a:r>
          </a:p>
        </p:txBody>
      </p:sp>
      <p:sp>
        <p:nvSpPr>
          <p:cNvPr id="5" name="Rectangle 4"/>
          <p:cNvSpPr/>
          <p:nvPr/>
        </p:nvSpPr>
        <p:spPr>
          <a:xfrm>
            <a:off x="381000" y="685800"/>
            <a:ext cx="5628464" cy="830997"/>
          </a:xfrm>
          <a:prstGeom prst="rect">
            <a:avLst/>
          </a:prstGeom>
        </p:spPr>
        <p:txBody>
          <a:bodyPr wrap="none">
            <a:spAutoFit/>
          </a:bodyPr>
          <a:lstStyle/>
          <a:p>
            <a:r>
              <a:rPr lang="pt-PT" sz="4800" b="1" dirty="0"/>
              <a:t>BASE DE DADOS</a:t>
            </a:r>
            <a:endParaRPr lang="en-US" sz="4800" b="1" dirty="0"/>
          </a:p>
        </p:txBody>
      </p:sp>
      <p:sp>
        <p:nvSpPr>
          <p:cNvPr id="6" name="TextBox 5"/>
          <p:cNvSpPr txBox="1"/>
          <p:nvPr/>
        </p:nvSpPr>
        <p:spPr>
          <a:xfrm>
            <a:off x="5791200" y="2971800"/>
            <a:ext cx="3352800" cy="1077218"/>
          </a:xfrm>
          <a:prstGeom prst="rect">
            <a:avLst/>
          </a:prstGeom>
          <a:noFill/>
        </p:spPr>
        <p:txBody>
          <a:bodyPr wrap="square" rtlCol="0">
            <a:spAutoFit/>
          </a:bodyPr>
          <a:lstStyle/>
          <a:p>
            <a:r>
              <a:rPr lang="en-US" sz="3200" dirty="0"/>
              <a:t>Oracle</a:t>
            </a:r>
          </a:p>
          <a:p>
            <a:r>
              <a:rPr lang="en-US" sz="3200" dirty="0" err="1"/>
              <a:t>Transações</a:t>
            </a:r>
            <a:endParaRPr lang="en-US" sz="3200" dirty="0"/>
          </a:p>
        </p:txBody>
      </p:sp>
      <p:sp>
        <p:nvSpPr>
          <p:cNvPr id="7" name="TextBox 6">
            <a:extLst>
              <a:ext uri="{FF2B5EF4-FFF2-40B4-BE49-F238E27FC236}">
                <a16:creationId xmlns:a16="http://schemas.microsoft.com/office/drawing/2014/main" id="{67C7F554-7C9C-45DF-95E5-33A8E2398CB8}"/>
              </a:ext>
            </a:extLst>
          </p:cNvPr>
          <p:cNvSpPr txBox="1"/>
          <p:nvPr/>
        </p:nvSpPr>
        <p:spPr>
          <a:xfrm>
            <a:off x="152400" y="6448139"/>
            <a:ext cx="8458200" cy="307777"/>
          </a:xfrm>
          <a:prstGeom prst="rect">
            <a:avLst/>
          </a:prstGeom>
          <a:solidFill>
            <a:srgbClr val="002060"/>
          </a:solidFill>
        </p:spPr>
        <p:txBody>
          <a:bodyPr wrap="square" rtlCol="0">
            <a:spAutoFit/>
          </a:bodyPr>
          <a:lstStyle/>
          <a:p>
            <a:r>
              <a:rPr lang="en-US" sz="1400" dirty="0">
                <a:solidFill>
                  <a:schemeClr val="bg1"/>
                </a:solidFill>
              </a:rPr>
              <a:t>Fonte: https://docs.oracle.com/cd/E11882_01/server.112/e40540/transact.htm#CNCPT016</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2198D6EE-5B47-4272-9E36-BDAD2DDCB80D}"/>
              </a:ext>
            </a:extLst>
          </p:cNvPr>
          <p:cNvSpPr txBox="1">
            <a:spLocks/>
          </p:cNvSpPr>
          <p:nvPr/>
        </p:nvSpPr>
        <p:spPr>
          <a:xfrm>
            <a:off x="304800" y="1066800"/>
            <a:ext cx="8533171" cy="5562600"/>
          </a:xfrm>
          <a:prstGeom prst="rect">
            <a:avLst/>
          </a:prstGeom>
          <a:solidFill>
            <a:srgbClr val="FFFFCC"/>
          </a:solidFill>
          <a:ln>
            <a:solidFill>
              <a:srgbClr val="002060"/>
            </a:solidFill>
          </a:ln>
        </p:spPr>
        <p:txBody>
          <a:bodyPr vert="horz" lIns="91440" tIns="45720" rIns="91440" bIns="45720" rtlCol="0">
            <a:noAutofit/>
          </a:bodyPr>
          <a:lstStyle>
            <a:lvl1pPr marL="342900" indent="-342900" algn="l" defTabSz="914400" rtl="0" eaLnBrk="1" latinLnBrk="0" hangingPunct="1">
              <a:lnSpc>
                <a:spcPct val="150000"/>
              </a:lnSpc>
              <a:spcBef>
                <a:spcPts val="0"/>
              </a:spcBef>
              <a:buSzPct val="130000"/>
              <a:buFont typeface="Arial" pitchFamily="34" charset="0"/>
              <a:buChar char="•"/>
              <a:defRPr sz="2000" kern="1200">
                <a:solidFill>
                  <a:schemeClr val="tx1"/>
                </a:solidFill>
                <a:latin typeface="Georgia" pitchFamily="18" charset="0"/>
                <a:ea typeface="+mn-ea"/>
                <a:cs typeface="+mn-cs"/>
              </a:defRPr>
            </a:lvl1pPr>
            <a:lvl2pPr marL="571500" indent="-228600" algn="l" defTabSz="914400" rtl="0" eaLnBrk="1" latinLnBrk="0" hangingPunct="1">
              <a:lnSpc>
                <a:spcPct val="150000"/>
              </a:lnSpc>
              <a:spcBef>
                <a:spcPts val="0"/>
              </a:spcBef>
              <a:buSzPct val="60000"/>
              <a:buFont typeface="Courier New" pitchFamily="49" charset="0"/>
              <a:buChar char="o"/>
              <a:defRPr sz="1800" kern="1200">
                <a:solidFill>
                  <a:schemeClr val="tx1"/>
                </a:solidFill>
                <a:latin typeface="Georgia" pitchFamily="18" charset="0"/>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Georgia" pitchFamily="18"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Georgia" pitchFamily="18"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Georg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Aft>
                <a:spcPts val="600"/>
              </a:spcAft>
              <a:buNone/>
            </a:pPr>
            <a:r>
              <a:rPr lang="en-US" sz="2000" b="1" dirty="0">
                <a:solidFill>
                  <a:srgbClr val="002060"/>
                </a:solidFill>
                <a:latin typeface="Calibri" panose="020F0502020204030204" pitchFamily="34" charset="0"/>
                <a:ea typeface="Calibri" panose="020F0502020204030204" pitchFamily="34" charset="0"/>
                <a:cs typeface="Times New Roman" panose="02020603050405020304" pitchFamily="18" charset="0"/>
              </a:rPr>
              <a:t>Transaction Control</a:t>
            </a:r>
          </a:p>
          <a:p>
            <a:pPr marL="0" indent="0">
              <a:lnSpc>
                <a:spcPct val="100000"/>
              </a:lnSpc>
              <a:spcBef>
                <a:spcPts val="2400"/>
              </a:spcBef>
              <a:buNone/>
            </a:pPr>
            <a:r>
              <a:rPr lang="en-GB" dirty="0">
                <a:solidFill>
                  <a:srgbClr val="002060"/>
                </a:solidFill>
                <a:latin typeface="Calibri" panose="020F0502020204030204" pitchFamily="34" charset="0"/>
                <a:ea typeface="Calibri" panose="020F0502020204030204" pitchFamily="34" charset="0"/>
                <a:cs typeface="Times New Roman" panose="02020603050405020304" pitchFamily="18" charset="0"/>
              </a:rPr>
              <a:t>SET TRANSACTION NAME '</a:t>
            </a:r>
            <a:r>
              <a:rPr lang="en-GB" dirty="0" err="1">
                <a:solidFill>
                  <a:srgbClr val="002060"/>
                </a:solidFill>
                <a:latin typeface="Calibri" panose="020F0502020204030204" pitchFamily="34" charset="0"/>
                <a:ea typeface="Calibri" panose="020F0502020204030204" pitchFamily="34" charset="0"/>
                <a:cs typeface="Times New Roman" panose="02020603050405020304" pitchFamily="18" charset="0"/>
              </a:rPr>
              <a:t>sal_update</a:t>
            </a:r>
            <a:r>
              <a:rPr lang="en-GB" dirty="0">
                <a:solidFill>
                  <a:srgbClr val="002060"/>
                </a:solidFill>
                <a:latin typeface="Calibri" panose="020F0502020204030204" pitchFamily="34" charset="0"/>
                <a:ea typeface="Calibri" panose="020F0502020204030204" pitchFamily="34" charset="0"/>
                <a:cs typeface="Times New Roman" panose="02020603050405020304" pitchFamily="18" charset="0"/>
              </a:rPr>
              <a:t>’;</a:t>
            </a:r>
          </a:p>
          <a:p>
            <a:pPr marL="0" indent="0">
              <a:lnSpc>
                <a:spcPct val="100000"/>
              </a:lnSpc>
              <a:spcBef>
                <a:spcPts val="2400"/>
              </a:spcBef>
              <a:buNone/>
            </a:pPr>
            <a:r>
              <a:rPr lang="en-GB" sz="2000" dirty="0">
                <a:solidFill>
                  <a:srgbClr val="002060"/>
                </a:solidFill>
                <a:latin typeface="Calibri" panose="020F0502020204030204" pitchFamily="34" charset="0"/>
                <a:ea typeface="Calibri" panose="020F0502020204030204" pitchFamily="34" charset="0"/>
                <a:cs typeface="Times New Roman" panose="02020603050405020304" pitchFamily="18" charset="0"/>
              </a:rPr>
              <a:t>COMMIT;</a:t>
            </a:r>
          </a:p>
          <a:p>
            <a:pPr marL="0" indent="0">
              <a:lnSpc>
                <a:spcPct val="100000"/>
              </a:lnSpc>
              <a:spcBef>
                <a:spcPts val="2400"/>
              </a:spcBef>
              <a:buNone/>
            </a:pPr>
            <a:r>
              <a:rPr lang="en-GB" sz="2000" dirty="0">
                <a:solidFill>
                  <a:srgbClr val="002060"/>
                </a:solidFill>
                <a:latin typeface="Calibri" panose="020F0502020204030204" pitchFamily="34" charset="0"/>
                <a:ea typeface="Calibri" panose="020F0502020204030204" pitchFamily="34" charset="0"/>
                <a:cs typeface="Times New Roman" panose="02020603050405020304" pitchFamily="18" charset="0"/>
              </a:rPr>
              <a:t>ROLLBACK;</a:t>
            </a:r>
          </a:p>
          <a:p>
            <a:pPr marL="0" indent="0">
              <a:lnSpc>
                <a:spcPct val="100000"/>
              </a:lnSpc>
              <a:spcBef>
                <a:spcPts val="2400"/>
              </a:spcBef>
              <a:buNone/>
            </a:pPr>
            <a:r>
              <a:rPr lang="en-GB" sz="2000" dirty="0">
                <a:solidFill>
                  <a:srgbClr val="002060"/>
                </a:solidFill>
                <a:latin typeface="Calibri" panose="020F0502020204030204" pitchFamily="34" charset="0"/>
                <a:ea typeface="Calibri" panose="020F0502020204030204" pitchFamily="34" charset="0"/>
                <a:cs typeface="Times New Roman" panose="02020603050405020304" pitchFamily="18" charset="0"/>
              </a:rPr>
              <a:t>SAVEPOINT </a:t>
            </a:r>
            <a:r>
              <a:rPr lang="en-GB" sz="2000" dirty="0" err="1">
                <a:solidFill>
                  <a:srgbClr val="002060"/>
                </a:solidFill>
                <a:latin typeface="Calibri" panose="020F0502020204030204" pitchFamily="34" charset="0"/>
                <a:ea typeface="Calibri" panose="020F0502020204030204" pitchFamily="34" charset="0"/>
                <a:cs typeface="Times New Roman" panose="02020603050405020304" pitchFamily="18" charset="0"/>
              </a:rPr>
              <a:t>after_banda_sal</a:t>
            </a:r>
            <a:r>
              <a:rPr lang="en-GB" sz="2000" dirty="0">
                <a:solidFill>
                  <a:srgbClr val="002060"/>
                </a:solidFill>
                <a:latin typeface="Calibri" panose="020F0502020204030204" pitchFamily="34" charset="0"/>
                <a:ea typeface="Calibri" panose="020F0502020204030204" pitchFamily="34" charset="0"/>
                <a:cs typeface="Times New Roman" panose="02020603050405020304" pitchFamily="18" charset="0"/>
              </a:rPr>
              <a:t>;</a:t>
            </a:r>
          </a:p>
          <a:p>
            <a:pPr marL="0" indent="0">
              <a:lnSpc>
                <a:spcPct val="100000"/>
              </a:lnSpc>
              <a:spcBef>
                <a:spcPts val="2400"/>
              </a:spcBef>
              <a:buNone/>
            </a:pPr>
            <a:r>
              <a:rPr lang="en-GB" sz="2000" dirty="0">
                <a:solidFill>
                  <a:srgbClr val="002060"/>
                </a:solidFill>
                <a:latin typeface="Calibri" panose="020F0502020204030204" pitchFamily="34" charset="0"/>
                <a:ea typeface="Calibri" panose="020F0502020204030204" pitchFamily="34" charset="0"/>
                <a:cs typeface="Times New Roman" panose="02020603050405020304" pitchFamily="18" charset="0"/>
              </a:rPr>
              <a:t>ROLLBACK TO SAVEPOINT </a:t>
            </a:r>
            <a:r>
              <a:rPr lang="en-GB" sz="2000" dirty="0" err="1">
                <a:solidFill>
                  <a:srgbClr val="002060"/>
                </a:solidFill>
                <a:latin typeface="Calibri" panose="020F0502020204030204" pitchFamily="34" charset="0"/>
                <a:ea typeface="Calibri" panose="020F0502020204030204" pitchFamily="34" charset="0"/>
                <a:cs typeface="Times New Roman" panose="02020603050405020304" pitchFamily="18" charset="0"/>
              </a:rPr>
              <a:t>after_banda_sal</a:t>
            </a:r>
            <a:r>
              <a:rPr lang="en-GB" sz="2000" dirty="0">
                <a:solidFill>
                  <a:srgbClr val="002060"/>
                </a:solidFill>
                <a:latin typeface="Calibri" panose="020F0502020204030204" pitchFamily="34" charset="0"/>
                <a:ea typeface="Calibri" panose="020F0502020204030204" pitchFamily="34" charset="0"/>
                <a:cs typeface="Times New Roman" panose="02020603050405020304" pitchFamily="18" charset="0"/>
              </a:rPr>
              <a:t>;</a:t>
            </a:r>
          </a:p>
          <a:p>
            <a:pPr marL="0" indent="0">
              <a:lnSpc>
                <a:spcPct val="100000"/>
              </a:lnSpc>
              <a:spcAft>
                <a:spcPts val="600"/>
              </a:spcAft>
              <a:buNone/>
            </a:pPr>
            <a:endParaRPr lang="en-PT" sz="2000"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75929591-47EA-4832-8D9A-4C9B2665DB55}"/>
              </a:ext>
            </a:extLst>
          </p:cNvPr>
          <p:cNvSpPr txBox="1"/>
          <p:nvPr/>
        </p:nvSpPr>
        <p:spPr>
          <a:xfrm>
            <a:off x="457200" y="2120337"/>
            <a:ext cx="6096000" cy="1015663"/>
          </a:xfrm>
          <a:prstGeom prst="rect">
            <a:avLst/>
          </a:prstGeom>
          <a:solidFill>
            <a:srgbClr val="FFC000"/>
          </a:solidFill>
          <a:ln>
            <a:solidFill>
              <a:srgbClr val="002060"/>
            </a:solidFill>
          </a:ln>
        </p:spPr>
        <p:txBody>
          <a:bodyPr wrap="square" rtlCol="0">
            <a:spAutoFit/>
          </a:bodyPr>
          <a:lstStyle/>
          <a:p>
            <a:r>
              <a:rPr lang="en-GB" sz="2000" dirty="0">
                <a:solidFill>
                  <a:srgbClr val="002060"/>
                </a:solidFill>
                <a:latin typeface="Calibri" panose="020F0502020204030204" pitchFamily="34" charset="0"/>
                <a:cs typeface="Calibri" panose="020F0502020204030204" pitchFamily="34" charset="0"/>
              </a:rPr>
              <a:t>A </a:t>
            </a:r>
            <a:r>
              <a:rPr lang="en-GB" sz="2000" b="1" dirty="0">
                <a:solidFill>
                  <a:srgbClr val="002060"/>
                </a:solidFill>
                <a:latin typeface="Calibri" panose="020F0502020204030204" pitchFamily="34" charset="0"/>
                <a:cs typeface="Calibri" panose="020F0502020204030204" pitchFamily="34" charset="0"/>
              </a:rPr>
              <a:t>transaction name </a:t>
            </a:r>
            <a:r>
              <a:rPr lang="en-GB" sz="2000" dirty="0">
                <a:solidFill>
                  <a:srgbClr val="002060"/>
                </a:solidFill>
                <a:latin typeface="Calibri" panose="020F0502020204030204" pitchFamily="34" charset="0"/>
                <a:cs typeface="Calibri" panose="020F0502020204030204" pitchFamily="34" charset="0"/>
              </a:rPr>
              <a:t>is an optional, user-specified tag that serves as a reminder of the work that the transaction is performing.</a:t>
            </a:r>
          </a:p>
        </p:txBody>
      </p:sp>
      <p:sp>
        <p:nvSpPr>
          <p:cNvPr id="9" name="TextBox 8">
            <a:extLst>
              <a:ext uri="{FF2B5EF4-FFF2-40B4-BE49-F238E27FC236}">
                <a16:creationId xmlns:a16="http://schemas.microsoft.com/office/drawing/2014/main" id="{8BBA0DF8-8D49-4AAA-96FD-82BF196C1B76}"/>
              </a:ext>
            </a:extLst>
          </p:cNvPr>
          <p:cNvSpPr txBox="1"/>
          <p:nvPr/>
        </p:nvSpPr>
        <p:spPr>
          <a:xfrm>
            <a:off x="2605548" y="1189804"/>
            <a:ext cx="6096000" cy="707886"/>
          </a:xfrm>
          <a:prstGeom prst="rect">
            <a:avLst/>
          </a:prstGeom>
          <a:solidFill>
            <a:srgbClr val="FFC000"/>
          </a:solidFill>
          <a:ln>
            <a:solidFill>
              <a:srgbClr val="002060"/>
            </a:solidFill>
          </a:ln>
        </p:spPr>
        <p:txBody>
          <a:bodyPr wrap="square" rtlCol="0">
            <a:spAutoFit/>
          </a:bodyPr>
          <a:lstStyle/>
          <a:p>
            <a:r>
              <a:rPr lang="en-GB" sz="2000" dirty="0">
                <a:solidFill>
                  <a:srgbClr val="002060"/>
                </a:solidFill>
                <a:latin typeface="Calibri" panose="020F0502020204030204" pitchFamily="34" charset="0"/>
                <a:cs typeface="Calibri" panose="020F0502020204030204" pitchFamily="34" charset="0"/>
              </a:rPr>
              <a:t>An </a:t>
            </a:r>
            <a:r>
              <a:rPr lang="en-GB" sz="2000" b="1" dirty="0">
                <a:solidFill>
                  <a:srgbClr val="002060"/>
                </a:solidFill>
                <a:latin typeface="Calibri" panose="020F0502020204030204" pitchFamily="34" charset="0"/>
                <a:cs typeface="Calibri" panose="020F0502020204030204" pitchFamily="34" charset="0"/>
              </a:rPr>
              <a:t>active transaction </a:t>
            </a:r>
            <a:r>
              <a:rPr lang="en-GB" sz="2000" dirty="0">
                <a:solidFill>
                  <a:srgbClr val="002060"/>
                </a:solidFill>
                <a:latin typeface="Calibri" panose="020F0502020204030204" pitchFamily="34" charset="0"/>
                <a:cs typeface="Calibri" panose="020F0502020204030204" pitchFamily="34" charset="0"/>
              </a:rPr>
              <a:t>has started but not yet committed or rolled back.</a:t>
            </a:r>
          </a:p>
        </p:txBody>
      </p:sp>
      <p:sp>
        <p:nvSpPr>
          <p:cNvPr id="10" name="TextBox 9">
            <a:extLst>
              <a:ext uri="{FF2B5EF4-FFF2-40B4-BE49-F238E27FC236}">
                <a16:creationId xmlns:a16="http://schemas.microsoft.com/office/drawing/2014/main" id="{CD1C4D72-419B-4829-A01B-48F25F6901C0}"/>
              </a:ext>
            </a:extLst>
          </p:cNvPr>
          <p:cNvSpPr txBox="1"/>
          <p:nvPr/>
        </p:nvSpPr>
        <p:spPr>
          <a:xfrm>
            <a:off x="457200" y="4002048"/>
            <a:ext cx="6096000" cy="2246769"/>
          </a:xfrm>
          <a:prstGeom prst="rect">
            <a:avLst/>
          </a:prstGeom>
          <a:solidFill>
            <a:srgbClr val="FFC000"/>
          </a:solidFill>
          <a:ln>
            <a:solidFill>
              <a:srgbClr val="002060"/>
            </a:solidFill>
          </a:ln>
        </p:spPr>
        <p:txBody>
          <a:bodyPr wrap="square" rtlCol="0">
            <a:spAutoFit/>
          </a:bodyPr>
          <a:lstStyle/>
          <a:p>
            <a:r>
              <a:rPr lang="en-GB" sz="2000" dirty="0">
                <a:solidFill>
                  <a:srgbClr val="002060"/>
                </a:solidFill>
                <a:latin typeface="Calibri" panose="020F0502020204030204" pitchFamily="34" charset="0"/>
                <a:cs typeface="Calibri" panose="020F0502020204030204" pitchFamily="34" charset="0"/>
              </a:rPr>
              <a:t>A </a:t>
            </a:r>
            <a:r>
              <a:rPr lang="en-GB" sz="2000" b="1" dirty="0" err="1">
                <a:solidFill>
                  <a:srgbClr val="002060"/>
                </a:solidFill>
                <a:latin typeface="Calibri" panose="020F0502020204030204" pitchFamily="34" charset="0"/>
                <a:cs typeface="Calibri" panose="020F0502020204030204" pitchFamily="34" charset="0"/>
              </a:rPr>
              <a:t>savepoint</a:t>
            </a:r>
            <a:r>
              <a:rPr lang="en-GB" sz="2000" dirty="0">
                <a:solidFill>
                  <a:srgbClr val="002060"/>
                </a:solidFill>
                <a:latin typeface="Calibri" panose="020F0502020204030204" pitchFamily="34" charset="0"/>
                <a:cs typeface="Calibri" panose="020F0502020204030204" pitchFamily="34" charset="0"/>
              </a:rPr>
              <a:t> is a user-declared intermediate marker within the context of a transaction. </a:t>
            </a:r>
          </a:p>
          <a:p>
            <a:r>
              <a:rPr lang="en-GB" sz="2000" dirty="0">
                <a:solidFill>
                  <a:srgbClr val="002060"/>
                </a:solidFill>
                <a:latin typeface="Calibri" panose="020F0502020204030204" pitchFamily="34" charset="0"/>
                <a:cs typeface="Calibri" panose="020F0502020204030204" pitchFamily="34" charset="0"/>
              </a:rPr>
              <a:t>If you use </a:t>
            </a:r>
            <a:r>
              <a:rPr lang="en-GB" sz="2000" dirty="0" err="1">
                <a:solidFill>
                  <a:srgbClr val="002060"/>
                </a:solidFill>
                <a:latin typeface="Calibri" panose="020F0502020204030204" pitchFamily="34" charset="0"/>
                <a:cs typeface="Calibri" panose="020F0502020204030204" pitchFamily="34" charset="0"/>
              </a:rPr>
              <a:t>savepoints</a:t>
            </a:r>
            <a:r>
              <a:rPr lang="en-GB" sz="2000" dirty="0">
                <a:solidFill>
                  <a:srgbClr val="002060"/>
                </a:solidFill>
                <a:latin typeface="Calibri" panose="020F0502020204030204" pitchFamily="34" charset="0"/>
                <a:cs typeface="Calibri" panose="020F0502020204030204" pitchFamily="34" charset="0"/>
              </a:rPr>
              <a:t> in a long transaction, then you have the option later of rolling back work performed before the current point in the transaction but after a declared </a:t>
            </a:r>
            <a:r>
              <a:rPr lang="en-GB" sz="2000" dirty="0" err="1">
                <a:solidFill>
                  <a:srgbClr val="002060"/>
                </a:solidFill>
                <a:latin typeface="Calibri" panose="020F0502020204030204" pitchFamily="34" charset="0"/>
                <a:cs typeface="Calibri" panose="020F0502020204030204" pitchFamily="34" charset="0"/>
              </a:rPr>
              <a:t>savepoint</a:t>
            </a:r>
            <a:r>
              <a:rPr lang="en-GB" sz="2000" dirty="0">
                <a:solidFill>
                  <a:srgbClr val="002060"/>
                </a:solidFill>
                <a:latin typeface="Calibri" panose="020F0502020204030204" pitchFamily="34" charset="0"/>
                <a:cs typeface="Calibri" panose="020F0502020204030204" pitchFamily="34" charset="0"/>
              </a:rPr>
              <a:t> within the transaction. Thus, if you make an error, you do not need to resubmit every statement.</a:t>
            </a:r>
          </a:p>
        </p:txBody>
      </p:sp>
      <p:sp>
        <p:nvSpPr>
          <p:cNvPr id="11" name="TextBox 10">
            <a:extLst>
              <a:ext uri="{FF2B5EF4-FFF2-40B4-BE49-F238E27FC236}">
                <a16:creationId xmlns:a16="http://schemas.microsoft.com/office/drawing/2014/main" id="{D029559E-91B1-44ED-99D6-930522C8990E}"/>
              </a:ext>
            </a:extLst>
          </p:cNvPr>
          <p:cNvSpPr txBox="1"/>
          <p:nvPr/>
        </p:nvSpPr>
        <p:spPr>
          <a:xfrm>
            <a:off x="152400" y="5423445"/>
            <a:ext cx="6096000" cy="1015663"/>
          </a:xfrm>
          <a:prstGeom prst="rect">
            <a:avLst/>
          </a:prstGeom>
          <a:solidFill>
            <a:srgbClr val="FFC000"/>
          </a:solidFill>
          <a:ln>
            <a:solidFill>
              <a:srgbClr val="002060"/>
            </a:solidFill>
          </a:ln>
        </p:spPr>
        <p:txBody>
          <a:bodyPr wrap="square" rtlCol="0">
            <a:spAutoFit/>
          </a:bodyPr>
          <a:lstStyle/>
          <a:p>
            <a:r>
              <a:rPr lang="en-GB" sz="2000" dirty="0">
                <a:solidFill>
                  <a:srgbClr val="002060"/>
                </a:solidFill>
                <a:latin typeface="Calibri" panose="020F0502020204030204" pitchFamily="34" charset="0"/>
                <a:cs typeface="Calibri" panose="020F0502020204030204" pitchFamily="34" charset="0"/>
              </a:rPr>
              <a:t>A </a:t>
            </a:r>
            <a:r>
              <a:rPr lang="en-GB" sz="2000" b="1" dirty="0">
                <a:solidFill>
                  <a:srgbClr val="002060"/>
                </a:solidFill>
                <a:latin typeface="Calibri" panose="020F0502020204030204" pitchFamily="34" charset="0"/>
                <a:cs typeface="Calibri" panose="020F0502020204030204" pitchFamily="34" charset="0"/>
              </a:rPr>
              <a:t>rollback to a </a:t>
            </a:r>
            <a:r>
              <a:rPr lang="en-GB" sz="2000" b="1" dirty="0" err="1">
                <a:solidFill>
                  <a:srgbClr val="002060"/>
                </a:solidFill>
                <a:latin typeface="Calibri" panose="020F0502020204030204" pitchFamily="34" charset="0"/>
                <a:cs typeface="Calibri" panose="020F0502020204030204" pitchFamily="34" charset="0"/>
              </a:rPr>
              <a:t>savepoint</a:t>
            </a:r>
            <a:r>
              <a:rPr lang="en-GB" sz="2000" b="1" dirty="0">
                <a:solidFill>
                  <a:srgbClr val="002060"/>
                </a:solidFill>
                <a:latin typeface="Calibri" panose="020F0502020204030204" pitchFamily="34" charset="0"/>
                <a:cs typeface="Calibri" panose="020F0502020204030204" pitchFamily="34" charset="0"/>
              </a:rPr>
              <a:t> </a:t>
            </a:r>
            <a:r>
              <a:rPr lang="en-GB" sz="2000" dirty="0">
                <a:solidFill>
                  <a:srgbClr val="002060"/>
                </a:solidFill>
                <a:latin typeface="Calibri" panose="020F0502020204030204" pitchFamily="34" charset="0"/>
                <a:cs typeface="Calibri" panose="020F0502020204030204" pitchFamily="34" charset="0"/>
              </a:rPr>
              <a:t>in an uncommitted transaction means undoing any changes made after the specified </a:t>
            </a:r>
            <a:r>
              <a:rPr lang="en-GB" sz="2000" dirty="0" err="1">
                <a:solidFill>
                  <a:srgbClr val="002060"/>
                </a:solidFill>
                <a:latin typeface="Calibri" panose="020F0502020204030204" pitchFamily="34" charset="0"/>
                <a:cs typeface="Calibri" panose="020F0502020204030204" pitchFamily="34" charset="0"/>
              </a:rPr>
              <a:t>savepoint</a:t>
            </a:r>
            <a:r>
              <a:rPr lang="en-GB" sz="2000" dirty="0">
                <a:solidFill>
                  <a:srgbClr val="002060"/>
                </a:solidFill>
                <a:latin typeface="Calibri" panose="020F0502020204030204" pitchFamily="34" charset="0"/>
                <a:cs typeface="Calibri" panose="020F0502020204030204" pitchFamily="34" charset="0"/>
              </a:rPr>
              <a:t>.</a:t>
            </a:r>
          </a:p>
        </p:txBody>
      </p:sp>
      <p:sp>
        <p:nvSpPr>
          <p:cNvPr id="12" name="TextBox 11">
            <a:extLst>
              <a:ext uri="{FF2B5EF4-FFF2-40B4-BE49-F238E27FC236}">
                <a16:creationId xmlns:a16="http://schemas.microsoft.com/office/drawing/2014/main" id="{89FA9603-A02B-4BF8-9967-EB377FF1A07E}"/>
              </a:ext>
            </a:extLst>
          </p:cNvPr>
          <p:cNvSpPr txBox="1"/>
          <p:nvPr/>
        </p:nvSpPr>
        <p:spPr>
          <a:xfrm>
            <a:off x="609600" y="3329095"/>
            <a:ext cx="6096000" cy="1631216"/>
          </a:xfrm>
          <a:prstGeom prst="rect">
            <a:avLst/>
          </a:prstGeom>
          <a:solidFill>
            <a:srgbClr val="FFC000"/>
          </a:solidFill>
          <a:ln>
            <a:solidFill>
              <a:srgbClr val="002060"/>
            </a:solidFill>
          </a:ln>
        </p:spPr>
        <p:txBody>
          <a:bodyPr wrap="square" rtlCol="0">
            <a:spAutoFit/>
          </a:bodyPr>
          <a:lstStyle/>
          <a:p>
            <a:r>
              <a:rPr lang="en-GB" sz="2000" dirty="0">
                <a:solidFill>
                  <a:srgbClr val="002060"/>
                </a:solidFill>
                <a:latin typeface="Calibri" panose="020F0502020204030204" pitchFamily="34" charset="0"/>
                <a:cs typeface="Calibri" panose="020F0502020204030204" pitchFamily="34" charset="0"/>
              </a:rPr>
              <a:t>A </a:t>
            </a:r>
            <a:r>
              <a:rPr lang="en-GB" sz="2000" b="1" dirty="0">
                <a:solidFill>
                  <a:srgbClr val="002060"/>
                </a:solidFill>
                <a:latin typeface="Calibri" panose="020F0502020204030204" pitchFamily="34" charset="0"/>
                <a:cs typeface="Calibri" panose="020F0502020204030204" pitchFamily="34" charset="0"/>
              </a:rPr>
              <a:t>rollback</a:t>
            </a:r>
            <a:r>
              <a:rPr lang="en-GB" sz="2000" dirty="0">
                <a:solidFill>
                  <a:srgbClr val="002060"/>
                </a:solidFill>
                <a:latin typeface="Calibri" panose="020F0502020204030204" pitchFamily="34" charset="0"/>
                <a:cs typeface="Calibri" panose="020F0502020204030204" pitchFamily="34" charset="0"/>
              </a:rPr>
              <a:t> of an uncommitted transaction undoes any changes to data that have been performed by SQL statements within the transaction. After a transaction has been rolled back, the effects of the work done in the transaction no longer exist.</a:t>
            </a:r>
          </a:p>
        </p:txBody>
      </p:sp>
      <p:sp>
        <p:nvSpPr>
          <p:cNvPr id="13" name="TextBox 12">
            <a:extLst>
              <a:ext uri="{FF2B5EF4-FFF2-40B4-BE49-F238E27FC236}">
                <a16:creationId xmlns:a16="http://schemas.microsoft.com/office/drawing/2014/main" id="{A946F7FB-177B-4702-9977-B34DF813E21E}"/>
              </a:ext>
            </a:extLst>
          </p:cNvPr>
          <p:cNvSpPr txBox="1"/>
          <p:nvPr/>
        </p:nvSpPr>
        <p:spPr>
          <a:xfrm>
            <a:off x="2580967" y="2891180"/>
            <a:ext cx="6096000" cy="707886"/>
          </a:xfrm>
          <a:prstGeom prst="rect">
            <a:avLst/>
          </a:prstGeom>
          <a:solidFill>
            <a:srgbClr val="FFC000"/>
          </a:solidFill>
          <a:ln>
            <a:solidFill>
              <a:srgbClr val="002060"/>
            </a:solidFill>
          </a:ln>
        </p:spPr>
        <p:txBody>
          <a:bodyPr wrap="square" rtlCol="0">
            <a:spAutoFit/>
          </a:bodyPr>
          <a:lstStyle/>
          <a:p>
            <a:r>
              <a:rPr lang="en-GB" sz="2000" dirty="0">
                <a:solidFill>
                  <a:srgbClr val="002060"/>
                </a:solidFill>
                <a:latin typeface="Calibri" panose="020F0502020204030204" pitchFamily="34" charset="0"/>
                <a:cs typeface="Calibri" panose="020F0502020204030204" pitchFamily="34" charset="0"/>
              </a:rPr>
              <a:t>A </a:t>
            </a:r>
            <a:r>
              <a:rPr lang="en-GB" sz="2000" b="1" dirty="0">
                <a:solidFill>
                  <a:srgbClr val="002060"/>
                </a:solidFill>
                <a:latin typeface="Calibri" panose="020F0502020204030204" pitchFamily="34" charset="0"/>
                <a:cs typeface="Calibri" panose="020F0502020204030204" pitchFamily="34" charset="0"/>
              </a:rPr>
              <a:t>commit</a:t>
            </a:r>
            <a:r>
              <a:rPr lang="en-GB" sz="2000" dirty="0">
                <a:solidFill>
                  <a:srgbClr val="002060"/>
                </a:solidFill>
                <a:latin typeface="Calibri" panose="020F0502020204030204" pitchFamily="34" charset="0"/>
                <a:cs typeface="Calibri" panose="020F0502020204030204" pitchFamily="34" charset="0"/>
              </a:rPr>
              <a:t> ends the current transaction and makes permanent all changes performed in the transaction.</a:t>
            </a:r>
          </a:p>
        </p:txBody>
      </p:sp>
    </p:spTree>
    <p:extLst>
      <p:ext uri="{BB962C8B-B14F-4D97-AF65-F5344CB8AC3E}">
        <p14:creationId xmlns:p14="http://schemas.microsoft.com/office/powerpoint/2010/main" val="430008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6E5AA1-FE84-6B46-A7BC-B72B1D42DBC3}"/>
              </a:ext>
            </a:extLst>
          </p:cNvPr>
          <p:cNvSpPr/>
          <p:nvPr/>
        </p:nvSpPr>
        <p:spPr>
          <a:xfrm>
            <a:off x="228600" y="1066800"/>
            <a:ext cx="6553200" cy="792846"/>
          </a:xfrm>
          <a:prstGeom prst="rect">
            <a:avLst/>
          </a:prstGeom>
        </p:spPr>
        <p:txBody>
          <a:bodyPr wrap="square">
            <a:spAutoFit/>
          </a:bodyPr>
          <a:lstStyle/>
          <a:p>
            <a:pPr>
              <a:lnSpc>
                <a:spcPct val="150000"/>
              </a:lnSpc>
            </a:pPr>
            <a:r>
              <a:rPr lang="en-PT" sz="1600" b="1" dirty="0">
                <a:latin typeface="Calibri" panose="020F0502020204030204" pitchFamily="34" charset="0"/>
                <a:cs typeface="Calibri" panose="020F0502020204030204" pitchFamily="34" charset="0"/>
              </a:rPr>
              <a:t>EXEMPLO 1.1.1  </a:t>
            </a:r>
          </a:p>
          <a:p>
            <a:pPr>
              <a:lnSpc>
                <a:spcPct val="150000"/>
              </a:lnSpc>
            </a:pPr>
            <a:r>
              <a:rPr lang="en-PT" sz="1600" dirty="0">
                <a:latin typeface="Calibri" panose="020F0502020204030204" pitchFamily="34" charset="0"/>
                <a:cs typeface="Calibri" panose="020F0502020204030204" pitchFamily="34" charset="0"/>
              </a:rPr>
              <a:t>-- Transação que CONSISTE num comando CREATE.</a:t>
            </a:r>
          </a:p>
        </p:txBody>
      </p:sp>
      <p:sp>
        <p:nvSpPr>
          <p:cNvPr id="9" name="Rectangle 8">
            <a:extLst>
              <a:ext uri="{FF2B5EF4-FFF2-40B4-BE49-F238E27FC236}">
                <a16:creationId xmlns:a16="http://schemas.microsoft.com/office/drawing/2014/main" id="{AB1477C6-F11C-954E-9EE3-AAA702147D07}"/>
              </a:ext>
            </a:extLst>
          </p:cNvPr>
          <p:cNvSpPr/>
          <p:nvPr/>
        </p:nvSpPr>
        <p:spPr>
          <a:xfrm>
            <a:off x="1371600" y="1933361"/>
            <a:ext cx="5257800" cy="1569660"/>
          </a:xfrm>
          <a:prstGeom prst="rect">
            <a:avLst/>
          </a:prstGeom>
          <a:solidFill>
            <a:schemeClr val="bg1">
              <a:lumMod val="85000"/>
            </a:schemeClr>
          </a:solidFill>
        </p:spPr>
        <p:txBody>
          <a:bodyPr wrap="square">
            <a:spAutoFit/>
          </a:bodyPr>
          <a:lstStyle/>
          <a:p>
            <a:r>
              <a:rPr lang="en-PT" sz="1600" dirty="0">
                <a:latin typeface="Calibri" panose="020F0502020204030204" pitchFamily="34" charset="0"/>
                <a:cs typeface="Calibri" panose="020F0502020204030204" pitchFamily="34" charset="0"/>
              </a:rPr>
              <a:t>CALL getTransactionInfo();                          </a:t>
            </a:r>
          </a:p>
          <a:p>
            <a:r>
              <a:rPr lang="en-PT" sz="1600" dirty="0">
                <a:latin typeface="Calibri" panose="020F0502020204030204" pitchFamily="34" charset="0"/>
                <a:cs typeface="Calibri" panose="020F0502020204030204" pitchFamily="34" charset="0"/>
              </a:rPr>
              <a:t>CREATE TABLE t1(</a:t>
            </a:r>
          </a:p>
          <a:p>
            <a:r>
              <a:rPr lang="en-PT" sz="1600" dirty="0">
                <a:latin typeface="Calibri" panose="020F0502020204030204" pitchFamily="34" charset="0"/>
                <a:cs typeface="Calibri" panose="020F0502020204030204" pitchFamily="34" charset="0"/>
              </a:rPr>
              <a:t> id    INT  CONSTRAINT pk_t1_id    PRIMARY KEY,  </a:t>
            </a:r>
          </a:p>
          <a:p>
            <a:r>
              <a:rPr lang="en-PT" sz="1600" dirty="0">
                <a:latin typeface="Calibri" panose="020F0502020204030204" pitchFamily="34" charset="0"/>
                <a:cs typeface="Calibri" panose="020F0502020204030204" pitchFamily="34" charset="0"/>
              </a:rPr>
              <a:t>    valor INT  CONSTRAINT nn_t1_valor NOT NULL); </a:t>
            </a:r>
          </a:p>
          <a:p>
            <a:r>
              <a:rPr lang="en-PT" sz="1600" dirty="0">
                <a:latin typeface="Calibri" panose="020F0502020204030204" pitchFamily="34" charset="0"/>
                <a:cs typeface="Calibri" panose="020F0502020204030204" pitchFamily="34" charset="0"/>
              </a:rPr>
              <a:t>CALL getTransactionInfo();.</a:t>
            </a:r>
          </a:p>
          <a:p>
            <a:r>
              <a:rPr lang="en-PT" sz="1600" dirty="0">
                <a:latin typeface="Calibri" panose="020F0502020204030204" pitchFamily="34" charset="0"/>
                <a:cs typeface="Calibri" panose="020F0502020204030204" pitchFamily="34" charset="0"/>
              </a:rPr>
              <a:t>SELECT * FROM t1;                                   </a:t>
            </a:r>
          </a:p>
        </p:txBody>
      </p:sp>
      <p:sp>
        <p:nvSpPr>
          <p:cNvPr id="10" name="Rectangle 9">
            <a:extLst>
              <a:ext uri="{FF2B5EF4-FFF2-40B4-BE49-F238E27FC236}">
                <a16:creationId xmlns:a16="http://schemas.microsoft.com/office/drawing/2014/main" id="{CA7D3089-23A1-354F-A130-B8A876275D2D}"/>
              </a:ext>
            </a:extLst>
          </p:cNvPr>
          <p:cNvSpPr/>
          <p:nvPr/>
        </p:nvSpPr>
        <p:spPr>
          <a:xfrm>
            <a:off x="457200" y="4337890"/>
            <a:ext cx="4572000" cy="584775"/>
          </a:xfrm>
          <a:prstGeom prst="rect">
            <a:avLst/>
          </a:prstGeom>
        </p:spPr>
        <p:txBody>
          <a:bodyPr>
            <a:spAutoFit/>
          </a:bodyPr>
          <a:lstStyle/>
          <a:p>
            <a:r>
              <a:rPr lang="en-PT" sz="1600" b="1" dirty="0">
                <a:latin typeface="Calibri" panose="020F0502020204030204" pitchFamily="34" charset="0"/>
                <a:cs typeface="Calibri" panose="020F0502020204030204" pitchFamily="34" charset="0"/>
              </a:rPr>
              <a:t>EXEMPLO 1.1.2  </a:t>
            </a:r>
          </a:p>
          <a:p>
            <a:r>
              <a:rPr lang="en-PT" sz="1600" dirty="0">
                <a:latin typeface="Calibri" panose="020F0502020204030204" pitchFamily="34" charset="0"/>
                <a:cs typeface="Calibri" panose="020F0502020204030204" pitchFamily="34" charset="0"/>
              </a:rPr>
              <a:t>-- Transação que CONSISTE num comando ALTER.</a:t>
            </a:r>
          </a:p>
        </p:txBody>
      </p:sp>
      <p:sp>
        <p:nvSpPr>
          <p:cNvPr id="11" name="Rectangle 10">
            <a:extLst>
              <a:ext uri="{FF2B5EF4-FFF2-40B4-BE49-F238E27FC236}">
                <a16:creationId xmlns:a16="http://schemas.microsoft.com/office/drawing/2014/main" id="{5A6B35DD-C521-4542-A2CB-78C86D1289DE}"/>
              </a:ext>
            </a:extLst>
          </p:cNvPr>
          <p:cNvSpPr/>
          <p:nvPr/>
        </p:nvSpPr>
        <p:spPr>
          <a:xfrm>
            <a:off x="1524000" y="5071798"/>
            <a:ext cx="4572000" cy="1077218"/>
          </a:xfrm>
          <a:prstGeom prst="rect">
            <a:avLst/>
          </a:prstGeom>
          <a:solidFill>
            <a:schemeClr val="bg1">
              <a:lumMod val="85000"/>
            </a:schemeClr>
          </a:solidFill>
        </p:spPr>
        <p:txBody>
          <a:bodyPr>
            <a:spAutoFit/>
          </a:bodyPr>
          <a:lstStyle/>
          <a:p>
            <a:r>
              <a:rPr lang="en-PT" sz="1600" dirty="0">
                <a:latin typeface="Calibri" panose="020F0502020204030204" pitchFamily="34" charset="0"/>
                <a:cs typeface="Calibri" panose="020F0502020204030204" pitchFamily="34" charset="0"/>
              </a:rPr>
              <a:t>CALL getTransactionInfo(); </a:t>
            </a:r>
          </a:p>
          <a:p>
            <a:r>
              <a:rPr lang="en-PT" sz="1600" dirty="0">
                <a:latin typeface="Calibri" panose="020F0502020204030204" pitchFamily="34" charset="0"/>
                <a:cs typeface="Calibri" panose="020F0502020204030204" pitchFamily="34" charset="0"/>
              </a:rPr>
              <a:t>ALTER TABLE t1 ADD nome VARCHAR(25); CALL getTransactionInfo(); </a:t>
            </a:r>
          </a:p>
          <a:p>
            <a:r>
              <a:rPr lang="en-PT" sz="1600" dirty="0">
                <a:latin typeface="Calibri" panose="020F0502020204030204" pitchFamily="34" charset="0"/>
                <a:cs typeface="Calibri" panose="020F0502020204030204" pitchFamily="34" charset="0"/>
              </a:rPr>
              <a:t>SELECT * FROM t1; </a:t>
            </a:r>
          </a:p>
        </p:txBody>
      </p:sp>
    </p:spTree>
    <p:extLst>
      <p:ext uri="{BB962C8B-B14F-4D97-AF65-F5344CB8AC3E}">
        <p14:creationId xmlns:p14="http://schemas.microsoft.com/office/powerpoint/2010/main" val="4043747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944C88D-8463-4943-ABD1-C9F65E77A227}"/>
              </a:ext>
            </a:extLst>
          </p:cNvPr>
          <p:cNvSpPr/>
          <p:nvPr/>
        </p:nvSpPr>
        <p:spPr>
          <a:xfrm>
            <a:off x="533400" y="1219200"/>
            <a:ext cx="5638800" cy="584775"/>
          </a:xfrm>
          <a:prstGeom prst="rect">
            <a:avLst/>
          </a:prstGeom>
        </p:spPr>
        <p:txBody>
          <a:bodyPr wrap="square">
            <a:spAutoFit/>
          </a:bodyPr>
          <a:lstStyle/>
          <a:p>
            <a:r>
              <a:rPr lang="en-PT" sz="1600" dirty="0">
                <a:latin typeface="Calibri" panose="020F0502020204030204" pitchFamily="34" charset="0"/>
                <a:cs typeface="Calibri" panose="020F0502020204030204" pitchFamily="34" charset="0"/>
              </a:rPr>
              <a:t>EXEMPLO 1.1.3  </a:t>
            </a:r>
          </a:p>
          <a:p>
            <a:r>
              <a:rPr lang="en-PT" sz="1600" dirty="0">
                <a:latin typeface="Calibri" panose="020F0502020204030204" pitchFamily="34" charset="0"/>
                <a:cs typeface="Calibri" panose="020F0502020204030204" pitchFamily="34" charset="0"/>
              </a:rPr>
              <a:t>-- Transação que CONSISTE num comando DROP.</a:t>
            </a:r>
          </a:p>
        </p:txBody>
      </p:sp>
      <p:sp>
        <p:nvSpPr>
          <p:cNvPr id="6" name="Rectangle 5">
            <a:extLst>
              <a:ext uri="{FF2B5EF4-FFF2-40B4-BE49-F238E27FC236}">
                <a16:creationId xmlns:a16="http://schemas.microsoft.com/office/drawing/2014/main" id="{3A6C3B7F-ADD7-934B-985A-AD456BBE0B4F}"/>
              </a:ext>
            </a:extLst>
          </p:cNvPr>
          <p:cNvSpPr/>
          <p:nvPr/>
        </p:nvSpPr>
        <p:spPr>
          <a:xfrm>
            <a:off x="1416803" y="1803975"/>
            <a:ext cx="4572000" cy="1077218"/>
          </a:xfrm>
          <a:prstGeom prst="rect">
            <a:avLst/>
          </a:prstGeom>
          <a:solidFill>
            <a:schemeClr val="bg1">
              <a:lumMod val="85000"/>
            </a:schemeClr>
          </a:solidFill>
        </p:spPr>
        <p:txBody>
          <a:bodyPr>
            <a:spAutoFit/>
          </a:bodyPr>
          <a:lstStyle/>
          <a:p>
            <a:r>
              <a:rPr lang="en-PT" sz="1600" dirty="0">
                <a:latin typeface="Calibri" panose="020F0502020204030204" pitchFamily="34" charset="0"/>
                <a:cs typeface="Calibri" panose="020F0502020204030204" pitchFamily="34" charset="0"/>
              </a:rPr>
              <a:t>CALL getTransactionInfo();.</a:t>
            </a:r>
          </a:p>
          <a:p>
            <a:r>
              <a:rPr lang="en-PT" sz="1600" dirty="0">
                <a:latin typeface="Calibri" panose="020F0502020204030204" pitchFamily="34" charset="0"/>
                <a:cs typeface="Calibri" panose="020F0502020204030204" pitchFamily="34" charset="0"/>
              </a:rPr>
              <a:t>DROP TABLE t1 CASCADE CONSTRAINTS PURGE; </a:t>
            </a:r>
          </a:p>
          <a:p>
            <a:r>
              <a:rPr lang="en-PT" sz="1600" dirty="0">
                <a:latin typeface="Calibri" panose="020F0502020204030204" pitchFamily="34" charset="0"/>
                <a:cs typeface="Calibri" panose="020F0502020204030204" pitchFamily="34" charset="0"/>
              </a:rPr>
              <a:t>CALL getTransactionInfo(); </a:t>
            </a:r>
          </a:p>
          <a:p>
            <a:r>
              <a:rPr lang="en-PT" sz="1600" dirty="0">
                <a:latin typeface="Calibri" panose="020F0502020204030204" pitchFamily="34" charset="0"/>
                <a:cs typeface="Calibri" panose="020F0502020204030204" pitchFamily="34" charset="0"/>
              </a:rPr>
              <a:t>SELECT * FROM t1</a:t>
            </a:r>
          </a:p>
        </p:txBody>
      </p:sp>
      <p:sp>
        <p:nvSpPr>
          <p:cNvPr id="7" name="Rectangle 6">
            <a:extLst>
              <a:ext uri="{FF2B5EF4-FFF2-40B4-BE49-F238E27FC236}">
                <a16:creationId xmlns:a16="http://schemas.microsoft.com/office/drawing/2014/main" id="{DB238244-6CE5-AE4C-9FCB-8AA558217079}"/>
              </a:ext>
            </a:extLst>
          </p:cNvPr>
          <p:cNvSpPr/>
          <p:nvPr/>
        </p:nvSpPr>
        <p:spPr>
          <a:xfrm>
            <a:off x="533400" y="3071664"/>
            <a:ext cx="6705600" cy="1077218"/>
          </a:xfrm>
          <a:prstGeom prst="rect">
            <a:avLst/>
          </a:prstGeom>
        </p:spPr>
        <p:txBody>
          <a:bodyPr wrap="square">
            <a:spAutoFit/>
          </a:bodyPr>
          <a:lstStyle/>
          <a:p>
            <a:r>
              <a:rPr lang="en-GB" sz="1600" dirty="0">
                <a:latin typeface="Calibri" panose="020F0502020204030204" pitchFamily="34" charset="0"/>
                <a:cs typeface="Calibri" panose="020F0502020204030204" pitchFamily="34" charset="0"/>
              </a:rPr>
              <a:t>EXEMPLO 1.2.1</a:t>
            </a:r>
          </a:p>
          <a:p>
            <a:r>
              <a:rPr lang="en-GB" sz="1600" dirty="0">
                <a:latin typeface="Calibri" panose="020F0502020204030204" pitchFamily="34" charset="0"/>
                <a:cs typeface="Calibri" panose="020F0502020204030204" pitchFamily="34" charset="0"/>
              </a:rPr>
              <a:t>-- </a:t>
            </a:r>
            <a:r>
              <a:rPr lang="en-GB" sz="1600" dirty="0" err="1">
                <a:latin typeface="Calibri" panose="020F0502020204030204" pitchFamily="34" charset="0"/>
                <a:cs typeface="Calibri" panose="020F0502020204030204" pitchFamily="34" charset="0"/>
              </a:rPr>
              <a:t>Transação</a:t>
            </a:r>
            <a:r>
              <a:rPr lang="en-GB" sz="1600" dirty="0">
                <a:latin typeface="Calibri" panose="020F0502020204030204" pitchFamily="34" charset="0"/>
                <a:cs typeface="Calibri" panose="020F0502020204030204" pitchFamily="34" charset="0"/>
              </a:rPr>
              <a:t> que CONSISTE </a:t>
            </a:r>
            <a:r>
              <a:rPr lang="en-GB" sz="1600" dirty="0" err="1">
                <a:latin typeface="Calibri" panose="020F0502020204030204" pitchFamily="34" charset="0"/>
                <a:cs typeface="Calibri" panose="020F0502020204030204" pitchFamily="34" charset="0"/>
              </a:rPr>
              <a:t>num</a:t>
            </a:r>
            <a:r>
              <a:rPr lang="en-GB" sz="1600" dirty="0">
                <a:latin typeface="Calibri" panose="020F0502020204030204" pitchFamily="34" charset="0"/>
                <a:cs typeface="Calibri" panose="020F0502020204030204" pitchFamily="34" charset="0"/>
              </a:rPr>
              <a:t> </a:t>
            </a:r>
            <a:r>
              <a:rPr lang="en-GB" sz="1600" dirty="0" err="1">
                <a:latin typeface="Calibri" panose="020F0502020204030204" pitchFamily="34" charset="0"/>
                <a:cs typeface="Calibri" panose="020F0502020204030204" pitchFamily="34" charset="0"/>
              </a:rPr>
              <a:t>comando</a:t>
            </a:r>
            <a:r>
              <a:rPr lang="en-GB" sz="1600" dirty="0">
                <a:latin typeface="Calibri" panose="020F0502020204030204" pitchFamily="34" charset="0"/>
                <a:cs typeface="Calibri" panose="020F0502020204030204" pitchFamily="34" charset="0"/>
              </a:rPr>
              <a:t> DML (INSERT) e é:</a:t>
            </a:r>
          </a:p>
          <a:p>
            <a:r>
              <a:rPr lang="en-GB" sz="1600" dirty="0">
                <a:latin typeface="Calibri" panose="020F0502020204030204" pitchFamily="34" charset="0"/>
                <a:cs typeface="Calibri" panose="020F0502020204030204" pitchFamily="34" charset="0"/>
              </a:rPr>
              <a:t>--   * INICIADA IMPLICITAMENTE por </a:t>
            </a:r>
            <a:r>
              <a:rPr lang="en-GB" sz="1600" dirty="0" err="1">
                <a:latin typeface="Calibri" panose="020F0502020204030204" pitchFamily="34" charset="0"/>
                <a:cs typeface="Calibri" panose="020F0502020204030204" pitchFamily="34" charset="0"/>
              </a:rPr>
              <a:t>comando</a:t>
            </a:r>
            <a:r>
              <a:rPr lang="en-GB" sz="1600" dirty="0">
                <a:latin typeface="Calibri" panose="020F0502020204030204" pitchFamily="34" charset="0"/>
                <a:cs typeface="Calibri" panose="020F0502020204030204" pitchFamily="34" charset="0"/>
              </a:rPr>
              <a:t> DDL;</a:t>
            </a:r>
          </a:p>
          <a:p>
            <a:r>
              <a:rPr lang="en-GB" sz="1600" dirty="0">
                <a:latin typeface="Calibri" panose="020F0502020204030204" pitchFamily="34" charset="0"/>
                <a:cs typeface="Calibri" panose="020F0502020204030204" pitchFamily="34" charset="0"/>
              </a:rPr>
              <a:t>--   * TERMINADA EXPLICITAMENTE por </a:t>
            </a:r>
            <a:r>
              <a:rPr lang="en-GB" sz="1600" dirty="0" err="1">
                <a:latin typeface="Calibri" panose="020F0502020204030204" pitchFamily="34" charset="0"/>
                <a:cs typeface="Calibri" panose="020F0502020204030204" pitchFamily="34" charset="0"/>
              </a:rPr>
              <a:t>comando</a:t>
            </a:r>
            <a:r>
              <a:rPr lang="en-GB" sz="1600" dirty="0">
                <a:latin typeface="Calibri" panose="020F0502020204030204" pitchFamily="34" charset="0"/>
                <a:cs typeface="Calibri" panose="020F0502020204030204" pitchFamily="34" charset="0"/>
              </a:rPr>
              <a:t> COMMIT.</a:t>
            </a:r>
            <a:endParaRPr lang="en-PT" sz="1600" dirty="0">
              <a:latin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82061B4A-AC1A-E246-9B57-1A31861BFC55}"/>
              </a:ext>
            </a:extLst>
          </p:cNvPr>
          <p:cNvPicPr>
            <a:picLocks noChangeAspect="1"/>
          </p:cNvPicPr>
          <p:nvPr/>
        </p:nvPicPr>
        <p:blipFill>
          <a:blip r:embed="rId2"/>
          <a:stretch>
            <a:fillRect/>
          </a:stretch>
        </p:blipFill>
        <p:spPr>
          <a:xfrm>
            <a:off x="3200400" y="4148882"/>
            <a:ext cx="4267200" cy="2466258"/>
          </a:xfrm>
          <a:prstGeom prst="rect">
            <a:avLst/>
          </a:prstGeom>
          <a:solidFill>
            <a:schemeClr val="bg1">
              <a:lumMod val="85000"/>
            </a:schemeClr>
          </a:solidFill>
          <a:ln>
            <a:solidFill>
              <a:schemeClr val="tx1"/>
            </a:solidFill>
          </a:ln>
        </p:spPr>
      </p:pic>
    </p:spTree>
    <p:extLst>
      <p:ext uri="{BB962C8B-B14F-4D97-AF65-F5344CB8AC3E}">
        <p14:creationId xmlns:p14="http://schemas.microsoft.com/office/powerpoint/2010/main" val="1576739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3B4B248-3483-0745-8B24-2F8F44644833}"/>
              </a:ext>
            </a:extLst>
          </p:cNvPr>
          <p:cNvSpPr/>
          <p:nvPr/>
        </p:nvSpPr>
        <p:spPr>
          <a:xfrm>
            <a:off x="381000" y="1120676"/>
            <a:ext cx="8229600" cy="1077218"/>
          </a:xfrm>
          <a:prstGeom prst="rect">
            <a:avLst/>
          </a:prstGeom>
        </p:spPr>
        <p:txBody>
          <a:bodyPr wrap="square">
            <a:spAutoFit/>
          </a:bodyPr>
          <a:lstStyle/>
          <a:p>
            <a:r>
              <a:rPr lang="en-PT" sz="1600" dirty="0">
                <a:latin typeface="Calibri" panose="020F0502020204030204" pitchFamily="34" charset="0"/>
                <a:cs typeface="Calibri" panose="020F0502020204030204" pitchFamily="34" charset="0"/>
              </a:rPr>
              <a:t>EXEMPLO 1.2.2</a:t>
            </a:r>
          </a:p>
          <a:p>
            <a:r>
              <a:rPr lang="en-PT" sz="1600" dirty="0">
                <a:latin typeface="Calibri" panose="020F0502020204030204" pitchFamily="34" charset="0"/>
                <a:cs typeface="Calibri" panose="020F0502020204030204" pitchFamily="34" charset="0"/>
              </a:rPr>
              <a:t>-- Transação que CONSISTE num comando DML (INSERT) e é:</a:t>
            </a:r>
          </a:p>
          <a:p>
            <a:r>
              <a:rPr lang="en-PT" sz="1600" dirty="0">
                <a:latin typeface="Calibri" panose="020F0502020204030204" pitchFamily="34" charset="0"/>
                <a:cs typeface="Calibri" panose="020F0502020204030204" pitchFamily="34" charset="0"/>
              </a:rPr>
              <a:t>--   * INICIADA IMPLICITAMENTE pelo comando INSERT (depois do fim da transação anterior);</a:t>
            </a:r>
          </a:p>
          <a:p>
            <a:r>
              <a:rPr lang="en-PT" sz="1600" dirty="0">
                <a:latin typeface="Calibri" panose="020F0502020204030204" pitchFamily="34" charset="0"/>
                <a:cs typeface="Calibri" panose="020F0502020204030204" pitchFamily="34" charset="0"/>
              </a:rPr>
              <a:t>--   * TERMINADA EXPLICITAMENTE por comando ROLLBACK.</a:t>
            </a:r>
          </a:p>
        </p:txBody>
      </p:sp>
      <p:pic>
        <p:nvPicPr>
          <p:cNvPr id="5" name="Picture 4">
            <a:extLst>
              <a:ext uri="{FF2B5EF4-FFF2-40B4-BE49-F238E27FC236}">
                <a16:creationId xmlns:a16="http://schemas.microsoft.com/office/drawing/2014/main" id="{83C92963-72AC-4940-8693-3EDD9677A002}"/>
              </a:ext>
            </a:extLst>
          </p:cNvPr>
          <p:cNvPicPr>
            <a:picLocks noChangeAspect="1"/>
          </p:cNvPicPr>
          <p:nvPr/>
        </p:nvPicPr>
        <p:blipFill>
          <a:blip r:embed="rId2"/>
          <a:stretch>
            <a:fillRect/>
          </a:stretch>
        </p:blipFill>
        <p:spPr>
          <a:xfrm>
            <a:off x="1828800" y="2692268"/>
            <a:ext cx="4392216" cy="1967839"/>
          </a:xfrm>
          <a:prstGeom prst="rect">
            <a:avLst/>
          </a:prstGeom>
          <a:ln>
            <a:solidFill>
              <a:schemeClr val="tx1"/>
            </a:solidFill>
          </a:ln>
        </p:spPr>
      </p:pic>
    </p:spTree>
    <p:extLst>
      <p:ext uri="{BB962C8B-B14F-4D97-AF65-F5344CB8AC3E}">
        <p14:creationId xmlns:p14="http://schemas.microsoft.com/office/powerpoint/2010/main" val="3950129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4412FA-CDE1-DD4E-AD0C-591F73D3FCA0}"/>
              </a:ext>
            </a:extLst>
          </p:cNvPr>
          <p:cNvSpPr/>
          <p:nvPr/>
        </p:nvSpPr>
        <p:spPr>
          <a:xfrm>
            <a:off x="381000" y="1143000"/>
            <a:ext cx="8001000" cy="2554545"/>
          </a:xfrm>
          <a:prstGeom prst="rect">
            <a:avLst/>
          </a:prstGeom>
        </p:spPr>
        <p:txBody>
          <a:bodyPr wrap="square">
            <a:spAutoFit/>
          </a:bodyPr>
          <a:lstStyle/>
          <a:p>
            <a:r>
              <a:rPr lang="en-PT" sz="1600" dirty="0">
                <a:latin typeface="Calibri" panose="020F0502020204030204" pitchFamily="34" charset="0"/>
                <a:cs typeface="Calibri" panose="020F0502020204030204" pitchFamily="34" charset="0"/>
              </a:rPr>
              <a:t>EXEMPLO 1.2.5  </a:t>
            </a:r>
          </a:p>
          <a:p>
            <a:r>
              <a:rPr lang="en-PT" sz="1600" dirty="0">
                <a:latin typeface="Calibri" panose="020F0502020204030204" pitchFamily="34" charset="0"/>
                <a:cs typeface="Calibri" panose="020F0502020204030204" pitchFamily="34" charset="0"/>
              </a:rPr>
              <a:t>-- Transação que CONSISTE num comando DML (UPDATE) e é:</a:t>
            </a:r>
          </a:p>
          <a:p>
            <a:r>
              <a:rPr lang="en-PT" sz="1600" dirty="0">
                <a:latin typeface="Calibri" panose="020F0502020204030204" pitchFamily="34" charset="0"/>
                <a:cs typeface="Calibri" panose="020F0502020204030204" pitchFamily="34" charset="0"/>
              </a:rPr>
              <a:t>--   * INICIADA EXPLICITAMENTE pelo comando SET TRANSACTION;</a:t>
            </a:r>
          </a:p>
          <a:p>
            <a:r>
              <a:rPr lang="en-PT" sz="1600" dirty="0">
                <a:latin typeface="Calibri" panose="020F0502020204030204" pitchFamily="34" charset="0"/>
                <a:cs typeface="Calibri" panose="020F0502020204030204" pitchFamily="34" charset="0"/>
              </a:rPr>
              <a:t>--   * TERMINADA EXPLICITAMENTE com COMMIT.</a:t>
            </a:r>
          </a:p>
          <a:p>
            <a:r>
              <a:rPr lang="en-PT" sz="1600" dirty="0">
                <a:latin typeface="Calibri" panose="020F0502020204030204" pitchFamily="34" charset="0"/>
                <a:cs typeface="Calibri" panose="020F0502020204030204" pitchFamily="34" charset="0"/>
              </a:rPr>
              <a:t>--</a:t>
            </a:r>
          </a:p>
          <a:p>
            <a:r>
              <a:rPr lang="en-PT" sz="1600" dirty="0">
                <a:latin typeface="Calibri" panose="020F0502020204030204" pitchFamily="34" charset="0"/>
                <a:cs typeface="Calibri" panose="020F0502020204030204" pitchFamily="34" charset="0"/>
              </a:rPr>
              <a:t>-- NOTAS:</a:t>
            </a:r>
          </a:p>
          <a:p>
            <a:r>
              <a:rPr lang="en-PT" sz="1600" dirty="0">
                <a:latin typeface="Calibri" panose="020F0502020204030204" pitchFamily="34" charset="0"/>
                <a:cs typeface="Calibri" panose="020F0502020204030204" pitchFamily="34" charset="0"/>
              </a:rPr>
              <a:t>--   * SET TRANSACTION</a:t>
            </a:r>
            <a:r>
              <a:rPr lang="en-GB" sz="1600" dirty="0">
                <a:latin typeface="Calibri" panose="020F0502020204030204" pitchFamily="34" charset="0"/>
                <a:cs typeface="Calibri" panose="020F0502020204030204" pitchFamily="34" charset="0"/>
              </a:rPr>
              <a:t>: p</a:t>
            </a:r>
            <a:r>
              <a:rPr lang="en-PT" sz="1600" dirty="0">
                <a:latin typeface="Calibri" panose="020F0502020204030204" pitchFamily="34" charset="0"/>
                <a:cs typeface="Calibri" panose="020F0502020204030204" pitchFamily="34" charset="0"/>
              </a:rPr>
              <a:t>ermite especificar o NOME de uma transação.</a:t>
            </a:r>
          </a:p>
          <a:p>
            <a:r>
              <a:rPr lang="en-PT" sz="1600" dirty="0">
                <a:latin typeface="Calibri" panose="020F0502020204030204" pitchFamily="34" charset="0"/>
                <a:cs typeface="Calibri" panose="020F0502020204030204" pitchFamily="34" charset="0"/>
              </a:rPr>
              <a:t>--   * Nome de transação:</a:t>
            </a:r>
          </a:p>
          <a:p>
            <a:r>
              <a:rPr lang="en-PT" sz="1600" dirty="0">
                <a:latin typeface="Calibri" panose="020F0502020204030204" pitchFamily="34" charset="0"/>
                <a:cs typeface="Calibri" panose="020F0502020204030204" pitchFamily="34" charset="0"/>
              </a:rPr>
              <a:t>--       * Est</a:t>
            </a:r>
            <a:r>
              <a:rPr lang="en-GB" sz="1600" dirty="0">
                <a:latin typeface="Calibri" panose="020F0502020204030204" pitchFamily="34" charset="0"/>
                <a:cs typeface="Calibri" panose="020F0502020204030204" pitchFamily="34" charset="0"/>
              </a:rPr>
              <a:t>á</a:t>
            </a:r>
            <a:r>
              <a:rPr lang="en-PT" sz="1600" dirty="0">
                <a:latin typeface="Calibri" panose="020F0502020204030204" pitchFamily="34" charset="0"/>
                <a:cs typeface="Calibri" panose="020F0502020204030204" pitchFamily="34" charset="0"/>
              </a:rPr>
              <a:t> disponÌvel durante a execução da transação;</a:t>
            </a:r>
          </a:p>
          <a:p>
            <a:r>
              <a:rPr lang="en-PT" sz="1600" dirty="0">
                <a:latin typeface="Calibri" panose="020F0502020204030204" pitchFamily="34" charset="0"/>
                <a:cs typeface="Calibri" panose="020F0502020204030204" pitchFamily="34" charset="0"/>
              </a:rPr>
              <a:t>--       * Facilita a monitorazação de transações </a:t>
            </a:r>
            <a:r>
              <a:rPr lang="en-GB" sz="1600" dirty="0" err="1">
                <a:latin typeface="Calibri" panose="020F0502020204030204" pitchFamily="34" charset="0"/>
                <a:cs typeface="Calibri" panose="020F0502020204030204" pitchFamily="34" charset="0"/>
              </a:rPr>
              <a:t>complexas</a:t>
            </a:r>
            <a:r>
              <a:rPr lang="en-GB" sz="1600" dirty="0">
                <a:latin typeface="Calibri" panose="020F0502020204030204" pitchFamily="34" charset="0"/>
                <a:cs typeface="Calibri" panose="020F0502020204030204" pitchFamily="34" charset="0"/>
              </a:rPr>
              <a:t>/longas</a:t>
            </a:r>
            <a:r>
              <a:rPr lang="en-PT" sz="1600" dirty="0">
                <a:latin typeface="Calibri" panose="020F0502020204030204" pitchFamily="34" charset="0"/>
                <a:cs typeface="Calibri" panose="020F0502020204030204" pitchFamily="34" charset="0"/>
              </a:rPr>
              <a:t>.</a:t>
            </a:r>
          </a:p>
        </p:txBody>
      </p:sp>
      <p:pic>
        <p:nvPicPr>
          <p:cNvPr id="5" name="Picture 4">
            <a:extLst>
              <a:ext uri="{FF2B5EF4-FFF2-40B4-BE49-F238E27FC236}">
                <a16:creationId xmlns:a16="http://schemas.microsoft.com/office/drawing/2014/main" id="{623FCF5A-D8CD-024A-A488-D0BDAEFA8E2D}"/>
              </a:ext>
            </a:extLst>
          </p:cNvPr>
          <p:cNvPicPr>
            <a:picLocks noChangeAspect="1"/>
          </p:cNvPicPr>
          <p:nvPr/>
        </p:nvPicPr>
        <p:blipFill>
          <a:blip r:embed="rId2"/>
          <a:stretch>
            <a:fillRect/>
          </a:stretch>
        </p:blipFill>
        <p:spPr>
          <a:xfrm>
            <a:off x="3219450" y="4054341"/>
            <a:ext cx="3028950" cy="1990859"/>
          </a:xfrm>
          <a:prstGeom prst="rect">
            <a:avLst/>
          </a:prstGeom>
          <a:ln>
            <a:solidFill>
              <a:schemeClr val="tx1"/>
            </a:solidFill>
          </a:ln>
        </p:spPr>
      </p:pic>
    </p:spTree>
    <p:extLst>
      <p:ext uri="{BB962C8B-B14F-4D97-AF65-F5344CB8AC3E}">
        <p14:creationId xmlns:p14="http://schemas.microsoft.com/office/powerpoint/2010/main" val="349455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35DAC1B-62B7-1C41-A8A6-EDB293A4B7DE}"/>
              </a:ext>
            </a:extLst>
          </p:cNvPr>
          <p:cNvSpPr/>
          <p:nvPr/>
        </p:nvSpPr>
        <p:spPr>
          <a:xfrm>
            <a:off x="228600" y="1084513"/>
            <a:ext cx="7620000" cy="2308324"/>
          </a:xfrm>
          <a:prstGeom prst="rect">
            <a:avLst/>
          </a:prstGeom>
        </p:spPr>
        <p:txBody>
          <a:bodyPr wrap="square">
            <a:spAutoFit/>
          </a:bodyPr>
          <a:lstStyle/>
          <a:p>
            <a:r>
              <a:rPr lang="en-PT" sz="1600" dirty="0">
                <a:latin typeface="Calibri" panose="020F0502020204030204" pitchFamily="34" charset="0"/>
                <a:cs typeface="Calibri" panose="020F0502020204030204" pitchFamily="34" charset="0"/>
              </a:rPr>
              <a:t>EXEMPLO 1.3.1  </a:t>
            </a:r>
          </a:p>
          <a:p>
            <a:r>
              <a:rPr lang="en-PT" sz="1600" dirty="0">
                <a:latin typeface="Calibri" panose="020F0502020204030204" pitchFamily="34" charset="0"/>
                <a:cs typeface="Calibri" panose="020F0502020204030204" pitchFamily="34" charset="0"/>
              </a:rPr>
              <a:t>-- Transação com SAVEPOINTs para permitir ROLLBACKs parciais;</a:t>
            </a:r>
          </a:p>
          <a:p>
            <a:endParaRPr lang="en-PT" sz="16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PT" sz="1600" b="1" dirty="0">
                <a:latin typeface="Calibri" panose="020F0502020204030204" pitchFamily="34" charset="0"/>
                <a:cs typeface="Calibri" panose="020F0502020204030204" pitchFamily="34" charset="0"/>
              </a:rPr>
              <a:t>SAVEPOINTs:</a:t>
            </a:r>
          </a:p>
          <a:p>
            <a:pPr marL="285750" indent="-285750">
              <a:buFont typeface="Arial" panose="020B0604020202020204" pitchFamily="34" charset="0"/>
              <a:buChar char="•"/>
            </a:pPr>
            <a:endParaRPr lang="en-PT" sz="1600" b="1" dirty="0">
              <a:latin typeface="Calibri" panose="020F0502020204030204" pitchFamily="34" charset="0"/>
              <a:cs typeface="Calibri" panose="020F0502020204030204" pitchFamily="34" charset="0"/>
            </a:endParaRPr>
          </a:p>
          <a:p>
            <a:r>
              <a:rPr lang="en-PT" sz="1600" dirty="0">
                <a:latin typeface="Calibri" panose="020F0502020204030204" pitchFamily="34" charset="0"/>
                <a:cs typeface="Calibri" panose="020F0502020204030204" pitchFamily="34" charset="0"/>
              </a:rPr>
              <a:t>   * São indicadores intermédios dentro do contexto de uma transação;</a:t>
            </a:r>
          </a:p>
          <a:p>
            <a:r>
              <a:rPr lang="en-PT" sz="1600" dirty="0">
                <a:latin typeface="Calibri" panose="020F0502020204030204" pitchFamily="34" charset="0"/>
                <a:cs typeface="Calibri" panose="020F0502020204030204" pitchFamily="34" charset="0"/>
              </a:rPr>
              <a:t>   * Dividem uma longa transação em partes mais pequenas;</a:t>
            </a:r>
          </a:p>
          <a:p>
            <a:r>
              <a:rPr lang="en-PT" sz="1600" dirty="0">
                <a:latin typeface="Calibri" panose="020F0502020204030204" pitchFamily="34" charset="0"/>
                <a:cs typeface="Calibri" panose="020F0502020204030204" pitchFamily="34" charset="0"/>
              </a:rPr>
              <a:t>   * Permitem, numa transação longa, desfazer (ROLLBACK) parte da transação e não toda a transação. Por exemplo, quando é  cometido um erro. </a:t>
            </a:r>
          </a:p>
        </p:txBody>
      </p:sp>
      <p:pic>
        <p:nvPicPr>
          <p:cNvPr id="6" name="Picture 5">
            <a:extLst>
              <a:ext uri="{FF2B5EF4-FFF2-40B4-BE49-F238E27FC236}">
                <a16:creationId xmlns:a16="http://schemas.microsoft.com/office/drawing/2014/main" id="{A3815408-438B-9646-8508-0290591F7BC3}"/>
              </a:ext>
            </a:extLst>
          </p:cNvPr>
          <p:cNvPicPr>
            <a:picLocks noChangeAspect="1"/>
          </p:cNvPicPr>
          <p:nvPr/>
        </p:nvPicPr>
        <p:blipFill>
          <a:blip r:embed="rId2"/>
          <a:stretch>
            <a:fillRect/>
          </a:stretch>
        </p:blipFill>
        <p:spPr>
          <a:xfrm>
            <a:off x="2819400" y="3657600"/>
            <a:ext cx="4114800" cy="2794478"/>
          </a:xfrm>
          <a:prstGeom prst="rect">
            <a:avLst/>
          </a:prstGeom>
          <a:ln>
            <a:solidFill>
              <a:schemeClr val="tx1"/>
            </a:solidFill>
          </a:ln>
        </p:spPr>
      </p:pic>
    </p:spTree>
    <p:extLst>
      <p:ext uri="{BB962C8B-B14F-4D97-AF65-F5344CB8AC3E}">
        <p14:creationId xmlns:p14="http://schemas.microsoft.com/office/powerpoint/2010/main" val="1997127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295400"/>
            <a:ext cx="4114800" cy="5105400"/>
          </a:xfrm>
          <a:solidFill>
            <a:schemeClr val="bg1">
              <a:lumMod val="95000"/>
            </a:schemeClr>
          </a:solidFill>
          <a:ln>
            <a:solidFill>
              <a:schemeClr val="tx1"/>
            </a:solidFill>
          </a:ln>
        </p:spPr>
        <p:txBody>
          <a:bodyPr>
            <a:noAutofit/>
          </a:bodyPr>
          <a:lstStyle/>
          <a:p>
            <a:pPr marL="0" indent="0">
              <a:lnSpc>
                <a:spcPct val="100000"/>
              </a:lnSpc>
              <a:spcAft>
                <a:spcPts val="600"/>
              </a:spcAft>
              <a:buNone/>
            </a:pPr>
            <a:r>
              <a:rPr lang="pt-PT" dirty="0">
                <a:latin typeface="Calibri" panose="020F0502020204030204" pitchFamily="34" charset="0"/>
                <a:cs typeface="Calibri" panose="020F0502020204030204" pitchFamily="34" charset="0"/>
              </a:rPr>
              <a:t>Uma transação é  uma </a:t>
            </a:r>
            <a:r>
              <a:rPr lang="pt-PT" b="1" dirty="0">
                <a:latin typeface="Calibri" panose="020F0502020204030204" pitchFamily="34" charset="0"/>
                <a:cs typeface="Calibri" panose="020F0502020204030204" pitchFamily="34" charset="0"/>
              </a:rPr>
              <a:t>unidade de trabalho lógica atómica</a:t>
            </a:r>
            <a:r>
              <a:rPr lang="pt-PT" dirty="0">
                <a:latin typeface="Calibri" panose="020F0502020204030204" pitchFamily="34" charset="0"/>
                <a:cs typeface="Calibri" panose="020F0502020204030204" pitchFamily="34" charset="0"/>
              </a:rPr>
              <a:t> que agrupa um ou mais comandos SQL.</a:t>
            </a:r>
            <a:endParaRPr lang="en-PT" dirty="0">
              <a:latin typeface="Calibri" panose="020F0502020204030204" pitchFamily="34" charset="0"/>
              <a:cs typeface="Calibri" panose="020F0502020204030204" pitchFamily="34" charset="0"/>
            </a:endParaRPr>
          </a:p>
          <a:p>
            <a:pPr marL="0" lvl="2" indent="0">
              <a:spcBef>
                <a:spcPts val="0"/>
              </a:spcBef>
              <a:spcAft>
                <a:spcPts val="600"/>
              </a:spcAft>
              <a:buSzPct val="130000"/>
              <a:buNone/>
            </a:pPr>
            <a:r>
              <a:rPr lang="pt-PT" dirty="0">
                <a:latin typeface="Calibri" panose="020F0502020204030204" pitchFamily="34" charset="0"/>
                <a:cs typeface="Calibri" panose="020F0502020204030204" pitchFamily="34" charset="0"/>
              </a:rPr>
              <a:t>As instruções SQL de uma transação são </a:t>
            </a:r>
            <a:r>
              <a:rPr lang="pt-PT" b="1" dirty="0">
                <a:latin typeface="Calibri" panose="020F0502020204030204" pitchFamily="34" charset="0"/>
                <a:cs typeface="Calibri" panose="020F0502020204030204" pitchFamily="34" charset="0"/>
              </a:rPr>
              <a:t>todas </a:t>
            </a:r>
            <a:r>
              <a:rPr lang="pt-PT" b="1" dirty="0" err="1">
                <a:latin typeface="Calibri" panose="020F0502020204030204" pitchFamily="34" charset="0"/>
                <a:cs typeface="Calibri" panose="020F0502020204030204" pitchFamily="34" charset="0"/>
              </a:rPr>
              <a:t>committed</a:t>
            </a:r>
            <a:r>
              <a:rPr lang="pt-PT" b="1" dirty="0">
                <a:latin typeface="Calibri" panose="020F0502020204030204" pitchFamily="34" charset="0"/>
                <a:cs typeface="Calibri" panose="020F0502020204030204" pitchFamily="34" charset="0"/>
              </a:rPr>
              <a:t> </a:t>
            </a:r>
            <a:r>
              <a:rPr lang="pt-PT" dirty="0">
                <a:latin typeface="Calibri" panose="020F0502020204030204" pitchFamily="34" charset="0"/>
                <a:cs typeface="Calibri" panose="020F0502020204030204" pitchFamily="34" charset="0"/>
              </a:rPr>
              <a:t> – i.e. são todos aplicados à Base de Dados (BD) ou são </a:t>
            </a:r>
            <a:r>
              <a:rPr lang="pt-PT" b="1" dirty="0">
                <a:latin typeface="Calibri" panose="020F0502020204030204" pitchFamily="34" charset="0"/>
                <a:cs typeface="Calibri" panose="020F0502020204030204" pitchFamily="34" charset="0"/>
              </a:rPr>
              <a:t>todas </a:t>
            </a:r>
            <a:r>
              <a:rPr lang="pt-PT" b="1" dirty="0" err="1">
                <a:latin typeface="Calibri" panose="020F0502020204030204" pitchFamily="34" charset="0"/>
                <a:cs typeface="Calibri" panose="020F0502020204030204" pitchFamily="34" charset="0"/>
              </a:rPr>
              <a:t>rolled</a:t>
            </a:r>
            <a:r>
              <a:rPr lang="pt-PT" b="1" dirty="0">
                <a:latin typeface="Calibri" panose="020F0502020204030204" pitchFamily="34" charset="0"/>
                <a:cs typeface="Calibri" panose="020F0502020204030204" pitchFamily="34" charset="0"/>
              </a:rPr>
              <a:t> </a:t>
            </a:r>
            <a:r>
              <a:rPr lang="pt-PT" b="1" dirty="0" err="1">
                <a:latin typeface="Calibri" panose="020F0502020204030204" pitchFamily="34" charset="0"/>
                <a:cs typeface="Calibri" panose="020F0502020204030204" pitchFamily="34" charset="0"/>
              </a:rPr>
              <a:t>back</a:t>
            </a:r>
            <a:r>
              <a:rPr lang="pt-PT" b="1" dirty="0">
                <a:latin typeface="Calibri" panose="020F0502020204030204" pitchFamily="34" charset="0"/>
                <a:cs typeface="Calibri" panose="020F0502020204030204" pitchFamily="34" charset="0"/>
              </a:rPr>
              <a:t> </a:t>
            </a:r>
            <a:r>
              <a:rPr lang="pt-PT" dirty="0">
                <a:latin typeface="Calibri" panose="020F0502020204030204" pitchFamily="34" charset="0"/>
                <a:cs typeface="Calibri" panose="020F0502020204030204" pitchFamily="34" charset="0"/>
              </a:rPr>
              <a:t> – i.e. são todos desfeitos na BD. </a:t>
            </a:r>
            <a:endParaRPr lang="en-PT" dirty="0">
              <a:latin typeface="Calibri" panose="020F0502020204030204" pitchFamily="34" charset="0"/>
              <a:cs typeface="Calibri" panose="020F0502020204030204" pitchFamily="34" charset="0"/>
            </a:endParaRPr>
          </a:p>
          <a:p>
            <a:pPr marL="0" indent="0">
              <a:lnSpc>
                <a:spcPct val="100000"/>
              </a:lnSpc>
              <a:spcAft>
                <a:spcPts val="600"/>
              </a:spcAft>
              <a:buNone/>
            </a:pPr>
            <a:endParaRPr lang="en-US" dirty="0">
              <a:latin typeface="Calibri" panose="020F0502020204030204" pitchFamily="34" charset="0"/>
              <a:cs typeface="Calibri" panose="020F0502020204030204" pitchFamily="34" charset="0"/>
            </a:endParaRPr>
          </a:p>
          <a:p>
            <a:pPr marL="0" indent="0">
              <a:lnSpc>
                <a:spcPct val="100000"/>
              </a:lnSpc>
              <a:spcAft>
                <a:spcPts val="600"/>
              </a:spcAft>
              <a:buNone/>
            </a:pPr>
            <a:r>
              <a:rPr lang="en-US" dirty="0">
                <a:latin typeface="Calibri" panose="020F0502020204030204" pitchFamily="34" charset="0"/>
                <a:cs typeface="Calibri" panose="020F0502020204030204" pitchFamily="34" charset="0"/>
              </a:rPr>
              <a:t>O Oracle a</a:t>
            </a:r>
            <a:r>
              <a:rPr lang="pt-PT" sz="2400" dirty="0" err="1">
                <a:latin typeface="Calibri" panose="020F0502020204030204" pitchFamily="34" charset="0"/>
                <a:cs typeface="Calibri" panose="020F0502020204030204" pitchFamily="34" charset="0"/>
              </a:rPr>
              <a:t>tribui</a:t>
            </a:r>
            <a:r>
              <a:rPr lang="pt-PT" sz="2400" dirty="0">
                <a:latin typeface="Calibri" panose="020F0502020204030204" pitchFamily="34" charset="0"/>
                <a:cs typeface="Calibri" panose="020F0502020204030204" pitchFamily="34" charset="0"/>
              </a:rPr>
              <a:t> a cada transação um identificador único, designado </a:t>
            </a:r>
            <a:r>
              <a:rPr lang="pt-PT" sz="2400" b="1" dirty="0" err="1">
                <a:latin typeface="Calibri" panose="020F0502020204030204" pitchFamily="34" charset="0"/>
                <a:cs typeface="Calibri" panose="020F0502020204030204" pitchFamily="34" charset="0"/>
              </a:rPr>
              <a:t>transaction</a:t>
            </a:r>
            <a:r>
              <a:rPr lang="pt-PT" sz="2400" b="1" dirty="0">
                <a:latin typeface="Calibri" panose="020F0502020204030204" pitchFamily="34" charset="0"/>
                <a:cs typeface="Calibri" panose="020F0502020204030204" pitchFamily="34" charset="0"/>
              </a:rPr>
              <a:t> ID</a:t>
            </a:r>
            <a:r>
              <a:rPr lang="pt-PT" sz="2400" dirty="0">
                <a:latin typeface="Calibri" panose="020F0502020204030204" pitchFamily="34" charset="0"/>
                <a:cs typeface="Calibri" panose="020F0502020204030204" pitchFamily="34" charset="0"/>
              </a:rPr>
              <a:t>.</a:t>
            </a:r>
            <a:endParaRPr lang="en-PT" sz="2400" dirty="0">
              <a:latin typeface="Calibri" panose="020F0502020204030204" pitchFamily="34" charset="0"/>
              <a:cs typeface="Calibri" panose="020F0502020204030204" pitchFamily="34" charset="0"/>
            </a:endParaRPr>
          </a:p>
        </p:txBody>
      </p:sp>
      <p:sp>
        <p:nvSpPr>
          <p:cNvPr id="4" name="Content Placeholder 2">
            <a:extLst>
              <a:ext uri="{FF2B5EF4-FFF2-40B4-BE49-F238E27FC236}">
                <a16:creationId xmlns:a16="http://schemas.microsoft.com/office/drawing/2014/main" id="{79BAB779-22ED-4CBD-AEA3-F63E0556F508}"/>
              </a:ext>
            </a:extLst>
          </p:cNvPr>
          <p:cNvSpPr txBox="1">
            <a:spLocks/>
          </p:cNvSpPr>
          <p:nvPr/>
        </p:nvSpPr>
        <p:spPr>
          <a:xfrm>
            <a:off x="4712110" y="1295400"/>
            <a:ext cx="4114800" cy="5105400"/>
          </a:xfrm>
          <a:prstGeom prst="rect">
            <a:avLst/>
          </a:prstGeom>
          <a:solidFill>
            <a:srgbClr val="FFFFCC"/>
          </a:solidFill>
          <a:ln>
            <a:solidFill>
              <a:srgbClr val="002060"/>
            </a:solidFill>
          </a:ln>
        </p:spPr>
        <p:txBody>
          <a:bodyPr vert="horz" lIns="91440" tIns="45720" rIns="91440" bIns="45720" rtlCol="0">
            <a:noAutofit/>
          </a:bodyPr>
          <a:lstStyle>
            <a:lvl1pPr marL="342900" indent="-342900" algn="l" defTabSz="914400" rtl="0" eaLnBrk="1" latinLnBrk="0" hangingPunct="1">
              <a:lnSpc>
                <a:spcPct val="150000"/>
              </a:lnSpc>
              <a:spcBef>
                <a:spcPts val="0"/>
              </a:spcBef>
              <a:buSzPct val="130000"/>
              <a:buFont typeface="Arial" pitchFamily="34" charset="0"/>
              <a:buChar char="•"/>
              <a:defRPr sz="2000" kern="1200">
                <a:solidFill>
                  <a:schemeClr val="tx1"/>
                </a:solidFill>
                <a:latin typeface="Georgia" pitchFamily="18" charset="0"/>
                <a:ea typeface="+mn-ea"/>
                <a:cs typeface="+mn-cs"/>
              </a:defRPr>
            </a:lvl1pPr>
            <a:lvl2pPr marL="571500" indent="-228600" algn="l" defTabSz="914400" rtl="0" eaLnBrk="1" latinLnBrk="0" hangingPunct="1">
              <a:lnSpc>
                <a:spcPct val="150000"/>
              </a:lnSpc>
              <a:spcBef>
                <a:spcPts val="0"/>
              </a:spcBef>
              <a:buSzPct val="60000"/>
              <a:buFont typeface="Courier New" pitchFamily="49" charset="0"/>
              <a:buChar char="o"/>
              <a:defRPr sz="1800" kern="1200">
                <a:solidFill>
                  <a:schemeClr val="tx1"/>
                </a:solidFill>
                <a:latin typeface="Georgia" pitchFamily="18" charset="0"/>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Georgia" pitchFamily="18"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Georgia" pitchFamily="18"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Georg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Aft>
                <a:spcPts val="600"/>
              </a:spcAft>
              <a:buNone/>
            </a:pPr>
            <a:r>
              <a:rPr lang="en-GB" dirty="0">
                <a:solidFill>
                  <a:srgbClr val="002060"/>
                </a:solidFill>
                <a:latin typeface="Calibri" panose="020F0502020204030204" pitchFamily="34" charset="0"/>
                <a:cs typeface="Calibri" panose="020F0502020204030204" pitchFamily="34" charset="0"/>
              </a:rPr>
              <a:t>A transaction is a </a:t>
            </a:r>
            <a:r>
              <a:rPr lang="en-GB" b="1" dirty="0">
                <a:solidFill>
                  <a:srgbClr val="002060"/>
                </a:solidFill>
                <a:latin typeface="Calibri" panose="020F0502020204030204" pitchFamily="34" charset="0"/>
                <a:cs typeface="Calibri" panose="020F0502020204030204" pitchFamily="34" charset="0"/>
              </a:rPr>
              <a:t>logical, atomic unit of work</a:t>
            </a:r>
            <a:r>
              <a:rPr lang="en-GB" dirty="0">
                <a:solidFill>
                  <a:srgbClr val="002060"/>
                </a:solidFill>
                <a:latin typeface="Calibri" panose="020F0502020204030204" pitchFamily="34" charset="0"/>
                <a:cs typeface="Calibri" panose="020F0502020204030204" pitchFamily="34" charset="0"/>
              </a:rPr>
              <a:t> that contains one or more SQL statements.</a:t>
            </a:r>
          </a:p>
          <a:p>
            <a:pPr marL="0" indent="0">
              <a:lnSpc>
                <a:spcPct val="100000"/>
              </a:lnSpc>
              <a:spcAft>
                <a:spcPts val="600"/>
              </a:spcAft>
              <a:buNone/>
            </a:pPr>
            <a:r>
              <a:rPr lang="en-GB" dirty="0">
                <a:solidFill>
                  <a:srgbClr val="002060"/>
                </a:solidFill>
                <a:latin typeface="Calibri" panose="020F0502020204030204" pitchFamily="34" charset="0"/>
                <a:cs typeface="Calibri" panose="020F0502020204030204" pitchFamily="34" charset="0"/>
              </a:rPr>
              <a:t>A transaction groups SQL statements so that they are either </a:t>
            </a:r>
            <a:r>
              <a:rPr lang="en-GB" b="1" dirty="0">
                <a:solidFill>
                  <a:srgbClr val="002060"/>
                </a:solidFill>
                <a:latin typeface="Calibri" panose="020F0502020204030204" pitchFamily="34" charset="0"/>
                <a:cs typeface="Calibri" panose="020F0502020204030204" pitchFamily="34" charset="0"/>
              </a:rPr>
              <a:t>all committed</a:t>
            </a:r>
            <a:r>
              <a:rPr lang="en-GB" dirty="0">
                <a:solidFill>
                  <a:srgbClr val="002060"/>
                </a:solidFill>
                <a:latin typeface="Calibri" panose="020F0502020204030204" pitchFamily="34" charset="0"/>
                <a:cs typeface="Calibri" panose="020F0502020204030204" pitchFamily="34" charset="0"/>
              </a:rPr>
              <a:t>, which means they are applied to the database, or </a:t>
            </a:r>
            <a:r>
              <a:rPr lang="en-GB" b="1" dirty="0">
                <a:solidFill>
                  <a:srgbClr val="002060"/>
                </a:solidFill>
                <a:latin typeface="Calibri" panose="020F0502020204030204" pitchFamily="34" charset="0"/>
                <a:cs typeface="Calibri" panose="020F0502020204030204" pitchFamily="34" charset="0"/>
              </a:rPr>
              <a:t>all rolled back</a:t>
            </a:r>
            <a:r>
              <a:rPr lang="en-GB" dirty="0">
                <a:solidFill>
                  <a:srgbClr val="002060"/>
                </a:solidFill>
                <a:latin typeface="Calibri" panose="020F0502020204030204" pitchFamily="34" charset="0"/>
                <a:cs typeface="Calibri" panose="020F0502020204030204" pitchFamily="34" charset="0"/>
              </a:rPr>
              <a:t>, which means they are undone from the database.</a:t>
            </a:r>
          </a:p>
          <a:p>
            <a:pPr marL="0" indent="0">
              <a:lnSpc>
                <a:spcPct val="100000"/>
              </a:lnSpc>
              <a:spcAft>
                <a:spcPts val="600"/>
              </a:spcAft>
              <a:buNone/>
            </a:pPr>
            <a:r>
              <a:rPr lang="en-GB" dirty="0">
                <a:solidFill>
                  <a:srgbClr val="002060"/>
                </a:solidFill>
                <a:latin typeface="Calibri" panose="020F0502020204030204" pitchFamily="34" charset="0"/>
                <a:cs typeface="Calibri" panose="020F0502020204030204" pitchFamily="34" charset="0"/>
              </a:rPr>
              <a:t>Oracle Database assigns every transaction a unique identifier called a </a:t>
            </a:r>
            <a:r>
              <a:rPr lang="en-GB" b="1" dirty="0">
                <a:solidFill>
                  <a:srgbClr val="002060"/>
                </a:solidFill>
                <a:latin typeface="Calibri" panose="020F0502020204030204" pitchFamily="34" charset="0"/>
                <a:cs typeface="Calibri" panose="020F0502020204030204" pitchFamily="34" charset="0"/>
              </a:rPr>
              <a:t>transaction ID</a:t>
            </a:r>
            <a:r>
              <a:rPr lang="en-GB" dirty="0">
                <a:solidFill>
                  <a:srgbClr val="002060"/>
                </a:solidFill>
                <a:latin typeface="Calibri" panose="020F0502020204030204" pitchFamily="34" charset="0"/>
                <a:cs typeface="Calibri" panose="020F0502020204030204" pitchFamily="34" charset="0"/>
              </a:rPr>
              <a:t>.</a:t>
            </a:r>
            <a:endParaRPr lang="pt-PT" dirty="0">
              <a:solidFill>
                <a:srgbClr val="00206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85471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295400"/>
            <a:ext cx="4114800" cy="5105400"/>
          </a:xfrm>
          <a:solidFill>
            <a:schemeClr val="bg1">
              <a:lumMod val="95000"/>
            </a:schemeClr>
          </a:solidFill>
          <a:ln>
            <a:solidFill>
              <a:schemeClr val="tx1"/>
            </a:solidFill>
          </a:ln>
        </p:spPr>
        <p:txBody>
          <a:bodyPr>
            <a:noAutofit/>
          </a:bodyPr>
          <a:lstStyle/>
          <a:p>
            <a:pPr marL="0" indent="0">
              <a:lnSpc>
                <a:spcPct val="100000"/>
              </a:lnSpc>
              <a:spcAft>
                <a:spcPts val="600"/>
              </a:spcAft>
              <a:buNone/>
            </a:pPr>
            <a:r>
              <a:rPr lang="pt-BR" dirty="0">
                <a:latin typeface="Calibri" panose="020F0502020204030204" pitchFamily="34" charset="0"/>
                <a:cs typeface="Calibri" panose="020F0502020204030204" pitchFamily="34" charset="0"/>
              </a:rPr>
              <a:t>Todas as transações Oracle obedecem às propriedades básicas de uma transação de BD, conhecidas como propriedades </a:t>
            </a:r>
            <a:r>
              <a:rPr lang="pt-BR" b="1" dirty="0">
                <a:latin typeface="Calibri" panose="020F0502020204030204" pitchFamily="34" charset="0"/>
                <a:cs typeface="Calibri" panose="020F0502020204030204" pitchFamily="34" charset="0"/>
              </a:rPr>
              <a:t>ACID</a:t>
            </a:r>
            <a:r>
              <a:rPr lang="pt-BR" dirty="0">
                <a:latin typeface="Calibri" panose="020F0502020204030204" pitchFamily="34" charset="0"/>
                <a:cs typeface="Calibri" panose="020F0502020204030204" pitchFamily="34" charset="0"/>
              </a:rPr>
              <a:t>:</a:t>
            </a:r>
          </a:p>
          <a:p>
            <a:pPr marL="717550">
              <a:lnSpc>
                <a:spcPct val="100000"/>
              </a:lnSpc>
              <a:spcAft>
                <a:spcPts val="600"/>
              </a:spcAft>
              <a:tabLst>
                <a:tab pos="1071563" algn="l"/>
              </a:tabLst>
            </a:pPr>
            <a:r>
              <a:rPr lang="pt-BR" b="1" dirty="0">
                <a:latin typeface="Calibri" panose="020F0502020204030204" pitchFamily="34" charset="0"/>
                <a:cs typeface="Calibri" panose="020F0502020204030204" pitchFamily="34" charset="0"/>
              </a:rPr>
              <a:t>A</a:t>
            </a:r>
            <a:r>
              <a:rPr lang="pt-BR" dirty="0">
                <a:latin typeface="Calibri" panose="020F0502020204030204" pitchFamily="34" charset="0"/>
                <a:cs typeface="Calibri" panose="020F0502020204030204" pitchFamily="34" charset="0"/>
              </a:rPr>
              <a:t>tomicidade</a:t>
            </a:r>
          </a:p>
          <a:p>
            <a:pPr marL="717550">
              <a:lnSpc>
                <a:spcPct val="100000"/>
              </a:lnSpc>
              <a:spcAft>
                <a:spcPts val="600"/>
              </a:spcAft>
              <a:tabLst>
                <a:tab pos="1071563" algn="l"/>
              </a:tabLst>
            </a:pPr>
            <a:r>
              <a:rPr lang="pt-BR" b="1" dirty="0">
                <a:latin typeface="Calibri" panose="020F0502020204030204" pitchFamily="34" charset="0"/>
                <a:cs typeface="Calibri" panose="020F0502020204030204" pitchFamily="34" charset="0"/>
              </a:rPr>
              <a:t>C</a:t>
            </a:r>
            <a:r>
              <a:rPr lang="pt-BR" dirty="0">
                <a:latin typeface="Calibri" panose="020F0502020204030204" pitchFamily="34" charset="0"/>
                <a:cs typeface="Calibri" panose="020F0502020204030204" pitchFamily="34" charset="0"/>
              </a:rPr>
              <a:t>onsistência</a:t>
            </a:r>
          </a:p>
          <a:p>
            <a:pPr marL="717550">
              <a:lnSpc>
                <a:spcPct val="100000"/>
              </a:lnSpc>
              <a:spcAft>
                <a:spcPts val="600"/>
              </a:spcAft>
              <a:tabLst>
                <a:tab pos="1071563" algn="l"/>
              </a:tabLst>
            </a:pPr>
            <a:r>
              <a:rPr lang="pt-BR" b="1" dirty="0">
                <a:latin typeface="Calibri" panose="020F0502020204030204" pitchFamily="34" charset="0"/>
                <a:cs typeface="Calibri" panose="020F0502020204030204" pitchFamily="34" charset="0"/>
              </a:rPr>
              <a:t>I</a:t>
            </a:r>
            <a:r>
              <a:rPr lang="pt-BR" dirty="0">
                <a:latin typeface="Calibri" panose="020F0502020204030204" pitchFamily="34" charset="0"/>
                <a:cs typeface="Calibri" panose="020F0502020204030204" pitchFamily="34" charset="0"/>
              </a:rPr>
              <a:t>solamento</a:t>
            </a:r>
          </a:p>
          <a:p>
            <a:pPr marL="717550">
              <a:lnSpc>
                <a:spcPct val="100000"/>
              </a:lnSpc>
              <a:spcAft>
                <a:spcPts val="600"/>
              </a:spcAft>
              <a:tabLst>
                <a:tab pos="1071563" algn="l"/>
              </a:tabLst>
            </a:pPr>
            <a:r>
              <a:rPr lang="pt-BR" b="1" dirty="0">
                <a:latin typeface="Calibri" panose="020F0502020204030204" pitchFamily="34" charset="0"/>
                <a:cs typeface="Calibri" panose="020F0502020204030204" pitchFamily="34" charset="0"/>
              </a:rPr>
              <a:t>D</a:t>
            </a:r>
            <a:r>
              <a:rPr lang="pt-BR" dirty="0">
                <a:latin typeface="Calibri" panose="020F0502020204030204" pitchFamily="34" charset="0"/>
                <a:cs typeface="Calibri" panose="020F0502020204030204" pitchFamily="34" charset="0"/>
              </a:rPr>
              <a:t>urabilidade</a:t>
            </a:r>
          </a:p>
        </p:txBody>
      </p:sp>
      <p:sp>
        <p:nvSpPr>
          <p:cNvPr id="4" name="Content Placeholder 2">
            <a:extLst>
              <a:ext uri="{FF2B5EF4-FFF2-40B4-BE49-F238E27FC236}">
                <a16:creationId xmlns:a16="http://schemas.microsoft.com/office/drawing/2014/main" id="{79BAB779-22ED-4CBD-AEA3-F63E0556F508}"/>
              </a:ext>
            </a:extLst>
          </p:cNvPr>
          <p:cNvSpPr txBox="1">
            <a:spLocks/>
          </p:cNvSpPr>
          <p:nvPr/>
        </p:nvSpPr>
        <p:spPr>
          <a:xfrm>
            <a:off x="4712110" y="1295400"/>
            <a:ext cx="4114800" cy="5105400"/>
          </a:xfrm>
          <a:prstGeom prst="rect">
            <a:avLst/>
          </a:prstGeom>
          <a:solidFill>
            <a:srgbClr val="FFFFCC"/>
          </a:solidFill>
          <a:ln>
            <a:solidFill>
              <a:srgbClr val="002060"/>
            </a:solidFill>
          </a:ln>
        </p:spPr>
        <p:txBody>
          <a:bodyPr vert="horz" lIns="91440" tIns="45720" rIns="91440" bIns="45720" rtlCol="0">
            <a:noAutofit/>
          </a:bodyPr>
          <a:lstStyle>
            <a:lvl1pPr marL="342900" indent="-342900" algn="l" defTabSz="914400" rtl="0" eaLnBrk="1" latinLnBrk="0" hangingPunct="1">
              <a:lnSpc>
                <a:spcPct val="150000"/>
              </a:lnSpc>
              <a:spcBef>
                <a:spcPts val="0"/>
              </a:spcBef>
              <a:buSzPct val="130000"/>
              <a:buFont typeface="Arial" pitchFamily="34" charset="0"/>
              <a:buChar char="•"/>
              <a:defRPr sz="2000" kern="1200">
                <a:solidFill>
                  <a:schemeClr val="tx1"/>
                </a:solidFill>
                <a:latin typeface="Georgia" pitchFamily="18" charset="0"/>
                <a:ea typeface="+mn-ea"/>
                <a:cs typeface="+mn-cs"/>
              </a:defRPr>
            </a:lvl1pPr>
            <a:lvl2pPr marL="571500" indent="-228600" algn="l" defTabSz="914400" rtl="0" eaLnBrk="1" latinLnBrk="0" hangingPunct="1">
              <a:lnSpc>
                <a:spcPct val="150000"/>
              </a:lnSpc>
              <a:spcBef>
                <a:spcPts val="0"/>
              </a:spcBef>
              <a:buSzPct val="60000"/>
              <a:buFont typeface="Courier New" pitchFamily="49" charset="0"/>
              <a:buChar char="o"/>
              <a:defRPr sz="1800" kern="1200">
                <a:solidFill>
                  <a:schemeClr val="tx1"/>
                </a:solidFill>
                <a:latin typeface="Georgia" pitchFamily="18" charset="0"/>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Georgia" pitchFamily="18"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Georgia" pitchFamily="18"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Georg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Aft>
                <a:spcPts val="600"/>
              </a:spcAft>
              <a:buNone/>
            </a:pPr>
            <a:r>
              <a:rPr lang="en-GB" dirty="0">
                <a:solidFill>
                  <a:srgbClr val="002060"/>
                </a:solidFill>
                <a:latin typeface="Calibri" panose="020F0502020204030204" pitchFamily="34" charset="0"/>
                <a:cs typeface="Calibri" panose="020F0502020204030204" pitchFamily="34" charset="0"/>
              </a:rPr>
              <a:t>All Oracle transactions comply with the basic properties of a database transaction, known as ACID properties. </a:t>
            </a:r>
            <a:r>
              <a:rPr lang="en-GB" b="1" dirty="0">
                <a:solidFill>
                  <a:srgbClr val="002060"/>
                </a:solidFill>
                <a:latin typeface="Calibri" panose="020F0502020204030204" pitchFamily="34" charset="0"/>
                <a:cs typeface="Calibri" panose="020F0502020204030204" pitchFamily="34" charset="0"/>
              </a:rPr>
              <a:t>ACID</a:t>
            </a:r>
            <a:r>
              <a:rPr lang="en-GB" dirty="0">
                <a:solidFill>
                  <a:srgbClr val="002060"/>
                </a:solidFill>
                <a:latin typeface="Calibri" panose="020F0502020204030204" pitchFamily="34" charset="0"/>
                <a:cs typeface="Calibri" panose="020F0502020204030204" pitchFamily="34" charset="0"/>
              </a:rPr>
              <a:t> is an acronym for the following:</a:t>
            </a:r>
          </a:p>
          <a:p>
            <a:pPr marL="717550">
              <a:lnSpc>
                <a:spcPct val="100000"/>
              </a:lnSpc>
              <a:spcAft>
                <a:spcPts val="600"/>
              </a:spcAft>
            </a:pPr>
            <a:r>
              <a:rPr lang="en-GB" b="1" dirty="0">
                <a:solidFill>
                  <a:srgbClr val="002060"/>
                </a:solidFill>
                <a:latin typeface="Calibri" panose="020F0502020204030204" pitchFamily="34" charset="0"/>
                <a:cs typeface="Calibri" panose="020F0502020204030204" pitchFamily="34" charset="0"/>
              </a:rPr>
              <a:t>A</a:t>
            </a:r>
            <a:r>
              <a:rPr lang="en-GB" dirty="0">
                <a:solidFill>
                  <a:srgbClr val="002060"/>
                </a:solidFill>
                <a:latin typeface="Calibri" panose="020F0502020204030204" pitchFamily="34" charset="0"/>
                <a:cs typeface="Calibri" panose="020F0502020204030204" pitchFamily="34" charset="0"/>
              </a:rPr>
              <a:t>tomicity</a:t>
            </a:r>
          </a:p>
          <a:p>
            <a:pPr marL="717550">
              <a:lnSpc>
                <a:spcPct val="100000"/>
              </a:lnSpc>
              <a:spcAft>
                <a:spcPts val="600"/>
              </a:spcAft>
            </a:pPr>
            <a:r>
              <a:rPr lang="en-GB" b="1" dirty="0">
                <a:solidFill>
                  <a:srgbClr val="002060"/>
                </a:solidFill>
                <a:latin typeface="Calibri" panose="020F0502020204030204" pitchFamily="34" charset="0"/>
                <a:cs typeface="Calibri" panose="020F0502020204030204" pitchFamily="34" charset="0"/>
              </a:rPr>
              <a:t>C</a:t>
            </a:r>
            <a:r>
              <a:rPr lang="en-GB" dirty="0">
                <a:solidFill>
                  <a:srgbClr val="002060"/>
                </a:solidFill>
                <a:latin typeface="Calibri" panose="020F0502020204030204" pitchFamily="34" charset="0"/>
                <a:cs typeface="Calibri" panose="020F0502020204030204" pitchFamily="34" charset="0"/>
              </a:rPr>
              <a:t>onsistency</a:t>
            </a:r>
          </a:p>
          <a:p>
            <a:pPr marL="717550">
              <a:lnSpc>
                <a:spcPct val="100000"/>
              </a:lnSpc>
              <a:spcAft>
                <a:spcPts val="600"/>
              </a:spcAft>
            </a:pPr>
            <a:r>
              <a:rPr lang="en-GB" b="1" dirty="0">
                <a:solidFill>
                  <a:srgbClr val="002060"/>
                </a:solidFill>
                <a:latin typeface="Calibri" panose="020F0502020204030204" pitchFamily="34" charset="0"/>
                <a:cs typeface="Calibri" panose="020F0502020204030204" pitchFamily="34" charset="0"/>
              </a:rPr>
              <a:t>I</a:t>
            </a:r>
            <a:r>
              <a:rPr lang="en-GB" dirty="0">
                <a:solidFill>
                  <a:srgbClr val="002060"/>
                </a:solidFill>
                <a:latin typeface="Calibri" panose="020F0502020204030204" pitchFamily="34" charset="0"/>
                <a:cs typeface="Calibri" panose="020F0502020204030204" pitchFamily="34" charset="0"/>
              </a:rPr>
              <a:t>solation</a:t>
            </a:r>
          </a:p>
          <a:p>
            <a:pPr marL="717550">
              <a:lnSpc>
                <a:spcPct val="100000"/>
              </a:lnSpc>
              <a:spcAft>
                <a:spcPts val="600"/>
              </a:spcAft>
            </a:pPr>
            <a:r>
              <a:rPr lang="en-GB" b="1" dirty="0">
                <a:solidFill>
                  <a:srgbClr val="002060"/>
                </a:solidFill>
                <a:latin typeface="Calibri" panose="020F0502020204030204" pitchFamily="34" charset="0"/>
                <a:cs typeface="Calibri" panose="020F0502020204030204" pitchFamily="34" charset="0"/>
              </a:rPr>
              <a:t>D</a:t>
            </a:r>
            <a:r>
              <a:rPr lang="en-GB" dirty="0">
                <a:solidFill>
                  <a:srgbClr val="002060"/>
                </a:solidFill>
                <a:latin typeface="Calibri" panose="020F0502020204030204" pitchFamily="34" charset="0"/>
                <a:cs typeface="Calibri" panose="020F0502020204030204" pitchFamily="34" charset="0"/>
              </a:rPr>
              <a:t>urability</a:t>
            </a:r>
          </a:p>
        </p:txBody>
      </p:sp>
    </p:spTree>
    <p:extLst>
      <p:ext uri="{BB962C8B-B14F-4D97-AF65-F5344CB8AC3E}">
        <p14:creationId xmlns:p14="http://schemas.microsoft.com/office/powerpoint/2010/main" val="1894966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F1EBE7B-6261-0B4F-99D9-DB7A41BBD31F}"/>
              </a:ext>
            </a:extLst>
          </p:cNvPr>
          <p:cNvSpPr/>
          <p:nvPr/>
        </p:nvSpPr>
        <p:spPr>
          <a:xfrm>
            <a:off x="152400" y="1143000"/>
            <a:ext cx="8610600" cy="5509200"/>
          </a:xfrm>
          <a:prstGeom prst="rect">
            <a:avLst/>
          </a:prstGeom>
          <a:solidFill>
            <a:schemeClr val="bg1">
              <a:lumMod val="95000"/>
            </a:schemeClr>
          </a:solidFill>
        </p:spPr>
        <p:txBody>
          <a:bodyPr wrap="square">
            <a:spAutoFit/>
          </a:bodyPr>
          <a:lstStyle/>
          <a:p>
            <a:pPr marL="342900" lvl="0" indent="-342900" algn="just">
              <a:buFont typeface="Symbol" pitchFamily="2" charset="2"/>
              <a:buChar char=""/>
            </a:pPr>
            <a:r>
              <a:rPr lang="pt-PT" sz="1600" b="1" u="sng" dirty="0">
                <a:latin typeface="Calibri" panose="020F0502020204030204" pitchFamily="34" charset="0"/>
                <a:ea typeface="Calibri" panose="020F0502020204030204" pitchFamily="34" charset="0"/>
                <a:cs typeface="Times New Roman" panose="02020603050405020304" pitchFamily="18" charset="0"/>
              </a:rPr>
              <a:t>A</a:t>
            </a:r>
            <a:r>
              <a:rPr lang="pt-PT" sz="1600" b="1" dirty="0">
                <a:latin typeface="Calibri" panose="020F0502020204030204" pitchFamily="34" charset="0"/>
                <a:ea typeface="Calibri" panose="020F0502020204030204" pitchFamily="34" charset="0"/>
                <a:cs typeface="Times New Roman" panose="02020603050405020304" pitchFamily="18" charset="0"/>
              </a:rPr>
              <a:t>tomicidade</a:t>
            </a:r>
            <a:endParaRPr lang="en-PT" sz="1600" b="1"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buFont typeface="Courier New" panose="02070309020205020404" pitchFamily="49" charset="0"/>
              <a:buChar char="o"/>
            </a:pPr>
            <a:r>
              <a:rPr lang="pt-PT" sz="1600" dirty="0">
                <a:latin typeface="Calibri" panose="020F0502020204030204" pitchFamily="34" charset="0"/>
                <a:ea typeface="Calibri" panose="020F0502020204030204" pitchFamily="34" charset="0"/>
                <a:cs typeface="Times New Roman" panose="02020603050405020304" pitchFamily="18" charset="0"/>
              </a:rPr>
              <a:t>As operações de uma transação ou são todas realizadas ou nenhuma delas é, não existem transações parciais</a:t>
            </a:r>
            <a:endParaRPr lang="en-PT" sz="160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gn="just">
              <a:buFont typeface="Wingdings" pitchFamily="2" charset="2"/>
              <a:buChar char=""/>
            </a:pPr>
            <a:r>
              <a:rPr lang="pt-PT" sz="1600" dirty="0">
                <a:latin typeface="Calibri" panose="020F0502020204030204" pitchFamily="34" charset="0"/>
                <a:ea typeface="Calibri" panose="020F0502020204030204" pitchFamily="34" charset="0"/>
                <a:cs typeface="Times New Roman" panose="02020603050405020304" pitchFamily="18" charset="0"/>
              </a:rPr>
              <a:t>Se uma transação inicia a atualização de 100 linhas de uma tabela, mas o sistema falha após a atualização de 20 linhas, então a BD desfaz as alterações dessas 20 linhas</a:t>
            </a:r>
            <a:endParaRPr lang="en-PT"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Symbol" pitchFamily="2" charset="2"/>
              <a:buChar char=""/>
            </a:pPr>
            <a:endParaRPr lang="pt-PT" sz="1600" b="1" u="sng"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Symbol" pitchFamily="2" charset="2"/>
              <a:buChar char=""/>
            </a:pPr>
            <a:r>
              <a:rPr lang="pt-PT" sz="1600" b="1" u="sng" dirty="0">
                <a:latin typeface="Calibri" panose="020F0502020204030204" pitchFamily="34" charset="0"/>
                <a:ea typeface="Calibri" panose="020F0502020204030204" pitchFamily="34" charset="0"/>
                <a:cs typeface="Times New Roman" panose="02020603050405020304" pitchFamily="18" charset="0"/>
              </a:rPr>
              <a:t>C</a:t>
            </a:r>
            <a:r>
              <a:rPr lang="pt-PT" sz="1600" b="1" dirty="0">
                <a:latin typeface="Calibri" panose="020F0502020204030204" pitchFamily="34" charset="0"/>
                <a:ea typeface="Calibri" panose="020F0502020204030204" pitchFamily="34" charset="0"/>
                <a:cs typeface="Times New Roman" panose="02020603050405020304" pitchFamily="18" charset="0"/>
              </a:rPr>
              <a:t>onsistência</a:t>
            </a:r>
            <a:endParaRPr lang="en-PT" sz="1600" b="1"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buFont typeface="Courier New" panose="02070309020205020404" pitchFamily="49" charset="0"/>
              <a:buChar char="o"/>
            </a:pPr>
            <a:r>
              <a:rPr lang="pt-PT" sz="1600" dirty="0">
                <a:latin typeface="Calibri" panose="020F0502020204030204" pitchFamily="34" charset="0"/>
                <a:ea typeface="Calibri" panose="020F0502020204030204" pitchFamily="34" charset="0"/>
                <a:cs typeface="Times New Roman" panose="02020603050405020304" pitchFamily="18" charset="0"/>
              </a:rPr>
              <a:t>Uma transação leva a BD de um estado consistente para outro estado consistente</a:t>
            </a:r>
            <a:endParaRPr lang="en-PT" sz="1600" dirty="0">
              <a:latin typeface="Calibri" panose="020F0502020204030204" pitchFamily="34" charset="0"/>
              <a:ea typeface="Calibri" panose="020F0502020204030204" pitchFamily="34" charset="0"/>
              <a:cs typeface="Times New Roman" panose="02020603050405020304" pitchFamily="18" charset="0"/>
            </a:endParaRPr>
          </a:p>
          <a:p>
            <a:pPr marL="1143000" lvl="2" indent="-228600" algn="just">
              <a:buFont typeface="Wingdings" pitchFamily="2" charset="2"/>
              <a:buChar char=""/>
            </a:pPr>
            <a:r>
              <a:rPr lang="pt-PT" sz="1600" dirty="0">
                <a:latin typeface="Calibri" panose="020F0502020204030204" pitchFamily="34" charset="0"/>
                <a:ea typeface="Calibri" panose="020F0502020204030204" pitchFamily="34" charset="0"/>
                <a:cs typeface="Times New Roman" panose="02020603050405020304" pitchFamily="18" charset="0"/>
              </a:rPr>
              <a:t>Numa transação bancária que transfere um montante de uma conta para outra, uma falha do sistema não deve levar a BD a alterar apenas uma conta, o que provocará a inconsistência de dados</a:t>
            </a:r>
          </a:p>
          <a:p>
            <a:pPr marL="285750" lvl="0" indent="-285750">
              <a:buFont typeface="Wingdings" pitchFamily="2" charset="2"/>
              <a:buChar char="§"/>
            </a:pPr>
            <a:endParaRPr lang="pt-PT" sz="1600" b="1" u="sng" dirty="0">
              <a:latin typeface="Calibri" panose="020F0502020204030204" pitchFamily="34" charset="0"/>
              <a:cs typeface="Times New Roman" panose="02020603050405020304" pitchFamily="18" charset="0"/>
            </a:endParaRPr>
          </a:p>
          <a:p>
            <a:pPr marL="285750" lvl="0" indent="-285750">
              <a:buFont typeface="Wingdings" pitchFamily="2" charset="2"/>
              <a:buChar char="§"/>
            </a:pPr>
            <a:r>
              <a:rPr lang="pt-PT" sz="1600" b="1" u="sng" dirty="0">
                <a:latin typeface="Calibri" panose="020F0502020204030204" pitchFamily="34" charset="0"/>
                <a:cs typeface="Times New Roman" panose="02020603050405020304" pitchFamily="18" charset="0"/>
              </a:rPr>
              <a:t>I</a:t>
            </a:r>
            <a:r>
              <a:rPr lang="pt-PT" sz="1600" b="1" dirty="0">
                <a:latin typeface="Calibri" panose="020F0502020204030204" pitchFamily="34" charset="0"/>
                <a:cs typeface="Times New Roman" panose="02020603050405020304" pitchFamily="18" charset="0"/>
              </a:rPr>
              <a:t>solamento</a:t>
            </a:r>
            <a:endParaRPr lang="en-PT" sz="1600" b="1" dirty="0">
              <a:latin typeface="Calibri" panose="020F0502020204030204" pitchFamily="34" charset="0"/>
              <a:cs typeface="Times New Roman" panose="02020603050405020304" pitchFamily="18" charset="0"/>
            </a:endParaRPr>
          </a:p>
          <a:p>
            <a:pPr marL="742950" lvl="1" indent="-285750">
              <a:buFont typeface="Courier New" panose="02070309020205020404" pitchFamily="49" charset="0"/>
              <a:buChar char="o"/>
            </a:pPr>
            <a:r>
              <a:rPr lang="pt-PT" sz="1600" dirty="0">
                <a:latin typeface="Calibri" panose="020F0502020204030204" pitchFamily="34" charset="0"/>
                <a:cs typeface="Times New Roman" panose="02020603050405020304" pitchFamily="18" charset="0"/>
              </a:rPr>
              <a:t>O efeito de uma transação não é visível para outra transação enquanto não for </a:t>
            </a:r>
            <a:r>
              <a:rPr lang="pt-PT" sz="1600" dirty="0" err="1">
                <a:latin typeface="Calibri" panose="020F0502020204030204" pitchFamily="34" charset="0"/>
                <a:cs typeface="Times New Roman" panose="02020603050405020304" pitchFamily="18" charset="0"/>
              </a:rPr>
              <a:t>committed</a:t>
            </a:r>
            <a:r>
              <a:rPr lang="pt-PT" sz="1600" dirty="0">
                <a:latin typeface="Calibri" panose="020F0502020204030204" pitchFamily="34" charset="0"/>
                <a:cs typeface="Times New Roman" panose="02020603050405020304" pitchFamily="18" charset="0"/>
              </a:rPr>
              <a:t>;</a:t>
            </a:r>
            <a:endParaRPr lang="en-PT" sz="1600" dirty="0">
              <a:latin typeface="Calibri" panose="020F0502020204030204" pitchFamily="34" charset="0"/>
              <a:cs typeface="Times New Roman" panose="02020603050405020304" pitchFamily="18" charset="0"/>
            </a:endParaRPr>
          </a:p>
          <a:p>
            <a:pPr marL="1143000" lvl="2" indent="-228600" algn="just">
              <a:buFont typeface="Wingdings" pitchFamily="2" charset="2"/>
              <a:buChar char=""/>
            </a:pPr>
            <a:r>
              <a:rPr lang="pt-PT" sz="1600" dirty="0">
                <a:latin typeface="Calibri" panose="020F0502020204030204" pitchFamily="34" charset="0"/>
                <a:cs typeface="Times New Roman" panose="02020603050405020304" pitchFamily="18" charset="0"/>
              </a:rPr>
              <a:t>Um utilizador que atualize uma tabela, não visualiza as alterações dessa tabela que não foram </a:t>
            </a:r>
            <a:r>
              <a:rPr lang="pt-PT" sz="1600" dirty="0" err="1">
                <a:latin typeface="Calibri" panose="020F0502020204030204" pitchFamily="34" charset="0"/>
                <a:cs typeface="Times New Roman" panose="02020603050405020304" pitchFamily="18" charset="0"/>
              </a:rPr>
              <a:t>committed</a:t>
            </a:r>
            <a:r>
              <a:rPr lang="pt-PT" sz="1600" dirty="0">
                <a:latin typeface="Calibri" panose="020F0502020204030204" pitchFamily="34" charset="0"/>
                <a:cs typeface="Times New Roman" panose="02020603050405020304" pitchFamily="18" charset="0"/>
              </a:rPr>
              <a:t> e realizadas por outro utilizador concorrente;</a:t>
            </a:r>
            <a:r>
              <a:rPr lang="en-GB" sz="1600" dirty="0">
                <a:latin typeface="Calibri" panose="020F0502020204030204" pitchFamily="34" charset="0"/>
                <a:cs typeface="Times New Roman" panose="02020603050405020304" pitchFamily="18" charset="0"/>
              </a:rPr>
              <a:t> </a:t>
            </a:r>
            <a:r>
              <a:rPr lang="pt-PT" sz="1600" dirty="0">
                <a:latin typeface="Calibri" panose="020F0502020204030204" pitchFamily="34" charset="0"/>
                <a:cs typeface="Times New Roman" panose="02020603050405020304" pitchFamily="18" charset="0"/>
              </a:rPr>
              <a:t>aos utilizadores parece que as transações são executadas em série</a:t>
            </a:r>
            <a:endParaRPr lang="en-PT" sz="1600" dirty="0">
              <a:latin typeface="Calibri" panose="020F0502020204030204" pitchFamily="34" charset="0"/>
              <a:cs typeface="Times New Roman" panose="02020603050405020304" pitchFamily="18" charset="0"/>
            </a:endParaRPr>
          </a:p>
          <a:p>
            <a:pPr marL="285750" lvl="0" indent="-285750">
              <a:buFont typeface="Wingdings" pitchFamily="2" charset="2"/>
              <a:buChar char="§"/>
            </a:pPr>
            <a:endParaRPr lang="pt-PT" sz="1600" b="1" u="sng" dirty="0">
              <a:latin typeface="Calibri" panose="020F0502020204030204" pitchFamily="34" charset="0"/>
              <a:cs typeface="Calibri" panose="020F0502020204030204" pitchFamily="34" charset="0"/>
            </a:endParaRPr>
          </a:p>
          <a:p>
            <a:pPr marL="285750" lvl="0" indent="-285750">
              <a:buFont typeface="Wingdings" pitchFamily="2" charset="2"/>
              <a:buChar char="§"/>
            </a:pPr>
            <a:r>
              <a:rPr lang="pt-PT" sz="1600" b="1" u="sng" dirty="0">
                <a:latin typeface="Calibri" panose="020F0502020204030204" pitchFamily="34" charset="0"/>
                <a:cs typeface="Calibri" panose="020F0502020204030204" pitchFamily="34" charset="0"/>
              </a:rPr>
              <a:t>D</a:t>
            </a:r>
            <a:r>
              <a:rPr lang="pt-PT" sz="1600" b="1" dirty="0">
                <a:latin typeface="Calibri" panose="020F0502020204030204" pitchFamily="34" charset="0"/>
                <a:cs typeface="Calibri" panose="020F0502020204030204" pitchFamily="34" charset="0"/>
              </a:rPr>
              <a:t>urabilidade</a:t>
            </a:r>
            <a:endParaRPr lang="en-PT" sz="1600" b="1" dirty="0">
              <a:latin typeface="Calibri" panose="020F0502020204030204" pitchFamily="34" charset="0"/>
              <a:cs typeface="Calibri" panose="020F0502020204030204" pitchFamily="34" charset="0"/>
            </a:endParaRPr>
          </a:p>
          <a:p>
            <a:pPr marL="742950" lvl="1" indent="-285750">
              <a:buFont typeface="Courier New" panose="02070309020205020404" pitchFamily="49" charset="0"/>
              <a:buChar char="o"/>
            </a:pPr>
            <a:r>
              <a:rPr lang="pt-PT" sz="1600" dirty="0">
                <a:latin typeface="Calibri" panose="020F0502020204030204" pitchFamily="34" charset="0"/>
                <a:cs typeface="Calibri" panose="020F0502020204030204" pitchFamily="34" charset="0"/>
              </a:rPr>
              <a:t>As alterações realizadas por transações </a:t>
            </a:r>
            <a:r>
              <a:rPr lang="pt-PT" sz="1600" dirty="0" err="1">
                <a:latin typeface="Calibri" panose="020F0502020204030204" pitchFamily="34" charset="0"/>
                <a:cs typeface="Calibri" panose="020F0502020204030204" pitchFamily="34" charset="0"/>
              </a:rPr>
              <a:t>committed</a:t>
            </a:r>
            <a:r>
              <a:rPr lang="pt-PT" sz="1600" dirty="0">
                <a:latin typeface="Calibri" panose="020F0502020204030204" pitchFamily="34" charset="0"/>
                <a:cs typeface="Calibri" panose="020F0502020204030204" pitchFamily="34" charset="0"/>
              </a:rPr>
              <a:t> são permanentes</a:t>
            </a:r>
          </a:p>
          <a:p>
            <a:pPr marL="1143000" lvl="2" indent="-228600" algn="just">
              <a:buFont typeface="Wingdings" pitchFamily="2" charset="2"/>
              <a:buChar char=""/>
            </a:pPr>
            <a:r>
              <a:rPr lang="pt-PT" sz="1600" dirty="0">
                <a:latin typeface="Calibri" panose="020F0502020204030204" pitchFamily="34" charset="0"/>
                <a:cs typeface="Times New Roman" panose="02020603050405020304" pitchFamily="18" charset="0"/>
              </a:rPr>
              <a:t>Depois de uma transação terminar (</a:t>
            </a:r>
            <a:r>
              <a:rPr lang="pt-PT" sz="1600" dirty="0" err="1">
                <a:latin typeface="Calibri" panose="020F0502020204030204" pitchFamily="34" charset="0"/>
                <a:cs typeface="Times New Roman" panose="02020603050405020304" pitchFamily="18" charset="0"/>
              </a:rPr>
              <a:t>commit</a:t>
            </a:r>
            <a:r>
              <a:rPr lang="pt-PT" sz="1600" dirty="0">
                <a:latin typeface="Calibri" panose="020F0502020204030204" pitchFamily="34" charset="0"/>
                <a:cs typeface="Times New Roman" panose="02020603050405020304" pitchFamily="18" charset="0"/>
              </a:rPr>
              <a:t>), a BD garante que as alterações produzidas pela transação não são perdidas.</a:t>
            </a:r>
            <a:endParaRPr lang="en-PT" sz="16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62352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F1EBE7B-6261-0B4F-99D9-DB7A41BBD31F}"/>
              </a:ext>
            </a:extLst>
          </p:cNvPr>
          <p:cNvSpPr/>
          <p:nvPr/>
        </p:nvSpPr>
        <p:spPr>
          <a:xfrm>
            <a:off x="152400" y="1137821"/>
            <a:ext cx="8610600" cy="5262979"/>
          </a:xfrm>
          <a:prstGeom prst="rect">
            <a:avLst/>
          </a:prstGeom>
          <a:solidFill>
            <a:srgbClr val="FFFFCC"/>
          </a:solidFill>
        </p:spPr>
        <p:txBody>
          <a:bodyPr wrap="square">
            <a:spAutoFit/>
          </a:bodyPr>
          <a:lstStyle/>
          <a:p>
            <a:pPr marL="342900" lvl="0" indent="-342900" algn="just">
              <a:buFont typeface="Symbol" pitchFamily="2" charset="2"/>
              <a:buChar char=""/>
            </a:pPr>
            <a:r>
              <a:rPr lang="pt-PT" sz="1600" b="1" u="sng" dirty="0" err="1">
                <a:latin typeface="Calibri" panose="020F0502020204030204" pitchFamily="34" charset="0"/>
                <a:ea typeface="Calibri" panose="020F0502020204030204" pitchFamily="34" charset="0"/>
                <a:cs typeface="Times New Roman" panose="02020603050405020304" pitchFamily="18" charset="0"/>
              </a:rPr>
              <a:t>A</a:t>
            </a:r>
            <a:r>
              <a:rPr lang="pt-PT" sz="1600" b="1" dirty="0" err="1">
                <a:latin typeface="Calibri" panose="020F0502020204030204" pitchFamily="34" charset="0"/>
                <a:ea typeface="Calibri" panose="020F0502020204030204" pitchFamily="34" charset="0"/>
                <a:cs typeface="Times New Roman" panose="02020603050405020304" pitchFamily="18" charset="0"/>
              </a:rPr>
              <a:t>tomicity</a:t>
            </a:r>
            <a:endParaRPr lang="en-PT" sz="1600" b="1"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buFont typeface="Courier New" panose="02070309020205020404" pitchFamily="49" charset="0"/>
              <a:buChar char="o"/>
            </a:pPr>
            <a:r>
              <a:rPr lang="en-GB" sz="1600" dirty="0">
                <a:latin typeface="Calibri" panose="020F0502020204030204" pitchFamily="34" charset="0"/>
                <a:ea typeface="Calibri" panose="020F0502020204030204" pitchFamily="34" charset="0"/>
                <a:cs typeface="Times New Roman" panose="02020603050405020304" pitchFamily="18" charset="0"/>
              </a:rPr>
              <a:t>All tasks of a transaction are performed or none of them are. There are no partial transactions. For example, if a transaction starts updating 100 rows, but the system fails after 20 updates, then the database rolls back the changes to these 20 rows.</a:t>
            </a:r>
          </a:p>
          <a:p>
            <a:pPr marL="342900" lvl="0" indent="-342900" algn="just">
              <a:buFont typeface="Symbol" pitchFamily="2" charset="2"/>
              <a:buChar char=""/>
            </a:pPr>
            <a:endParaRPr lang="pt-PT" sz="1600" b="1" u="sng"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Symbol" pitchFamily="2" charset="2"/>
              <a:buChar char=""/>
            </a:pPr>
            <a:r>
              <a:rPr lang="pt-PT" sz="1600" b="1" u="sng" dirty="0" err="1">
                <a:latin typeface="Calibri" panose="020F0502020204030204" pitchFamily="34" charset="0"/>
                <a:ea typeface="Calibri" panose="020F0502020204030204" pitchFamily="34" charset="0"/>
                <a:cs typeface="Times New Roman" panose="02020603050405020304" pitchFamily="18" charset="0"/>
              </a:rPr>
              <a:t>C</a:t>
            </a:r>
            <a:r>
              <a:rPr lang="pt-PT" sz="1600" b="1" dirty="0" err="1">
                <a:latin typeface="Calibri" panose="020F0502020204030204" pitchFamily="34" charset="0"/>
                <a:ea typeface="Calibri" panose="020F0502020204030204" pitchFamily="34" charset="0"/>
                <a:cs typeface="Times New Roman" panose="02020603050405020304" pitchFamily="18" charset="0"/>
              </a:rPr>
              <a:t>onsistency</a:t>
            </a:r>
            <a:endParaRPr lang="en-PT" sz="1600" b="1"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buFont typeface="Courier New" panose="02070309020205020404" pitchFamily="49" charset="0"/>
              <a:buChar char="o"/>
            </a:pPr>
            <a:r>
              <a:rPr lang="en-GB" sz="1600" dirty="0">
                <a:latin typeface="Calibri" panose="020F0502020204030204" pitchFamily="34" charset="0"/>
                <a:ea typeface="Calibri" panose="020F0502020204030204" pitchFamily="34" charset="0"/>
                <a:cs typeface="Times New Roman" panose="02020603050405020304" pitchFamily="18" charset="0"/>
              </a:rPr>
              <a:t>The transaction takes the database from one consistent state to another consistent state. For example, in a banking transaction that debits a savings account and credits a checking account, a failure must not cause the database to credit only one account, which would lead to inconsistent data.</a:t>
            </a:r>
          </a:p>
          <a:p>
            <a:pPr marL="742950" lvl="1" indent="-285750" algn="just">
              <a:buFont typeface="Courier New" panose="02070309020205020404" pitchFamily="49" charset="0"/>
              <a:buChar char="o"/>
            </a:pPr>
            <a:endParaRPr lang="pt-PT" sz="1600" b="1" u="sng" dirty="0">
              <a:latin typeface="Calibri" panose="020F0502020204030204" pitchFamily="34" charset="0"/>
              <a:cs typeface="Times New Roman" panose="02020603050405020304" pitchFamily="18" charset="0"/>
            </a:endParaRPr>
          </a:p>
          <a:p>
            <a:pPr marL="285750" lvl="0" indent="-285750">
              <a:buFont typeface="Wingdings" pitchFamily="2" charset="2"/>
              <a:buChar char="§"/>
            </a:pPr>
            <a:r>
              <a:rPr lang="pt-PT" sz="1600" b="1" u="sng" dirty="0" err="1">
                <a:latin typeface="Calibri" panose="020F0502020204030204" pitchFamily="34" charset="0"/>
                <a:cs typeface="Times New Roman" panose="02020603050405020304" pitchFamily="18" charset="0"/>
              </a:rPr>
              <a:t>I</a:t>
            </a:r>
            <a:r>
              <a:rPr lang="pt-PT" sz="1600" b="1" dirty="0" err="1">
                <a:latin typeface="Calibri" panose="020F0502020204030204" pitchFamily="34" charset="0"/>
                <a:cs typeface="Times New Roman" panose="02020603050405020304" pitchFamily="18" charset="0"/>
              </a:rPr>
              <a:t>solation</a:t>
            </a:r>
            <a:endParaRPr lang="en-PT" sz="1600" b="1" dirty="0">
              <a:latin typeface="Calibri" panose="020F0502020204030204" pitchFamily="34" charset="0"/>
              <a:cs typeface="Times New Roman" panose="02020603050405020304" pitchFamily="18" charset="0"/>
            </a:endParaRPr>
          </a:p>
          <a:p>
            <a:pPr marL="742950" lvl="1" indent="-285750">
              <a:buFont typeface="Courier New" panose="02070309020205020404" pitchFamily="49" charset="0"/>
              <a:buChar char="o"/>
            </a:pPr>
            <a:r>
              <a:rPr lang="en-GB" sz="1600" dirty="0">
                <a:latin typeface="Calibri" panose="020F0502020204030204" pitchFamily="34" charset="0"/>
                <a:cs typeface="Times New Roman" panose="02020603050405020304" pitchFamily="18" charset="0"/>
              </a:rPr>
              <a:t>The effect of a transaction is not visible to other transactions until the transaction is committed. For example, one user updating the </a:t>
            </a:r>
            <a:r>
              <a:rPr lang="en-GB" sz="1600" dirty="0" err="1">
                <a:latin typeface="Calibri" panose="020F0502020204030204" pitchFamily="34" charset="0"/>
                <a:cs typeface="Times New Roman" panose="02020603050405020304" pitchFamily="18" charset="0"/>
              </a:rPr>
              <a:t>hr.employees</a:t>
            </a:r>
            <a:r>
              <a:rPr lang="en-GB" sz="1600" dirty="0">
                <a:latin typeface="Calibri" panose="020F0502020204030204" pitchFamily="34" charset="0"/>
                <a:cs typeface="Times New Roman" panose="02020603050405020304" pitchFamily="18" charset="0"/>
              </a:rPr>
              <a:t> table does not see the uncommitted changes to employees made concurrently by another user. Thus, it appears to users as if transactions are executing serially.</a:t>
            </a:r>
          </a:p>
          <a:p>
            <a:pPr marL="742950" lvl="1" indent="-285750">
              <a:buFont typeface="Courier New" panose="02070309020205020404" pitchFamily="49" charset="0"/>
              <a:buChar char="o"/>
            </a:pPr>
            <a:endParaRPr lang="pt-PT" sz="1600" b="1" u="sng" dirty="0">
              <a:latin typeface="Calibri" panose="020F0502020204030204" pitchFamily="34" charset="0"/>
              <a:cs typeface="Calibri" panose="020F0502020204030204" pitchFamily="34" charset="0"/>
            </a:endParaRPr>
          </a:p>
          <a:p>
            <a:pPr marL="285750" lvl="0" indent="-285750">
              <a:buFont typeface="Wingdings" pitchFamily="2" charset="2"/>
              <a:buChar char="§"/>
            </a:pPr>
            <a:r>
              <a:rPr lang="pt-PT" sz="1600" b="1" u="sng" dirty="0" err="1">
                <a:latin typeface="Calibri" panose="020F0502020204030204" pitchFamily="34" charset="0"/>
                <a:cs typeface="Calibri" panose="020F0502020204030204" pitchFamily="34" charset="0"/>
              </a:rPr>
              <a:t>D</a:t>
            </a:r>
            <a:r>
              <a:rPr lang="pt-PT" sz="1600" b="1" dirty="0" err="1">
                <a:latin typeface="Calibri" panose="020F0502020204030204" pitchFamily="34" charset="0"/>
                <a:cs typeface="Calibri" panose="020F0502020204030204" pitchFamily="34" charset="0"/>
              </a:rPr>
              <a:t>urability</a:t>
            </a:r>
            <a:endParaRPr lang="en-PT" sz="1600" b="1" dirty="0">
              <a:latin typeface="Calibri" panose="020F0502020204030204" pitchFamily="34" charset="0"/>
              <a:cs typeface="Calibri" panose="020F0502020204030204" pitchFamily="34" charset="0"/>
            </a:endParaRPr>
          </a:p>
          <a:p>
            <a:pPr marL="742950" lvl="1" indent="-285750">
              <a:buFont typeface="Courier New" panose="02070309020205020404" pitchFamily="49" charset="0"/>
              <a:buChar char="o"/>
            </a:pPr>
            <a:r>
              <a:rPr lang="en-GB" sz="1600" dirty="0">
                <a:latin typeface="Calibri" panose="020F0502020204030204" pitchFamily="34" charset="0"/>
                <a:cs typeface="Calibri" panose="020F0502020204030204" pitchFamily="34" charset="0"/>
              </a:rPr>
              <a:t>Changes made by committed transactions are permanent. After a transaction completes, the database ensures through its recovery mechanisms that changes from the transaction are not lost.</a:t>
            </a:r>
            <a:endParaRPr lang="en-PT" sz="16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94320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E04DC2B-0205-6341-A3DB-A8310DD28DED}"/>
              </a:ext>
            </a:extLst>
          </p:cNvPr>
          <p:cNvSpPr/>
          <p:nvPr/>
        </p:nvSpPr>
        <p:spPr>
          <a:xfrm>
            <a:off x="175752" y="990600"/>
            <a:ext cx="3253248" cy="5801588"/>
          </a:xfrm>
          <a:prstGeom prst="rect">
            <a:avLst/>
          </a:prstGeom>
          <a:solidFill>
            <a:srgbClr val="FFFFCC"/>
          </a:solidFill>
        </p:spPr>
        <p:txBody>
          <a:bodyPr wrap="square">
            <a:spAutoFit/>
          </a:bodyPr>
          <a:lstStyle/>
          <a:p>
            <a:pPr algn="just">
              <a:spcAft>
                <a:spcPts val="600"/>
              </a:spcAft>
            </a:pPr>
            <a:r>
              <a:rPr lang="en-GB" sz="1400" dirty="0">
                <a:latin typeface="Calibri" panose="020F0502020204030204" pitchFamily="34" charset="0"/>
                <a:ea typeface="Calibri" panose="020F0502020204030204" pitchFamily="34" charset="0"/>
                <a:cs typeface="Times New Roman" panose="02020603050405020304" pitchFamily="18" charset="0"/>
              </a:rPr>
              <a:t>To illustrate the concept of a transaction, consider a banking database. When a customer transfers money from a savings account to a checking account, the transaction must consist of three separate operations:</a:t>
            </a:r>
          </a:p>
          <a:p>
            <a:pPr marL="628650" indent="-196850" algn="just">
              <a:spcAft>
                <a:spcPts val="600"/>
              </a:spcAft>
              <a:buFont typeface="Arial" panose="020B0604020202020204" pitchFamily="34" charset="0"/>
              <a:buChar char="•"/>
            </a:pPr>
            <a:r>
              <a:rPr lang="en-GB" sz="1400" dirty="0">
                <a:latin typeface="Calibri" panose="020F0502020204030204" pitchFamily="34" charset="0"/>
                <a:ea typeface="Calibri" panose="020F0502020204030204" pitchFamily="34" charset="0"/>
                <a:cs typeface="Times New Roman" panose="02020603050405020304" pitchFamily="18" charset="0"/>
              </a:rPr>
              <a:t>Decrement the savings account</a:t>
            </a:r>
          </a:p>
          <a:p>
            <a:pPr marL="628650" indent="-196850" algn="just">
              <a:spcAft>
                <a:spcPts val="600"/>
              </a:spcAft>
              <a:buFont typeface="Arial" panose="020B0604020202020204" pitchFamily="34" charset="0"/>
              <a:buChar char="•"/>
            </a:pPr>
            <a:r>
              <a:rPr lang="en-GB" sz="1400" dirty="0">
                <a:latin typeface="Calibri" panose="020F0502020204030204" pitchFamily="34" charset="0"/>
                <a:ea typeface="Calibri" panose="020F0502020204030204" pitchFamily="34" charset="0"/>
                <a:cs typeface="Times New Roman" panose="02020603050405020304" pitchFamily="18" charset="0"/>
              </a:rPr>
              <a:t>Increment the checking account</a:t>
            </a:r>
          </a:p>
          <a:p>
            <a:pPr marL="628650" indent="-196850" algn="just">
              <a:spcAft>
                <a:spcPts val="600"/>
              </a:spcAft>
              <a:buFont typeface="Arial" panose="020B0604020202020204" pitchFamily="34" charset="0"/>
              <a:buChar char="•"/>
            </a:pPr>
            <a:r>
              <a:rPr lang="en-GB" sz="1400" dirty="0">
                <a:latin typeface="Calibri" panose="020F0502020204030204" pitchFamily="34" charset="0"/>
                <a:ea typeface="Calibri" panose="020F0502020204030204" pitchFamily="34" charset="0"/>
                <a:cs typeface="Times New Roman" panose="02020603050405020304" pitchFamily="18" charset="0"/>
              </a:rPr>
              <a:t>Record the transaction in the transaction journal</a:t>
            </a:r>
          </a:p>
          <a:p>
            <a:pPr algn="just">
              <a:spcAft>
                <a:spcPts val="600"/>
              </a:spcAft>
            </a:pP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algn="just">
              <a:spcAft>
                <a:spcPts val="600"/>
              </a:spcAft>
            </a:pPr>
            <a:r>
              <a:rPr lang="en-GB" sz="1400" dirty="0">
                <a:latin typeface="Calibri" panose="020F0502020204030204" pitchFamily="34" charset="0"/>
                <a:ea typeface="Calibri" panose="020F0502020204030204" pitchFamily="34" charset="0"/>
                <a:cs typeface="Times New Roman" panose="02020603050405020304" pitchFamily="18" charset="0"/>
              </a:rPr>
              <a:t>Oracle Database must allow for two situations:</a:t>
            </a:r>
          </a:p>
          <a:p>
            <a:pPr algn="just">
              <a:spcAft>
                <a:spcPts val="600"/>
              </a:spcAft>
            </a:pPr>
            <a:r>
              <a:rPr lang="en-GB" sz="1400" dirty="0">
                <a:latin typeface="Calibri" panose="020F0502020204030204" pitchFamily="34" charset="0"/>
                <a:ea typeface="Calibri" panose="020F0502020204030204" pitchFamily="34" charset="0"/>
                <a:cs typeface="Times New Roman" panose="02020603050405020304" pitchFamily="18" charset="0"/>
              </a:rPr>
              <a:t>If all three SQL statements maintain the accounts in proper balance, then the effects of the transaction can be applied to the database.</a:t>
            </a:r>
          </a:p>
          <a:p>
            <a:pPr algn="just">
              <a:spcAft>
                <a:spcPts val="600"/>
              </a:spcAft>
            </a:pPr>
            <a:r>
              <a:rPr lang="en-GB" sz="1400" dirty="0">
                <a:latin typeface="Calibri" panose="020F0502020204030204" pitchFamily="34" charset="0"/>
                <a:ea typeface="Calibri" panose="020F0502020204030204" pitchFamily="34" charset="0"/>
                <a:cs typeface="Times New Roman" panose="02020603050405020304" pitchFamily="18" charset="0"/>
              </a:rPr>
              <a:t>However, if a problem such as insufficient funds, invalid account number, or a hardware failure prevents one or two of the statements in the transaction from completing, then the database must roll back the entire transaction so that the balance of all accounts is correct</a:t>
            </a:r>
            <a:endParaRPr lang="en-PT"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Text, letter&#10;&#10;Description automatically generated">
            <a:extLst>
              <a:ext uri="{FF2B5EF4-FFF2-40B4-BE49-F238E27FC236}">
                <a16:creationId xmlns:a16="http://schemas.microsoft.com/office/drawing/2014/main" id="{F17E8574-1E4E-4E9E-9D67-B9CC775846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3748" y="1401180"/>
            <a:ext cx="5553996" cy="4055641"/>
          </a:xfrm>
          <a:prstGeom prst="rect">
            <a:avLst/>
          </a:prstGeom>
        </p:spPr>
      </p:pic>
    </p:spTree>
    <p:extLst>
      <p:ext uri="{BB962C8B-B14F-4D97-AF65-F5344CB8AC3E}">
        <p14:creationId xmlns:p14="http://schemas.microsoft.com/office/powerpoint/2010/main" val="3080192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160EC00D-8692-461C-8D0C-84E980983E68}"/>
              </a:ext>
            </a:extLst>
          </p:cNvPr>
          <p:cNvSpPr>
            <a:spLocks noGrp="1"/>
          </p:cNvSpPr>
          <p:nvPr>
            <p:ph idx="1"/>
          </p:nvPr>
        </p:nvSpPr>
        <p:spPr>
          <a:xfrm>
            <a:off x="315861" y="1066800"/>
            <a:ext cx="4114800" cy="5562600"/>
          </a:xfrm>
          <a:solidFill>
            <a:schemeClr val="bg1">
              <a:lumMod val="95000"/>
            </a:schemeClr>
          </a:solidFill>
          <a:ln>
            <a:solidFill>
              <a:schemeClr val="tx1"/>
            </a:solidFill>
          </a:ln>
        </p:spPr>
        <p:txBody>
          <a:bodyPr>
            <a:noAutofit/>
          </a:bodyPr>
          <a:lstStyle/>
          <a:p>
            <a:pPr marL="0" indent="0">
              <a:lnSpc>
                <a:spcPct val="100000"/>
              </a:lnSpc>
              <a:spcAft>
                <a:spcPts val="600"/>
              </a:spcAft>
              <a:buNone/>
            </a:pPr>
            <a:r>
              <a:rPr lang="en-US" sz="2000" b="1" dirty="0" err="1">
                <a:latin typeface="Calibri" panose="020F0502020204030204" pitchFamily="34" charset="0"/>
                <a:ea typeface="Calibri" panose="020F0502020204030204" pitchFamily="34" charset="0"/>
                <a:cs typeface="Times New Roman" panose="02020603050405020304" pitchFamily="18" charset="0"/>
              </a:rPr>
              <a:t>Estrutura</a:t>
            </a:r>
            <a:r>
              <a:rPr lang="en-US" sz="2000" b="1" dirty="0">
                <a:latin typeface="Calibri" panose="020F0502020204030204" pitchFamily="34" charset="0"/>
                <a:ea typeface="Calibri" panose="020F0502020204030204" pitchFamily="34" charset="0"/>
                <a:cs typeface="Times New Roman" panose="02020603050405020304" pitchFamily="18" charset="0"/>
              </a:rPr>
              <a:t> de </a:t>
            </a:r>
            <a:r>
              <a:rPr lang="en-US" sz="2000" b="1" dirty="0" err="1">
                <a:latin typeface="Calibri" panose="020F0502020204030204" pitchFamily="34" charset="0"/>
                <a:ea typeface="Calibri" panose="020F0502020204030204" pitchFamily="34" charset="0"/>
                <a:cs typeface="Times New Roman" panose="02020603050405020304" pitchFamily="18" charset="0"/>
              </a:rPr>
              <a:t>uma</a:t>
            </a:r>
            <a:r>
              <a:rPr lang="en-US" sz="2000" b="1" dirty="0">
                <a:latin typeface="Calibri" panose="020F0502020204030204" pitchFamily="34" charset="0"/>
                <a:ea typeface="Calibri" panose="020F0502020204030204" pitchFamily="34" charset="0"/>
                <a:cs typeface="Times New Roman" panose="02020603050405020304" pitchFamily="18" charset="0"/>
              </a:rPr>
              <a:t> </a:t>
            </a:r>
            <a:r>
              <a:rPr lang="en-US" sz="2000" b="1" dirty="0" err="1">
                <a:latin typeface="Calibri" panose="020F0502020204030204" pitchFamily="34" charset="0"/>
                <a:ea typeface="Calibri" panose="020F0502020204030204" pitchFamily="34" charset="0"/>
                <a:cs typeface="Times New Roman" panose="02020603050405020304" pitchFamily="18" charset="0"/>
              </a:rPr>
              <a:t>Transação</a:t>
            </a:r>
            <a:endParaRPr lang="en-PT" sz="2000" b="1"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Aft>
                <a:spcPts val="600"/>
              </a:spcAft>
              <a:buNone/>
            </a:pPr>
            <a:r>
              <a:rPr lang="pt-BR" dirty="0">
                <a:latin typeface="Calibri" panose="020F0502020204030204" pitchFamily="34" charset="0"/>
                <a:cs typeface="Calibri" panose="020F0502020204030204" pitchFamily="34" charset="0"/>
              </a:rPr>
              <a:t>Uma transação consiste num ou mais comandos. Em concreto:</a:t>
            </a:r>
          </a:p>
          <a:p>
            <a:pPr marL="354013" indent="-176213">
              <a:lnSpc>
                <a:spcPct val="100000"/>
              </a:lnSpc>
              <a:spcAft>
                <a:spcPts val="600"/>
              </a:spcAft>
            </a:pPr>
            <a:r>
              <a:rPr lang="pt-BR" dirty="0">
                <a:latin typeface="Calibri" panose="020F0502020204030204" pitchFamily="34" charset="0"/>
                <a:cs typeface="Calibri" panose="020F0502020204030204" pitchFamily="34" charset="0"/>
              </a:rPr>
              <a:t>Um ou mais comandos DML (Data Manipulation Language) que em conjunto constituem uma alteração atómica da BD;</a:t>
            </a:r>
          </a:p>
          <a:p>
            <a:pPr marL="354013" indent="-176213">
              <a:lnSpc>
                <a:spcPct val="100000"/>
              </a:lnSpc>
              <a:spcAft>
                <a:spcPts val="600"/>
              </a:spcAft>
            </a:pPr>
            <a:r>
              <a:rPr lang="pt-BR" dirty="0">
                <a:latin typeface="Calibri" panose="020F0502020204030204" pitchFamily="34" charset="0"/>
                <a:cs typeface="Calibri" panose="020F0502020204030204" pitchFamily="34" charset="0"/>
              </a:rPr>
              <a:t>Um comando DDL (Data Definition Language)</a:t>
            </a:r>
          </a:p>
          <a:p>
            <a:pPr marL="177800" indent="0">
              <a:lnSpc>
                <a:spcPct val="100000"/>
              </a:lnSpc>
              <a:spcAft>
                <a:spcPts val="600"/>
              </a:spcAft>
              <a:buNone/>
            </a:pPr>
            <a:endParaRPr lang="pt-BR" dirty="0">
              <a:latin typeface="Calibri" panose="020F0502020204030204" pitchFamily="34" charset="0"/>
              <a:cs typeface="Calibri" panose="020F0502020204030204" pitchFamily="34" charset="0"/>
            </a:endParaRPr>
          </a:p>
          <a:p>
            <a:pPr marL="177800" indent="0">
              <a:lnSpc>
                <a:spcPct val="100000"/>
              </a:lnSpc>
              <a:spcAft>
                <a:spcPts val="600"/>
              </a:spcAft>
              <a:buNone/>
            </a:pPr>
            <a:r>
              <a:rPr lang="pt-BR" dirty="0">
                <a:latin typeface="Calibri" panose="020F0502020204030204" pitchFamily="34" charset="0"/>
                <a:cs typeface="Calibri" panose="020F0502020204030204" pitchFamily="34" charset="0"/>
              </a:rPr>
              <a:t>Uma transação tem um início e um fim.</a:t>
            </a:r>
          </a:p>
        </p:txBody>
      </p:sp>
      <p:sp>
        <p:nvSpPr>
          <p:cNvPr id="5" name="Content Placeholder 2">
            <a:extLst>
              <a:ext uri="{FF2B5EF4-FFF2-40B4-BE49-F238E27FC236}">
                <a16:creationId xmlns:a16="http://schemas.microsoft.com/office/drawing/2014/main" id="{659BAD14-94DB-4BAB-B933-45AD2F68952D}"/>
              </a:ext>
            </a:extLst>
          </p:cNvPr>
          <p:cNvSpPr txBox="1">
            <a:spLocks/>
          </p:cNvSpPr>
          <p:nvPr/>
        </p:nvSpPr>
        <p:spPr>
          <a:xfrm>
            <a:off x="4723171" y="1066800"/>
            <a:ext cx="4114800" cy="5562600"/>
          </a:xfrm>
          <a:prstGeom prst="rect">
            <a:avLst/>
          </a:prstGeom>
          <a:solidFill>
            <a:srgbClr val="FFFFCC"/>
          </a:solidFill>
          <a:ln>
            <a:solidFill>
              <a:srgbClr val="002060"/>
            </a:solidFill>
          </a:ln>
        </p:spPr>
        <p:txBody>
          <a:bodyPr vert="horz" lIns="91440" tIns="45720" rIns="91440" bIns="45720" rtlCol="0">
            <a:noAutofit/>
          </a:bodyPr>
          <a:lstStyle>
            <a:lvl1pPr marL="342900" indent="-342900" algn="l" defTabSz="914400" rtl="0" eaLnBrk="1" latinLnBrk="0" hangingPunct="1">
              <a:lnSpc>
                <a:spcPct val="150000"/>
              </a:lnSpc>
              <a:spcBef>
                <a:spcPts val="0"/>
              </a:spcBef>
              <a:buSzPct val="130000"/>
              <a:buFont typeface="Arial" pitchFamily="34" charset="0"/>
              <a:buChar char="•"/>
              <a:defRPr sz="2000" kern="1200">
                <a:solidFill>
                  <a:schemeClr val="tx1"/>
                </a:solidFill>
                <a:latin typeface="Georgia" pitchFamily="18" charset="0"/>
                <a:ea typeface="+mn-ea"/>
                <a:cs typeface="+mn-cs"/>
              </a:defRPr>
            </a:lvl1pPr>
            <a:lvl2pPr marL="571500" indent="-228600" algn="l" defTabSz="914400" rtl="0" eaLnBrk="1" latinLnBrk="0" hangingPunct="1">
              <a:lnSpc>
                <a:spcPct val="150000"/>
              </a:lnSpc>
              <a:spcBef>
                <a:spcPts val="0"/>
              </a:spcBef>
              <a:buSzPct val="60000"/>
              <a:buFont typeface="Courier New" pitchFamily="49" charset="0"/>
              <a:buChar char="o"/>
              <a:defRPr sz="1800" kern="1200">
                <a:solidFill>
                  <a:schemeClr val="tx1"/>
                </a:solidFill>
                <a:latin typeface="Georgia" pitchFamily="18" charset="0"/>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Georgia" pitchFamily="18"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Georgia" pitchFamily="18"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Georg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Aft>
                <a:spcPts val="600"/>
              </a:spcAft>
              <a:buNone/>
            </a:pPr>
            <a:r>
              <a:rPr lang="en-US" sz="2000" b="1" dirty="0">
                <a:latin typeface="Calibri" panose="020F0502020204030204" pitchFamily="34" charset="0"/>
                <a:ea typeface="Calibri" panose="020F0502020204030204" pitchFamily="34" charset="0"/>
                <a:cs typeface="Times New Roman" panose="02020603050405020304" pitchFamily="18" charset="0"/>
              </a:rPr>
              <a:t>Structure of a Transaction</a:t>
            </a:r>
            <a:endParaRPr lang="en-PT" sz="2000" b="1"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Aft>
                <a:spcPts val="600"/>
              </a:spcAft>
              <a:buNone/>
            </a:pPr>
            <a:r>
              <a:rPr lang="en-GB" dirty="0">
                <a:solidFill>
                  <a:srgbClr val="002060"/>
                </a:solidFill>
                <a:latin typeface="Calibri" panose="020F0502020204030204" pitchFamily="34" charset="0"/>
                <a:cs typeface="Calibri" panose="020F0502020204030204" pitchFamily="34" charset="0"/>
              </a:rPr>
              <a:t>A database transaction consists of one or more statements. Specifically, a transaction consists of one of the following:</a:t>
            </a:r>
          </a:p>
          <a:p>
            <a:pPr marL="354013" indent="-176213">
              <a:lnSpc>
                <a:spcPct val="100000"/>
              </a:lnSpc>
              <a:spcAft>
                <a:spcPts val="600"/>
              </a:spcAft>
            </a:pPr>
            <a:r>
              <a:rPr lang="en-GB" dirty="0">
                <a:solidFill>
                  <a:srgbClr val="002060"/>
                </a:solidFill>
                <a:latin typeface="Calibri" panose="020F0502020204030204" pitchFamily="34" charset="0"/>
                <a:cs typeface="Calibri" panose="020F0502020204030204" pitchFamily="34" charset="0"/>
              </a:rPr>
              <a:t>One or more data manipulation language (DML) statements that together constitute an atomic change to the database</a:t>
            </a:r>
          </a:p>
          <a:p>
            <a:pPr marL="354013" indent="-176213">
              <a:lnSpc>
                <a:spcPct val="100000"/>
              </a:lnSpc>
              <a:spcAft>
                <a:spcPts val="600"/>
              </a:spcAft>
            </a:pPr>
            <a:r>
              <a:rPr lang="en-GB" dirty="0">
                <a:solidFill>
                  <a:srgbClr val="002060"/>
                </a:solidFill>
                <a:latin typeface="Calibri" panose="020F0502020204030204" pitchFamily="34" charset="0"/>
                <a:cs typeface="Calibri" panose="020F0502020204030204" pitchFamily="34" charset="0"/>
              </a:rPr>
              <a:t>One data definition language (DDL) statement</a:t>
            </a:r>
          </a:p>
          <a:p>
            <a:pPr marL="0" indent="0">
              <a:lnSpc>
                <a:spcPct val="100000"/>
              </a:lnSpc>
              <a:spcAft>
                <a:spcPts val="600"/>
              </a:spcAft>
              <a:buNone/>
            </a:pPr>
            <a:endParaRPr lang="en-GB" dirty="0">
              <a:solidFill>
                <a:srgbClr val="002060"/>
              </a:solidFill>
              <a:latin typeface="Calibri" panose="020F0502020204030204" pitchFamily="34" charset="0"/>
              <a:cs typeface="Calibri" panose="020F0502020204030204" pitchFamily="34" charset="0"/>
            </a:endParaRPr>
          </a:p>
          <a:p>
            <a:pPr marL="0" indent="0">
              <a:lnSpc>
                <a:spcPct val="100000"/>
              </a:lnSpc>
              <a:spcAft>
                <a:spcPts val="600"/>
              </a:spcAft>
              <a:buNone/>
            </a:pPr>
            <a:r>
              <a:rPr lang="en-GB" dirty="0">
                <a:solidFill>
                  <a:srgbClr val="002060"/>
                </a:solidFill>
                <a:latin typeface="Calibri" panose="020F0502020204030204" pitchFamily="34" charset="0"/>
                <a:cs typeface="Calibri" panose="020F0502020204030204" pitchFamily="34" charset="0"/>
              </a:rPr>
              <a:t>A transaction has a beginning and an end.</a:t>
            </a:r>
          </a:p>
        </p:txBody>
      </p:sp>
    </p:spTree>
    <p:extLst>
      <p:ext uri="{BB962C8B-B14F-4D97-AF65-F5344CB8AC3E}">
        <p14:creationId xmlns:p14="http://schemas.microsoft.com/office/powerpoint/2010/main" val="920900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AD555206-348F-4821-9681-AC619957FC77}"/>
              </a:ext>
            </a:extLst>
          </p:cNvPr>
          <p:cNvSpPr>
            <a:spLocks noGrp="1"/>
          </p:cNvSpPr>
          <p:nvPr>
            <p:ph idx="1"/>
          </p:nvPr>
        </p:nvSpPr>
        <p:spPr>
          <a:xfrm>
            <a:off x="315861" y="1066800"/>
            <a:ext cx="4114800" cy="5562600"/>
          </a:xfrm>
          <a:solidFill>
            <a:schemeClr val="bg1">
              <a:lumMod val="95000"/>
            </a:schemeClr>
          </a:solidFill>
          <a:ln>
            <a:solidFill>
              <a:schemeClr val="tx1"/>
            </a:solidFill>
          </a:ln>
        </p:spPr>
        <p:txBody>
          <a:bodyPr>
            <a:noAutofit/>
          </a:bodyPr>
          <a:lstStyle/>
          <a:p>
            <a:pPr marL="0" indent="0">
              <a:lnSpc>
                <a:spcPct val="100000"/>
              </a:lnSpc>
              <a:spcAft>
                <a:spcPts val="600"/>
              </a:spcAft>
              <a:buNone/>
            </a:pPr>
            <a:r>
              <a:rPr lang="en-US" sz="2000" b="1" dirty="0" err="1">
                <a:latin typeface="Calibri" panose="020F0502020204030204" pitchFamily="34" charset="0"/>
                <a:ea typeface="Calibri" panose="020F0502020204030204" pitchFamily="34" charset="0"/>
                <a:cs typeface="Times New Roman" panose="02020603050405020304" pitchFamily="18" charset="0"/>
              </a:rPr>
              <a:t>Início</a:t>
            </a:r>
            <a:r>
              <a:rPr lang="en-US" sz="2000" b="1" dirty="0">
                <a:latin typeface="Calibri" panose="020F0502020204030204" pitchFamily="34" charset="0"/>
                <a:ea typeface="Calibri" panose="020F0502020204030204" pitchFamily="34" charset="0"/>
                <a:cs typeface="Times New Roman" panose="02020603050405020304" pitchFamily="18" charset="0"/>
              </a:rPr>
              <a:t> de </a:t>
            </a:r>
            <a:r>
              <a:rPr lang="en-US" sz="2000" b="1" dirty="0" err="1">
                <a:latin typeface="Calibri" panose="020F0502020204030204" pitchFamily="34" charset="0"/>
                <a:ea typeface="Calibri" panose="020F0502020204030204" pitchFamily="34" charset="0"/>
                <a:cs typeface="Times New Roman" panose="02020603050405020304" pitchFamily="18" charset="0"/>
              </a:rPr>
              <a:t>uma</a:t>
            </a:r>
            <a:r>
              <a:rPr lang="en-US" sz="2000" b="1" dirty="0">
                <a:latin typeface="Calibri" panose="020F0502020204030204" pitchFamily="34" charset="0"/>
                <a:ea typeface="Calibri" panose="020F0502020204030204" pitchFamily="34" charset="0"/>
                <a:cs typeface="Times New Roman" panose="02020603050405020304" pitchFamily="18" charset="0"/>
              </a:rPr>
              <a:t> </a:t>
            </a:r>
            <a:r>
              <a:rPr lang="en-US" sz="2000" b="1" dirty="0" err="1">
                <a:latin typeface="Calibri" panose="020F0502020204030204" pitchFamily="34" charset="0"/>
                <a:ea typeface="Calibri" panose="020F0502020204030204" pitchFamily="34" charset="0"/>
                <a:cs typeface="Times New Roman" panose="02020603050405020304" pitchFamily="18" charset="0"/>
              </a:rPr>
              <a:t>Transação</a:t>
            </a:r>
            <a:endParaRPr lang="en-PT" sz="2000" b="1"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Aft>
                <a:spcPts val="600"/>
              </a:spcAft>
              <a:buNone/>
            </a:pPr>
            <a:r>
              <a:rPr lang="pt-BR" sz="1800" dirty="0">
                <a:latin typeface="Calibri" panose="020F0502020204030204" pitchFamily="34" charset="0"/>
                <a:cs typeface="Calibri" panose="020F0502020204030204" pitchFamily="34" charset="0"/>
              </a:rPr>
              <a:t>Uma transação inicia-se com a primeira instrução SQL que gere uma chamada a uma base de dados, incluíndo instruções DDL (CREATE, DROP, ALTER, etc.) e DML (INSERT, UPDATE ou DELETE) ou a instrução SET TRANSACTION.</a:t>
            </a:r>
          </a:p>
          <a:p>
            <a:pPr marL="0" indent="0">
              <a:lnSpc>
                <a:spcPct val="100000"/>
              </a:lnSpc>
              <a:spcAft>
                <a:spcPts val="600"/>
              </a:spcAft>
              <a:buNone/>
            </a:pPr>
            <a:endParaRPr lang="pt-BR" sz="1800" dirty="0">
              <a:latin typeface="Calibri" panose="020F0502020204030204" pitchFamily="34" charset="0"/>
              <a:cs typeface="Calibri" panose="020F0502020204030204" pitchFamily="34" charset="0"/>
            </a:endParaRPr>
          </a:p>
          <a:p>
            <a:pPr marL="0" indent="0">
              <a:lnSpc>
                <a:spcPct val="100000"/>
              </a:lnSpc>
              <a:spcAft>
                <a:spcPts val="600"/>
              </a:spcAft>
              <a:buNone/>
            </a:pPr>
            <a:r>
              <a:rPr lang="pt-BR" sz="1600" dirty="0">
                <a:latin typeface="Calibri" panose="020F0502020204030204" pitchFamily="34" charset="0"/>
                <a:cs typeface="Calibri" panose="020F0502020204030204" pitchFamily="34" charset="0"/>
              </a:rPr>
              <a:t>Quando uma transação começa, o Oracle atribui a transação a um undo data segment disponível para registrar as operações da nova transação. O ID de transação não é alocado até que um undo data segment e um slot de tabela sejam alocados, o que ocorre durante a primeira instrução DML. Um ID de transação é único para uma transação e representa o número do undo data segment , do slot e um número de sequência </a:t>
            </a:r>
          </a:p>
        </p:txBody>
      </p:sp>
      <p:sp>
        <p:nvSpPr>
          <p:cNvPr id="5" name="Content Placeholder 2">
            <a:extLst>
              <a:ext uri="{FF2B5EF4-FFF2-40B4-BE49-F238E27FC236}">
                <a16:creationId xmlns:a16="http://schemas.microsoft.com/office/drawing/2014/main" id="{2198D6EE-5B47-4272-9E36-BDAD2DDCB80D}"/>
              </a:ext>
            </a:extLst>
          </p:cNvPr>
          <p:cNvSpPr txBox="1">
            <a:spLocks/>
          </p:cNvSpPr>
          <p:nvPr/>
        </p:nvSpPr>
        <p:spPr>
          <a:xfrm>
            <a:off x="4723171" y="1066800"/>
            <a:ext cx="4114800" cy="5562600"/>
          </a:xfrm>
          <a:prstGeom prst="rect">
            <a:avLst/>
          </a:prstGeom>
          <a:solidFill>
            <a:srgbClr val="FFFFCC"/>
          </a:solidFill>
          <a:ln>
            <a:solidFill>
              <a:srgbClr val="002060"/>
            </a:solidFill>
          </a:ln>
        </p:spPr>
        <p:txBody>
          <a:bodyPr vert="horz" lIns="91440" tIns="45720" rIns="91440" bIns="45720" rtlCol="0">
            <a:noAutofit/>
          </a:bodyPr>
          <a:lstStyle>
            <a:lvl1pPr marL="342900" indent="-342900" algn="l" defTabSz="914400" rtl="0" eaLnBrk="1" latinLnBrk="0" hangingPunct="1">
              <a:lnSpc>
                <a:spcPct val="150000"/>
              </a:lnSpc>
              <a:spcBef>
                <a:spcPts val="0"/>
              </a:spcBef>
              <a:buSzPct val="130000"/>
              <a:buFont typeface="Arial" pitchFamily="34" charset="0"/>
              <a:buChar char="•"/>
              <a:defRPr sz="2000" kern="1200">
                <a:solidFill>
                  <a:schemeClr val="tx1"/>
                </a:solidFill>
                <a:latin typeface="Georgia" pitchFamily="18" charset="0"/>
                <a:ea typeface="+mn-ea"/>
                <a:cs typeface="+mn-cs"/>
              </a:defRPr>
            </a:lvl1pPr>
            <a:lvl2pPr marL="571500" indent="-228600" algn="l" defTabSz="914400" rtl="0" eaLnBrk="1" latinLnBrk="0" hangingPunct="1">
              <a:lnSpc>
                <a:spcPct val="150000"/>
              </a:lnSpc>
              <a:spcBef>
                <a:spcPts val="0"/>
              </a:spcBef>
              <a:buSzPct val="60000"/>
              <a:buFont typeface="Courier New" pitchFamily="49" charset="0"/>
              <a:buChar char="o"/>
              <a:defRPr sz="1800" kern="1200">
                <a:solidFill>
                  <a:schemeClr val="tx1"/>
                </a:solidFill>
                <a:latin typeface="Georgia" pitchFamily="18" charset="0"/>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Georgia" pitchFamily="18"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Georgia" pitchFamily="18"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Georg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Aft>
                <a:spcPts val="600"/>
              </a:spcAft>
              <a:buNone/>
            </a:pPr>
            <a:r>
              <a:rPr lang="en-US" sz="2000" b="1" dirty="0">
                <a:latin typeface="Calibri" panose="020F0502020204030204" pitchFamily="34" charset="0"/>
                <a:ea typeface="Calibri" panose="020F0502020204030204" pitchFamily="34" charset="0"/>
                <a:cs typeface="Times New Roman" panose="02020603050405020304" pitchFamily="18" charset="0"/>
              </a:rPr>
              <a:t>Beginning of a Transaction</a:t>
            </a:r>
            <a:endParaRPr lang="en-PT" sz="2000" b="1"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Aft>
                <a:spcPts val="600"/>
              </a:spcAft>
              <a:buNone/>
            </a:pPr>
            <a:r>
              <a:rPr lang="en-GB" sz="1800" dirty="0">
                <a:solidFill>
                  <a:srgbClr val="002060"/>
                </a:solidFill>
                <a:latin typeface="Calibri" panose="020F0502020204030204" pitchFamily="34" charset="0"/>
                <a:cs typeface="Calibri" panose="020F0502020204030204" pitchFamily="34" charset="0"/>
              </a:rPr>
              <a:t>A transaction begins when </a:t>
            </a:r>
            <a:r>
              <a:rPr lang="en-GB" sz="1800" b="1" dirty="0">
                <a:solidFill>
                  <a:srgbClr val="002060"/>
                </a:solidFill>
                <a:latin typeface="Calibri" panose="020F0502020204030204" pitchFamily="34" charset="0"/>
                <a:cs typeface="Calibri" panose="020F0502020204030204" pitchFamily="34" charset="0"/>
              </a:rPr>
              <a:t>the first executable SQL statement</a:t>
            </a:r>
            <a:r>
              <a:rPr lang="en-GB" sz="1800" dirty="0">
                <a:solidFill>
                  <a:srgbClr val="002060"/>
                </a:solidFill>
                <a:latin typeface="Calibri" panose="020F0502020204030204" pitchFamily="34" charset="0"/>
                <a:cs typeface="Calibri" panose="020F0502020204030204" pitchFamily="34" charset="0"/>
              </a:rPr>
              <a:t> is encountered. An executable SQL statement is a SQL statement that generates calls to a database instance, including DML and DDL statements and the SET TRANSACTION statement.</a:t>
            </a:r>
          </a:p>
          <a:p>
            <a:pPr marL="0" indent="0">
              <a:lnSpc>
                <a:spcPct val="100000"/>
              </a:lnSpc>
              <a:spcAft>
                <a:spcPts val="600"/>
              </a:spcAft>
              <a:buNone/>
            </a:pPr>
            <a:endParaRPr lang="en-GB" sz="1800" dirty="0">
              <a:solidFill>
                <a:srgbClr val="002060"/>
              </a:solidFill>
              <a:latin typeface="Calibri" panose="020F0502020204030204" pitchFamily="34" charset="0"/>
              <a:cs typeface="Calibri" panose="020F0502020204030204" pitchFamily="34" charset="0"/>
            </a:endParaRPr>
          </a:p>
          <a:p>
            <a:pPr marL="0" indent="0">
              <a:lnSpc>
                <a:spcPct val="100000"/>
              </a:lnSpc>
              <a:spcAft>
                <a:spcPts val="600"/>
              </a:spcAft>
              <a:buNone/>
            </a:pPr>
            <a:r>
              <a:rPr lang="en-GB" sz="1600" dirty="0">
                <a:solidFill>
                  <a:srgbClr val="002060"/>
                </a:solidFill>
                <a:latin typeface="Calibri" panose="020F0502020204030204" pitchFamily="34" charset="0"/>
                <a:cs typeface="Calibri" panose="020F0502020204030204" pitchFamily="34" charset="0"/>
              </a:rPr>
              <a:t>When a transaction begins, Oracle Database assigns the transaction to an available undo data segment to record the undo entries for the new transaction. A transaction ID is not allocated until an undo segment and transaction table slot are allocated, which occurs during the first DML statement. A transaction ID is unique to a transaction and represents the undo segment number, slot, and sequence number.</a:t>
            </a:r>
          </a:p>
        </p:txBody>
      </p:sp>
    </p:spTree>
    <p:extLst>
      <p:ext uri="{BB962C8B-B14F-4D97-AF65-F5344CB8AC3E}">
        <p14:creationId xmlns:p14="http://schemas.microsoft.com/office/powerpoint/2010/main" val="10675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2198D6EE-5B47-4272-9E36-BDAD2DDCB80D}"/>
              </a:ext>
            </a:extLst>
          </p:cNvPr>
          <p:cNvSpPr txBox="1">
            <a:spLocks/>
          </p:cNvSpPr>
          <p:nvPr/>
        </p:nvSpPr>
        <p:spPr>
          <a:xfrm>
            <a:off x="304800" y="1066800"/>
            <a:ext cx="8533171" cy="5562600"/>
          </a:xfrm>
          <a:prstGeom prst="rect">
            <a:avLst/>
          </a:prstGeom>
          <a:solidFill>
            <a:srgbClr val="FFFFCC"/>
          </a:solidFill>
          <a:ln>
            <a:solidFill>
              <a:srgbClr val="002060"/>
            </a:solidFill>
          </a:ln>
        </p:spPr>
        <p:txBody>
          <a:bodyPr vert="horz" lIns="91440" tIns="45720" rIns="91440" bIns="45720" rtlCol="0">
            <a:noAutofit/>
          </a:bodyPr>
          <a:lstStyle>
            <a:lvl1pPr marL="342900" indent="-342900" algn="l" defTabSz="914400" rtl="0" eaLnBrk="1" latinLnBrk="0" hangingPunct="1">
              <a:lnSpc>
                <a:spcPct val="150000"/>
              </a:lnSpc>
              <a:spcBef>
                <a:spcPts val="0"/>
              </a:spcBef>
              <a:buSzPct val="130000"/>
              <a:buFont typeface="Arial" pitchFamily="34" charset="0"/>
              <a:buChar char="•"/>
              <a:defRPr sz="2000" kern="1200">
                <a:solidFill>
                  <a:schemeClr val="tx1"/>
                </a:solidFill>
                <a:latin typeface="Georgia" pitchFamily="18" charset="0"/>
                <a:ea typeface="+mn-ea"/>
                <a:cs typeface="+mn-cs"/>
              </a:defRPr>
            </a:lvl1pPr>
            <a:lvl2pPr marL="571500" indent="-228600" algn="l" defTabSz="914400" rtl="0" eaLnBrk="1" latinLnBrk="0" hangingPunct="1">
              <a:lnSpc>
                <a:spcPct val="150000"/>
              </a:lnSpc>
              <a:spcBef>
                <a:spcPts val="0"/>
              </a:spcBef>
              <a:buSzPct val="60000"/>
              <a:buFont typeface="Courier New" pitchFamily="49" charset="0"/>
              <a:buChar char="o"/>
              <a:defRPr sz="1800" kern="1200">
                <a:solidFill>
                  <a:schemeClr val="tx1"/>
                </a:solidFill>
                <a:latin typeface="Georgia" pitchFamily="18" charset="0"/>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Georgia" pitchFamily="18"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Georgia" pitchFamily="18"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Georg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Aft>
                <a:spcPts val="600"/>
              </a:spcAft>
              <a:buNone/>
            </a:pPr>
            <a:r>
              <a:rPr lang="en-US" sz="2000" b="1" dirty="0">
                <a:latin typeface="Calibri" panose="020F0502020204030204" pitchFamily="34" charset="0"/>
                <a:ea typeface="Calibri" panose="020F0502020204030204" pitchFamily="34" charset="0"/>
                <a:cs typeface="Times New Roman" panose="02020603050405020304" pitchFamily="18" charset="0"/>
              </a:rPr>
              <a:t>End of a Transaction</a:t>
            </a:r>
            <a:endParaRPr lang="en-PT" sz="2000" b="1"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Aft>
                <a:spcPts val="600"/>
              </a:spcAft>
              <a:buNone/>
            </a:pPr>
            <a:r>
              <a:rPr lang="en-GB" dirty="0">
                <a:solidFill>
                  <a:srgbClr val="002060"/>
                </a:solidFill>
                <a:latin typeface="Calibri" panose="020F0502020204030204" pitchFamily="34" charset="0"/>
                <a:cs typeface="Calibri" panose="020F0502020204030204" pitchFamily="34" charset="0"/>
              </a:rPr>
              <a:t>A transaction ends when any of the following actions occurs:</a:t>
            </a:r>
          </a:p>
          <a:p>
            <a:pPr marL="354013" indent="-176213">
              <a:lnSpc>
                <a:spcPct val="100000"/>
              </a:lnSpc>
              <a:spcAft>
                <a:spcPts val="600"/>
              </a:spcAft>
            </a:pPr>
            <a:r>
              <a:rPr lang="en-GB" dirty="0">
                <a:solidFill>
                  <a:srgbClr val="002060"/>
                </a:solidFill>
                <a:latin typeface="Calibri" panose="020F0502020204030204" pitchFamily="34" charset="0"/>
                <a:cs typeface="Calibri" panose="020F0502020204030204" pitchFamily="34" charset="0"/>
              </a:rPr>
              <a:t>A user issues a </a:t>
            </a:r>
            <a:r>
              <a:rPr lang="en-GB" b="1" dirty="0">
                <a:solidFill>
                  <a:srgbClr val="002060"/>
                </a:solidFill>
                <a:latin typeface="Calibri" panose="020F0502020204030204" pitchFamily="34" charset="0"/>
                <a:cs typeface="Calibri" panose="020F0502020204030204" pitchFamily="34" charset="0"/>
              </a:rPr>
              <a:t>COMMIT</a:t>
            </a:r>
            <a:r>
              <a:rPr lang="en-GB" dirty="0">
                <a:solidFill>
                  <a:srgbClr val="002060"/>
                </a:solidFill>
                <a:latin typeface="Calibri" panose="020F0502020204030204" pitchFamily="34" charset="0"/>
                <a:cs typeface="Calibri" panose="020F0502020204030204" pitchFamily="34" charset="0"/>
              </a:rPr>
              <a:t> or </a:t>
            </a:r>
            <a:r>
              <a:rPr lang="en-GB" b="1" dirty="0">
                <a:solidFill>
                  <a:srgbClr val="002060"/>
                </a:solidFill>
                <a:latin typeface="Calibri" panose="020F0502020204030204" pitchFamily="34" charset="0"/>
                <a:cs typeface="Calibri" panose="020F0502020204030204" pitchFamily="34" charset="0"/>
              </a:rPr>
              <a:t>ROLLBACK</a:t>
            </a:r>
            <a:r>
              <a:rPr lang="en-GB" dirty="0">
                <a:solidFill>
                  <a:srgbClr val="002060"/>
                </a:solidFill>
                <a:latin typeface="Calibri" panose="020F0502020204030204" pitchFamily="34" charset="0"/>
                <a:cs typeface="Calibri" panose="020F0502020204030204" pitchFamily="34" charset="0"/>
              </a:rPr>
              <a:t> statement without a SAVEPOINT clause.</a:t>
            </a:r>
          </a:p>
          <a:p>
            <a:pPr marL="354013" indent="-176213">
              <a:lnSpc>
                <a:spcPct val="100000"/>
              </a:lnSpc>
              <a:spcAft>
                <a:spcPts val="600"/>
              </a:spcAft>
            </a:pPr>
            <a:r>
              <a:rPr lang="en-GB" dirty="0">
                <a:solidFill>
                  <a:srgbClr val="002060"/>
                </a:solidFill>
                <a:latin typeface="Calibri" panose="020F0502020204030204" pitchFamily="34" charset="0"/>
                <a:cs typeface="Calibri" panose="020F0502020204030204" pitchFamily="34" charset="0"/>
              </a:rPr>
              <a:t>A user runs a </a:t>
            </a:r>
            <a:r>
              <a:rPr lang="en-GB" b="1" dirty="0">
                <a:solidFill>
                  <a:srgbClr val="002060"/>
                </a:solidFill>
                <a:latin typeface="Calibri" panose="020F0502020204030204" pitchFamily="34" charset="0"/>
                <a:cs typeface="Calibri" panose="020F0502020204030204" pitchFamily="34" charset="0"/>
              </a:rPr>
              <a:t>DDL command </a:t>
            </a:r>
            <a:r>
              <a:rPr lang="en-GB" dirty="0">
                <a:solidFill>
                  <a:srgbClr val="002060"/>
                </a:solidFill>
                <a:latin typeface="Calibri" panose="020F0502020204030204" pitchFamily="34" charset="0"/>
                <a:cs typeface="Calibri" panose="020F0502020204030204" pitchFamily="34" charset="0"/>
              </a:rPr>
              <a:t>such as CREATE, DROP, RENAME, or ALTER.</a:t>
            </a:r>
          </a:p>
          <a:p>
            <a:pPr marL="354013" indent="-176213">
              <a:lnSpc>
                <a:spcPct val="100000"/>
              </a:lnSpc>
              <a:spcAft>
                <a:spcPts val="600"/>
              </a:spcAft>
            </a:pPr>
            <a:r>
              <a:rPr lang="en-GB" dirty="0">
                <a:solidFill>
                  <a:srgbClr val="002060"/>
                </a:solidFill>
                <a:latin typeface="Calibri" panose="020F0502020204030204" pitchFamily="34" charset="0"/>
                <a:cs typeface="Calibri" panose="020F0502020204030204" pitchFamily="34" charset="0"/>
              </a:rPr>
              <a:t>A user </a:t>
            </a:r>
            <a:r>
              <a:rPr lang="en-GB" b="1" dirty="0">
                <a:solidFill>
                  <a:srgbClr val="002060"/>
                </a:solidFill>
                <a:latin typeface="Calibri" panose="020F0502020204030204" pitchFamily="34" charset="0"/>
                <a:cs typeface="Calibri" panose="020F0502020204030204" pitchFamily="34" charset="0"/>
              </a:rPr>
              <a:t>exits normally from most Oracle Database utilities and tools</a:t>
            </a:r>
            <a:r>
              <a:rPr lang="en-GB" dirty="0">
                <a:solidFill>
                  <a:srgbClr val="002060"/>
                </a:solidFill>
                <a:latin typeface="Calibri" panose="020F0502020204030204" pitchFamily="34" charset="0"/>
                <a:cs typeface="Calibri" panose="020F0502020204030204" pitchFamily="34" charset="0"/>
              </a:rPr>
              <a:t>, causing the current transaction to be implicitly committed. The commit </a:t>
            </a:r>
            <a:r>
              <a:rPr lang="en-GB" dirty="0" err="1">
                <a:solidFill>
                  <a:srgbClr val="002060"/>
                </a:solidFill>
                <a:latin typeface="Calibri" panose="020F0502020204030204" pitchFamily="34" charset="0"/>
                <a:cs typeface="Calibri" panose="020F0502020204030204" pitchFamily="34" charset="0"/>
              </a:rPr>
              <a:t>behavior</a:t>
            </a:r>
            <a:r>
              <a:rPr lang="en-GB" dirty="0">
                <a:solidFill>
                  <a:srgbClr val="002060"/>
                </a:solidFill>
                <a:latin typeface="Calibri" panose="020F0502020204030204" pitchFamily="34" charset="0"/>
                <a:cs typeface="Calibri" panose="020F0502020204030204" pitchFamily="34" charset="0"/>
              </a:rPr>
              <a:t> when a user disconnects is application-dependent and configurable.</a:t>
            </a:r>
          </a:p>
          <a:p>
            <a:pPr marL="354013" indent="-176213">
              <a:lnSpc>
                <a:spcPct val="100000"/>
              </a:lnSpc>
              <a:spcAft>
                <a:spcPts val="600"/>
              </a:spcAft>
            </a:pPr>
            <a:r>
              <a:rPr lang="en-GB" dirty="0">
                <a:solidFill>
                  <a:srgbClr val="002060"/>
                </a:solidFill>
                <a:latin typeface="Calibri" panose="020F0502020204030204" pitchFamily="34" charset="0"/>
                <a:cs typeface="Calibri" panose="020F0502020204030204" pitchFamily="34" charset="0"/>
              </a:rPr>
              <a:t>A </a:t>
            </a:r>
            <a:r>
              <a:rPr lang="en-GB" b="1" dirty="0">
                <a:solidFill>
                  <a:srgbClr val="002060"/>
                </a:solidFill>
                <a:latin typeface="Calibri" panose="020F0502020204030204" pitchFamily="34" charset="0"/>
                <a:cs typeface="Calibri" panose="020F0502020204030204" pitchFamily="34" charset="0"/>
              </a:rPr>
              <a:t>client process terminates abnormally</a:t>
            </a:r>
            <a:r>
              <a:rPr lang="en-GB" dirty="0">
                <a:solidFill>
                  <a:srgbClr val="002060"/>
                </a:solidFill>
                <a:latin typeface="Calibri" panose="020F0502020204030204" pitchFamily="34" charset="0"/>
                <a:cs typeface="Calibri" panose="020F0502020204030204" pitchFamily="34" charset="0"/>
              </a:rPr>
              <a:t>, causing the transaction to be implicitly rolled back using metadata stored in the transaction table and the undo segment.</a:t>
            </a:r>
          </a:p>
          <a:p>
            <a:pPr marL="0" indent="0">
              <a:lnSpc>
                <a:spcPct val="100000"/>
              </a:lnSpc>
              <a:spcAft>
                <a:spcPts val="600"/>
              </a:spcAft>
              <a:buNone/>
            </a:pPr>
            <a:endParaRPr lang="en-GB" dirty="0">
              <a:solidFill>
                <a:srgbClr val="002060"/>
              </a:solidFill>
              <a:latin typeface="Calibri" panose="020F0502020204030204" pitchFamily="34" charset="0"/>
              <a:cs typeface="Calibri" panose="020F0502020204030204" pitchFamily="34" charset="0"/>
            </a:endParaRPr>
          </a:p>
          <a:p>
            <a:pPr marL="0" indent="0">
              <a:lnSpc>
                <a:spcPct val="100000"/>
              </a:lnSpc>
              <a:spcAft>
                <a:spcPts val="600"/>
              </a:spcAft>
              <a:buNone/>
            </a:pPr>
            <a:r>
              <a:rPr lang="en-GB" dirty="0">
                <a:solidFill>
                  <a:srgbClr val="002060"/>
                </a:solidFill>
                <a:latin typeface="Calibri" panose="020F0502020204030204" pitchFamily="34" charset="0"/>
                <a:cs typeface="Calibri" panose="020F0502020204030204" pitchFamily="34" charset="0"/>
              </a:rPr>
              <a:t>After one transaction ends, the next executable SQL statement automatically starts the following transaction.</a:t>
            </a:r>
          </a:p>
        </p:txBody>
      </p:sp>
      <p:sp>
        <p:nvSpPr>
          <p:cNvPr id="2" name="TextBox 1">
            <a:extLst>
              <a:ext uri="{FF2B5EF4-FFF2-40B4-BE49-F238E27FC236}">
                <a16:creationId xmlns:a16="http://schemas.microsoft.com/office/drawing/2014/main" id="{22FF731B-EAF3-40C7-B93D-2D0BB4345C6A}"/>
              </a:ext>
            </a:extLst>
          </p:cNvPr>
          <p:cNvSpPr txBox="1"/>
          <p:nvPr/>
        </p:nvSpPr>
        <p:spPr>
          <a:xfrm>
            <a:off x="609600" y="762000"/>
            <a:ext cx="6096000" cy="1323439"/>
          </a:xfrm>
          <a:prstGeom prst="rect">
            <a:avLst/>
          </a:prstGeom>
          <a:solidFill>
            <a:srgbClr val="FFC000"/>
          </a:solidFill>
          <a:ln>
            <a:solidFill>
              <a:srgbClr val="002060"/>
            </a:solidFill>
          </a:ln>
        </p:spPr>
        <p:txBody>
          <a:bodyPr wrap="square" rtlCol="0">
            <a:spAutoFit/>
          </a:bodyPr>
          <a:lstStyle/>
          <a:p>
            <a:r>
              <a:rPr lang="en-GB" sz="2000" dirty="0">
                <a:solidFill>
                  <a:srgbClr val="002060"/>
                </a:solidFill>
                <a:latin typeface="Calibri" panose="020F0502020204030204" pitchFamily="34" charset="0"/>
                <a:cs typeface="Calibri" panose="020F0502020204030204" pitchFamily="34" charset="0"/>
              </a:rPr>
              <a:t>In a commit, a user explicitly or implicitly requested that the changes in the transaction be made permanent. Changes made by the transaction are permanent and visible to other users only after a transaction commits.</a:t>
            </a:r>
          </a:p>
        </p:txBody>
      </p:sp>
      <p:sp>
        <p:nvSpPr>
          <p:cNvPr id="7" name="TextBox 6">
            <a:extLst>
              <a:ext uri="{FF2B5EF4-FFF2-40B4-BE49-F238E27FC236}">
                <a16:creationId xmlns:a16="http://schemas.microsoft.com/office/drawing/2014/main" id="{FBD881FD-C905-44D2-BE5C-F3937EEB6109}"/>
              </a:ext>
            </a:extLst>
          </p:cNvPr>
          <p:cNvSpPr txBox="1"/>
          <p:nvPr/>
        </p:nvSpPr>
        <p:spPr>
          <a:xfrm>
            <a:off x="1752600" y="2622456"/>
            <a:ext cx="6096000" cy="1938992"/>
          </a:xfrm>
          <a:prstGeom prst="rect">
            <a:avLst/>
          </a:prstGeom>
          <a:solidFill>
            <a:srgbClr val="FFC000"/>
          </a:solidFill>
          <a:ln>
            <a:solidFill>
              <a:srgbClr val="002060"/>
            </a:solidFill>
          </a:ln>
        </p:spPr>
        <p:txBody>
          <a:bodyPr wrap="square" rtlCol="0">
            <a:spAutoFit/>
          </a:bodyPr>
          <a:lstStyle/>
          <a:p>
            <a:r>
              <a:rPr lang="en-GB" sz="2000" dirty="0">
                <a:solidFill>
                  <a:srgbClr val="002060"/>
                </a:solidFill>
                <a:latin typeface="Calibri" panose="020F0502020204030204" pitchFamily="34" charset="0"/>
                <a:cs typeface="Calibri" panose="020F0502020204030204" pitchFamily="34" charset="0"/>
              </a:rPr>
              <a:t>The database issues an implicit COMMIT statement before and after every DDL statement. If the current transaction contains DML statements, then Oracle Database first commits the transaction and then runs and commits the DDL statement as a new, single-statement transaction.</a:t>
            </a:r>
          </a:p>
        </p:txBody>
      </p:sp>
      <p:sp>
        <p:nvSpPr>
          <p:cNvPr id="8" name="TextBox 7">
            <a:extLst>
              <a:ext uri="{FF2B5EF4-FFF2-40B4-BE49-F238E27FC236}">
                <a16:creationId xmlns:a16="http://schemas.microsoft.com/office/drawing/2014/main" id="{17610C71-FE6F-48CA-88FC-FEA80438AFF2}"/>
              </a:ext>
            </a:extLst>
          </p:cNvPr>
          <p:cNvSpPr txBox="1"/>
          <p:nvPr/>
        </p:nvSpPr>
        <p:spPr>
          <a:xfrm>
            <a:off x="2895600" y="5098465"/>
            <a:ext cx="6096000" cy="1631216"/>
          </a:xfrm>
          <a:prstGeom prst="rect">
            <a:avLst/>
          </a:prstGeom>
          <a:solidFill>
            <a:srgbClr val="FFC000"/>
          </a:solidFill>
          <a:ln>
            <a:solidFill>
              <a:srgbClr val="002060"/>
            </a:solidFill>
          </a:ln>
        </p:spPr>
        <p:txBody>
          <a:bodyPr wrap="square" rtlCol="0">
            <a:spAutoFit/>
          </a:bodyPr>
          <a:lstStyle/>
          <a:p>
            <a:r>
              <a:rPr lang="en-GB" sz="2000" dirty="0">
                <a:solidFill>
                  <a:srgbClr val="002060"/>
                </a:solidFill>
                <a:latin typeface="Calibri" panose="020F0502020204030204" pitchFamily="34" charset="0"/>
                <a:cs typeface="Calibri" panose="020F0502020204030204" pitchFamily="34" charset="0"/>
              </a:rPr>
              <a:t>Any side effects of an atomic statement, for example, triggers invoked upon execution of the statement, are considered part of the atomic statement. Either all work generated as part of the atomic statement succeeds or none does.</a:t>
            </a:r>
          </a:p>
        </p:txBody>
      </p:sp>
    </p:spTree>
    <p:extLst>
      <p:ext uri="{BB962C8B-B14F-4D97-AF65-F5344CB8AC3E}">
        <p14:creationId xmlns:p14="http://schemas.microsoft.com/office/powerpoint/2010/main" val="2953646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DVSECTIONID" val="6QLnjpDmemWvdkPv8CNhLB"/>
</p:tagLst>
</file>

<file path=ppt/tags/tag2.xml><?xml version="1.0" encoding="utf-8"?>
<p:tagLst xmlns:a="http://schemas.openxmlformats.org/drawingml/2006/main" xmlns:r="http://schemas.openxmlformats.org/officeDocument/2006/relationships" xmlns:p="http://schemas.openxmlformats.org/presentationml/2006/main">
  <p:tag name="DVSHAPEID" val="K4nqtrpMJHznzW6iQWuGbY"/>
</p:tagLst>
</file>

<file path=ppt/theme/theme1.xml><?xml version="1.0" encoding="utf-8"?>
<a:theme xmlns:a="http://schemas.openxmlformats.org/drawingml/2006/main" name="Project Status Rep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1859</Words>
  <Application>Microsoft Office PowerPoint</Application>
  <PresentationFormat>On-screen Show (4:3)</PresentationFormat>
  <Paragraphs>146</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Courier New</vt:lpstr>
      <vt:lpstr>Georgia</vt:lpstr>
      <vt:lpstr>Symbol</vt:lpstr>
      <vt:lpstr>Wingdings</vt:lpstr>
      <vt:lpstr>Project Status Report</vt:lpstr>
      <vt:lpstr>BASE DE DADOS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2010-02-01T21:08:06Z</dcterms:created>
  <dcterms:modified xsi:type="dcterms:W3CDTF">2021-11-21T12:23:00Z</dcterms:modified>
</cp:coreProperties>
</file>