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72" r:id="rId4"/>
    <p:sldId id="290" r:id="rId5"/>
    <p:sldId id="276" r:id="rId6"/>
    <p:sldId id="291" r:id="rId7"/>
    <p:sldId id="292" r:id="rId8"/>
    <p:sldId id="278" r:id="rId9"/>
    <p:sldId id="293" r:id="rId10"/>
    <p:sldId id="297" r:id="rId11"/>
    <p:sldId id="298" r:id="rId12"/>
    <p:sldId id="299" r:id="rId13"/>
    <p:sldId id="302" r:id="rId14"/>
    <p:sldId id="301" r:id="rId15"/>
    <p:sldId id="303" r:id="rId16"/>
    <p:sldId id="300" r:id="rId17"/>
    <p:sldId id="304" r:id="rId18"/>
    <p:sldId id="306" r:id="rId19"/>
    <p:sldId id="307" r:id="rId20"/>
    <p:sldId id="308" r:id="rId21"/>
    <p:sldId id="310" r:id="rId22"/>
    <p:sldId id="309" r:id="rId23"/>
    <p:sldId id="311" r:id="rId24"/>
    <p:sldId id="312" r:id="rId25"/>
    <p:sldId id="288" r:id="rId26"/>
    <p:sldId id="305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00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5E1A7-D99D-4D55-BE6A-222FF2E0A65D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6FB71-664B-4FAE-B8EE-3A764296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7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70993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2918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0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accent1">
              <a:lumMod val="20000"/>
              <a:lumOff val="80000"/>
              <a:alpha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rgbClr val="FFFFD9">
              <a:alpha val="5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Bases de Dados /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D575-D5D8-4DC6-8057-F56516FCCB88}" type="datetimeFigureOut">
              <a:rPr lang="en-US" smtClean="0"/>
              <a:t>11-Oct-21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5C14-02AE-49B1-B5AA-21131F6F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Bases de Dados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Modelo</a:t>
            </a:r>
            <a:r>
              <a:rPr lang="en-US" b="1" dirty="0" smtClean="0">
                <a:solidFill>
                  <a:srgbClr val="002060"/>
                </a:solidFill>
              </a:rPr>
              <a:t> conceptual de dados. ER </a:t>
            </a:r>
            <a:r>
              <a:rPr lang="en-US" b="1" dirty="0" err="1" smtClean="0">
                <a:solidFill>
                  <a:srgbClr val="002060"/>
                </a:solidFill>
              </a:rPr>
              <a:t>Entidade-Relacionamento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Concpetual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 model. ER Entity-Relationship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Nuno Escudeiro – nfe@isep.ipp.pt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1800" dirty="0">
                <a:latin typeface="Trebuchet MS" panose="020B0603020202020204" pitchFamily="34" charset="0"/>
              </a:rPr>
              <a:t>An Entity represents a set of objects that share and are characterized by the same set of attributes and for which we need to store/persist and process data</a:t>
            </a:r>
          </a:p>
          <a:p>
            <a:pPr>
              <a:spcBef>
                <a:spcPts val="2400"/>
              </a:spcBef>
            </a:pPr>
            <a:r>
              <a:rPr lang="en-US" sz="1800" dirty="0">
                <a:latin typeface="Trebuchet MS" panose="020B0603020202020204" pitchFamily="34" charset="0"/>
              </a:rPr>
              <a:t>They can represent real </a:t>
            </a:r>
            <a:r>
              <a:rPr lang="en-US" sz="1800" dirty="0" err="1">
                <a:latin typeface="Trebuchet MS" panose="020B0603020202020204" pitchFamily="34" charset="0"/>
              </a:rPr>
              <a:t>UoD</a:t>
            </a:r>
            <a:r>
              <a:rPr lang="en-US" sz="1800" dirty="0">
                <a:latin typeface="Trebuchet MS" panose="020B0603020202020204" pitchFamily="34" charset="0"/>
              </a:rPr>
              <a:t> objects or logical/virtual objects, often abstractions of concepts, processes or documents, whose persistence is necessary for the operation of the computer system</a:t>
            </a:r>
          </a:p>
          <a:p>
            <a:pPr>
              <a:spcBef>
                <a:spcPts val="2400"/>
              </a:spcBef>
            </a:pPr>
            <a:r>
              <a:rPr lang="en-US" sz="1800" dirty="0">
                <a:latin typeface="Trebuchet MS" panose="020B0603020202020204" pitchFamily="34" charset="0"/>
              </a:rPr>
              <a:t>Some entities will have physical/real representation, others will not, being mere artifacts necessary for </a:t>
            </a:r>
            <a:r>
              <a:rPr lang="en-US" sz="1800" dirty="0" smtClean="0">
                <a:latin typeface="Trebuchet MS" panose="020B0603020202020204" pitchFamily="34" charset="0"/>
              </a:rPr>
              <a:t>virtualization</a:t>
            </a:r>
            <a:endParaRPr lang="en-US" sz="1800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en-US" sz="1800" dirty="0" smtClean="0">
                <a:latin typeface="Trebuchet MS" panose="020B0603020202020204" pitchFamily="34" charset="0"/>
              </a:rPr>
              <a:t>A </a:t>
            </a:r>
            <a:r>
              <a:rPr lang="en-US" sz="1800" dirty="0">
                <a:latin typeface="Trebuchet MS" panose="020B0603020202020204" pitchFamily="34" charset="0"/>
              </a:rPr>
              <a:t>computer system is a parallel representation to the </a:t>
            </a:r>
            <a:r>
              <a:rPr lang="en-US" sz="1800" dirty="0" err="1">
                <a:latin typeface="Trebuchet MS" panose="020B0603020202020204" pitchFamily="34" charset="0"/>
              </a:rPr>
              <a:t>UoD</a:t>
            </a:r>
            <a:r>
              <a:rPr lang="en-US" sz="1800" dirty="0">
                <a:latin typeface="Trebuchet MS" panose="020B0603020202020204" pitchFamily="34" charset="0"/>
              </a:rPr>
              <a:t> that allows its virtual operation and </a:t>
            </a:r>
            <a:r>
              <a:rPr lang="en-US" sz="1800" dirty="0" smtClean="0">
                <a:latin typeface="Trebuchet MS" panose="020B0603020202020204" pitchFamily="34" charset="0"/>
              </a:rPr>
              <a:t>monitoring.</a:t>
            </a:r>
            <a:endParaRPr lang="en-US" sz="1800" dirty="0">
              <a:latin typeface="Trebuchet MS" panose="020B0603020202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70000" lnSpcReduction="20000"/>
          </a:bodyPr>
          <a:lstStyle/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Uma Entidade representa um conjunto de objetos que partilham e são caracterizados pelo mesmo conjunto de atributos e relativamente aos quais necessitamos de armazenar/persistir e processar dados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Podem representar objetos reais do UoD ou objetos lógicos/virtuais, frequentemente abstrações de conceitos, de processos ou de documentos, cuja persistência é necessária para a operação do sistema informático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Algumas entidades terão representação física/real, outras não, sendo meros artefactos necessários à </a:t>
            </a:r>
            <a:r>
              <a:rPr lang="pt-BR" dirty="0" smtClean="0">
                <a:latin typeface="Trebuchet MS" panose="020B0603020202020204" pitchFamily="34" charset="0"/>
              </a:rPr>
              <a:t>virtualização</a:t>
            </a:r>
            <a:endParaRPr lang="pt-BR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pt-BR" dirty="0" smtClean="0">
                <a:latin typeface="Trebuchet MS" panose="020B0603020202020204" pitchFamily="34" charset="0"/>
              </a:rPr>
              <a:t>Um </a:t>
            </a:r>
            <a:r>
              <a:rPr lang="pt-BR" dirty="0">
                <a:latin typeface="Trebuchet MS" panose="020B0603020202020204" pitchFamily="34" charset="0"/>
              </a:rPr>
              <a:t>sistema informático é uma representação paralela ao UoD que permite a sua operação e monitoração </a:t>
            </a:r>
            <a:r>
              <a:rPr lang="pt-BR" dirty="0" smtClean="0">
                <a:latin typeface="Trebuchet MS" panose="020B0603020202020204" pitchFamily="34" charset="0"/>
              </a:rPr>
              <a:t>virtual.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Entidade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dirty="0">
                <a:latin typeface="Trebuchet MS" panose="020B0603020202020204" pitchFamily="34" charset="0"/>
              </a:rPr>
              <a:t>An Attribute is a property that characterizes an Entity.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Trebuchet MS" panose="020B0603020202020204" pitchFamily="34" charset="0"/>
              </a:rPr>
              <a:t>All objects of the same Entity are characterized by the same set of Attributes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Trebuchet MS" panose="020B0603020202020204" pitchFamily="34" charset="0"/>
              </a:rPr>
              <a:t>Each object in particular is an instance of an Entity characterized, at each instant, by its own realization of these Attributes (object state).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Um Atributo é uma propriedade que caracteriza uma Entidade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Todos os objetos de uma mesma Entidade são caracterizados pelo mesmo conjunto de Atributos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Cada objeto em particular é uma instância de uma Entidade caracterizada, em cada instante, por um concretização própria destes Atributos (estado do objeto).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Atributo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>
                <a:latin typeface="Trebuchet MS" panose="020B0603020202020204" pitchFamily="34" charset="0"/>
              </a:rPr>
              <a:t>An attribute </a:t>
            </a:r>
            <a:r>
              <a:rPr lang="en-US" sz="2000" dirty="0" smtClean="0">
                <a:latin typeface="Trebuchet MS" panose="020B0603020202020204" pitchFamily="34" charset="0"/>
              </a:rPr>
              <a:t>may be: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Scalar</a:t>
            </a:r>
            <a:r>
              <a:rPr lang="en-US" sz="2000" dirty="0">
                <a:latin typeface="Trebuchet MS" panose="020B0603020202020204" pitchFamily="34" charset="0"/>
              </a:rPr>
              <a:t>, simple, singular, atomic: </a:t>
            </a:r>
            <a:r>
              <a:rPr lang="en-US" sz="2000" dirty="0" smtClean="0">
                <a:latin typeface="Trebuchet MS" panose="020B0603020202020204" pitchFamily="34" charset="0"/>
              </a:rPr>
              <a:t>non-decomposable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Composite</a:t>
            </a:r>
            <a:r>
              <a:rPr lang="en-US" sz="2000" dirty="0">
                <a:latin typeface="Trebuchet MS" panose="020B0603020202020204" pitchFamily="34" charset="0"/>
              </a:rPr>
              <a:t>: divisible into simple attributes with its own independent meaning: the Address attribute of the Employee entity can be decomposed into: Street, City and Postal </a:t>
            </a:r>
            <a:r>
              <a:rPr lang="en-US" sz="2000" dirty="0" smtClean="0">
                <a:latin typeface="Trebuchet MS" panose="020B0603020202020204" pitchFamily="34" charset="0"/>
              </a:rPr>
              <a:t>Code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Derived</a:t>
            </a:r>
            <a:r>
              <a:rPr lang="en-US" sz="2000" dirty="0">
                <a:latin typeface="Trebuchet MS" panose="020B0603020202020204" pitchFamily="34" charset="0"/>
              </a:rPr>
              <a:t>: can </a:t>
            </a:r>
            <a:r>
              <a:rPr lang="en-US" sz="2000" dirty="0" smtClean="0">
                <a:latin typeface="Trebuchet MS" panose="020B0603020202020204" pitchFamily="34" charset="0"/>
              </a:rPr>
              <a:t>be derived/computed </a:t>
            </a:r>
            <a:r>
              <a:rPr lang="en-US" sz="2000" dirty="0">
                <a:latin typeface="Trebuchet MS" panose="020B0603020202020204" pitchFamily="34" charset="0"/>
              </a:rPr>
              <a:t>from </a:t>
            </a:r>
            <a:r>
              <a:rPr lang="en-US" sz="2000" dirty="0" smtClean="0">
                <a:latin typeface="Trebuchet MS" panose="020B0603020202020204" pitchFamily="34" charset="0"/>
              </a:rPr>
              <a:t>other </a:t>
            </a:r>
            <a:r>
              <a:rPr lang="en-US" sz="2000" dirty="0">
                <a:latin typeface="Trebuchet MS" panose="020B0603020202020204" pitchFamily="34" charset="0"/>
              </a:rPr>
              <a:t>attributes: Age can be derived from Date of </a:t>
            </a:r>
            <a:r>
              <a:rPr lang="en-US" sz="2000" dirty="0" smtClean="0">
                <a:latin typeface="Trebuchet MS" panose="020B0603020202020204" pitchFamily="34" charset="0"/>
              </a:rPr>
              <a:t>Birth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Identifier </a:t>
            </a:r>
            <a:r>
              <a:rPr lang="en-US" sz="2000" dirty="0">
                <a:latin typeface="Trebuchet MS" panose="020B0603020202020204" pitchFamily="34" charset="0"/>
              </a:rPr>
              <a:t>(key): one or more attributes that uniquely identify instances of an entity.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t-BR" dirty="0" smtClean="0">
                <a:latin typeface="Trebuchet MS" panose="020B0603020202020204" pitchFamily="34" charset="0"/>
              </a:rPr>
              <a:t>Um atributo pode ser:</a:t>
            </a:r>
            <a:endParaRPr lang="pt-BR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Escalar, </a:t>
            </a:r>
            <a:r>
              <a:rPr lang="pt-BR" dirty="0" smtClean="0">
                <a:latin typeface="Trebuchet MS" panose="020B0603020202020204" pitchFamily="34" charset="0"/>
              </a:rPr>
              <a:t>simples, singular, </a:t>
            </a:r>
            <a:r>
              <a:rPr lang="pt-BR" dirty="0">
                <a:latin typeface="Trebuchet MS" panose="020B0603020202020204" pitchFamily="34" charset="0"/>
              </a:rPr>
              <a:t>atómico: não é decomponível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Composto: divisível em atributos simples com significado próprio e independente: o atributo Endereço da entidade Funcionário pode ser decomposto em: Rua, Cidade e Código Postal</a:t>
            </a:r>
          </a:p>
          <a:p>
            <a:pPr>
              <a:spcBef>
                <a:spcPts val="2400"/>
              </a:spcBef>
            </a:pPr>
            <a:r>
              <a:rPr lang="pt-BR" dirty="0" smtClean="0">
                <a:latin typeface="Trebuchet MS" panose="020B0603020202020204" pitchFamily="34" charset="0"/>
              </a:rPr>
              <a:t>Derivado</a:t>
            </a:r>
            <a:r>
              <a:rPr lang="pt-BR" dirty="0">
                <a:latin typeface="Trebuchet MS" panose="020B0603020202020204" pitchFamily="34" charset="0"/>
              </a:rPr>
              <a:t>: pode ser derivado/calculado/determinado a partir de outro ou outros atributos: Idade pode ser derivada de Data Nascimento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Identificador (chave): um ou mais atributos que identificam univocamente instâncias de uma entidade.</a:t>
            </a:r>
          </a:p>
          <a:p>
            <a:pPr>
              <a:spcBef>
                <a:spcPts val="2400"/>
              </a:spcBef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Atributo</a:t>
            </a:r>
            <a:r>
              <a:rPr lang="en-US" sz="4000" dirty="0" smtClean="0">
                <a:solidFill>
                  <a:srgbClr val="002060"/>
                </a:solidFill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</a:rPr>
              <a:t>Tipo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Attribute: Type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000" dirty="0">
                <a:latin typeface="Trebuchet MS" panose="020B0603020202020204" pitchFamily="34" charset="0"/>
              </a:rPr>
              <a:t>An identifier (</a:t>
            </a:r>
            <a:r>
              <a:rPr lang="en-US" sz="2000" b="1" dirty="0">
                <a:latin typeface="Trebuchet MS" panose="020B0603020202020204" pitchFamily="34" charset="0"/>
              </a:rPr>
              <a:t>key</a:t>
            </a:r>
            <a:r>
              <a:rPr lang="en-US" sz="2000" dirty="0">
                <a:latin typeface="Trebuchet MS" panose="020B0603020202020204" pitchFamily="34" charset="0"/>
              </a:rPr>
              <a:t>) is formed by one or more attributes of the entity </a:t>
            </a:r>
            <a:r>
              <a:rPr lang="en-US" sz="2000" dirty="0" smtClean="0">
                <a:latin typeface="Trebuchet MS" panose="020B0603020202020204" pitchFamily="34" charset="0"/>
              </a:rPr>
              <a:t>itself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An </a:t>
            </a:r>
            <a:r>
              <a:rPr lang="en-US" sz="2000" dirty="0">
                <a:latin typeface="Trebuchet MS" panose="020B0603020202020204" pitchFamily="34" charset="0"/>
              </a:rPr>
              <a:t>entity can contain several attributes whose values uniquely identify an occurrence of that entity: </a:t>
            </a:r>
            <a:r>
              <a:rPr lang="en-US" sz="2000" b="1" dirty="0">
                <a:latin typeface="Trebuchet MS" panose="020B0603020202020204" pitchFamily="34" charset="0"/>
              </a:rPr>
              <a:t>candidate </a:t>
            </a:r>
            <a:r>
              <a:rPr lang="en-US" sz="2000" b="1" dirty="0" smtClean="0">
                <a:latin typeface="Trebuchet MS" panose="020B0603020202020204" pitchFamily="34" charset="0"/>
              </a:rPr>
              <a:t>keys</a:t>
            </a:r>
          </a:p>
          <a:p>
            <a:pPr>
              <a:spcBef>
                <a:spcPts val="2400"/>
              </a:spcBef>
            </a:pPr>
            <a:r>
              <a:rPr lang="en-US" sz="2000" dirty="0" err="1" smtClean="0">
                <a:latin typeface="Trebuchet MS" panose="020B0603020202020204" pitchFamily="34" charset="0"/>
              </a:rPr>
              <a:t>PassportNumber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and </a:t>
            </a:r>
            <a:r>
              <a:rPr lang="en-US" sz="2000" dirty="0" err="1" smtClean="0">
                <a:latin typeface="Trebuchet MS" panose="020B0603020202020204" pitchFamily="34" charset="0"/>
              </a:rPr>
              <a:t>FiscalNumber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are candidate keys of the Employee </a:t>
            </a:r>
            <a:r>
              <a:rPr lang="en-US" sz="2000" dirty="0" smtClean="0">
                <a:latin typeface="Trebuchet MS" panose="020B0603020202020204" pitchFamily="34" charset="0"/>
              </a:rPr>
              <a:t>entity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A </a:t>
            </a:r>
            <a:r>
              <a:rPr lang="en-US" sz="2000" dirty="0">
                <a:latin typeface="Trebuchet MS" panose="020B0603020202020204" pitchFamily="34" charset="0"/>
              </a:rPr>
              <a:t>key formed by combining two or more attributes is a </a:t>
            </a:r>
            <a:r>
              <a:rPr lang="en-US" sz="2000" b="1" dirty="0">
                <a:latin typeface="Trebuchet MS" panose="020B0603020202020204" pitchFamily="34" charset="0"/>
              </a:rPr>
              <a:t>composite </a:t>
            </a:r>
            <a:r>
              <a:rPr lang="en-US" sz="2000" b="1" dirty="0" smtClean="0">
                <a:latin typeface="Trebuchet MS" panose="020B0603020202020204" pitchFamily="34" charset="0"/>
              </a:rPr>
              <a:t>key</a:t>
            </a:r>
          </a:p>
          <a:p>
            <a:pPr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A </a:t>
            </a:r>
            <a:r>
              <a:rPr lang="en-US" sz="2000" dirty="0">
                <a:latin typeface="Trebuchet MS" panose="020B0603020202020204" pitchFamily="34" charset="0"/>
              </a:rPr>
              <a:t>key is </a:t>
            </a:r>
            <a:r>
              <a:rPr lang="en-US" sz="2000" b="1" dirty="0">
                <a:latin typeface="Trebuchet MS" panose="020B0603020202020204" pitchFamily="34" charset="0"/>
              </a:rPr>
              <a:t>a minimal set of attributes whose values uniquely identify an instance in the set</a:t>
            </a:r>
            <a:r>
              <a:rPr lang="en-US" sz="20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77500" lnSpcReduction="20000"/>
          </a:bodyPr>
          <a:lstStyle/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Um </a:t>
            </a:r>
            <a:r>
              <a:rPr lang="pt-BR" dirty="0" smtClean="0">
                <a:latin typeface="Trebuchet MS" panose="020B0603020202020204" pitchFamily="34" charset="0"/>
              </a:rPr>
              <a:t>identificador (</a:t>
            </a:r>
            <a:r>
              <a:rPr lang="pt-BR" b="1" dirty="0" smtClean="0">
                <a:latin typeface="Trebuchet MS" panose="020B0603020202020204" pitchFamily="34" charset="0"/>
              </a:rPr>
              <a:t>chave</a:t>
            </a:r>
            <a:r>
              <a:rPr lang="pt-BR" dirty="0" smtClean="0">
                <a:latin typeface="Trebuchet MS" panose="020B0603020202020204" pitchFamily="34" charset="0"/>
              </a:rPr>
              <a:t>) </a:t>
            </a:r>
            <a:r>
              <a:rPr lang="pt-BR" dirty="0">
                <a:latin typeface="Trebuchet MS" panose="020B0603020202020204" pitchFamily="34" charset="0"/>
              </a:rPr>
              <a:t>é formado por um ou mais atríbutos da própria </a:t>
            </a:r>
            <a:r>
              <a:rPr lang="pt-BR" dirty="0" smtClean="0">
                <a:latin typeface="Trebuchet MS" panose="020B0603020202020204" pitchFamily="34" charset="0"/>
              </a:rPr>
              <a:t>entidade</a:t>
            </a:r>
            <a:endParaRPr lang="pt-BR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Uma entidade pode conter vários atributos cujos valores identificam univocamente  uma ocorrência dessa entidade: </a:t>
            </a:r>
            <a:r>
              <a:rPr lang="pt-BR" b="1" dirty="0">
                <a:latin typeface="Trebuchet MS" panose="020B0603020202020204" pitchFamily="34" charset="0"/>
              </a:rPr>
              <a:t>chaves candidatas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NrCartaoCidadao e NIF são chaves candidatas da entidade Funcionário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Uma chave formada pela combinação de dois ou mais atributos é uma </a:t>
            </a:r>
            <a:r>
              <a:rPr lang="pt-BR" b="1" dirty="0">
                <a:latin typeface="Trebuchet MS" panose="020B0603020202020204" pitchFamily="34" charset="0"/>
              </a:rPr>
              <a:t>chave composta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Uma chave é um </a:t>
            </a:r>
            <a:r>
              <a:rPr lang="pt-BR" b="1" dirty="0">
                <a:latin typeface="Trebuchet MS" panose="020B0603020202020204" pitchFamily="34" charset="0"/>
              </a:rPr>
              <a:t>conjunto mínimo de atributos cujos valores identificam umivocamente uma instância no conjunto</a:t>
            </a:r>
            <a:r>
              <a:rPr lang="pt-BR" dirty="0" smtClean="0">
                <a:latin typeface="Trebuchet MS" panose="020B0603020202020204" pitchFamily="34" charset="0"/>
              </a:rPr>
              <a:t>.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Atributo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identificador</a:t>
            </a:r>
            <a:r>
              <a:rPr lang="en-US" sz="4000" dirty="0" smtClean="0">
                <a:solidFill>
                  <a:srgbClr val="002060"/>
                </a:solidFill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</a:rPr>
              <a:t>chave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 attribute</a:t>
            </a:r>
            <a:r>
              <a:rPr lang="en-US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key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9426" y="2177807"/>
            <a:ext cx="4664424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Apesar</a:t>
            </a:r>
            <a:r>
              <a:rPr lang="en-US" dirty="0" smtClean="0"/>
              <a:t> de se </a:t>
            </a:r>
            <a:r>
              <a:rPr lang="en-US" dirty="0" err="1" smtClean="0"/>
              <a:t>discutir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primária</a:t>
            </a:r>
            <a:r>
              <a:rPr lang="en-US" dirty="0" smtClean="0"/>
              <a:t> no </a:t>
            </a:r>
            <a:r>
              <a:rPr lang="en-US" dirty="0" err="1" smtClean="0"/>
              <a:t>contexto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Conceptual,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referir</a:t>
            </a:r>
            <a:r>
              <a:rPr lang="en-US" dirty="0" smtClean="0"/>
              <a:t>-se que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conceito</a:t>
            </a:r>
            <a:r>
              <a:rPr lang="en-US" dirty="0" smtClean="0"/>
              <a:t> é um </a:t>
            </a:r>
            <a:r>
              <a:rPr lang="en-US" dirty="0" err="1" smtClean="0"/>
              <a:t>conceito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primária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um </a:t>
            </a:r>
            <a:r>
              <a:rPr lang="en-US" dirty="0" err="1" smtClean="0"/>
              <a:t>conceito</a:t>
            </a:r>
            <a:r>
              <a:rPr lang="en-US" dirty="0" smtClean="0"/>
              <a:t> do “</a:t>
            </a:r>
            <a:r>
              <a:rPr lang="en-US" dirty="0" err="1" smtClean="0"/>
              <a:t>negócio</a:t>
            </a:r>
            <a:r>
              <a:rPr lang="en-US" dirty="0" smtClean="0"/>
              <a:t>” mas do </a:t>
            </a:r>
            <a:r>
              <a:rPr lang="en-US" dirty="0" err="1" smtClean="0"/>
              <a:t>desenho</a:t>
            </a:r>
            <a:r>
              <a:rPr lang="en-US" dirty="0" smtClean="0"/>
              <a:t> e </a:t>
            </a:r>
            <a:r>
              <a:rPr lang="en-US" dirty="0" err="1" smtClean="0"/>
              <a:t>portanto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rigor,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parte do </a:t>
            </a:r>
            <a:r>
              <a:rPr lang="en-US" dirty="0" err="1" smtClean="0"/>
              <a:t>Modelo</a:t>
            </a:r>
            <a:r>
              <a:rPr lang="en-US" dirty="0" smtClean="0"/>
              <a:t> Conceptual.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primária</a:t>
            </a:r>
            <a:r>
              <a:rPr lang="en-US" dirty="0" smtClean="0"/>
              <a:t> é um </a:t>
            </a:r>
            <a:r>
              <a:rPr lang="en-US" dirty="0" err="1" smtClean="0"/>
              <a:t>conceito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Relacional</a:t>
            </a:r>
            <a:r>
              <a:rPr lang="en-US" dirty="0" smtClean="0"/>
              <a:t> de dados, um </a:t>
            </a:r>
            <a:r>
              <a:rPr lang="en-US" dirty="0" err="1" smtClean="0"/>
              <a:t>caso</a:t>
            </a:r>
            <a:r>
              <a:rPr lang="en-US" dirty="0" smtClean="0"/>
              <a:t> particular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1026" y="2039308"/>
            <a:ext cx="4664424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Despite discussing the concept of primary key in the context of the Conceptual Model, it should be noted that this concept is </a:t>
            </a:r>
            <a:r>
              <a:rPr lang="en-US" dirty="0" smtClean="0"/>
              <a:t>specific </a:t>
            </a:r>
            <a:r>
              <a:rPr lang="en-US" dirty="0"/>
              <a:t>to the Relational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primary key is not a “business” concept but a design concept and therefore, strictly speaking, it is not part of the Conceptual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primary key is a concept of the Relational Data Model, a particular case of the Logical Model.</a:t>
            </a:r>
          </a:p>
        </p:txBody>
      </p:sp>
    </p:spTree>
    <p:extLst>
      <p:ext uri="{BB962C8B-B14F-4D97-AF65-F5344CB8AC3E}">
        <p14:creationId xmlns:p14="http://schemas.microsoft.com/office/powerpoint/2010/main" val="305778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latin typeface="Trebuchet MS" panose="020B0603020202020204" pitchFamily="34" charset="0"/>
              </a:rPr>
              <a:t>The </a:t>
            </a:r>
            <a:r>
              <a:rPr lang="en-US" sz="2400" b="1" dirty="0">
                <a:latin typeface="Trebuchet MS" panose="020B0603020202020204" pitchFamily="34" charset="0"/>
              </a:rPr>
              <a:t>primary key </a:t>
            </a:r>
            <a:r>
              <a:rPr lang="en-US" sz="2400" dirty="0">
                <a:latin typeface="Trebuchet MS" panose="020B0603020202020204" pitchFamily="34" charset="0"/>
              </a:rPr>
              <a:t>of an entity is the attribute, or set of attributes, which uniquely identifies each instance of the </a:t>
            </a:r>
            <a:r>
              <a:rPr lang="en-US" sz="2400" dirty="0" smtClean="0">
                <a:latin typeface="Trebuchet MS" panose="020B0603020202020204" pitchFamily="34" charset="0"/>
              </a:rPr>
              <a:t>entity</a:t>
            </a:r>
          </a:p>
          <a:p>
            <a:pPr>
              <a:spcBef>
                <a:spcPts val="2400"/>
              </a:spcBef>
            </a:pPr>
            <a:r>
              <a:rPr 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sz="2400" dirty="0">
                <a:latin typeface="Trebuchet MS" panose="020B0603020202020204" pitchFamily="34" charset="0"/>
              </a:rPr>
              <a:t>primary key is one of the candidate </a:t>
            </a:r>
            <a:r>
              <a:rPr lang="en-US" sz="2400" dirty="0" smtClean="0">
                <a:latin typeface="Trebuchet MS" panose="020B0603020202020204" pitchFamily="34" charset="0"/>
              </a:rPr>
              <a:t>keys</a:t>
            </a:r>
          </a:p>
          <a:p>
            <a:pPr>
              <a:spcBef>
                <a:spcPts val="2400"/>
              </a:spcBef>
            </a:pPr>
            <a:r>
              <a:rPr lang="en-US" sz="2400" dirty="0" smtClean="0">
                <a:latin typeface="Trebuchet MS" panose="020B0603020202020204" pitchFamily="34" charset="0"/>
              </a:rPr>
              <a:t>Student </a:t>
            </a:r>
            <a:r>
              <a:rPr lang="en-US" sz="2400" dirty="0">
                <a:latin typeface="Trebuchet MS" panose="020B0603020202020204" pitchFamily="34" charset="0"/>
              </a:rPr>
              <a:t>= </a:t>
            </a:r>
            <a:r>
              <a:rPr lang="en-US" sz="2400" dirty="0" smtClean="0">
                <a:latin typeface="Trebuchet MS" panose="020B0603020202020204" pitchFamily="34" charset="0"/>
              </a:rPr>
              <a:t>{</a:t>
            </a:r>
            <a:r>
              <a:rPr lang="en-US" sz="2400" dirty="0" err="1">
                <a:latin typeface="Trebuchet MS" panose="020B0603020202020204" pitchFamily="34" charset="0"/>
              </a:rPr>
              <a:t>e</a:t>
            </a:r>
            <a:r>
              <a:rPr lang="en-US" sz="2400" dirty="0" err="1" smtClean="0">
                <a:latin typeface="Trebuchet MS" panose="020B0603020202020204" pitchFamily="34" charset="0"/>
              </a:rPr>
              <a:t>nrollNumber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latin typeface="Trebuchet MS" panose="020B0603020202020204" pitchFamily="34" charset="0"/>
              </a:rPr>
              <a:t>nationalId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latin typeface="Trebuchet MS" panose="020B0603020202020204" pitchFamily="34" charset="0"/>
              </a:rPr>
              <a:t>fiscalNumber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>
                <a:latin typeface="Trebuchet MS" panose="020B0603020202020204" pitchFamily="34" charset="0"/>
              </a:rPr>
              <a:t>name, address, </a:t>
            </a:r>
            <a:r>
              <a:rPr lang="en-US" sz="2400" dirty="0" err="1" smtClean="0">
                <a:latin typeface="Trebuchet MS" panose="020B0603020202020204" pitchFamily="34" charset="0"/>
              </a:rPr>
              <a:t>nameDegree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latin typeface="Trebuchet MS" panose="020B0603020202020204" pitchFamily="34" charset="0"/>
              </a:rPr>
              <a:t>curricularYear</a:t>
            </a:r>
            <a:r>
              <a:rPr lang="en-US" sz="2400" dirty="0" smtClean="0">
                <a:latin typeface="Trebuchet MS" panose="020B0603020202020204" pitchFamily="34" charset="0"/>
              </a:rPr>
              <a:t>}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What </a:t>
            </a:r>
            <a:r>
              <a:rPr lang="en-US" sz="2000" dirty="0">
                <a:latin typeface="Trebuchet MS" panose="020B0603020202020204" pitchFamily="34" charset="0"/>
              </a:rPr>
              <a:t>are the candidate </a:t>
            </a:r>
            <a:r>
              <a:rPr lang="en-US" sz="2000" dirty="0" smtClean="0">
                <a:latin typeface="Trebuchet MS" panose="020B0603020202020204" pitchFamily="34" charset="0"/>
              </a:rPr>
              <a:t>keys?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Which </a:t>
            </a:r>
            <a:r>
              <a:rPr lang="en-US" sz="2000" dirty="0">
                <a:latin typeface="Trebuchet MS" panose="020B0603020202020204" pitchFamily="34" charset="0"/>
              </a:rPr>
              <a:t>one is the best primary key?.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85000" lnSpcReduction="10000"/>
          </a:bodyPr>
          <a:lstStyle/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A </a:t>
            </a:r>
            <a:r>
              <a:rPr lang="pt-BR" b="1" dirty="0">
                <a:latin typeface="Trebuchet MS" panose="020B0603020202020204" pitchFamily="34" charset="0"/>
              </a:rPr>
              <a:t>chave primária </a:t>
            </a:r>
            <a:r>
              <a:rPr lang="pt-BR" dirty="0" smtClean="0">
                <a:latin typeface="Trebuchet MS" panose="020B0603020202020204" pitchFamily="34" charset="0"/>
              </a:rPr>
              <a:t>de </a:t>
            </a:r>
            <a:r>
              <a:rPr lang="pt-BR" dirty="0">
                <a:latin typeface="Trebuchet MS" panose="020B0603020202020204" pitchFamily="34" charset="0"/>
              </a:rPr>
              <a:t>uma entidade é o atributo, ou conjunto de atributos, que identifica de forma unívoca cada instância da entidade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A chave primária é uma das chaves candidatas</a:t>
            </a:r>
          </a:p>
          <a:p>
            <a:pPr>
              <a:spcBef>
                <a:spcPts val="2400"/>
              </a:spcBef>
            </a:pPr>
            <a:endParaRPr lang="pt-BR" dirty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dirty="0">
                <a:latin typeface="Trebuchet MS" panose="020B0603020202020204" pitchFamily="34" charset="0"/>
              </a:rPr>
              <a:t>Aluno = {nrMatricula, nrCartaoCidadao, nif, nome, endereço, nomeCurso, anoCurricular}</a:t>
            </a:r>
          </a:p>
          <a:p>
            <a:pPr lvl="1"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Quais são as chaves candidatas?</a:t>
            </a:r>
          </a:p>
          <a:p>
            <a:pPr lvl="1"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Qual delas é a melhor chave primária</a:t>
            </a:r>
            <a:r>
              <a:rPr lang="pt-BR" dirty="0" smtClean="0">
                <a:latin typeface="Trebuchet MS" panose="020B0603020202020204" pitchFamily="34" charset="0"/>
              </a:rPr>
              <a:t>?.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Atributo</a:t>
            </a:r>
            <a:r>
              <a:rPr lang="en-US" sz="4000" dirty="0" smtClean="0">
                <a:solidFill>
                  <a:srgbClr val="002060"/>
                </a:solidFill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</a:rPr>
              <a:t>Chave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Primária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Attribute: Primary Key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latin typeface="Trebuchet MS" panose="020B0603020202020204" pitchFamily="34" charset="0"/>
              </a:rPr>
              <a:t>The </a:t>
            </a:r>
            <a:r>
              <a:rPr lang="en-US" sz="2400" b="1" dirty="0">
                <a:latin typeface="Trebuchet MS" panose="020B0603020202020204" pitchFamily="34" charset="0"/>
              </a:rPr>
              <a:t>primary key </a:t>
            </a:r>
            <a:r>
              <a:rPr lang="en-US" sz="2400" dirty="0">
                <a:latin typeface="Trebuchet MS" panose="020B0603020202020204" pitchFamily="34" charset="0"/>
              </a:rPr>
              <a:t>of an entity is the attribute, or set of attributes, which uniquely identifies each instance of the </a:t>
            </a:r>
            <a:r>
              <a:rPr lang="en-US" sz="2400" dirty="0" smtClean="0">
                <a:latin typeface="Trebuchet MS" panose="020B0603020202020204" pitchFamily="34" charset="0"/>
              </a:rPr>
              <a:t>entity</a:t>
            </a:r>
          </a:p>
          <a:p>
            <a:pPr>
              <a:spcBef>
                <a:spcPts val="2400"/>
              </a:spcBef>
            </a:pPr>
            <a:r>
              <a:rPr lang="en-US" sz="2400" dirty="0" smtClean="0">
                <a:latin typeface="Trebuchet MS" panose="020B0603020202020204" pitchFamily="34" charset="0"/>
              </a:rPr>
              <a:t>The </a:t>
            </a:r>
            <a:r>
              <a:rPr lang="en-US" sz="2400" dirty="0">
                <a:latin typeface="Trebuchet MS" panose="020B0603020202020204" pitchFamily="34" charset="0"/>
              </a:rPr>
              <a:t>primary key is one of the candidate </a:t>
            </a:r>
            <a:r>
              <a:rPr lang="en-US" sz="2400" dirty="0" smtClean="0">
                <a:latin typeface="Trebuchet MS" panose="020B0603020202020204" pitchFamily="34" charset="0"/>
              </a:rPr>
              <a:t>keys</a:t>
            </a:r>
          </a:p>
          <a:p>
            <a:pPr>
              <a:spcBef>
                <a:spcPts val="2400"/>
              </a:spcBef>
            </a:pPr>
            <a:r>
              <a:rPr lang="en-US" sz="2400" dirty="0" smtClean="0">
                <a:latin typeface="Trebuchet MS" panose="020B0603020202020204" pitchFamily="34" charset="0"/>
              </a:rPr>
              <a:t>Student </a:t>
            </a:r>
            <a:r>
              <a:rPr lang="en-US" sz="2400" dirty="0">
                <a:latin typeface="Trebuchet MS" panose="020B0603020202020204" pitchFamily="34" charset="0"/>
              </a:rPr>
              <a:t>= </a:t>
            </a:r>
            <a:r>
              <a:rPr lang="en-US" sz="2400" dirty="0" smtClean="0">
                <a:latin typeface="Trebuchet MS" panose="020B0603020202020204" pitchFamily="34" charset="0"/>
              </a:rPr>
              <a:t>{</a:t>
            </a:r>
            <a:r>
              <a:rPr lang="en-US" sz="2400" b="1" u="sng" dirty="0" err="1">
                <a:latin typeface="Trebuchet MS" panose="020B0603020202020204" pitchFamily="34" charset="0"/>
              </a:rPr>
              <a:t>e</a:t>
            </a:r>
            <a:r>
              <a:rPr lang="en-US" sz="2400" b="1" u="sng" dirty="0" err="1" smtClean="0">
                <a:latin typeface="Trebuchet MS" panose="020B0603020202020204" pitchFamily="34" charset="0"/>
              </a:rPr>
              <a:t>nrollNumber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latin typeface="Trebuchet MS" panose="020B0603020202020204" pitchFamily="34" charset="0"/>
              </a:rPr>
              <a:t>nationalId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latin typeface="Trebuchet MS" panose="020B0603020202020204" pitchFamily="34" charset="0"/>
              </a:rPr>
              <a:t>fiscalNumber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>
                <a:latin typeface="Trebuchet MS" panose="020B0603020202020204" pitchFamily="34" charset="0"/>
              </a:rPr>
              <a:t>name, address, </a:t>
            </a:r>
            <a:r>
              <a:rPr lang="en-US" sz="2400" dirty="0" err="1" smtClean="0">
                <a:latin typeface="Trebuchet MS" panose="020B0603020202020204" pitchFamily="34" charset="0"/>
              </a:rPr>
              <a:t>nameDegree</a:t>
            </a:r>
            <a:r>
              <a:rPr lang="en-US" sz="2400" dirty="0" smtClean="0"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latin typeface="Trebuchet MS" panose="020B0603020202020204" pitchFamily="34" charset="0"/>
              </a:rPr>
              <a:t>curricularYear</a:t>
            </a:r>
            <a:r>
              <a:rPr lang="en-US" sz="2400" dirty="0" smtClean="0">
                <a:latin typeface="Trebuchet MS" panose="020B0603020202020204" pitchFamily="34" charset="0"/>
              </a:rPr>
              <a:t>}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What </a:t>
            </a:r>
            <a:r>
              <a:rPr lang="en-US" sz="2000" dirty="0">
                <a:latin typeface="Trebuchet MS" panose="020B0603020202020204" pitchFamily="34" charset="0"/>
              </a:rPr>
              <a:t>are the candidate </a:t>
            </a:r>
            <a:r>
              <a:rPr lang="en-US" sz="2000" dirty="0" smtClean="0">
                <a:latin typeface="Trebuchet MS" panose="020B0603020202020204" pitchFamily="34" charset="0"/>
              </a:rPr>
              <a:t>keys?</a:t>
            </a:r>
          </a:p>
          <a:p>
            <a:pPr lvl="1">
              <a:spcBef>
                <a:spcPts val="2400"/>
              </a:spcBef>
            </a:pPr>
            <a:r>
              <a:rPr lang="en-US" sz="2000" dirty="0" smtClean="0">
                <a:latin typeface="Trebuchet MS" panose="020B0603020202020204" pitchFamily="34" charset="0"/>
              </a:rPr>
              <a:t>Which </a:t>
            </a:r>
            <a:r>
              <a:rPr lang="en-US" sz="2000" dirty="0">
                <a:latin typeface="Trebuchet MS" panose="020B0603020202020204" pitchFamily="34" charset="0"/>
              </a:rPr>
              <a:t>one is the best primary key?.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85000" lnSpcReduction="10000"/>
          </a:bodyPr>
          <a:lstStyle/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A </a:t>
            </a:r>
            <a:r>
              <a:rPr lang="pt-BR" b="1" dirty="0">
                <a:latin typeface="Trebuchet MS" panose="020B0603020202020204" pitchFamily="34" charset="0"/>
              </a:rPr>
              <a:t>chave primária </a:t>
            </a:r>
            <a:r>
              <a:rPr lang="pt-BR" dirty="0" smtClean="0">
                <a:latin typeface="Trebuchet MS" panose="020B0603020202020204" pitchFamily="34" charset="0"/>
              </a:rPr>
              <a:t>de </a:t>
            </a:r>
            <a:r>
              <a:rPr lang="pt-BR" dirty="0">
                <a:latin typeface="Trebuchet MS" panose="020B0603020202020204" pitchFamily="34" charset="0"/>
              </a:rPr>
              <a:t>uma entidade é o atributo, ou conjunto de atributos, que identifica de forma unívoca cada instância da entidade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A chave primária é uma das chaves candidatas</a:t>
            </a:r>
          </a:p>
          <a:p>
            <a:pPr>
              <a:spcBef>
                <a:spcPts val="2400"/>
              </a:spcBef>
            </a:pPr>
            <a:endParaRPr lang="pt-BR" dirty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dirty="0">
                <a:latin typeface="Trebuchet MS" panose="020B0603020202020204" pitchFamily="34" charset="0"/>
              </a:rPr>
              <a:t>Aluno = {</a:t>
            </a:r>
            <a:r>
              <a:rPr lang="pt-BR" b="1" u="sng" dirty="0">
                <a:latin typeface="Trebuchet MS" panose="020B0603020202020204" pitchFamily="34" charset="0"/>
              </a:rPr>
              <a:t>nrMatricula</a:t>
            </a:r>
            <a:r>
              <a:rPr lang="pt-BR" dirty="0">
                <a:latin typeface="Trebuchet MS" panose="020B0603020202020204" pitchFamily="34" charset="0"/>
              </a:rPr>
              <a:t>, nrCartaoCidadao, nif, nome, endereço, nomeCurso, anoCurricular}</a:t>
            </a:r>
          </a:p>
          <a:p>
            <a:pPr lvl="1"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Quais são as chaves candidatas?</a:t>
            </a:r>
          </a:p>
          <a:p>
            <a:pPr lvl="1"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Qual delas é a melhor chave primária</a:t>
            </a:r>
            <a:r>
              <a:rPr lang="pt-BR" dirty="0" smtClean="0">
                <a:latin typeface="Trebuchet MS" panose="020B0603020202020204" pitchFamily="34" charset="0"/>
              </a:rPr>
              <a:t>?.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Atributo</a:t>
            </a:r>
            <a:r>
              <a:rPr lang="en-US" sz="4000" dirty="0" smtClean="0">
                <a:solidFill>
                  <a:srgbClr val="002060"/>
                </a:solidFill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</a:rPr>
              <a:t>Chave</a:t>
            </a:r>
            <a:r>
              <a:rPr lang="en-US" sz="4000" dirty="0" smtClean="0">
                <a:solidFill>
                  <a:srgbClr val="002060"/>
                </a:solidFill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</a:rPr>
              <a:t>Primária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Attribute: Primary Key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600" dirty="0">
                <a:latin typeface="Trebuchet MS" panose="020B0603020202020204" pitchFamily="34" charset="0"/>
              </a:rPr>
              <a:t>A Relationship is an association between </a:t>
            </a:r>
            <a:r>
              <a:rPr lang="en-US" sz="2600" dirty="0" smtClean="0">
                <a:latin typeface="Trebuchet MS" panose="020B0603020202020204" pitchFamily="34" charset="0"/>
              </a:rPr>
              <a:t>Entities</a:t>
            </a:r>
          </a:p>
          <a:p>
            <a:pPr>
              <a:spcBef>
                <a:spcPts val="2400"/>
              </a:spcBef>
            </a:pPr>
            <a:r>
              <a:rPr lang="en-US" sz="2600" dirty="0" smtClean="0">
                <a:latin typeface="Trebuchet MS" panose="020B0603020202020204" pitchFamily="34" charset="0"/>
              </a:rPr>
              <a:t>A </a:t>
            </a:r>
            <a:r>
              <a:rPr lang="en-US" sz="2600" dirty="0">
                <a:latin typeface="Trebuchet MS" panose="020B0603020202020204" pitchFamily="34" charset="0"/>
              </a:rPr>
              <a:t>Relationship is characterized by its </a:t>
            </a:r>
            <a:r>
              <a:rPr lang="en-US" sz="2600" b="1" dirty="0">
                <a:latin typeface="Trebuchet MS" panose="020B0603020202020204" pitchFamily="34" charset="0"/>
              </a:rPr>
              <a:t>arguments</a:t>
            </a:r>
            <a:r>
              <a:rPr lang="en-US" sz="2600" dirty="0">
                <a:latin typeface="Trebuchet MS" panose="020B0603020202020204" pitchFamily="34" charset="0"/>
              </a:rPr>
              <a:t> (Entities) and respective </a:t>
            </a:r>
            <a:r>
              <a:rPr lang="en-US" sz="2600" b="1" dirty="0">
                <a:latin typeface="Trebuchet MS" panose="020B0603020202020204" pitchFamily="34" charset="0"/>
              </a:rPr>
              <a:t>cardinalities</a:t>
            </a:r>
            <a:r>
              <a:rPr lang="en-US" sz="2600" dirty="0">
                <a:latin typeface="Trebuchet MS" panose="020B0603020202020204" pitchFamily="34" charset="0"/>
              </a:rPr>
              <a:t> -- number of instances of the Relationship in which the Entity can </a:t>
            </a:r>
            <a:r>
              <a:rPr lang="en-US" sz="2600" dirty="0" smtClean="0">
                <a:latin typeface="Trebuchet MS" panose="020B0603020202020204" pitchFamily="34" charset="0"/>
              </a:rPr>
              <a:t>participate</a:t>
            </a:r>
          </a:p>
          <a:p>
            <a:pPr>
              <a:spcBef>
                <a:spcPts val="2400"/>
              </a:spcBef>
            </a:pPr>
            <a:r>
              <a:rPr lang="en-US" sz="2600" dirty="0" smtClean="0">
                <a:latin typeface="Trebuchet MS" panose="020B0603020202020204" pitchFamily="34" charset="0"/>
              </a:rPr>
              <a:t>The </a:t>
            </a:r>
            <a:r>
              <a:rPr lang="en-US" sz="2600" b="1" dirty="0">
                <a:latin typeface="Trebuchet MS" panose="020B0603020202020204" pitchFamily="34" charset="0"/>
              </a:rPr>
              <a:t>degree</a:t>
            </a:r>
            <a:r>
              <a:rPr lang="en-US" sz="2600" dirty="0">
                <a:latin typeface="Trebuchet MS" panose="020B0603020202020204" pitchFamily="34" charset="0"/>
              </a:rPr>
              <a:t> of a Relationship is the number of Entities that are associated via the Relationship.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Um Relacionamento é uma associação entre Entidades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Um Relacionamento é caracterizado pelos seus </a:t>
            </a:r>
            <a:r>
              <a:rPr lang="pt-BR" b="1" dirty="0">
                <a:latin typeface="Trebuchet MS" panose="020B0603020202020204" pitchFamily="34" charset="0"/>
              </a:rPr>
              <a:t>argumentos</a:t>
            </a:r>
            <a:r>
              <a:rPr lang="pt-BR" dirty="0">
                <a:latin typeface="Trebuchet MS" panose="020B0603020202020204" pitchFamily="34" charset="0"/>
              </a:rPr>
              <a:t> (Entidades) e respetivas </a:t>
            </a:r>
            <a:r>
              <a:rPr lang="pt-BR" b="1" dirty="0">
                <a:latin typeface="Trebuchet MS" panose="020B0603020202020204" pitchFamily="34" charset="0"/>
              </a:rPr>
              <a:t>cardinalidades</a:t>
            </a:r>
            <a:r>
              <a:rPr lang="pt-BR" dirty="0">
                <a:latin typeface="Trebuchet MS" panose="020B0603020202020204" pitchFamily="34" charset="0"/>
              </a:rPr>
              <a:t> </a:t>
            </a:r>
            <a:r>
              <a:rPr lang="pt-BR" dirty="0" smtClean="0">
                <a:latin typeface="Trebuchet MS" panose="020B0603020202020204" pitchFamily="34" charset="0"/>
              </a:rPr>
              <a:t>-- número </a:t>
            </a:r>
            <a:r>
              <a:rPr lang="pt-BR" dirty="0">
                <a:latin typeface="Trebuchet MS" panose="020B0603020202020204" pitchFamily="34" charset="0"/>
              </a:rPr>
              <a:t>de instâncias do Relacionamento em que a Entidade pode participar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O </a:t>
            </a:r>
            <a:r>
              <a:rPr lang="pt-BR" b="1" dirty="0">
                <a:latin typeface="Trebuchet MS" panose="020B0603020202020204" pitchFamily="34" charset="0"/>
              </a:rPr>
              <a:t>grau</a:t>
            </a:r>
            <a:r>
              <a:rPr lang="pt-BR" dirty="0">
                <a:latin typeface="Trebuchet MS" panose="020B0603020202020204" pitchFamily="34" charset="0"/>
              </a:rPr>
              <a:t> de um Relacionamento é o número de Entidades que se associam por via do Relacionamento.</a:t>
            </a:r>
          </a:p>
          <a:p>
            <a:pPr>
              <a:spcBef>
                <a:spcPts val="2400"/>
              </a:spcBef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Relacionamento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600" dirty="0">
                <a:latin typeface="Trebuchet MS" panose="020B0603020202020204" pitchFamily="34" charset="0"/>
              </a:rPr>
              <a:t>Number of instances of the Relationship in which an Entity can </a:t>
            </a:r>
            <a:r>
              <a:rPr lang="en-US" sz="2600" dirty="0" smtClean="0">
                <a:latin typeface="Trebuchet MS" panose="020B0603020202020204" pitchFamily="34" charset="0"/>
              </a:rPr>
              <a:t>participate</a:t>
            </a:r>
          </a:p>
          <a:p>
            <a:pPr>
              <a:spcBef>
                <a:spcPts val="2400"/>
              </a:spcBef>
            </a:pPr>
            <a:r>
              <a:rPr lang="en-US" sz="2600" dirty="0" smtClean="0">
                <a:latin typeface="Trebuchet MS" panose="020B0603020202020204" pitchFamily="34" charset="0"/>
              </a:rPr>
              <a:t>Cardinality </a:t>
            </a:r>
            <a:r>
              <a:rPr lang="en-US" sz="2600" dirty="0">
                <a:latin typeface="Trebuchet MS" panose="020B0603020202020204" pitchFamily="34" charset="0"/>
              </a:rPr>
              <a:t>must be defined in both </a:t>
            </a:r>
            <a:r>
              <a:rPr lang="en-US" sz="2600" dirty="0" smtClean="0">
                <a:latin typeface="Trebuchet MS" panose="020B0603020202020204" pitchFamily="34" charset="0"/>
              </a:rPr>
              <a:t>directions</a:t>
            </a:r>
          </a:p>
          <a:p>
            <a:pPr>
              <a:spcBef>
                <a:spcPts val="2400"/>
              </a:spcBef>
            </a:pPr>
            <a:r>
              <a:rPr lang="en-US" sz="2600" dirty="0" smtClean="0">
                <a:latin typeface="Trebuchet MS" panose="020B0603020202020204" pitchFamily="34" charset="0"/>
              </a:rPr>
              <a:t>Represent cardinalities by </a:t>
            </a:r>
            <a:r>
              <a:rPr lang="en-US" sz="2600" dirty="0">
                <a:latin typeface="Trebuchet MS" panose="020B0603020202020204" pitchFamily="34" charset="0"/>
              </a:rPr>
              <a:t>the maximum value (ER, ...) or the lower and upper limits (relational model, UML classes</a:t>
            </a:r>
            <a:r>
              <a:rPr lang="en-US" sz="2600" dirty="0" smtClean="0">
                <a:latin typeface="Trebuchet MS" panose="020B0603020202020204" pitchFamily="34" charset="0"/>
              </a:rPr>
              <a:t>).</a:t>
            </a:r>
            <a:endParaRPr lang="en-US" sz="2600" dirty="0">
              <a:latin typeface="Trebuchet MS" panose="020B060302020202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Número de instâncias do Relacionamento em que uma Entidade pode participar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A cardinalidade deve ser definida em ambos os sentidos</a:t>
            </a:r>
          </a:p>
          <a:p>
            <a:pPr>
              <a:spcBef>
                <a:spcPts val="2400"/>
              </a:spcBef>
            </a:pPr>
            <a:r>
              <a:rPr lang="pt-BR" dirty="0">
                <a:latin typeface="Trebuchet MS" panose="020B0603020202020204" pitchFamily="34" charset="0"/>
              </a:rPr>
              <a:t>Na descrição das cardinalidades usa-se o valor máximo (ER, ...) ou os limites inferior e superior (modelo relacional, classes UML).</a:t>
            </a:r>
          </a:p>
          <a:p>
            <a:pPr>
              <a:spcBef>
                <a:spcPts val="2400"/>
              </a:spcBef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Relacionamento</a:t>
            </a:r>
            <a:r>
              <a:rPr lang="en-US" sz="4000" dirty="0" smtClean="0">
                <a:solidFill>
                  <a:srgbClr val="002060"/>
                </a:solidFill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</a:rPr>
              <a:t>Cardinalidade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Relationship: cardinality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42744"/>
            <a:ext cx="10058400" cy="49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7340712" y="1642744"/>
            <a:ext cx="4583064" cy="5099432"/>
          </a:xfrm>
          <a:effectLst/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spcBef>
                <a:spcPts val="2400"/>
              </a:spcBef>
              <a:buNone/>
            </a:pPr>
            <a:r>
              <a:rPr lang="en-US" sz="2400" b="1" dirty="0">
                <a:latin typeface="Trebuchet MS" panose="020B0603020202020204" pitchFamily="34" charset="0"/>
              </a:rPr>
              <a:t>1:1 (one-to-one)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b="1" dirty="0">
                <a:latin typeface="Trebuchet MS" panose="020B0603020202020204" pitchFamily="34" charset="0"/>
              </a:rPr>
              <a:t>An employee manages a department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b="1" dirty="0">
                <a:latin typeface="Trebuchet MS" panose="020B0603020202020204" pitchFamily="34" charset="0"/>
              </a:rPr>
              <a:t>A department is managed by an employee</a:t>
            </a:r>
          </a:p>
          <a:p>
            <a:pPr marL="0" indent="0">
              <a:lnSpc>
                <a:spcPct val="70000"/>
              </a:lnSpc>
              <a:spcBef>
                <a:spcPts val="2400"/>
              </a:spcBef>
              <a:buNone/>
            </a:pPr>
            <a:r>
              <a:rPr lang="en-US" sz="2400" b="1" dirty="0">
                <a:latin typeface="Trebuchet MS" panose="020B0603020202020204" pitchFamily="34" charset="0"/>
              </a:rPr>
              <a:t>1:N (one-to-many)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b="1" dirty="0">
                <a:latin typeface="Trebuchet MS" panose="020B0603020202020204" pitchFamily="34" charset="0"/>
              </a:rPr>
              <a:t>One employee manages many departments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b="1" dirty="0">
                <a:latin typeface="Trebuchet MS" panose="020B0603020202020204" pitchFamily="34" charset="0"/>
              </a:rPr>
              <a:t>A department is managed by an employee</a:t>
            </a:r>
          </a:p>
          <a:p>
            <a:pPr marL="0" indent="0">
              <a:lnSpc>
                <a:spcPct val="70000"/>
              </a:lnSpc>
              <a:spcBef>
                <a:spcPts val="2400"/>
              </a:spcBef>
              <a:buNone/>
            </a:pPr>
            <a:r>
              <a:rPr lang="en-US" sz="2400" b="1" dirty="0">
                <a:latin typeface="Trebuchet MS" panose="020B0603020202020204" pitchFamily="34" charset="0"/>
              </a:rPr>
              <a:t>N:N (many-to-many)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b="1" dirty="0">
                <a:latin typeface="Trebuchet MS" panose="020B0603020202020204" pitchFamily="34" charset="0"/>
              </a:rPr>
              <a:t>An employee works in many departments.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400" b="1" dirty="0">
                <a:latin typeface="Trebuchet MS" panose="020B0603020202020204" pitchFamily="34" charset="0"/>
              </a:rPr>
              <a:t>A department has many employees.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4583064" cy="5099431"/>
          </a:xfrm>
          <a:effectLst/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t-BR" b="1" dirty="0">
                <a:latin typeface="Trebuchet MS" panose="020B0603020202020204" pitchFamily="34" charset="0"/>
              </a:rPr>
              <a:t>1:1 ( um-para-um)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Um funcionário gere um departamento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Um departamento é gerido por um funcionário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b="1" dirty="0" smtClean="0">
                <a:latin typeface="Trebuchet MS" panose="020B0603020202020204" pitchFamily="34" charset="0"/>
              </a:rPr>
              <a:t>1:N </a:t>
            </a:r>
            <a:r>
              <a:rPr lang="pt-BR" b="1" dirty="0">
                <a:latin typeface="Trebuchet MS" panose="020B0603020202020204" pitchFamily="34" charset="0"/>
              </a:rPr>
              <a:t>(um-para-muitos</a:t>
            </a:r>
            <a:r>
              <a:rPr lang="pt-BR" b="1" dirty="0" smtClean="0">
                <a:latin typeface="Trebuchet MS" panose="020B0603020202020204" pitchFamily="34" charset="0"/>
              </a:rPr>
              <a:t>)</a:t>
            </a:r>
            <a:endParaRPr lang="pt-BR" b="1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Um funcionário gere muitos departamentos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Um departamento é gerido por um funcionário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b="1" dirty="0" smtClean="0">
                <a:latin typeface="Trebuchet MS" panose="020B0603020202020204" pitchFamily="34" charset="0"/>
              </a:rPr>
              <a:t>N:N </a:t>
            </a:r>
            <a:r>
              <a:rPr lang="pt-BR" b="1" dirty="0">
                <a:latin typeface="Trebuchet MS" panose="020B0603020202020204" pitchFamily="34" charset="0"/>
              </a:rPr>
              <a:t>(muitos-para-muitos)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Um funcionário trabalha em muitos departamentos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Um departamento tem muitos funcionários</a:t>
            </a:r>
            <a:r>
              <a:rPr lang="pt-BR" dirty="0" smtClean="0">
                <a:latin typeface="Trebuchet MS" panose="020B0603020202020204" pitchFamily="34" charset="0"/>
              </a:rPr>
              <a:t>.</a:t>
            </a:r>
            <a:endParaRPr lang="pt-BR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88" y="1889760"/>
            <a:ext cx="2489424" cy="43708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Relacionamento</a:t>
            </a:r>
            <a:r>
              <a:rPr lang="en-US" sz="4000" dirty="0" smtClean="0">
                <a:solidFill>
                  <a:srgbClr val="002060"/>
                </a:solidFill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</a:rPr>
              <a:t>Cardinalidade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Relationship: cardinality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600" b="1" dirty="0">
                <a:latin typeface="Trebuchet MS" panose="020B0603020202020204" pitchFamily="34" charset="0"/>
              </a:rPr>
              <a:t>Total</a:t>
            </a:r>
            <a:r>
              <a:rPr lang="en-US" sz="2600" dirty="0">
                <a:latin typeface="Trebuchet MS" panose="020B0603020202020204" pitchFamily="34" charset="0"/>
              </a:rPr>
              <a:t>: all instances of an Entity participate in the </a:t>
            </a:r>
            <a:r>
              <a:rPr lang="en-US" sz="2600" dirty="0" smtClean="0">
                <a:latin typeface="Trebuchet MS" panose="020B0603020202020204" pitchFamily="34" charset="0"/>
              </a:rPr>
              <a:t>relationship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Trebuchet MS" panose="020B0603020202020204" pitchFamily="34" charset="0"/>
              </a:rPr>
              <a:t>All </a:t>
            </a:r>
            <a:r>
              <a:rPr lang="en-US" sz="2200" dirty="0">
                <a:latin typeface="Trebuchet MS" panose="020B0603020202020204" pitchFamily="34" charset="0"/>
              </a:rPr>
              <a:t>Employees belong to a </a:t>
            </a:r>
            <a:r>
              <a:rPr lang="en-US" sz="2200" dirty="0" smtClean="0">
                <a:latin typeface="Trebuchet MS" panose="020B0603020202020204" pitchFamily="34" charset="0"/>
              </a:rPr>
              <a:t>Department</a:t>
            </a:r>
          </a:p>
          <a:p>
            <a:pPr>
              <a:spcBef>
                <a:spcPts val="2400"/>
              </a:spcBef>
            </a:pPr>
            <a:r>
              <a:rPr lang="en-US" sz="2600" b="1" dirty="0" smtClean="0">
                <a:latin typeface="Trebuchet MS" panose="020B0603020202020204" pitchFamily="34" charset="0"/>
              </a:rPr>
              <a:t>Partial</a:t>
            </a:r>
            <a:r>
              <a:rPr lang="en-US" sz="2600" dirty="0">
                <a:latin typeface="Trebuchet MS" panose="020B0603020202020204" pitchFamily="34" charset="0"/>
              </a:rPr>
              <a:t>: each instance of the Entities may or may not participate in the </a:t>
            </a:r>
            <a:r>
              <a:rPr lang="en-US" sz="2600" dirty="0" smtClean="0">
                <a:latin typeface="Trebuchet MS" panose="020B0603020202020204" pitchFamily="34" charset="0"/>
              </a:rPr>
              <a:t>relationship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>
                <a:latin typeface="Trebuchet MS" panose="020B0603020202020204" pitchFamily="34" charset="0"/>
              </a:rPr>
              <a:t>Only </a:t>
            </a:r>
            <a:r>
              <a:rPr lang="en-US" sz="2200" dirty="0">
                <a:latin typeface="Trebuchet MS" panose="020B0603020202020204" pitchFamily="34" charset="0"/>
              </a:rPr>
              <a:t>a few Employees manage a Department.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pt-BR" b="1" dirty="0" smtClean="0">
                <a:latin typeface="Trebuchet MS" panose="020B0603020202020204" pitchFamily="34" charset="0"/>
              </a:rPr>
              <a:t>Total</a:t>
            </a:r>
            <a:r>
              <a:rPr lang="pt-BR" dirty="0" smtClean="0">
                <a:latin typeface="Trebuchet MS" panose="020B0603020202020204" pitchFamily="34" charset="0"/>
              </a:rPr>
              <a:t>: </a:t>
            </a:r>
            <a:r>
              <a:rPr lang="pt-BR" dirty="0">
                <a:latin typeface="Trebuchet MS" panose="020B0603020202020204" pitchFamily="34" charset="0"/>
              </a:rPr>
              <a:t>todas as instâncias de um Entidades participam na </a:t>
            </a:r>
            <a:r>
              <a:rPr lang="pt-BR" dirty="0" smtClean="0">
                <a:latin typeface="Trebuchet MS" panose="020B0603020202020204" pitchFamily="34" charset="0"/>
              </a:rPr>
              <a:t>relação</a:t>
            </a:r>
            <a:endParaRPr lang="pt-BR" dirty="0">
              <a:latin typeface="Trebuchet MS" panose="020B0603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latin typeface="Trebuchet MS" panose="020B0603020202020204" pitchFamily="34" charset="0"/>
              </a:rPr>
              <a:t>Todos os Funcionários pertencem a um Departamento</a:t>
            </a:r>
          </a:p>
          <a:p>
            <a:pPr>
              <a:spcBef>
                <a:spcPts val="2400"/>
              </a:spcBef>
            </a:pPr>
            <a:r>
              <a:rPr lang="pt-BR" b="1" dirty="0" smtClean="0">
                <a:latin typeface="Trebuchet MS" panose="020B0603020202020204" pitchFamily="34" charset="0"/>
              </a:rPr>
              <a:t>Parcial</a:t>
            </a:r>
            <a:r>
              <a:rPr lang="pt-BR" dirty="0" smtClean="0">
                <a:latin typeface="Trebuchet MS" panose="020B0603020202020204" pitchFamily="34" charset="0"/>
              </a:rPr>
              <a:t>: cada </a:t>
            </a:r>
            <a:r>
              <a:rPr lang="pt-BR" dirty="0">
                <a:latin typeface="Trebuchet MS" panose="020B0603020202020204" pitchFamily="34" charset="0"/>
              </a:rPr>
              <a:t>instância da Entidades pode ou não participar na </a:t>
            </a:r>
            <a:r>
              <a:rPr lang="pt-BR" dirty="0" smtClean="0">
                <a:latin typeface="Trebuchet MS" panose="020B0603020202020204" pitchFamily="34" charset="0"/>
              </a:rPr>
              <a:t>relação</a:t>
            </a:r>
            <a:endParaRPr lang="pt-BR" dirty="0">
              <a:latin typeface="Trebuchet MS" panose="020B0603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pt-BR" dirty="0">
                <a:latin typeface="Trebuchet MS" panose="020B0603020202020204" pitchFamily="34" charset="0"/>
              </a:rPr>
              <a:t>Só alguns Funcionários gerem um Departamento</a:t>
            </a:r>
            <a:r>
              <a:rPr lang="pt-BR" dirty="0" smtClean="0">
                <a:latin typeface="Trebuchet MS" panose="020B0603020202020204" pitchFamily="34" charset="0"/>
              </a:rPr>
              <a:t>.</a:t>
            </a: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Relacionamento</a:t>
            </a:r>
            <a:r>
              <a:rPr lang="en-US" sz="4000" dirty="0" smtClean="0">
                <a:solidFill>
                  <a:srgbClr val="002060"/>
                </a:solidFill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</a:rPr>
              <a:t>Cardinalidade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Relationship: cardinality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7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Processo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modelação</a:t>
            </a:r>
            <a:r>
              <a:rPr lang="en-US" dirty="0" smtClean="0">
                <a:solidFill>
                  <a:srgbClr val="C00000"/>
                </a:solidFill>
              </a:rPr>
              <a:t> de dados: </a:t>
            </a:r>
            <a:r>
              <a:rPr lang="en-US" dirty="0" err="1" smtClean="0">
                <a:solidFill>
                  <a:srgbClr val="C00000"/>
                </a:solidFill>
              </a:rPr>
              <a:t>nível</a:t>
            </a:r>
            <a:r>
              <a:rPr lang="en-US" dirty="0" smtClean="0">
                <a:solidFill>
                  <a:srgbClr val="C00000"/>
                </a:solidFill>
              </a:rPr>
              <a:t> conceptual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Entidade-Relacionamento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Notação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Chave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primária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Exercícios</a:t>
            </a:r>
            <a:endParaRPr lang="pt-BR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Data modeling process: conceptual level</a:t>
            </a:r>
          </a:p>
          <a:p>
            <a:r>
              <a:rPr lang="en-US" dirty="0">
                <a:solidFill>
                  <a:srgbClr val="7030A0"/>
                </a:solidFill>
              </a:rPr>
              <a:t>Entity-Relationship</a:t>
            </a:r>
          </a:p>
          <a:p>
            <a:r>
              <a:rPr lang="en-US" dirty="0">
                <a:solidFill>
                  <a:srgbClr val="7030A0"/>
                </a:solidFill>
              </a:rPr>
              <a:t>Notation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Primary </a:t>
            </a:r>
            <a:r>
              <a:rPr lang="en-US" dirty="0">
                <a:solidFill>
                  <a:srgbClr val="7030A0"/>
                </a:solidFill>
              </a:rPr>
              <a:t>key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2542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600" b="1" dirty="0">
                <a:latin typeface="Trebuchet MS" panose="020B0603020202020204" pitchFamily="34" charset="0"/>
              </a:rPr>
              <a:t>Unary relationship</a:t>
            </a:r>
            <a:r>
              <a:rPr lang="en-US" sz="2600" dirty="0">
                <a:latin typeface="Trebuchet MS" panose="020B0603020202020204" pitchFamily="34" charset="0"/>
              </a:rPr>
              <a:t>: one employee supervises several </a:t>
            </a:r>
            <a:r>
              <a:rPr lang="en-US" sz="2600" dirty="0" smtClean="0">
                <a:latin typeface="Trebuchet MS" panose="020B0603020202020204" pitchFamily="34" charset="0"/>
              </a:rPr>
              <a:t>employees</a:t>
            </a:r>
          </a:p>
          <a:p>
            <a:pPr>
              <a:spcBef>
                <a:spcPts val="2400"/>
              </a:spcBef>
            </a:pPr>
            <a:r>
              <a:rPr lang="en-US" sz="2600" b="1" dirty="0" smtClean="0">
                <a:latin typeface="Trebuchet MS" panose="020B0603020202020204" pitchFamily="34" charset="0"/>
              </a:rPr>
              <a:t>Binary </a:t>
            </a:r>
            <a:r>
              <a:rPr lang="en-US" sz="2600" b="1" dirty="0">
                <a:latin typeface="Trebuchet MS" panose="020B0603020202020204" pitchFamily="34" charset="0"/>
              </a:rPr>
              <a:t>relationship </a:t>
            </a:r>
            <a:r>
              <a:rPr lang="en-US" sz="2600" dirty="0">
                <a:latin typeface="Trebuchet MS" panose="020B0603020202020204" pitchFamily="34" charset="0"/>
              </a:rPr>
              <a:t>(most common): an employee works in a </a:t>
            </a:r>
            <a:r>
              <a:rPr lang="en-US" sz="2600" dirty="0" smtClean="0">
                <a:latin typeface="Trebuchet MS" panose="020B0603020202020204" pitchFamily="34" charset="0"/>
              </a:rPr>
              <a:t>department</a:t>
            </a:r>
          </a:p>
          <a:p>
            <a:pPr>
              <a:spcBef>
                <a:spcPts val="2400"/>
              </a:spcBef>
            </a:pPr>
            <a:r>
              <a:rPr lang="en-US" sz="2600" b="1" dirty="0" smtClean="0">
                <a:latin typeface="Trebuchet MS" panose="020B0603020202020204" pitchFamily="34" charset="0"/>
              </a:rPr>
              <a:t>Ternary </a:t>
            </a:r>
            <a:r>
              <a:rPr lang="en-US" sz="2600" b="1" dirty="0">
                <a:latin typeface="Trebuchet MS" panose="020B0603020202020204" pitchFamily="34" charset="0"/>
              </a:rPr>
              <a:t>relationship </a:t>
            </a:r>
            <a:r>
              <a:rPr lang="en-US" sz="2600" dirty="0">
                <a:latin typeface="Trebuchet MS" panose="020B0603020202020204" pitchFamily="34" charset="0"/>
              </a:rPr>
              <a:t>(n-</a:t>
            </a:r>
            <a:r>
              <a:rPr lang="en-US" sz="2600" dirty="0" err="1">
                <a:latin typeface="Trebuchet MS" panose="020B0603020202020204" pitchFamily="34" charset="0"/>
              </a:rPr>
              <a:t>ary</a:t>
            </a:r>
            <a:r>
              <a:rPr lang="en-US" sz="2600" dirty="0">
                <a:latin typeface="Trebuchet MS" panose="020B0603020202020204" pitchFamily="34" charset="0"/>
              </a:rPr>
              <a:t>, in general): an employee in a department works in multiple locations (can be converted to multiple binary relationships; can generate ambiguity in the reading of the model).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pt-BR" b="1" dirty="0">
                <a:latin typeface="Trebuchet MS" panose="020B0603020202020204" pitchFamily="34" charset="0"/>
              </a:rPr>
              <a:t>Relacionamento unário</a:t>
            </a:r>
            <a:r>
              <a:rPr lang="pt-BR" dirty="0">
                <a:latin typeface="Trebuchet MS" panose="020B0603020202020204" pitchFamily="34" charset="0"/>
              </a:rPr>
              <a:t>: um funcionário supervisiona vários funcionários</a:t>
            </a:r>
          </a:p>
          <a:p>
            <a:pPr>
              <a:spcBef>
                <a:spcPts val="2400"/>
              </a:spcBef>
            </a:pPr>
            <a:r>
              <a:rPr lang="pt-BR" b="1" dirty="0" smtClean="0">
                <a:latin typeface="Trebuchet MS" panose="020B0603020202020204" pitchFamily="34" charset="0"/>
              </a:rPr>
              <a:t>Relacionamento </a:t>
            </a:r>
            <a:r>
              <a:rPr lang="pt-BR" b="1" dirty="0">
                <a:latin typeface="Trebuchet MS" panose="020B0603020202020204" pitchFamily="34" charset="0"/>
              </a:rPr>
              <a:t>binário</a:t>
            </a:r>
            <a:r>
              <a:rPr lang="pt-BR" dirty="0">
                <a:latin typeface="Trebuchet MS" panose="020B0603020202020204" pitchFamily="34" charset="0"/>
              </a:rPr>
              <a:t> (o mais comum): um funcionário trabalha num departamento</a:t>
            </a:r>
          </a:p>
          <a:p>
            <a:pPr>
              <a:spcBef>
                <a:spcPts val="2400"/>
              </a:spcBef>
            </a:pPr>
            <a:r>
              <a:rPr lang="pt-BR" b="1" dirty="0" smtClean="0">
                <a:latin typeface="Trebuchet MS" panose="020B0603020202020204" pitchFamily="34" charset="0"/>
              </a:rPr>
              <a:t>Relacionamento </a:t>
            </a:r>
            <a:r>
              <a:rPr lang="pt-BR" b="1" dirty="0">
                <a:latin typeface="Trebuchet MS" panose="020B0603020202020204" pitchFamily="34" charset="0"/>
              </a:rPr>
              <a:t>ternário </a:t>
            </a:r>
            <a:r>
              <a:rPr lang="pt-BR" dirty="0">
                <a:latin typeface="Trebuchet MS" panose="020B0603020202020204" pitchFamily="34" charset="0"/>
              </a:rPr>
              <a:t>(n-ário, em geral): um funcionário de um departamento trabalha em vários locais (pode ser convertido em vários relacionamentos </a:t>
            </a:r>
            <a:r>
              <a:rPr lang="pt-BR" dirty="0" smtClean="0">
                <a:latin typeface="Trebuchet MS" panose="020B0603020202020204" pitchFamily="34" charset="0"/>
              </a:rPr>
              <a:t>binários; pode gerar ambiguidade na leitura do modelo).</a:t>
            </a:r>
            <a:endParaRPr lang="pt-BR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Relacionamento</a:t>
            </a:r>
            <a:r>
              <a:rPr lang="en-US" sz="4000" dirty="0" smtClean="0">
                <a:solidFill>
                  <a:srgbClr val="002060"/>
                </a:solidFill>
              </a:rPr>
              <a:t>: </a:t>
            </a:r>
            <a:r>
              <a:rPr lang="en-US" sz="4000" dirty="0" err="1" smtClean="0">
                <a:solidFill>
                  <a:srgbClr val="002060"/>
                </a:solidFill>
              </a:rPr>
              <a:t>Grau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Relationship: Degree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Processo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modelação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dados: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nível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conceptual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Entidade-Relacionamento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Notação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Chave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primária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Exercícios</a:t>
            </a:r>
            <a:endParaRPr lang="pt-BR" b="1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modeling process: conceptual level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Entity-Relationship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Primary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6247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dirty="0">
                <a:latin typeface="Trebuchet MS" panose="020B0603020202020204" pitchFamily="34" charset="0"/>
              </a:rPr>
              <a:t>ER diagram, identifying entities, attributes (including primary keys) and </a:t>
            </a:r>
            <a:r>
              <a:rPr lang="en-US" sz="1800" dirty="0" smtClean="0">
                <a:latin typeface="Trebuchet MS" panose="020B0603020202020204" pitchFamily="34" charset="0"/>
              </a:rPr>
              <a:t>relationships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dirty="0" smtClean="0">
                <a:latin typeface="Trebuchet MS" panose="020B0603020202020204" pitchFamily="34" charset="0"/>
              </a:rPr>
              <a:t>Management </a:t>
            </a:r>
            <a:r>
              <a:rPr lang="en-US" sz="1800" dirty="0">
                <a:latin typeface="Trebuchet MS" panose="020B0603020202020204" pitchFamily="34" charset="0"/>
              </a:rPr>
              <a:t>of a museum's collection according to the following </a:t>
            </a:r>
            <a:r>
              <a:rPr lang="en-US" sz="1800" dirty="0" smtClean="0">
                <a:latin typeface="Trebuchet MS" panose="020B0603020202020204" pitchFamily="34" charset="0"/>
              </a:rPr>
              <a:t>specifications:</a:t>
            </a:r>
          </a:p>
          <a:p>
            <a:pPr>
              <a:spcBef>
                <a:spcPts val="2400"/>
              </a:spcBef>
            </a:pPr>
            <a:r>
              <a:rPr lang="en-US" sz="1800" dirty="0" smtClean="0">
                <a:latin typeface="Trebuchet MS" panose="020B0603020202020204" pitchFamily="34" charset="0"/>
              </a:rPr>
              <a:t>Every </a:t>
            </a:r>
            <a:r>
              <a:rPr lang="en-US" sz="1800" dirty="0">
                <a:latin typeface="Trebuchet MS" panose="020B0603020202020204" pitchFamily="34" charset="0"/>
              </a:rPr>
              <a:t>work in the museum has a code, a title and a date</a:t>
            </a:r>
            <a:r>
              <a:rPr lang="en-US" sz="1800" dirty="0" smtClean="0">
                <a:latin typeface="Trebuchet MS" panose="020B0603020202020204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Trebuchet MS" panose="020B0603020202020204" pitchFamily="34" charset="0"/>
              </a:rPr>
              <a:t>At </a:t>
            </a:r>
            <a:r>
              <a:rPr lang="en-US" sz="1800" dirty="0">
                <a:latin typeface="Trebuchet MS" panose="020B0603020202020204" pitchFamily="34" charset="0"/>
              </a:rPr>
              <a:t>any given time, a work can be exhibited in a single room and in a certain position in that room</a:t>
            </a:r>
            <a:r>
              <a:rPr lang="en-US" sz="1800" dirty="0" smtClean="0">
                <a:latin typeface="Trebuchet MS" panose="020B0603020202020204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Trebuchet MS" panose="020B0603020202020204" pitchFamily="34" charset="0"/>
              </a:rPr>
              <a:t>A </a:t>
            </a:r>
            <a:r>
              <a:rPr lang="en-US" sz="1800" dirty="0">
                <a:latin typeface="Trebuchet MS" panose="020B0603020202020204" pitchFamily="34" charset="0"/>
              </a:rPr>
              <a:t>hall, which usually contains several works, is identified by a number and is located on one floor of the museum</a:t>
            </a:r>
            <a:r>
              <a:rPr lang="en-US" sz="1800" dirty="0" smtClean="0">
                <a:latin typeface="Trebuchet MS" panose="020B0603020202020204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Trebuchet MS" panose="020B0603020202020204" pitchFamily="34" charset="0"/>
              </a:rPr>
              <a:t>Certain </a:t>
            </a:r>
            <a:r>
              <a:rPr lang="en-US" sz="1800" dirty="0">
                <a:latin typeface="Trebuchet MS" panose="020B0603020202020204" pitchFamily="34" charset="0"/>
              </a:rPr>
              <a:t>data about the authors of each work are also relevant: code, name and nationality</a:t>
            </a:r>
            <a:r>
              <a:rPr lang="en-US" sz="1800" dirty="0" smtClean="0">
                <a:latin typeface="Trebuchet MS" panose="020B0603020202020204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Trebuchet MS" panose="020B0603020202020204" pitchFamily="34" charset="0"/>
              </a:rPr>
              <a:t>A </a:t>
            </a:r>
            <a:r>
              <a:rPr lang="en-US" sz="1800" dirty="0">
                <a:latin typeface="Trebuchet MS" panose="020B0603020202020204" pitchFamily="34" charset="0"/>
              </a:rPr>
              <a:t>work is produced by only one author, however, there may be several works by the same author in the museum.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t-BR" dirty="0">
                <a:latin typeface="Trebuchet MS" panose="020B0603020202020204" pitchFamily="34" charset="0"/>
              </a:rPr>
              <a:t>Diagrama ER, identificando as entidades, os atributos (</a:t>
            </a:r>
            <a:r>
              <a:rPr lang="pt-BR" dirty="0" smtClean="0">
                <a:latin typeface="Trebuchet MS" panose="020B0603020202020204" pitchFamily="34" charset="0"/>
              </a:rPr>
              <a:t>incluíndo </a:t>
            </a:r>
            <a:r>
              <a:rPr lang="pt-BR" dirty="0">
                <a:latin typeface="Trebuchet MS" panose="020B0603020202020204" pitchFamily="34" charset="0"/>
              </a:rPr>
              <a:t>chaves primárias) e os relacionamentos.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dirty="0" smtClean="0">
                <a:latin typeface="Trebuchet MS" panose="020B0603020202020204" pitchFamily="34" charset="0"/>
              </a:rPr>
              <a:t>Gestão </a:t>
            </a:r>
            <a:r>
              <a:rPr lang="pt-BR" dirty="0">
                <a:latin typeface="Trebuchet MS" panose="020B0603020202020204" pitchFamily="34" charset="0"/>
              </a:rPr>
              <a:t>de acervo de um museu de acordo com as seguintes </a:t>
            </a:r>
            <a:r>
              <a:rPr lang="pt-BR" dirty="0" smtClean="0">
                <a:latin typeface="Trebuchet MS" panose="020B0603020202020204" pitchFamily="34" charset="0"/>
              </a:rPr>
              <a:t>condicionantes:</a:t>
            </a:r>
            <a:endParaRPr lang="pt-BR" dirty="0">
              <a:latin typeface="Trebuchet MS" panose="020B0603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Cada obra no museu possui um código, um título e uma data;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Em determinado momento, uma obra pode estar exposta num único salão e numa determinada posição nesse salão;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Um salão, que geralmente contém várias obras, é identificado por um número e está localizado num andar do museu;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Certos dados a respeito dos autores de cada obra também são relevantes: código, nome e nacionalidade;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Uma obra é produzida por apenas um autor, porém, podem existir várias obras de um mesmo autor no museu.</a:t>
            </a:r>
          </a:p>
          <a:p>
            <a:pPr>
              <a:spcBef>
                <a:spcPts val="2400"/>
              </a:spcBef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 smtClean="0">
                <a:solidFill>
                  <a:srgbClr val="002060"/>
                </a:solidFill>
              </a:rPr>
              <a:t>ER </a:t>
            </a:r>
            <a:r>
              <a:rPr lang="en-US" sz="4000" dirty="0" err="1" smtClean="0">
                <a:solidFill>
                  <a:srgbClr val="002060"/>
                </a:solidFill>
              </a:rPr>
              <a:t>exercícios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 exercises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42744"/>
            <a:ext cx="5751576" cy="5099432"/>
          </a:xfrm>
          <a:effectLst/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700" dirty="0">
                <a:latin typeface="Trebuchet MS" panose="020B0603020202020204" pitchFamily="34" charset="0"/>
              </a:rPr>
              <a:t>Change the previous ER diagram to accommodate these </a:t>
            </a:r>
            <a:r>
              <a:rPr lang="en-US" sz="1700" dirty="0" smtClean="0">
                <a:latin typeface="Trebuchet MS" panose="020B0603020202020204" pitchFamily="34" charset="0"/>
              </a:rPr>
              <a:t>needs:</a:t>
            </a:r>
          </a:p>
          <a:p>
            <a:pPr>
              <a:spcBef>
                <a:spcPts val="2400"/>
              </a:spcBef>
            </a:pPr>
            <a:r>
              <a:rPr lang="en-US" sz="1700" dirty="0" smtClean="0">
                <a:latin typeface="Trebuchet MS" panose="020B0603020202020204" pitchFamily="34" charset="0"/>
              </a:rPr>
              <a:t>In </a:t>
            </a:r>
            <a:r>
              <a:rPr lang="en-US" sz="1700" dirty="0">
                <a:latin typeface="Trebuchet MS" panose="020B0603020202020204" pitchFamily="34" charset="0"/>
              </a:rPr>
              <a:t>addition to its permanent exhibition, the museum also organizes temporary exhibitions, with works by other owners</a:t>
            </a:r>
            <a:r>
              <a:rPr lang="en-US" sz="1700" dirty="0" smtClean="0">
                <a:latin typeface="Trebuchet MS" panose="020B0603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700" dirty="0" smtClean="0">
                <a:latin typeface="Trebuchet MS" panose="020B0603020202020204" pitchFamily="34" charset="0"/>
              </a:rPr>
              <a:t>These </a:t>
            </a:r>
            <a:r>
              <a:rPr lang="en-US" sz="1700" dirty="0">
                <a:latin typeface="Trebuchet MS" panose="020B0603020202020204" pitchFamily="34" charset="0"/>
              </a:rPr>
              <a:t>works must also be registered in the museum system well in advance of the exhibition dates</a:t>
            </a:r>
            <a:r>
              <a:rPr lang="en-US" sz="1700" dirty="0" smtClean="0">
                <a:latin typeface="Trebuchet MS" panose="020B0603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700" dirty="0" smtClean="0">
                <a:latin typeface="Trebuchet MS" panose="020B0603020202020204" pitchFamily="34" charset="0"/>
              </a:rPr>
              <a:t>Temporary </a:t>
            </a:r>
            <a:r>
              <a:rPr lang="en-US" sz="1700" dirty="0">
                <a:latin typeface="Trebuchet MS" panose="020B0603020202020204" pitchFamily="34" charset="0"/>
              </a:rPr>
              <a:t>exhibitions are characterized by name, opening date, closing date and list of works to be exhibited</a:t>
            </a:r>
            <a:r>
              <a:rPr lang="en-US" sz="1700" dirty="0" smtClean="0">
                <a:latin typeface="Trebuchet MS" panose="020B0603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700" dirty="0" smtClean="0">
                <a:latin typeface="Trebuchet MS" panose="020B0603020202020204" pitchFamily="34" charset="0"/>
              </a:rPr>
              <a:t>The </a:t>
            </a:r>
            <a:r>
              <a:rPr lang="en-US" sz="1700" dirty="0">
                <a:latin typeface="Trebuchet MS" panose="020B0603020202020204" pitchFamily="34" charset="0"/>
              </a:rPr>
              <a:t>period of exhibition of each work may be different from that of the exhibition, that is, a given work may not be exhibited during the entire period of the </a:t>
            </a:r>
            <a:r>
              <a:rPr lang="en-US" sz="1700" dirty="0" smtClean="0">
                <a:latin typeface="Trebuchet MS" panose="020B0603020202020204" pitchFamily="34" charset="0"/>
              </a:rPr>
              <a:t>exhibition</a:t>
            </a:r>
          </a:p>
          <a:p>
            <a:pPr>
              <a:spcBef>
                <a:spcPts val="600"/>
              </a:spcBef>
            </a:pPr>
            <a:r>
              <a:rPr lang="en-US" sz="1700" dirty="0" smtClean="0">
                <a:latin typeface="Trebuchet MS" panose="020B0603020202020204" pitchFamily="34" charset="0"/>
              </a:rPr>
              <a:t>The </a:t>
            </a:r>
            <a:r>
              <a:rPr lang="en-US" sz="1700" dirty="0">
                <a:latin typeface="Trebuchet MS" panose="020B0603020202020204" pitchFamily="34" charset="0"/>
              </a:rPr>
              <a:t>works in the museum and in these temporary exhibitions can be paintings or sculptures. In the first case, the style (</a:t>
            </a:r>
            <a:r>
              <a:rPr lang="en-US" sz="1700" dirty="0" err="1">
                <a:latin typeface="Trebuchet MS" panose="020B0603020202020204" pitchFamily="34" charset="0"/>
              </a:rPr>
              <a:t>eg</a:t>
            </a:r>
            <a:r>
              <a:rPr lang="en-US" sz="1700" dirty="0">
                <a:latin typeface="Trebuchet MS" panose="020B0603020202020204" pitchFamily="34" charset="0"/>
              </a:rPr>
              <a:t> impressionist) is important. In the case of sculptures, weight and material (for example, bronze, wood, etc.) are important.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268224" y="1642744"/>
            <a:ext cx="5751576" cy="5099431"/>
          </a:xfrm>
          <a:effectLst/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t-BR" dirty="0">
                <a:latin typeface="Trebuchet MS" panose="020B0603020202020204" pitchFamily="34" charset="0"/>
              </a:rPr>
              <a:t>Altere o diagrama ER anterior para contemplar </a:t>
            </a:r>
            <a:r>
              <a:rPr lang="pt-BR" dirty="0" smtClean="0">
                <a:latin typeface="Trebuchet MS" panose="020B0603020202020204" pitchFamily="34" charset="0"/>
              </a:rPr>
              <a:t>as seguintes necessidades</a:t>
            </a:r>
            <a:r>
              <a:rPr lang="pt-BR" dirty="0">
                <a:latin typeface="Trebuchet MS" panose="020B0603020202020204" pitchFamily="34" charset="0"/>
              </a:rPr>
              <a:t>:</a:t>
            </a:r>
          </a:p>
          <a:p>
            <a:pPr>
              <a:spcBef>
                <a:spcPts val="2400"/>
              </a:spcBef>
            </a:pPr>
            <a:r>
              <a:rPr lang="pt-BR" dirty="0" smtClean="0">
                <a:latin typeface="Trebuchet MS" panose="020B0603020202020204" pitchFamily="34" charset="0"/>
              </a:rPr>
              <a:t>Para </a:t>
            </a:r>
            <a:r>
              <a:rPr lang="pt-BR" dirty="0">
                <a:latin typeface="Trebuchet MS" panose="020B0603020202020204" pitchFamily="34" charset="0"/>
              </a:rPr>
              <a:t>além da sua exposição permanente, o museu organiza também exposições temporárias, com obras de outros proprietários.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Estas obras também têm que ser registadas no sistema do museu com alguma antecedência relativamente às datas da exposição.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As exposições temporárias são caracterizadas por nome, data de abertura, data de fecho e relação das obras a expor.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O período de exposição de cada obra pode ser diferente do da exposição, ou seja, uma dada obra pode não estar expostas durante todo o período da exposição</a:t>
            </a:r>
          </a:p>
          <a:p>
            <a:pPr>
              <a:spcBef>
                <a:spcPts val="600"/>
              </a:spcBef>
            </a:pPr>
            <a:r>
              <a:rPr lang="pt-BR" dirty="0">
                <a:latin typeface="Trebuchet MS" panose="020B0603020202020204" pitchFamily="34" charset="0"/>
              </a:rPr>
              <a:t>As obras do museu e destas exposições temporárias podem ser pinturas ou esculturas. No primeiro caso, são dados importantes o estilo (por exemplo, impressionista). No caso das esculturas, são importantes o peso e o material (por exemplo, bronze, madeira, etc.).</a:t>
            </a:r>
          </a:p>
          <a:p>
            <a:pPr marL="0" indent="0">
              <a:spcBef>
                <a:spcPts val="2400"/>
              </a:spcBef>
              <a:buNone/>
            </a:pPr>
            <a:endParaRPr lang="pt-BR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endParaRPr lang="pt-BR" dirty="0">
              <a:latin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2060"/>
                </a:solidFill>
              </a:rPr>
              <a:t>ER </a:t>
            </a:r>
            <a:r>
              <a:rPr lang="en-US" sz="4000" dirty="0" err="1" smtClean="0">
                <a:solidFill>
                  <a:srgbClr val="002060"/>
                </a:solidFill>
              </a:rPr>
              <a:t>exercícios</a:t>
            </a: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 exercises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Resumo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Wrap-up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Processo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modelação</a:t>
            </a:r>
            <a:r>
              <a:rPr lang="en-US" dirty="0">
                <a:solidFill>
                  <a:srgbClr val="C00000"/>
                </a:solidFill>
              </a:rPr>
              <a:t> de dados: </a:t>
            </a:r>
            <a:r>
              <a:rPr lang="en-US" dirty="0" err="1">
                <a:solidFill>
                  <a:srgbClr val="C00000"/>
                </a:solidFill>
              </a:rPr>
              <a:t>nível</a:t>
            </a:r>
            <a:r>
              <a:rPr lang="en-US" dirty="0">
                <a:solidFill>
                  <a:srgbClr val="C00000"/>
                </a:solidFill>
              </a:rPr>
              <a:t> conceptual</a:t>
            </a:r>
          </a:p>
          <a:p>
            <a:r>
              <a:rPr lang="en-US" dirty="0" err="1">
                <a:solidFill>
                  <a:srgbClr val="C00000"/>
                </a:solidFill>
              </a:rPr>
              <a:t>Entidade-Relacionamento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Notação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Chave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primária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Exercícios</a:t>
            </a:r>
            <a:endParaRPr lang="pt-BR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Data modeling process: conceptual level</a:t>
            </a:r>
          </a:p>
          <a:p>
            <a:r>
              <a:rPr lang="en-US" dirty="0">
                <a:solidFill>
                  <a:srgbClr val="7030A0"/>
                </a:solidFill>
              </a:rPr>
              <a:t>Entity-Relationship</a:t>
            </a:r>
          </a:p>
          <a:p>
            <a:r>
              <a:rPr lang="en-US" dirty="0">
                <a:solidFill>
                  <a:srgbClr val="7030A0"/>
                </a:solidFill>
              </a:rPr>
              <a:t>Notation</a:t>
            </a:r>
          </a:p>
          <a:p>
            <a:r>
              <a:rPr lang="en-US" dirty="0">
                <a:solidFill>
                  <a:srgbClr val="7030A0"/>
                </a:solidFill>
              </a:rPr>
              <a:t>Primary key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16036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Avaliação</a:t>
            </a:r>
            <a:r>
              <a:rPr lang="en-US" sz="4000" dirty="0" smtClean="0">
                <a:solidFill>
                  <a:srgbClr val="002060"/>
                </a:solidFill>
              </a:rPr>
              <a:t> da aula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assessment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2358" y="913528"/>
            <a:ext cx="19933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 err="1" smtClean="0"/>
              <a:t>Encomenda</a:t>
            </a:r>
            <a:endParaRPr lang="en-US" sz="3200" dirty="0"/>
          </a:p>
          <a:p>
            <a:pPr algn="ctr"/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327839" y="570579"/>
            <a:ext cx="2283445" cy="168494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Integra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48984" y="928534"/>
            <a:ext cx="19933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 err="1" smtClean="0"/>
              <a:t>Produto</a:t>
            </a:r>
            <a:endParaRPr lang="en-US" sz="3200" dirty="0"/>
          </a:p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stCxn id="6" idx="3"/>
            <a:endCxn id="8" idx="1"/>
          </p:cNvCxnSpPr>
          <p:nvPr/>
        </p:nvCxnSpPr>
        <p:spPr>
          <a:xfrm flipV="1">
            <a:off x="2505750" y="1413050"/>
            <a:ext cx="822089" cy="8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3"/>
            <a:endCxn id="9" idx="1"/>
          </p:cNvCxnSpPr>
          <p:nvPr/>
        </p:nvCxnSpPr>
        <p:spPr>
          <a:xfrm>
            <a:off x="5611284" y="1413050"/>
            <a:ext cx="737700" cy="23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91248" y="11095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27469" y="10956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9" name="Straight Connector 28"/>
          <p:cNvCxnSpPr>
            <a:stCxn id="33" idx="3"/>
            <a:endCxn id="36" idx="1"/>
          </p:cNvCxnSpPr>
          <p:nvPr/>
        </p:nvCxnSpPr>
        <p:spPr>
          <a:xfrm>
            <a:off x="2657164" y="3782143"/>
            <a:ext cx="3497510" cy="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07" y="3402592"/>
            <a:ext cx="1066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Integra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63772" y="2720696"/>
            <a:ext cx="1993392" cy="1661611"/>
            <a:chOff x="810076" y="2878800"/>
            <a:chExt cx="1993392" cy="1661611"/>
          </a:xfrm>
        </p:grpSpPr>
        <p:sp>
          <p:nvSpPr>
            <p:cNvPr id="32" name="TextBox 31"/>
            <p:cNvSpPr txBox="1"/>
            <p:nvPr/>
          </p:nvSpPr>
          <p:spPr>
            <a:xfrm>
              <a:off x="810076" y="2878800"/>
              <a:ext cx="199339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Encomenda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10076" y="3340082"/>
              <a:ext cx="199339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Número</a:t>
              </a:r>
              <a:endParaRPr lang="en-US" sz="2400" dirty="0"/>
            </a:p>
            <a:p>
              <a:r>
                <a:rPr lang="en-US" sz="2400" dirty="0" smtClean="0"/>
                <a:t>Data</a:t>
              </a:r>
              <a:endParaRPr lang="en-US" sz="2400" dirty="0"/>
            </a:p>
            <a:p>
              <a:r>
                <a:rPr lang="en-US" sz="2400" dirty="0" smtClean="0"/>
                <a:t>Valor</a:t>
              </a:r>
              <a:endParaRPr lang="en-US" sz="2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54674" y="2904587"/>
            <a:ext cx="1995098" cy="1293829"/>
            <a:chOff x="9348978" y="2878800"/>
            <a:chExt cx="1995098" cy="1293829"/>
          </a:xfrm>
        </p:grpSpPr>
        <p:sp>
          <p:nvSpPr>
            <p:cNvPr id="35" name="TextBox 34"/>
            <p:cNvSpPr txBox="1"/>
            <p:nvPr/>
          </p:nvSpPr>
          <p:spPr>
            <a:xfrm>
              <a:off x="9350684" y="2878800"/>
              <a:ext cx="199339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Produto</a:t>
              </a:r>
              <a:endParaRPr lang="en-US" sz="3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48978" y="3341632"/>
              <a:ext cx="199339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Código</a:t>
              </a:r>
              <a:endParaRPr lang="en-US" sz="2400" dirty="0"/>
            </a:p>
            <a:p>
              <a:r>
                <a:rPr lang="en-US" sz="2400" dirty="0" smtClean="0"/>
                <a:t>Stock</a:t>
              </a:r>
              <a:endParaRPr lang="en-US" sz="2400" dirty="0"/>
            </a:p>
          </p:txBody>
        </p:sp>
      </p:grpSp>
      <p:sp>
        <p:nvSpPr>
          <p:cNvPr id="37" name="TextBox 36"/>
          <p:cNvSpPr txBox="1"/>
          <p:nvPr/>
        </p:nvSpPr>
        <p:spPr>
          <a:xfrm rot="10800000" flipV="1">
            <a:off x="2714910" y="3426977"/>
            <a:ext cx="79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0..N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0800000" flipV="1">
            <a:off x="5588428" y="3437656"/>
            <a:ext cx="79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..N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2550" y="3193432"/>
            <a:ext cx="1993392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200" dirty="0" err="1"/>
              <a:t>Estudante</a:t>
            </a:r>
            <a:endParaRPr lang="en-US" sz="3200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64711" y="2052516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Número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6388031" y="2850483"/>
            <a:ext cx="2283445" cy="18530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Inscrição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09176" y="3208438"/>
            <a:ext cx="1993392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200" dirty="0" err="1"/>
              <a:t>Disciplina</a:t>
            </a:r>
            <a:endParaRPr lang="en-US" sz="3200" dirty="0"/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6240" y="3295248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11" name="Oval 10"/>
          <p:cNvSpPr/>
          <p:nvPr/>
        </p:nvSpPr>
        <p:spPr>
          <a:xfrm>
            <a:off x="1855544" y="4703294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Curso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6" idx="5"/>
            <a:endCxn id="5" idx="0"/>
          </p:cNvCxnSpPr>
          <p:nvPr/>
        </p:nvCxnSpPr>
        <p:spPr>
          <a:xfrm>
            <a:off x="3428523" y="2874967"/>
            <a:ext cx="1140723" cy="318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5" idx="1"/>
          </p:cNvCxnSpPr>
          <p:nvPr/>
        </p:nvCxnSpPr>
        <p:spPr>
          <a:xfrm flipV="1">
            <a:off x="2356989" y="3762819"/>
            <a:ext cx="1215561" cy="14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5" idx="2"/>
          </p:cNvCxnSpPr>
          <p:nvPr/>
        </p:nvCxnSpPr>
        <p:spPr>
          <a:xfrm flipV="1">
            <a:off x="3819356" y="4332205"/>
            <a:ext cx="749890" cy="512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1"/>
          </p:cNvCxnSpPr>
          <p:nvPr/>
        </p:nvCxnSpPr>
        <p:spPr>
          <a:xfrm>
            <a:off x="5565942" y="3762819"/>
            <a:ext cx="822089" cy="14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>
            <a:off x="8671476" y="3777028"/>
            <a:ext cx="737700" cy="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075608" y="5036011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04888" y="5666855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Nota</a:t>
            </a:r>
          </a:p>
        </p:txBody>
      </p:sp>
      <p:sp>
        <p:nvSpPr>
          <p:cNvPr id="29" name="Oval 28"/>
          <p:cNvSpPr/>
          <p:nvPr/>
        </p:nvSpPr>
        <p:spPr>
          <a:xfrm>
            <a:off x="9255497" y="1438773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Semestre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818151" y="5036010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Edição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4"/>
            <a:endCxn id="9" idx="0"/>
          </p:cNvCxnSpPr>
          <p:nvPr/>
        </p:nvCxnSpPr>
        <p:spPr>
          <a:xfrm>
            <a:off x="10405872" y="2402334"/>
            <a:ext cx="0" cy="806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30" idx="0"/>
          </p:cNvCxnSpPr>
          <p:nvPr/>
        </p:nvCxnSpPr>
        <p:spPr>
          <a:xfrm>
            <a:off x="10405872" y="4347211"/>
            <a:ext cx="562654" cy="688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0"/>
          </p:cNvCxnSpPr>
          <p:nvPr/>
        </p:nvCxnSpPr>
        <p:spPr>
          <a:xfrm>
            <a:off x="7914417" y="4347211"/>
            <a:ext cx="340846" cy="1319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7" idx="0"/>
          </p:cNvCxnSpPr>
          <p:nvPr/>
        </p:nvCxnSpPr>
        <p:spPr>
          <a:xfrm flipH="1">
            <a:off x="6225983" y="4258809"/>
            <a:ext cx="746743" cy="777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51440" y="345042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87661" y="34487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808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84742" y="3193432"/>
            <a:ext cx="1993392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200" dirty="0" smtClean="0"/>
              <a:t>Student</a:t>
            </a:r>
            <a:endParaRPr lang="en-US" sz="3200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76903" y="2052516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Number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6400223" y="2850483"/>
            <a:ext cx="2283445" cy="18530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Enrolls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1368" y="3208438"/>
            <a:ext cx="1993392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3200" dirty="0" smtClean="0"/>
              <a:t>Course</a:t>
            </a:r>
            <a:endParaRPr lang="en-US" sz="3200" dirty="0"/>
          </a:p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8432" y="3295248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Name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67736" y="4703294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Degree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6" idx="5"/>
            <a:endCxn id="5" idx="0"/>
          </p:cNvCxnSpPr>
          <p:nvPr/>
        </p:nvCxnSpPr>
        <p:spPr>
          <a:xfrm>
            <a:off x="3440715" y="2874967"/>
            <a:ext cx="1140723" cy="3184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5" idx="1"/>
          </p:cNvCxnSpPr>
          <p:nvPr/>
        </p:nvCxnSpPr>
        <p:spPr>
          <a:xfrm flipV="1">
            <a:off x="2369181" y="3762819"/>
            <a:ext cx="1215561" cy="14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7"/>
            <a:endCxn id="5" idx="2"/>
          </p:cNvCxnSpPr>
          <p:nvPr/>
        </p:nvCxnSpPr>
        <p:spPr>
          <a:xfrm flipV="1">
            <a:off x="3831548" y="4332205"/>
            <a:ext cx="749890" cy="512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1"/>
          </p:cNvCxnSpPr>
          <p:nvPr/>
        </p:nvCxnSpPr>
        <p:spPr>
          <a:xfrm>
            <a:off x="5578134" y="3762819"/>
            <a:ext cx="822089" cy="14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9" idx="1"/>
          </p:cNvCxnSpPr>
          <p:nvPr/>
        </p:nvCxnSpPr>
        <p:spPr>
          <a:xfrm>
            <a:off x="8683668" y="3777028"/>
            <a:ext cx="737700" cy="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087800" y="5036011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17080" y="5666855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Grade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267689" y="1438773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Semester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830343" y="5036010"/>
            <a:ext cx="2300749" cy="9635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Edition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9" idx="4"/>
            <a:endCxn id="9" idx="0"/>
          </p:cNvCxnSpPr>
          <p:nvPr/>
        </p:nvCxnSpPr>
        <p:spPr>
          <a:xfrm>
            <a:off x="10418064" y="2402334"/>
            <a:ext cx="0" cy="806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30" idx="0"/>
          </p:cNvCxnSpPr>
          <p:nvPr/>
        </p:nvCxnSpPr>
        <p:spPr>
          <a:xfrm>
            <a:off x="10418064" y="4347211"/>
            <a:ext cx="562654" cy="688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0"/>
          </p:cNvCxnSpPr>
          <p:nvPr/>
        </p:nvCxnSpPr>
        <p:spPr>
          <a:xfrm>
            <a:off x="7926609" y="4347211"/>
            <a:ext cx="340846" cy="1319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7" idx="0"/>
          </p:cNvCxnSpPr>
          <p:nvPr/>
        </p:nvCxnSpPr>
        <p:spPr>
          <a:xfrm flipH="1">
            <a:off x="6238175" y="4258809"/>
            <a:ext cx="746743" cy="7772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063632" y="345042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99853" y="344874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85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Processo</a:t>
            </a:r>
            <a:r>
              <a:rPr lang="en-US" b="1" dirty="0">
                <a:solidFill>
                  <a:srgbClr val="C00000"/>
                </a:solidFill>
              </a:rPr>
              <a:t> de </a:t>
            </a:r>
            <a:r>
              <a:rPr lang="en-US" b="1" dirty="0" err="1">
                <a:solidFill>
                  <a:srgbClr val="C00000"/>
                </a:solidFill>
              </a:rPr>
              <a:t>modelação</a:t>
            </a:r>
            <a:r>
              <a:rPr lang="en-US" b="1" dirty="0">
                <a:solidFill>
                  <a:srgbClr val="C00000"/>
                </a:solidFill>
              </a:rPr>
              <a:t> de dados: </a:t>
            </a:r>
            <a:r>
              <a:rPr lang="en-US" b="1" dirty="0" err="1">
                <a:solidFill>
                  <a:srgbClr val="C00000"/>
                </a:solidFill>
              </a:rPr>
              <a:t>nível</a:t>
            </a:r>
            <a:r>
              <a:rPr lang="en-US" b="1" dirty="0">
                <a:solidFill>
                  <a:srgbClr val="C00000"/>
                </a:solidFill>
              </a:rPr>
              <a:t> conceptual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Entidade-Relacionamento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Notação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Chave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primária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Exercícios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Data modeling process: conceptual level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Entity-Relationship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Notation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Primary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9892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92608" y="4812791"/>
            <a:ext cx="11812468" cy="19415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FÍSICO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608" y="3008225"/>
            <a:ext cx="11826240" cy="1759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LÓGICO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2608" y="1804888"/>
            <a:ext cx="11826240" cy="11577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CONCEPTUAL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Modelação</a:t>
            </a:r>
            <a:r>
              <a:rPr lang="en-US" sz="4000" dirty="0" smtClean="0">
                <a:solidFill>
                  <a:srgbClr val="002060"/>
                </a:solidFill>
              </a:rPr>
              <a:t> de Dados: </a:t>
            </a:r>
            <a:r>
              <a:rPr lang="en-US" sz="4000" dirty="0" err="1" smtClean="0">
                <a:solidFill>
                  <a:srgbClr val="002060"/>
                </a:solidFill>
              </a:rPr>
              <a:t>nível</a:t>
            </a:r>
            <a:r>
              <a:rPr lang="en-US" sz="4000" dirty="0" smtClean="0">
                <a:solidFill>
                  <a:srgbClr val="002060"/>
                </a:solidFill>
              </a:rPr>
              <a:t> conceptual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Modeling: conceptual level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0448" y="4913376"/>
            <a:ext cx="99242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reate table student(number char(10) primary key, name varchar(100) not null);</a:t>
            </a:r>
          </a:p>
          <a:p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degree(identifier char(5) </a:t>
            </a:r>
            <a:r>
              <a:rPr lang="en-US" dirty="0"/>
              <a:t>primary key, name varchar(100) not null, </a:t>
            </a:r>
            <a:r>
              <a:rPr lang="en-US" dirty="0" smtClean="0"/>
              <a:t>vacancies integer);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reate table enrolled(student char(10), degree char(5), </a:t>
            </a:r>
            <a:r>
              <a:rPr lang="en-US" dirty="0" err="1" smtClean="0"/>
              <a:t>enrollmentDate</a:t>
            </a:r>
            <a:r>
              <a:rPr lang="en-US" dirty="0" smtClean="0"/>
              <a:t> date not null, </a:t>
            </a:r>
            <a:r>
              <a:rPr lang="en-US" dirty="0" err="1" smtClean="0"/>
              <a:t>averageGrade</a:t>
            </a:r>
            <a:r>
              <a:rPr lang="en-US" dirty="0" smtClean="0"/>
              <a:t> decimal(3,1), constraint </a:t>
            </a:r>
            <a:r>
              <a:rPr lang="en-US" dirty="0" err="1" smtClean="0"/>
              <a:t>pk_enrolled</a:t>
            </a:r>
            <a:r>
              <a:rPr lang="en-US" dirty="0" smtClean="0"/>
              <a:t> primary key(student, degree));</a:t>
            </a:r>
          </a:p>
          <a:p>
            <a:r>
              <a:rPr lang="en-US" dirty="0" smtClean="0"/>
              <a:t>alter table enrolled add constraint </a:t>
            </a:r>
            <a:r>
              <a:rPr lang="en-US" dirty="0" err="1" smtClean="0"/>
              <a:t>fk_student</a:t>
            </a:r>
            <a:r>
              <a:rPr lang="en-US" dirty="0" smtClean="0"/>
              <a:t> foreign key (student) references student(number); </a:t>
            </a:r>
            <a:endParaRPr lang="en-US" dirty="0"/>
          </a:p>
          <a:p>
            <a:r>
              <a:rPr lang="en-US" dirty="0"/>
              <a:t>alter table enrolled add constraint </a:t>
            </a:r>
            <a:r>
              <a:rPr lang="en-US" dirty="0" err="1" smtClean="0"/>
              <a:t>fk_degree</a:t>
            </a:r>
            <a:r>
              <a:rPr lang="en-US" dirty="0" smtClean="0"/>
              <a:t> </a:t>
            </a:r>
            <a:r>
              <a:rPr lang="en-US" dirty="0"/>
              <a:t>foreign key </a:t>
            </a:r>
            <a:r>
              <a:rPr lang="en-US" dirty="0" smtClean="0"/>
              <a:t>(degree) </a:t>
            </a:r>
            <a:r>
              <a:rPr lang="en-US" dirty="0"/>
              <a:t>references </a:t>
            </a:r>
            <a:r>
              <a:rPr lang="en-US" dirty="0" smtClean="0"/>
              <a:t>degree(identifier);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68496" y="1893121"/>
            <a:ext cx="6108192" cy="920496"/>
            <a:chOff x="1365504" y="691896"/>
            <a:chExt cx="6108192" cy="920496"/>
          </a:xfrm>
        </p:grpSpPr>
        <p:sp>
          <p:nvSpPr>
            <p:cNvPr id="9" name="Rectangle 8"/>
            <p:cNvSpPr/>
            <p:nvPr/>
          </p:nvSpPr>
          <p:spPr>
            <a:xfrm>
              <a:off x="1365504" y="816864"/>
              <a:ext cx="1207008" cy="67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Student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66688" y="816864"/>
              <a:ext cx="1207008" cy="67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Degree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3462528" y="691896"/>
              <a:ext cx="1914144" cy="920496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Enrolled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" name="Straight Connector 11"/>
            <p:cNvCxnSpPr>
              <a:stCxn id="11" idx="3"/>
              <a:endCxn id="10" idx="1"/>
            </p:cNvCxnSpPr>
            <p:nvPr/>
          </p:nvCxnSpPr>
          <p:spPr>
            <a:xfrm>
              <a:off x="5376672" y="1152144"/>
              <a:ext cx="890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11" idx="1"/>
            </p:cNvCxnSpPr>
            <p:nvPr/>
          </p:nvCxnSpPr>
          <p:spPr>
            <a:xfrm>
              <a:off x="2572512" y="1152144"/>
              <a:ext cx="890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968496" y="3133346"/>
            <a:ext cx="6108192" cy="1505711"/>
            <a:chOff x="1365504" y="2685287"/>
            <a:chExt cx="6108192" cy="1505711"/>
          </a:xfrm>
        </p:grpSpPr>
        <p:grpSp>
          <p:nvGrpSpPr>
            <p:cNvPr id="15" name="Group 14"/>
            <p:cNvGrpSpPr/>
            <p:nvPr/>
          </p:nvGrpSpPr>
          <p:grpSpPr>
            <a:xfrm>
              <a:off x="6266688" y="2767582"/>
              <a:ext cx="1207008" cy="1341120"/>
              <a:chOff x="6931152" y="2517648"/>
              <a:chExt cx="1207008" cy="134112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931152" y="2517648"/>
                <a:ext cx="1207008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Degree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931152" y="2852928"/>
                <a:ext cx="1207008" cy="10058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dentifier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name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vacancies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365504" y="2941319"/>
              <a:ext cx="1207008" cy="993646"/>
              <a:chOff x="3700272" y="2517648"/>
              <a:chExt cx="1207008" cy="99364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700272" y="2517648"/>
                <a:ext cx="1207008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Student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700272" y="2852926"/>
                <a:ext cx="1207008" cy="658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number</a:t>
                </a: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name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16096" y="2685287"/>
              <a:ext cx="1207008" cy="1505711"/>
              <a:chOff x="1481328" y="2517648"/>
              <a:chExt cx="1207008" cy="15057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81328" y="2517648"/>
                <a:ext cx="1207008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Enrolled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81328" y="2852926"/>
                <a:ext cx="1207008" cy="11704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student</a:t>
                </a:r>
              </a:p>
              <a:p>
                <a:r>
                  <a:rPr lang="en-US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degree</a:t>
                </a:r>
              </a:p>
              <a:p>
                <a:r>
                  <a:rPr 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enrollDt</a:t>
                </a: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avgGrade</a:t>
                </a: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18" name="Straight Connector 17"/>
            <p:cNvCxnSpPr>
              <a:stCxn id="25" idx="1"/>
              <a:endCxn id="27" idx="3"/>
            </p:cNvCxnSpPr>
            <p:nvPr/>
          </p:nvCxnSpPr>
          <p:spPr>
            <a:xfrm flipH="1" flipV="1">
              <a:off x="2572512" y="3605781"/>
              <a:ext cx="124358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5" idx="3"/>
              <a:endCxn id="29" idx="1"/>
            </p:cNvCxnSpPr>
            <p:nvPr/>
          </p:nvCxnSpPr>
          <p:spPr>
            <a:xfrm>
              <a:off x="5023104" y="3605782"/>
              <a:ext cx="12435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2512" y="32765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002" y="32765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9464" y="327659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6780" y="3276597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3" name="Oval 2"/>
          <p:cNvSpPr/>
          <p:nvPr/>
        </p:nvSpPr>
        <p:spPr>
          <a:xfrm>
            <a:off x="3088433" y="1558212"/>
            <a:ext cx="7903028" cy="1575134"/>
          </a:xfrm>
          <a:prstGeom prst="ellipse">
            <a:avLst/>
          </a:prstGeom>
          <a:solidFill>
            <a:srgbClr val="FFC000">
              <a:alpha val="3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 lnSpcReduction="20000"/>
          </a:bodyPr>
          <a:lstStyle/>
          <a:p>
            <a:r>
              <a:rPr lang="pt-BR" sz="3200" dirty="0" smtClean="0"/>
              <a:t>Conceitos/Entidades do negócio</a:t>
            </a:r>
          </a:p>
          <a:p>
            <a:r>
              <a:rPr lang="pt-BR" sz="3200" dirty="0" smtClean="0"/>
              <a:t>Relevantes face ao objetivo e requisitos a cumprir</a:t>
            </a:r>
          </a:p>
          <a:p>
            <a:r>
              <a:rPr lang="pt-BR" sz="3200" dirty="0"/>
              <a:t>Qualquer elemento do UoD (entidades, atributos ou relacionamentos) que se considere num modelo de dados deve ter utilidade face aos objetivos do sistema a implementar</a:t>
            </a:r>
          </a:p>
          <a:p>
            <a:endParaRPr lang="pt-BR" sz="3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>
            <a:noAutofit/>
          </a:bodyPr>
          <a:lstStyle/>
          <a:p>
            <a:r>
              <a:rPr lang="en-US" sz="3000" dirty="0"/>
              <a:t>Business </a:t>
            </a:r>
            <a:r>
              <a:rPr lang="en-US" sz="3000" dirty="0" smtClean="0"/>
              <a:t>Concepts/Entities</a:t>
            </a:r>
          </a:p>
          <a:p>
            <a:r>
              <a:rPr lang="en-US" sz="3000" dirty="0" smtClean="0"/>
              <a:t>Relevant </a:t>
            </a:r>
            <a:r>
              <a:rPr lang="en-US" sz="3000" dirty="0"/>
              <a:t>to the objective and requirements to be </a:t>
            </a:r>
            <a:r>
              <a:rPr lang="en-US" sz="3000" dirty="0" smtClean="0"/>
              <a:t>met</a:t>
            </a:r>
          </a:p>
          <a:p>
            <a:r>
              <a:rPr lang="en-US" sz="3000" dirty="0" smtClean="0"/>
              <a:t>Any </a:t>
            </a:r>
            <a:r>
              <a:rPr lang="en-US" sz="3000" dirty="0"/>
              <a:t>element of the </a:t>
            </a:r>
            <a:r>
              <a:rPr lang="en-US" sz="3000" dirty="0" err="1"/>
              <a:t>UoD</a:t>
            </a:r>
            <a:r>
              <a:rPr lang="en-US" sz="3000" dirty="0"/>
              <a:t> (entities, attributes or relationships) that is considered in a data model must be useful in view of the objectives of the system to be implemented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Modelação</a:t>
            </a:r>
            <a:r>
              <a:rPr lang="en-US" sz="4000" dirty="0" smtClean="0">
                <a:solidFill>
                  <a:srgbClr val="002060"/>
                </a:solidFill>
              </a:rPr>
              <a:t> de Dados: </a:t>
            </a:r>
            <a:r>
              <a:rPr lang="en-US" sz="4000" dirty="0" err="1" smtClean="0">
                <a:solidFill>
                  <a:srgbClr val="002060"/>
                </a:solidFill>
              </a:rPr>
              <a:t>nível</a:t>
            </a:r>
            <a:r>
              <a:rPr lang="en-US" sz="4000" dirty="0" smtClean="0">
                <a:solidFill>
                  <a:srgbClr val="002060"/>
                </a:solidFill>
              </a:rPr>
              <a:t> conceptual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Modeling: conceptual level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Modelação</a:t>
            </a:r>
            <a:r>
              <a:rPr lang="en-US" sz="4000" dirty="0" smtClean="0">
                <a:solidFill>
                  <a:srgbClr val="002060"/>
                </a:solidFill>
              </a:rPr>
              <a:t> de Dados: </a:t>
            </a:r>
            <a:r>
              <a:rPr lang="en-US" sz="4000" dirty="0" err="1" smtClean="0">
                <a:solidFill>
                  <a:srgbClr val="002060"/>
                </a:solidFill>
              </a:rPr>
              <a:t>nível</a:t>
            </a:r>
            <a:r>
              <a:rPr lang="en-US" sz="4000" dirty="0" smtClean="0">
                <a:solidFill>
                  <a:srgbClr val="002060"/>
                </a:solidFill>
              </a:rPr>
              <a:t> conceptual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Modeling: conceptual level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7568" y="1276160"/>
            <a:ext cx="2124299" cy="2339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Pessoa</a:t>
            </a:r>
          </a:p>
          <a:p>
            <a:pPr marL="280988"/>
            <a:r>
              <a:rPr lang="pt-BR" sz="1600" dirty="0" smtClean="0"/>
              <a:t>Nome</a:t>
            </a:r>
            <a:endParaRPr lang="pt-BR" sz="1600" dirty="0"/>
          </a:p>
          <a:p>
            <a:pPr marL="280988"/>
            <a:r>
              <a:rPr lang="pt-BR" sz="1600" dirty="0" smtClean="0"/>
              <a:t>Data </a:t>
            </a:r>
            <a:r>
              <a:rPr lang="pt-BR" sz="1600" dirty="0"/>
              <a:t>de nascimento</a:t>
            </a:r>
          </a:p>
          <a:p>
            <a:pPr marL="280988"/>
            <a:r>
              <a:rPr lang="pt-BR" sz="1600" dirty="0" smtClean="0"/>
              <a:t>Altura</a:t>
            </a:r>
            <a:endParaRPr lang="pt-BR" sz="1600" dirty="0"/>
          </a:p>
          <a:p>
            <a:pPr marL="280988"/>
            <a:r>
              <a:rPr lang="pt-BR" sz="1600" dirty="0" smtClean="0"/>
              <a:t>Peso</a:t>
            </a:r>
            <a:endParaRPr lang="pt-BR" sz="1600" dirty="0"/>
          </a:p>
          <a:p>
            <a:pPr marL="280988"/>
            <a:r>
              <a:rPr lang="pt-BR" sz="1600" dirty="0" smtClean="0"/>
              <a:t>Cor </a:t>
            </a:r>
            <a:r>
              <a:rPr lang="pt-BR" sz="1600" dirty="0"/>
              <a:t>dos olhos</a:t>
            </a:r>
          </a:p>
          <a:p>
            <a:pPr marL="280988"/>
            <a:r>
              <a:rPr lang="pt-BR" sz="1600" dirty="0" smtClean="0"/>
              <a:t>Morada</a:t>
            </a:r>
            <a:endParaRPr lang="pt-BR" sz="1600" dirty="0"/>
          </a:p>
          <a:p>
            <a:pPr marL="280988"/>
            <a:r>
              <a:rPr lang="pt-BR" sz="1600" dirty="0" smtClean="0"/>
              <a:t>Nota </a:t>
            </a:r>
            <a:r>
              <a:rPr lang="pt-BR" sz="1600" dirty="0"/>
              <a:t>Matemática A</a:t>
            </a:r>
          </a:p>
          <a:p>
            <a:pPr marL="280988"/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41792" y="1276160"/>
            <a:ext cx="2124299" cy="2339102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Person</a:t>
            </a:r>
          </a:p>
          <a:p>
            <a:pPr marL="280988"/>
            <a:r>
              <a:rPr lang="pt-BR" sz="1600" dirty="0" smtClean="0"/>
              <a:t>Name</a:t>
            </a:r>
            <a:endParaRPr lang="pt-BR" sz="1600" dirty="0"/>
          </a:p>
          <a:p>
            <a:pPr marL="280988"/>
            <a:r>
              <a:rPr lang="pt-BR" sz="1600" dirty="0" smtClean="0"/>
              <a:t>Birthdate</a:t>
            </a:r>
            <a:endParaRPr lang="pt-BR" sz="1600" dirty="0"/>
          </a:p>
          <a:p>
            <a:pPr marL="280988"/>
            <a:r>
              <a:rPr lang="pt-BR" sz="1600" dirty="0" smtClean="0"/>
              <a:t>Height</a:t>
            </a:r>
            <a:endParaRPr lang="pt-BR" sz="1600" dirty="0"/>
          </a:p>
          <a:p>
            <a:pPr marL="280988"/>
            <a:r>
              <a:rPr lang="pt-BR" sz="1600" dirty="0" smtClean="0"/>
              <a:t>Weight</a:t>
            </a:r>
            <a:endParaRPr lang="pt-BR" sz="1600" dirty="0"/>
          </a:p>
          <a:p>
            <a:pPr marL="280988"/>
            <a:r>
              <a:rPr lang="pt-BR" sz="1600" dirty="0" smtClean="0"/>
              <a:t>Colour of eyes</a:t>
            </a:r>
            <a:endParaRPr lang="pt-BR" sz="1600" dirty="0"/>
          </a:p>
          <a:p>
            <a:pPr marL="280988"/>
            <a:r>
              <a:rPr lang="pt-BR" sz="1600" dirty="0" smtClean="0"/>
              <a:t>Address</a:t>
            </a:r>
            <a:endParaRPr lang="pt-BR" sz="1600" dirty="0"/>
          </a:p>
          <a:p>
            <a:pPr marL="280988"/>
            <a:r>
              <a:rPr lang="pt-BR" sz="1600" dirty="0" smtClean="0"/>
              <a:t>Math grade</a:t>
            </a:r>
            <a:endParaRPr lang="pt-BR" sz="1600" dirty="0"/>
          </a:p>
          <a:p>
            <a:pPr marL="280988"/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98704" y="4147376"/>
            <a:ext cx="2124299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Estudante</a:t>
            </a:r>
            <a:endParaRPr lang="en-US" sz="1600" b="1" dirty="0" smtClean="0"/>
          </a:p>
          <a:p>
            <a:pPr marL="280988"/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Número</a:t>
            </a:r>
          </a:p>
          <a:p>
            <a:pPr marL="280988"/>
            <a:r>
              <a:rPr lang="pt-BR" sz="1600" dirty="0" smtClean="0"/>
              <a:t>Nome</a:t>
            </a:r>
            <a:endParaRPr lang="pt-BR" sz="1600" dirty="0"/>
          </a:p>
          <a:p>
            <a:pPr marL="280988"/>
            <a:r>
              <a:rPr lang="pt-BR" sz="1600" dirty="0" smtClean="0"/>
              <a:t>Data </a:t>
            </a:r>
            <a:r>
              <a:rPr lang="pt-BR" sz="1600" dirty="0"/>
              <a:t>de nascimento</a:t>
            </a:r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Altura</a:t>
            </a:r>
            <a:endParaRPr lang="pt-BR" sz="1600" b="1" strike="sngStrike" dirty="0">
              <a:solidFill>
                <a:srgbClr val="C00000"/>
              </a:solidFill>
            </a:endParaRPr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Peso</a:t>
            </a:r>
            <a:endParaRPr lang="pt-BR" sz="1600" b="1" strike="sngStrike" dirty="0">
              <a:solidFill>
                <a:srgbClr val="C00000"/>
              </a:solidFill>
            </a:endParaRPr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Cor </a:t>
            </a:r>
            <a:r>
              <a:rPr lang="pt-BR" sz="1600" b="1" strike="sngStrike" dirty="0">
                <a:solidFill>
                  <a:srgbClr val="C00000"/>
                </a:solidFill>
              </a:rPr>
              <a:t>dos olhos</a:t>
            </a:r>
          </a:p>
          <a:p>
            <a:pPr marL="280988"/>
            <a:r>
              <a:rPr lang="pt-BR" sz="1600" dirty="0" smtClean="0"/>
              <a:t>Morada</a:t>
            </a:r>
            <a:endParaRPr lang="pt-BR" sz="1600" dirty="0"/>
          </a:p>
          <a:p>
            <a:pPr marL="280988"/>
            <a:r>
              <a:rPr lang="pt-BR" sz="1600" dirty="0" smtClean="0"/>
              <a:t>Nota </a:t>
            </a:r>
            <a:r>
              <a:rPr lang="pt-BR" sz="1600" dirty="0"/>
              <a:t>Matemática A</a:t>
            </a:r>
          </a:p>
          <a:p>
            <a:pPr marL="280988"/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425952" y="4147376"/>
            <a:ext cx="2124299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Estudante</a:t>
            </a:r>
            <a:endParaRPr lang="en-US" sz="1600" b="1" dirty="0" smtClean="0"/>
          </a:p>
          <a:p>
            <a:pPr marL="280988"/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Número</a:t>
            </a:r>
          </a:p>
          <a:p>
            <a:pPr marL="280988"/>
            <a:r>
              <a:rPr lang="pt-BR" sz="1600" dirty="0" smtClean="0"/>
              <a:t>Nome</a:t>
            </a:r>
            <a:endParaRPr lang="pt-BR" sz="1600" dirty="0"/>
          </a:p>
          <a:p>
            <a:pPr marL="280988"/>
            <a:r>
              <a:rPr lang="pt-BR" sz="1600" dirty="0" smtClean="0"/>
              <a:t>Data </a:t>
            </a:r>
            <a:r>
              <a:rPr lang="pt-BR" sz="1600" dirty="0"/>
              <a:t>de nascimento</a:t>
            </a:r>
          </a:p>
          <a:p>
            <a:pPr marL="280988"/>
            <a:r>
              <a:rPr lang="pt-BR" sz="1600" dirty="0" smtClean="0"/>
              <a:t>Altura</a:t>
            </a:r>
            <a:endParaRPr lang="pt-BR" sz="1600" dirty="0"/>
          </a:p>
          <a:p>
            <a:pPr marL="280988"/>
            <a:r>
              <a:rPr lang="pt-BR" sz="1600" dirty="0" smtClean="0"/>
              <a:t>Peso</a:t>
            </a:r>
            <a:endParaRPr lang="pt-BR" sz="1600" dirty="0"/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Cor </a:t>
            </a:r>
            <a:r>
              <a:rPr lang="pt-BR" sz="1600" b="1" strike="sngStrike" dirty="0">
                <a:solidFill>
                  <a:srgbClr val="C00000"/>
                </a:solidFill>
              </a:rPr>
              <a:t>dos olhos</a:t>
            </a:r>
          </a:p>
          <a:p>
            <a:pPr marL="280988"/>
            <a:r>
              <a:rPr lang="pt-BR" sz="1600" dirty="0" smtClean="0"/>
              <a:t>Morada</a:t>
            </a:r>
            <a:endParaRPr lang="pt-BR" sz="1600" dirty="0"/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Nota </a:t>
            </a:r>
            <a:r>
              <a:rPr lang="pt-BR" sz="1600" b="1" strike="sngStrike" dirty="0">
                <a:solidFill>
                  <a:srgbClr val="C00000"/>
                </a:solidFill>
              </a:rPr>
              <a:t>Matemática A</a:t>
            </a:r>
          </a:p>
          <a:p>
            <a:pPr marL="280988"/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42176" y="4147376"/>
            <a:ext cx="2124299" cy="255454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Student</a:t>
            </a:r>
          </a:p>
          <a:p>
            <a:pPr marL="280988"/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</a:p>
          <a:p>
            <a:pPr marL="280988"/>
            <a:r>
              <a:rPr lang="pt-BR" sz="1600" dirty="0" smtClean="0"/>
              <a:t>Name</a:t>
            </a:r>
            <a:endParaRPr lang="pt-BR" sz="1600" dirty="0"/>
          </a:p>
          <a:p>
            <a:pPr marL="280988"/>
            <a:r>
              <a:rPr lang="pt-BR" sz="1600" dirty="0" smtClean="0"/>
              <a:t>Birthdate</a:t>
            </a:r>
            <a:endParaRPr lang="pt-BR" sz="1600" dirty="0"/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Height</a:t>
            </a:r>
            <a:endParaRPr lang="pt-BR" sz="1600" b="1" strike="sngStrike" dirty="0">
              <a:solidFill>
                <a:srgbClr val="C00000"/>
              </a:solidFill>
            </a:endParaRPr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Weight</a:t>
            </a:r>
            <a:endParaRPr lang="pt-BR" sz="1600" b="1" strike="sngStrike" dirty="0">
              <a:solidFill>
                <a:srgbClr val="C00000"/>
              </a:solidFill>
            </a:endParaRPr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Colour of eyes</a:t>
            </a:r>
            <a:endParaRPr lang="pt-BR" sz="1600" b="1" strike="sngStrike" dirty="0">
              <a:solidFill>
                <a:srgbClr val="C00000"/>
              </a:solidFill>
            </a:endParaRPr>
          </a:p>
          <a:p>
            <a:pPr marL="280988"/>
            <a:r>
              <a:rPr lang="pt-BR" sz="1600" dirty="0" smtClean="0"/>
              <a:t>Address</a:t>
            </a:r>
            <a:endParaRPr lang="pt-BR" sz="1600" dirty="0"/>
          </a:p>
          <a:p>
            <a:pPr marL="280988"/>
            <a:r>
              <a:rPr lang="pt-BR" sz="1600" dirty="0" smtClean="0"/>
              <a:t>Math grade</a:t>
            </a:r>
            <a:endParaRPr lang="pt-BR" sz="1600" dirty="0"/>
          </a:p>
          <a:p>
            <a:pPr marL="280988"/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759696" y="4147376"/>
            <a:ext cx="2124299" cy="2554545"/>
          </a:xfrm>
          <a:prstGeom prst="rect">
            <a:avLst/>
          </a:prstGeom>
          <a:solidFill>
            <a:srgbClr val="FFFF99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Student</a:t>
            </a:r>
          </a:p>
          <a:p>
            <a:pPr marL="280988"/>
            <a:r>
              <a:rPr lang="pt-BR" sz="1600" b="1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</a:p>
          <a:p>
            <a:pPr marL="280988"/>
            <a:r>
              <a:rPr lang="pt-BR" sz="1600" dirty="0" smtClean="0"/>
              <a:t>Name</a:t>
            </a:r>
            <a:endParaRPr lang="pt-BR" sz="1600" dirty="0"/>
          </a:p>
          <a:p>
            <a:pPr marL="280988"/>
            <a:r>
              <a:rPr lang="pt-BR" sz="1600" dirty="0" smtClean="0"/>
              <a:t>Birthdate</a:t>
            </a:r>
            <a:endParaRPr lang="pt-BR" sz="1600" dirty="0"/>
          </a:p>
          <a:p>
            <a:pPr marL="280988"/>
            <a:r>
              <a:rPr lang="pt-BR" sz="1600" dirty="0" smtClean="0"/>
              <a:t>Height</a:t>
            </a:r>
            <a:endParaRPr lang="pt-BR" sz="1600" dirty="0"/>
          </a:p>
          <a:p>
            <a:pPr marL="280988"/>
            <a:r>
              <a:rPr lang="pt-BR" sz="1600" dirty="0" smtClean="0"/>
              <a:t>Weight</a:t>
            </a:r>
            <a:endParaRPr lang="pt-BR" sz="1600" dirty="0"/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Colour of eyes</a:t>
            </a:r>
            <a:endParaRPr lang="pt-BR" sz="1600" b="1" strike="sngStrike" dirty="0">
              <a:solidFill>
                <a:srgbClr val="C00000"/>
              </a:solidFill>
            </a:endParaRPr>
          </a:p>
          <a:p>
            <a:pPr marL="280988"/>
            <a:r>
              <a:rPr lang="pt-BR" sz="1600" dirty="0" smtClean="0"/>
              <a:t>Address</a:t>
            </a:r>
            <a:endParaRPr lang="pt-BR" sz="1600" dirty="0"/>
          </a:p>
          <a:p>
            <a:pPr marL="280988"/>
            <a:r>
              <a:rPr lang="pt-BR" sz="1600" b="1" strike="sngStrike" dirty="0" smtClean="0">
                <a:solidFill>
                  <a:srgbClr val="C00000"/>
                </a:solidFill>
              </a:rPr>
              <a:t>Math grade</a:t>
            </a:r>
            <a:endParaRPr lang="pt-BR" sz="1600" b="1" strike="sngStrike" dirty="0">
              <a:solidFill>
                <a:srgbClr val="C00000"/>
              </a:solidFill>
            </a:endParaRPr>
          </a:p>
          <a:p>
            <a:pPr marL="280988"/>
            <a:r>
              <a:rPr lang="pt-BR" sz="1600" dirty="0" smtClean="0"/>
              <a:t>...</a:t>
            </a:r>
            <a:endParaRPr lang="pt-BR" sz="1600" dirty="0"/>
          </a:p>
        </p:txBody>
      </p:sp>
      <p:cxnSp>
        <p:nvCxnSpPr>
          <p:cNvPr id="14" name="Straight Arrow Connector 13"/>
          <p:cNvCxnSpPr>
            <a:stCxn id="7" idx="3"/>
            <a:endCxn id="10" idx="0"/>
          </p:cNvCxnSpPr>
          <p:nvPr/>
        </p:nvCxnSpPr>
        <p:spPr>
          <a:xfrm>
            <a:off x="4001867" y="2445711"/>
            <a:ext cx="486235" cy="17016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9" idx="0"/>
          </p:cNvCxnSpPr>
          <p:nvPr/>
        </p:nvCxnSpPr>
        <p:spPr>
          <a:xfrm flipH="1">
            <a:off x="1360854" y="2445711"/>
            <a:ext cx="516714" cy="17016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9434" y="3400533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Desporto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0298" y="3400533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Engenharia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705545" y="34012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76409" y="3401284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Engineering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10366091" y="2445711"/>
            <a:ext cx="570133" cy="1701665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1" idx="0"/>
          </p:cNvCxnSpPr>
          <p:nvPr/>
        </p:nvCxnSpPr>
        <p:spPr>
          <a:xfrm flipH="1">
            <a:off x="7804326" y="2445711"/>
            <a:ext cx="437466" cy="1701665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  <a:ln w="63500">
            <a:solidFill>
              <a:srgbClr val="0070C0"/>
            </a:solidFill>
          </a:ln>
        </p:spPr>
        <p:txBody>
          <a:bodyPr/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Sumário</a:t>
            </a:r>
            <a:r>
              <a:rPr lang="en-US" sz="4000" b="1" dirty="0" smtClean="0">
                <a:solidFill>
                  <a:srgbClr val="C00000"/>
                </a:solidFill>
              </a:rPr>
              <a:t/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i="1" dirty="0" smtClean="0">
                <a:solidFill>
                  <a:srgbClr val="7030A0"/>
                </a:solidFill>
              </a:rPr>
              <a:t>Outline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effectLst/>
        </p:spPr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Processo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modelação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dados: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nível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conceptual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Entidade-Relacionamento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Notação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Chave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primária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Exercícios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effectLst/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modeling process: conceptual level</a:t>
            </a:r>
          </a:p>
          <a:p>
            <a:r>
              <a:rPr lang="en-US" b="1" dirty="0">
                <a:solidFill>
                  <a:srgbClr val="7030A0"/>
                </a:solidFill>
              </a:rPr>
              <a:t>Entity-Relationship</a:t>
            </a:r>
          </a:p>
          <a:p>
            <a:r>
              <a:rPr lang="en-US" b="1" dirty="0">
                <a:solidFill>
                  <a:srgbClr val="7030A0"/>
                </a:solidFill>
              </a:rPr>
              <a:t>Notation</a:t>
            </a:r>
          </a:p>
          <a:p>
            <a:r>
              <a:rPr lang="en-US" b="1" dirty="0">
                <a:solidFill>
                  <a:srgbClr val="7030A0"/>
                </a:solidFill>
              </a:rPr>
              <a:t>Primary key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2259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effectLst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effectLst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Entidade-Relacionamento</a:t>
            </a:r>
            <a:r>
              <a:rPr lang="en-US" sz="4000" dirty="0" smtClean="0">
                <a:solidFill>
                  <a:srgbClr val="002060"/>
                </a:solidFill>
              </a:rPr>
              <a:t>, </a:t>
            </a:r>
            <a:r>
              <a:rPr lang="en-US" sz="4000" dirty="0" err="1" smtClean="0">
                <a:solidFill>
                  <a:srgbClr val="002060"/>
                </a:solidFill>
              </a:rPr>
              <a:t>notação</a:t>
            </a:r>
            <a:r>
              <a:rPr lang="en-US" sz="4000" dirty="0" smtClean="0">
                <a:solidFill>
                  <a:srgbClr val="002060"/>
                </a:solidFill>
              </a:rPr>
              <a:t> de Chen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Entity-Relationship, Chen notation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90674" y="2266763"/>
            <a:ext cx="2929126" cy="35419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1800" dirty="0" err="1" smtClean="0">
                <a:latin typeface="Trebuchet MS" panose="020B0603020202020204" pitchFamily="34" charset="0"/>
              </a:rPr>
              <a:t>caracteriza</a:t>
            </a:r>
            <a:r>
              <a:rPr lang="en-US" sz="1800" dirty="0" smtClean="0">
                <a:latin typeface="Trebuchet MS" panose="020B0603020202020204" pitchFamily="34" charset="0"/>
              </a:rPr>
              <a:t>-se </a:t>
            </a:r>
            <a:r>
              <a:rPr lang="en-US" sz="1800" dirty="0" err="1" smtClean="0">
                <a:latin typeface="Trebuchet MS" panose="020B0603020202020204" pitchFamily="34" charset="0"/>
              </a:rPr>
              <a:t>por</a:t>
            </a:r>
            <a:r>
              <a:rPr lang="en-US" sz="1800" dirty="0" smtClean="0">
                <a:latin typeface="Trebuchet MS" panose="020B0603020202020204" pitchFamily="34" charset="0"/>
              </a:rPr>
              <a:t> um </a:t>
            </a:r>
            <a:r>
              <a:rPr lang="en-US" sz="1800" dirty="0" err="1" smtClean="0">
                <a:latin typeface="Trebuchet MS" panose="020B0603020202020204" pitchFamily="34" charset="0"/>
              </a:rPr>
              <a:t>nome</a:t>
            </a:r>
            <a:r>
              <a:rPr lang="en-US" sz="1800" dirty="0" smtClean="0">
                <a:latin typeface="Trebuchet MS" panose="020B0603020202020204" pitchFamily="34" charset="0"/>
              </a:rPr>
              <a:t> (</a:t>
            </a:r>
            <a:r>
              <a:rPr lang="en-US" sz="1800" dirty="0" err="1" smtClean="0">
                <a:latin typeface="Trebuchet MS" panose="020B0603020202020204" pitchFamily="34" charset="0"/>
              </a:rPr>
              <a:t>frequentemente</a:t>
            </a:r>
            <a:r>
              <a:rPr lang="en-US" sz="1800" dirty="0" smtClean="0">
                <a:latin typeface="Trebuchet MS" panose="020B0603020202020204" pitchFamily="34" charset="0"/>
              </a:rPr>
              <a:t> um </a:t>
            </a:r>
            <a:r>
              <a:rPr lang="en-US" sz="1800" dirty="0" err="1" smtClean="0">
                <a:latin typeface="Trebuchet MS" panose="020B0603020202020204" pitchFamily="34" charset="0"/>
              </a:rPr>
              <a:t>substantivo</a:t>
            </a:r>
            <a:r>
              <a:rPr lang="en-US" sz="1800" dirty="0" smtClean="0">
                <a:latin typeface="Trebuchet MS" panose="020B0603020202020204" pitchFamily="34" charset="0"/>
              </a:rPr>
              <a:t>) e um </a:t>
            </a:r>
            <a:r>
              <a:rPr lang="en-US" sz="1800" dirty="0" err="1" smtClean="0">
                <a:latin typeface="Trebuchet MS" panose="020B0603020202020204" pitchFamily="34" charset="0"/>
              </a:rPr>
              <a:t>conjunto</a:t>
            </a:r>
            <a:r>
              <a:rPr lang="en-US" sz="1800" dirty="0" smtClean="0">
                <a:latin typeface="Trebuchet MS" panose="020B0603020202020204" pitchFamily="34" charset="0"/>
              </a:rPr>
              <a:t> de </a:t>
            </a:r>
            <a:r>
              <a:rPr lang="en-US" sz="1800" dirty="0" err="1" smtClean="0">
                <a:latin typeface="Trebuchet MS" panose="020B0603020202020204" pitchFamily="34" charset="0"/>
              </a:rPr>
              <a:t>atributos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dirty="0" err="1" smtClean="0">
                <a:latin typeface="Trebuchet MS" panose="020B0603020202020204" pitchFamily="34" charset="0"/>
              </a:rPr>
              <a:t>caracteriza</a:t>
            </a:r>
            <a:r>
              <a:rPr lang="en-US" sz="1800" dirty="0" smtClean="0">
                <a:latin typeface="Trebuchet MS" panose="020B0603020202020204" pitchFamily="34" charset="0"/>
              </a:rPr>
              <a:t>-se </a:t>
            </a:r>
            <a:r>
              <a:rPr lang="en-US" sz="1800" dirty="0" err="1" smtClean="0">
                <a:latin typeface="Trebuchet MS" panose="020B0603020202020204" pitchFamily="34" charset="0"/>
              </a:rPr>
              <a:t>por</a:t>
            </a:r>
            <a:r>
              <a:rPr lang="en-US" sz="1800" dirty="0" smtClean="0">
                <a:latin typeface="Trebuchet MS" panose="020B0603020202020204" pitchFamily="34" charset="0"/>
              </a:rPr>
              <a:t> um </a:t>
            </a:r>
            <a:r>
              <a:rPr lang="en-US" sz="1800" dirty="0" err="1" smtClean="0">
                <a:latin typeface="Trebuchet MS" panose="020B0603020202020204" pitchFamily="34" charset="0"/>
              </a:rPr>
              <a:t>nome</a:t>
            </a:r>
            <a:endParaRPr lang="en-US" sz="1800" dirty="0" smtClean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sz="1800" dirty="0" err="1" smtClean="0">
                <a:latin typeface="Trebuchet MS" panose="020B0603020202020204" pitchFamily="34" charset="0"/>
              </a:rPr>
              <a:t>caracteriza</a:t>
            </a:r>
            <a:r>
              <a:rPr lang="en-US" sz="1800" dirty="0" smtClean="0">
                <a:latin typeface="Trebuchet MS" panose="020B0603020202020204" pitchFamily="34" charset="0"/>
              </a:rPr>
              <a:t>-se </a:t>
            </a:r>
            <a:r>
              <a:rPr lang="en-US" sz="1800" dirty="0" err="1" smtClean="0">
                <a:latin typeface="Trebuchet MS" panose="020B0603020202020204" pitchFamily="34" charset="0"/>
              </a:rPr>
              <a:t>por</a:t>
            </a:r>
            <a:r>
              <a:rPr lang="en-US" sz="1800" dirty="0" smtClean="0">
                <a:latin typeface="Trebuchet MS" panose="020B0603020202020204" pitchFamily="34" charset="0"/>
              </a:rPr>
              <a:t> um </a:t>
            </a:r>
            <a:r>
              <a:rPr lang="en-US" sz="1800" dirty="0" err="1" smtClean="0">
                <a:latin typeface="Trebuchet MS" panose="020B0603020202020204" pitchFamily="34" charset="0"/>
              </a:rPr>
              <a:t>nome</a:t>
            </a:r>
            <a:r>
              <a:rPr lang="en-US" sz="1800" dirty="0">
                <a:latin typeface="Trebuchet MS" panose="020B0603020202020204" pitchFamily="34" charset="0"/>
              </a:rPr>
              <a:t> (</a:t>
            </a:r>
            <a:r>
              <a:rPr lang="en-US" sz="1800" dirty="0" err="1">
                <a:latin typeface="Trebuchet MS" panose="020B0603020202020204" pitchFamily="34" charset="0"/>
              </a:rPr>
              <a:t>frequentemente</a:t>
            </a:r>
            <a:r>
              <a:rPr lang="en-US" sz="1800" dirty="0">
                <a:latin typeface="Trebuchet MS" panose="020B0603020202020204" pitchFamily="34" charset="0"/>
              </a:rPr>
              <a:t> um </a:t>
            </a:r>
            <a:r>
              <a:rPr lang="en-US" sz="1800" dirty="0" err="1">
                <a:latin typeface="Trebuchet MS" panose="020B0603020202020204" pitchFamily="34" charset="0"/>
              </a:rPr>
              <a:t>verbo</a:t>
            </a:r>
            <a:r>
              <a:rPr lang="en-US" sz="1800" dirty="0">
                <a:latin typeface="Trebuchet MS" panose="020B0603020202020204" pitchFamily="34" charset="0"/>
              </a:rPr>
              <a:t>)</a:t>
            </a:r>
            <a:r>
              <a:rPr lang="en-US" sz="1800" dirty="0" smtClean="0">
                <a:latin typeface="Trebuchet MS" panose="020B0603020202020204" pitchFamily="34" charset="0"/>
              </a:rPr>
              <a:t> e </a:t>
            </a:r>
            <a:r>
              <a:rPr lang="en-US" sz="1800" dirty="0" err="1" smtClean="0">
                <a:latin typeface="Trebuchet MS" panose="020B0603020202020204" pitchFamily="34" charset="0"/>
              </a:rPr>
              <a:t>dois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ou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mais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argumentos</a:t>
            </a:r>
            <a:r>
              <a:rPr lang="en-US" sz="1800" dirty="0" smtClean="0">
                <a:latin typeface="Trebuchet MS" panose="020B0603020202020204" pitchFamily="34" charset="0"/>
              </a:rPr>
              <a:t>, </a:t>
            </a:r>
            <a:r>
              <a:rPr lang="en-US" sz="1800" dirty="0" err="1" smtClean="0">
                <a:latin typeface="Trebuchet MS" panose="020B0603020202020204" pitchFamily="34" charset="0"/>
              </a:rPr>
              <a:t>pode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ter</a:t>
            </a:r>
            <a:r>
              <a:rPr lang="en-US" sz="1800" dirty="0" smtClean="0">
                <a:latin typeface="Trebuchet MS" panose="020B0603020202020204" pitchFamily="34" charset="0"/>
              </a:rPr>
              <a:t> </a:t>
            </a:r>
            <a:r>
              <a:rPr lang="en-US" sz="1800" dirty="0" err="1" smtClean="0">
                <a:latin typeface="Trebuchet MS" panose="020B0603020202020204" pitchFamily="34" charset="0"/>
              </a:rPr>
              <a:t>atributos</a:t>
            </a:r>
            <a:r>
              <a:rPr lang="en-US" sz="1800" dirty="0" smtClean="0">
                <a:latin typeface="Trebuchet MS" panose="020B0603020202020204" pitchFamily="34" charset="0"/>
              </a:rPr>
              <a:t>.</a:t>
            </a:r>
            <a:endParaRPr lang="en-US" sz="1600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0911" y="2521426"/>
            <a:ext cx="11040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dirty="0" err="1"/>
              <a:t>Entidade</a:t>
            </a:r>
            <a:endParaRPr lang="en-US" sz="3200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83416" y="3829673"/>
            <a:ext cx="1586927" cy="416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Atributo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941833" y="4670146"/>
            <a:ext cx="1996440" cy="77022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Relação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442961" y="2583755"/>
            <a:ext cx="2929126" cy="3541903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characterized by a name (often a noun) and a set of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attributes</a:t>
            </a:r>
          </a:p>
          <a:p>
            <a:pPr marL="0" indent="0">
              <a:spcBef>
                <a:spcPts val="2400"/>
              </a:spcBef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characterized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by a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name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3600"/>
              </a:spcBef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characterized by a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name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(often a verb)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and two or more arguments, may have attributes.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3198" y="2521426"/>
            <a:ext cx="11040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000" dirty="0" smtClean="0"/>
              <a:t>Entity</a:t>
            </a:r>
            <a:endParaRPr lang="en-US" sz="3200" dirty="0"/>
          </a:p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435703" y="3829673"/>
            <a:ext cx="1586927" cy="416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Attribute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6294120" y="4670146"/>
            <a:ext cx="1996440" cy="77022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Relationship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69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002060"/>
                </a:solidFill>
              </a:rPr>
              <a:t>Entidade-Relacionamento</a:t>
            </a:r>
            <a:r>
              <a:rPr lang="en-US" sz="4000" dirty="0" smtClean="0">
                <a:solidFill>
                  <a:srgbClr val="002060"/>
                </a:solidFill>
              </a:rPr>
              <a:t>, </a:t>
            </a:r>
            <a:r>
              <a:rPr lang="en-US" sz="4000" dirty="0" err="1" smtClean="0">
                <a:solidFill>
                  <a:srgbClr val="002060"/>
                </a:solidFill>
              </a:rPr>
              <a:t>notação</a:t>
            </a:r>
            <a:r>
              <a:rPr lang="en-US" sz="4000" dirty="0" smtClean="0">
                <a:solidFill>
                  <a:srgbClr val="002060"/>
                </a:solidFill>
              </a:rPr>
              <a:t> de Chen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Entity-Relationship, Chen notation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9" b="1953"/>
          <a:stretch/>
        </p:blipFill>
        <p:spPr>
          <a:xfrm>
            <a:off x="0" y="4219452"/>
            <a:ext cx="5980226" cy="26385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5" b="2168"/>
          <a:stretch/>
        </p:blipFill>
        <p:spPr>
          <a:xfrm>
            <a:off x="6108192" y="4200691"/>
            <a:ext cx="6083808" cy="26695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9277" y="1901952"/>
            <a:ext cx="4791456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b="1" dirty="0" err="1" smtClean="0"/>
              <a:t>estudantes</a:t>
            </a:r>
            <a:r>
              <a:rPr lang="en-US" dirty="0" smtClean="0"/>
              <a:t> </a:t>
            </a:r>
            <a:r>
              <a:rPr lang="en-US" b="1" dirty="0" err="1" smtClean="0"/>
              <a:t>increvem</a:t>
            </a:r>
            <a:r>
              <a:rPr lang="en-US" b="1" dirty="0" smtClean="0"/>
              <a:t>-se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dada </a:t>
            </a:r>
            <a:r>
              <a:rPr lang="en-US" dirty="0" err="1" smtClean="0"/>
              <a:t>edição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b="1" dirty="0" err="1" smtClean="0"/>
              <a:t>disciplina</a:t>
            </a:r>
            <a:r>
              <a:rPr lang="en-US" dirty="0" smtClean="0"/>
              <a:t> que </a:t>
            </a:r>
            <a:r>
              <a:rPr lang="en-US" dirty="0" err="1" smtClean="0"/>
              <a:t>ocorre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dado </a:t>
            </a:r>
            <a:r>
              <a:rPr lang="en-US" dirty="0" err="1" smtClean="0"/>
              <a:t>semestre</a:t>
            </a:r>
            <a:r>
              <a:rPr lang="en-US" dirty="0" smtClean="0"/>
              <a:t> do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que 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matriculado</a:t>
            </a:r>
            <a:r>
              <a:rPr lang="en-US" dirty="0" smtClean="0"/>
              <a:t>. É </a:t>
            </a:r>
            <a:r>
              <a:rPr lang="en-US" dirty="0" err="1" smtClean="0"/>
              <a:t>necessário</a:t>
            </a:r>
            <a:r>
              <a:rPr lang="en-US" dirty="0" smtClean="0"/>
              <a:t> </a:t>
            </a:r>
            <a:r>
              <a:rPr lang="en-US" dirty="0" err="1" smtClean="0"/>
              <a:t>registar</a:t>
            </a:r>
            <a:r>
              <a:rPr lang="en-US" dirty="0" smtClean="0"/>
              <a:t> a data de </a:t>
            </a:r>
            <a:r>
              <a:rPr lang="en-US" dirty="0" err="1" smtClean="0"/>
              <a:t>inscrição</a:t>
            </a:r>
            <a:r>
              <a:rPr lang="en-US" dirty="0" smtClean="0"/>
              <a:t> e, </a:t>
            </a:r>
            <a:r>
              <a:rPr lang="en-US" dirty="0" err="1" smtClean="0"/>
              <a:t>posteriormente</a:t>
            </a:r>
            <a:r>
              <a:rPr lang="en-US" dirty="0" smtClean="0"/>
              <a:t>, a nota </a:t>
            </a:r>
            <a:r>
              <a:rPr lang="en-US" dirty="0" err="1" smtClean="0"/>
              <a:t>obtida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estudante</a:t>
            </a:r>
            <a:r>
              <a:rPr lang="en-US" dirty="0" smtClean="0"/>
              <a:t>.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identificados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número</a:t>
            </a:r>
            <a:r>
              <a:rPr lang="en-US" dirty="0" smtClean="0"/>
              <a:t> e </a:t>
            </a:r>
            <a:r>
              <a:rPr lang="en-US" dirty="0" err="1" smtClean="0"/>
              <a:t>caracterizados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e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90385" y="1901952"/>
            <a:ext cx="479145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Students enroll </a:t>
            </a:r>
            <a:r>
              <a:rPr lang="en-US" dirty="0"/>
              <a:t>in a given edition of a </a:t>
            </a:r>
            <a:r>
              <a:rPr lang="en-US" b="1" dirty="0"/>
              <a:t>course</a:t>
            </a:r>
            <a:r>
              <a:rPr lang="en-US" dirty="0"/>
              <a:t> that takes place in a </a:t>
            </a:r>
            <a:r>
              <a:rPr lang="en-US" dirty="0" smtClean="0"/>
              <a:t>certain </a:t>
            </a:r>
            <a:r>
              <a:rPr lang="en-US" dirty="0"/>
              <a:t>semester of the </a:t>
            </a:r>
            <a:r>
              <a:rPr lang="en-US" dirty="0" smtClean="0"/>
              <a:t>degree </a:t>
            </a:r>
            <a:r>
              <a:rPr lang="en-US" dirty="0"/>
              <a:t>in which the student is enrolled. It is necessary to register the </a:t>
            </a:r>
            <a:r>
              <a:rPr lang="en-US" dirty="0" smtClean="0"/>
              <a:t>enrollment </a:t>
            </a:r>
            <a:r>
              <a:rPr lang="en-US" dirty="0"/>
              <a:t>date </a:t>
            </a:r>
            <a:r>
              <a:rPr lang="en-US" dirty="0" smtClean="0"/>
              <a:t>and, later on, </a:t>
            </a:r>
            <a:r>
              <a:rPr lang="en-US" dirty="0"/>
              <a:t>the grade </a:t>
            </a:r>
            <a:r>
              <a:rPr lang="en-US" dirty="0" smtClean="0"/>
              <a:t>obtained by the student. </a:t>
            </a:r>
            <a:r>
              <a:rPr lang="en-US" dirty="0"/>
              <a:t>Students are identified by a number and characterized by name and </a:t>
            </a:r>
            <a:r>
              <a:rPr lang="en-US" dirty="0" smtClean="0"/>
              <a:t>degree.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2753</Words>
  <Application>Microsoft Office PowerPoint</Application>
  <PresentationFormat>Widescreen</PresentationFormat>
  <Paragraphs>383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Office Theme</vt:lpstr>
      <vt:lpstr>Bases de Dados Databases</vt:lpstr>
      <vt:lpstr>Sumário Outline</vt:lpstr>
      <vt:lpstr>Sumário Outline</vt:lpstr>
      <vt:lpstr>Modelação de Dados: nível conceptual Data Modeling: conceptual level</vt:lpstr>
      <vt:lpstr>Modelação de Dados: nível conceptual Data Modeling: conceptual level</vt:lpstr>
      <vt:lpstr>Modelação de Dados: nível conceptual Data Modeling: conceptual level</vt:lpstr>
      <vt:lpstr>Sumário Outline</vt:lpstr>
      <vt:lpstr>Entidade-Relacionamento, notação de Chen Entity-Relationship, Chen notation</vt:lpstr>
      <vt:lpstr>Entidade-Relacionamento, notação de Chen Entity-Relationship, Chen notation</vt:lpstr>
      <vt:lpstr>Entidade Entity</vt:lpstr>
      <vt:lpstr>Atributo Attribute</vt:lpstr>
      <vt:lpstr>Atributo: Tipo Attribute: Type</vt:lpstr>
      <vt:lpstr>Atributo identificador: chave Identifier attribute: key</vt:lpstr>
      <vt:lpstr>Atributo: Chave Primária Attribute: Primary Key</vt:lpstr>
      <vt:lpstr>Atributo: Chave Primária Attribute: Primary Key</vt:lpstr>
      <vt:lpstr>Relacionamento Relationship</vt:lpstr>
      <vt:lpstr>Relacionamento: Cardinalidade Relationship: cardinality</vt:lpstr>
      <vt:lpstr>Relacionamento: Cardinalidade Relationship: cardinality</vt:lpstr>
      <vt:lpstr>Relacionamento: Cardinalidade Relationship: cardinality</vt:lpstr>
      <vt:lpstr>Relacionamento: Grau Relationship: Degree</vt:lpstr>
      <vt:lpstr>Sumário Outline</vt:lpstr>
      <vt:lpstr>ER exercícios ER exercises</vt:lpstr>
      <vt:lpstr>ER exercícios ER exercises</vt:lpstr>
      <vt:lpstr>Resumo Wrap-up</vt:lpstr>
      <vt:lpstr>Avaliação da aula Lecture assessment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Escudeiro</dc:creator>
  <cp:lastModifiedBy>Nuno Escudeiro</cp:lastModifiedBy>
  <cp:revision>119</cp:revision>
  <dcterms:created xsi:type="dcterms:W3CDTF">2021-10-02T16:35:44Z</dcterms:created>
  <dcterms:modified xsi:type="dcterms:W3CDTF">2021-10-11T16:00:37Z</dcterms:modified>
</cp:coreProperties>
</file>