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72" r:id="rId4"/>
    <p:sldId id="273" r:id="rId5"/>
    <p:sldId id="313" r:id="rId6"/>
    <p:sldId id="292" r:id="rId7"/>
    <p:sldId id="312" r:id="rId8"/>
    <p:sldId id="314" r:id="rId9"/>
    <p:sldId id="297" r:id="rId10"/>
    <p:sldId id="298" r:id="rId11"/>
    <p:sldId id="301" r:id="rId12"/>
    <p:sldId id="305" r:id="rId13"/>
    <p:sldId id="308" r:id="rId14"/>
    <p:sldId id="309" r:id="rId15"/>
    <p:sldId id="294" r:id="rId16"/>
    <p:sldId id="295" r:id="rId17"/>
    <p:sldId id="290" r:id="rId18"/>
    <p:sldId id="291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33A4D-FC9A-DB49-BAA0-A4C23CCE5E1D}" v="5" dt="2021-10-16T20:27:01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Pinto (1200626)" userId="9bfec7c5-b1fe-4c82-abbe-2809be133c97" providerId="ADAL" clId="{4E233A4D-FC9A-DB49-BAA0-A4C23CCE5E1D}"/>
    <pc:docChg chg="custSel addSld delSld modSld">
      <pc:chgData name="Tiago Pinto (1200626)" userId="9bfec7c5-b1fe-4c82-abbe-2809be133c97" providerId="ADAL" clId="{4E233A4D-FC9A-DB49-BAA0-A4C23CCE5E1D}" dt="2021-10-16T20:29:24.587" v="48" actId="478"/>
      <pc:docMkLst>
        <pc:docMk/>
      </pc:docMkLst>
      <pc:sldChg chg="addSp delSp modSp mod delAnim modAnim">
        <pc:chgData name="Tiago Pinto (1200626)" userId="9bfec7c5-b1fe-4c82-abbe-2809be133c97" providerId="ADAL" clId="{4E233A4D-FC9A-DB49-BAA0-A4C23CCE5E1D}" dt="2021-10-16T20:29:24.587" v="48" actId="478"/>
        <pc:sldMkLst>
          <pc:docMk/>
          <pc:sldMk cId="2906810302" sldId="273"/>
        </pc:sldMkLst>
        <pc:picChg chg="del mod">
          <ac:chgData name="Tiago Pinto (1200626)" userId="9bfec7c5-b1fe-4c82-abbe-2809be133c97" providerId="ADAL" clId="{4E233A4D-FC9A-DB49-BAA0-A4C23CCE5E1D}" dt="2021-10-16T20:25:56.710" v="3" actId="21"/>
          <ac:picMkLst>
            <pc:docMk/>
            <pc:sldMk cId="2906810302" sldId="273"/>
            <ac:picMk id="58" creationId="{00000000-0000-0000-0000-000000000000}"/>
          </ac:picMkLst>
        </pc:picChg>
        <pc:picChg chg="add del mod">
          <ac:chgData name="Tiago Pinto (1200626)" userId="9bfec7c5-b1fe-4c82-abbe-2809be133c97" providerId="ADAL" clId="{4E233A4D-FC9A-DB49-BAA0-A4C23CCE5E1D}" dt="2021-10-16T20:29:24.587" v="48" actId="478"/>
          <ac:picMkLst>
            <pc:docMk/>
            <pc:sldMk cId="2906810302" sldId="273"/>
            <ac:picMk id="59" creationId="{4368281C-B39D-1C41-BF17-A02D0744ED59}"/>
          </ac:picMkLst>
        </pc:picChg>
        <pc:picChg chg="add del mod">
          <ac:chgData name="Tiago Pinto (1200626)" userId="9bfec7c5-b1fe-4c82-abbe-2809be133c97" providerId="ADAL" clId="{4E233A4D-FC9A-DB49-BAA0-A4C23CCE5E1D}" dt="2021-10-16T20:26:07.594" v="7"/>
          <ac:picMkLst>
            <pc:docMk/>
            <pc:sldMk cId="2906810302" sldId="273"/>
            <ac:picMk id="60" creationId="{112D56D8-0DB6-D945-93C5-01D46758D04C}"/>
          </ac:picMkLst>
        </pc:picChg>
      </pc:sldChg>
      <pc:sldChg chg="delSp mod delAnim">
        <pc:chgData name="Tiago Pinto (1200626)" userId="9bfec7c5-b1fe-4c82-abbe-2809be133c97" providerId="ADAL" clId="{4E233A4D-FC9A-DB49-BAA0-A4C23CCE5E1D}" dt="2021-10-16T20:28:54.845" v="47" actId="478"/>
        <pc:sldMkLst>
          <pc:docMk/>
          <pc:sldMk cId="469118258" sldId="312"/>
        </pc:sldMkLst>
        <pc:picChg chg="del">
          <ac:chgData name="Tiago Pinto (1200626)" userId="9bfec7c5-b1fe-4c82-abbe-2809be133c97" providerId="ADAL" clId="{4E233A4D-FC9A-DB49-BAA0-A4C23CCE5E1D}" dt="2021-10-16T20:28:54.845" v="47" actId="478"/>
          <ac:picMkLst>
            <pc:docMk/>
            <pc:sldMk cId="469118258" sldId="312"/>
            <ac:picMk id="5" creationId="{00000000-0000-0000-0000-000000000000}"/>
          </ac:picMkLst>
        </pc:picChg>
        <pc:picChg chg="del">
          <ac:chgData name="Tiago Pinto (1200626)" userId="9bfec7c5-b1fe-4c82-abbe-2809be133c97" providerId="ADAL" clId="{4E233A4D-FC9A-DB49-BAA0-A4C23CCE5E1D}" dt="2021-10-16T20:28:53.538" v="46" actId="478"/>
          <ac:picMkLst>
            <pc:docMk/>
            <pc:sldMk cId="469118258" sldId="312"/>
            <ac:picMk id="6" creationId="{00000000-0000-0000-0000-000000000000}"/>
          </ac:picMkLst>
        </pc:picChg>
      </pc:sldChg>
      <pc:sldChg chg="new del">
        <pc:chgData name="Tiago Pinto (1200626)" userId="9bfec7c5-b1fe-4c82-abbe-2809be133c97" providerId="ADAL" clId="{4E233A4D-FC9A-DB49-BAA0-A4C23CCE5E1D}" dt="2021-10-16T20:25:59.829" v="4" actId="2696"/>
        <pc:sldMkLst>
          <pc:docMk/>
          <pc:sldMk cId="1534980867" sldId="313"/>
        </pc:sldMkLst>
      </pc:sldChg>
      <pc:sldChg chg="addSp delSp modSp add mod">
        <pc:chgData name="Tiago Pinto (1200626)" userId="9bfec7c5-b1fe-4c82-abbe-2809be133c97" providerId="ADAL" clId="{4E233A4D-FC9A-DB49-BAA0-A4C23CCE5E1D}" dt="2021-10-16T20:26:53.939" v="25" actId="1076"/>
        <pc:sldMkLst>
          <pc:docMk/>
          <pc:sldMk cId="1697344561" sldId="313"/>
        </pc:sldMkLst>
        <pc:spChg chg="del mod">
          <ac:chgData name="Tiago Pinto (1200626)" userId="9bfec7c5-b1fe-4c82-abbe-2809be133c97" providerId="ADAL" clId="{4E233A4D-FC9A-DB49-BAA0-A4C23CCE5E1D}" dt="2021-10-16T20:26:24.837" v="12" actId="478"/>
          <ac:spMkLst>
            <pc:docMk/>
            <pc:sldMk cId="1697344561" sldId="313"/>
            <ac:spMk id="3" creationId="{00000000-0000-0000-0000-000000000000}"/>
          </ac:spMkLst>
        </pc:spChg>
        <pc:spChg chg="del mod">
          <ac:chgData name="Tiago Pinto (1200626)" userId="9bfec7c5-b1fe-4c82-abbe-2809be133c97" providerId="ADAL" clId="{4E233A4D-FC9A-DB49-BAA0-A4C23CCE5E1D}" dt="2021-10-16T20:26:33.157" v="17" actId="478"/>
          <ac:spMkLst>
            <pc:docMk/>
            <pc:sldMk cId="1697344561" sldId="313"/>
            <ac:spMk id="4" creationId="{00000000-0000-0000-0000-000000000000}"/>
          </ac:spMkLst>
        </pc:spChg>
        <pc:spChg chg="del mod">
          <ac:chgData name="Tiago Pinto (1200626)" userId="9bfec7c5-b1fe-4c82-abbe-2809be133c97" providerId="ADAL" clId="{4E233A4D-FC9A-DB49-BAA0-A4C23CCE5E1D}" dt="2021-10-16T20:26:48.461" v="23" actId="478"/>
          <ac:spMkLst>
            <pc:docMk/>
            <pc:sldMk cId="1697344561" sldId="313"/>
            <ac:spMk id="6" creationId="{00000000-0000-0000-0000-000000000000}"/>
          </ac:spMkLst>
        </pc:spChg>
        <pc:spChg chg="add del mod">
          <ac:chgData name="Tiago Pinto (1200626)" userId="9bfec7c5-b1fe-4c82-abbe-2809be133c97" providerId="ADAL" clId="{4E233A4D-FC9A-DB49-BAA0-A4C23CCE5E1D}" dt="2021-10-16T20:26:46.077" v="21" actId="478"/>
          <ac:spMkLst>
            <pc:docMk/>
            <pc:sldMk cId="1697344561" sldId="313"/>
            <ac:spMk id="58" creationId="{25C464CD-2D7D-2A44-8F02-484772BEE30D}"/>
          </ac:spMkLst>
        </pc:spChg>
        <pc:spChg chg="add del mod">
          <ac:chgData name="Tiago Pinto (1200626)" userId="9bfec7c5-b1fe-4c82-abbe-2809be133c97" providerId="ADAL" clId="{4E233A4D-FC9A-DB49-BAA0-A4C23CCE5E1D}" dt="2021-10-16T20:26:41.270" v="18" actId="478"/>
          <ac:spMkLst>
            <pc:docMk/>
            <pc:sldMk cId="1697344561" sldId="313"/>
            <ac:spMk id="61" creationId="{13A076B6-8BED-0041-B911-AA0563FB3EBA}"/>
          </ac:spMkLst>
        </pc:spChg>
        <pc:grpChg chg="del">
          <ac:chgData name="Tiago Pinto (1200626)" userId="9bfec7c5-b1fe-4c82-abbe-2809be133c97" providerId="ADAL" clId="{4E233A4D-FC9A-DB49-BAA0-A4C23CCE5E1D}" dt="2021-10-16T20:26:50.277" v="24" actId="478"/>
          <ac:grpSpMkLst>
            <pc:docMk/>
            <pc:sldMk cId="1697344561" sldId="313"/>
            <ac:grpSpMk id="5" creationId="{00000000-0000-0000-0000-000000000000}"/>
          </ac:grpSpMkLst>
        </pc:grpChg>
        <pc:grpChg chg="del mod">
          <ac:chgData name="Tiago Pinto (1200626)" userId="9bfec7c5-b1fe-4c82-abbe-2809be133c97" providerId="ADAL" clId="{4E233A4D-FC9A-DB49-BAA0-A4C23CCE5E1D}" dt="2021-10-16T20:26:43.370" v="20" actId="478"/>
          <ac:grpSpMkLst>
            <pc:docMk/>
            <pc:sldMk cId="1697344561" sldId="313"/>
            <ac:grpSpMk id="32" creationId="{00000000-0000-0000-0000-000000000000}"/>
          </ac:grpSpMkLst>
        </pc:grpChg>
        <pc:picChg chg="mod">
          <ac:chgData name="Tiago Pinto (1200626)" userId="9bfec7c5-b1fe-4c82-abbe-2809be133c97" providerId="ADAL" clId="{4E233A4D-FC9A-DB49-BAA0-A4C23CCE5E1D}" dt="2021-10-16T20:26:53.939" v="25" actId="1076"/>
          <ac:picMkLst>
            <pc:docMk/>
            <pc:sldMk cId="1697344561" sldId="313"/>
            <ac:picMk id="59" creationId="{4368281C-B39D-1C41-BF17-A02D0744ED59}"/>
          </ac:picMkLst>
        </pc:picChg>
        <pc:cxnChg chg="mod">
          <ac:chgData name="Tiago Pinto (1200626)" userId="9bfec7c5-b1fe-4c82-abbe-2809be133c97" providerId="ADAL" clId="{4E233A4D-FC9A-DB49-BAA0-A4C23CCE5E1D}" dt="2021-10-16T20:26:50.277" v="24" actId="478"/>
          <ac:cxnSpMkLst>
            <pc:docMk/>
            <pc:sldMk cId="1697344561" sldId="313"/>
            <ac:cxnSpMk id="11" creationId="{00000000-0000-0000-0000-000000000000}"/>
          </ac:cxnSpMkLst>
        </pc:cxnChg>
        <pc:cxnChg chg="mod">
          <ac:chgData name="Tiago Pinto (1200626)" userId="9bfec7c5-b1fe-4c82-abbe-2809be133c97" providerId="ADAL" clId="{4E233A4D-FC9A-DB49-BAA0-A4C23CCE5E1D}" dt="2021-10-16T20:26:43.370" v="20" actId="478"/>
          <ac:cxnSpMkLst>
            <pc:docMk/>
            <pc:sldMk cId="1697344561" sldId="313"/>
            <ac:cxnSpMk id="38" creationId="{00000000-0000-0000-0000-000000000000}"/>
          </ac:cxnSpMkLst>
        </pc:cxnChg>
      </pc:sldChg>
      <pc:sldChg chg="addSp delSp modSp add mod">
        <pc:chgData name="Tiago Pinto (1200626)" userId="9bfec7c5-b1fe-4c82-abbe-2809be133c97" providerId="ADAL" clId="{4E233A4D-FC9A-DB49-BAA0-A4C23CCE5E1D}" dt="2021-10-16T20:27:47.339" v="45" actId="1076"/>
        <pc:sldMkLst>
          <pc:docMk/>
          <pc:sldMk cId="544253514" sldId="314"/>
        </pc:sldMkLst>
        <pc:spChg chg="del">
          <ac:chgData name="Tiago Pinto (1200626)" userId="9bfec7c5-b1fe-4c82-abbe-2809be133c97" providerId="ADAL" clId="{4E233A4D-FC9A-DB49-BAA0-A4C23CCE5E1D}" dt="2021-10-16T20:27:06.460" v="29" actId="478"/>
          <ac:spMkLst>
            <pc:docMk/>
            <pc:sldMk cId="544253514" sldId="314"/>
            <ac:spMk id="3" creationId="{00000000-0000-0000-0000-000000000000}"/>
          </ac:spMkLst>
        </pc:spChg>
        <pc:spChg chg="add del mod">
          <ac:chgData name="Tiago Pinto (1200626)" userId="9bfec7c5-b1fe-4c82-abbe-2809be133c97" providerId="ADAL" clId="{4E233A4D-FC9A-DB49-BAA0-A4C23CCE5E1D}" dt="2021-10-16T20:27:08.131" v="30" actId="478"/>
          <ac:spMkLst>
            <pc:docMk/>
            <pc:sldMk cId="544253514" sldId="314"/>
            <ac:spMk id="8" creationId="{579BA666-2EAD-4B46-A3B8-95403842F217}"/>
          </ac:spMkLst>
        </pc:spChg>
        <pc:picChg chg="mod">
          <ac:chgData name="Tiago Pinto (1200626)" userId="9bfec7c5-b1fe-4c82-abbe-2809be133c97" providerId="ADAL" clId="{4E233A4D-FC9A-DB49-BAA0-A4C23CCE5E1D}" dt="2021-10-16T20:27:47.339" v="45" actId="1076"/>
          <ac:picMkLst>
            <pc:docMk/>
            <pc:sldMk cId="544253514" sldId="314"/>
            <ac:picMk id="5" creationId="{00000000-0000-0000-0000-000000000000}"/>
          </ac:picMkLst>
        </pc:picChg>
        <pc:picChg chg="mod">
          <ac:chgData name="Tiago Pinto (1200626)" userId="9bfec7c5-b1fe-4c82-abbe-2809be133c97" providerId="ADAL" clId="{4E233A4D-FC9A-DB49-BAA0-A4C23CCE5E1D}" dt="2021-10-16T20:27:40.931" v="43" actId="14100"/>
          <ac:picMkLst>
            <pc:docMk/>
            <pc:sldMk cId="544253514" sldId="314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9BBAC-2F5B-4304-A31F-888167B7A46F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3BEE-E188-45DE-B0CA-674AFA97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71353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95563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44725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34723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24189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26019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1203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000531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0971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76384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0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accent1">
              <a:lumMod val="20000"/>
              <a:lumOff val="80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rgbClr val="FFFFD9">
              <a:alpha val="5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Bases de Dados / Databases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3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9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D575-D5D8-4DC6-8057-F56516FCCB8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Bases de Dados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Modelo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relacional</a:t>
            </a:r>
            <a:r>
              <a:rPr lang="en-US" b="1" dirty="0">
                <a:solidFill>
                  <a:srgbClr val="002060"/>
                </a:solidFill>
              </a:rPr>
              <a:t> de dados, </a:t>
            </a:r>
            <a:r>
              <a:rPr lang="en-US" b="1" dirty="0" err="1">
                <a:solidFill>
                  <a:srgbClr val="002060"/>
                </a:solidFill>
              </a:rPr>
              <a:t>nível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lógico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normalização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Relational data model, logical model, data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normalisation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Nuno Escudeiro – nfe@isep.ipp.pt</a:t>
            </a:r>
          </a:p>
        </p:txBody>
      </p:sp>
    </p:spTree>
    <p:extLst>
      <p:ext uri="{BB962C8B-B14F-4D97-AF65-F5344CB8AC3E}">
        <p14:creationId xmlns:p14="http://schemas.microsoft.com/office/powerpoint/2010/main" val="173337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1FN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Uma relação está na 1FN se:</a:t>
            </a:r>
          </a:p>
          <a:p>
            <a:pPr lvl="1"/>
            <a:r>
              <a:rPr lang="pt-BR" sz="3200" dirty="0"/>
              <a:t>Os atributos </a:t>
            </a:r>
            <a:r>
              <a:rPr lang="pt-BR" sz="3200" b="1" dirty="0"/>
              <a:t>chave</a:t>
            </a:r>
            <a:r>
              <a:rPr lang="pt-BR" sz="3200" dirty="0"/>
              <a:t> estão definidos</a:t>
            </a:r>
          </a:p>
          <a:p>
            <a:pPr lvl="1"/>
            <a:r>
              <a:rPr lang="pt-BR" sz="3200" dirty="0"/>
              <a:t>Todos os atributos estão definidos em domínios que contêm apenas valores </a:t>
            </a:r>
            <a:r>
              <a:rPr lang="pt-BR" sz="3200" b="1" dirty="0"/>
              <a:t>escalares/atómicos</a:t>
            </a:r>
            <a:r>
              <a:rPr lang="pt-BR" sz="3200" dirty="0"/>
              <a:t>, isto é, cada atributo só pode admitir valores escalares e não conjuntos ou coleções de valores</a:t>
            </a:r>
          </a:p>
          <a:p>
            <a:r>
              <a:rPr lang="pt-BR" sz="3600" dirty="0"/>
              <a:t>Todos os atributos são escalares e dependem funcionalmente da chave primária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1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2FN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Uma relação está na 2FN se:</a:t>
            </a:r>
          </a:p>
          <a:p>
            <a:pPr lvl="1"/>
            <a:r>
              <a:rPr lang="en-US" sz="2800" dirty="0" err="1"/>
              <a:t>Estiver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1FN </a:t>
            </a:r>
            <a:r>
              <a:rPr lang="en-US" sz="2800" dirty="0">
                <a:solidFill>
                  <a:srgbClr val="0070C0"/>
                </a:solidFill>
              </a:rPr>
              <a:t>– as FN </a:t>
            </a:r>
            <a:r>
              <a:rPr lang="en-US" sz="2800" dirty="0" err="1">
                <a:solidFill>
                  <a:srgbClr val="0070C0"/>
                </a:solidFill>
              </a:rPr>
              <a:t>são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cumulativas</a:t>
            </a:r>
            <a:r>
              <a:rPr lang="en-US" sz="2800" dirty="0">
                <a:solidFill>
                  <a:srgbClr val="0070C0"/>
                </a:solidFill>
              </a:rPr>
              <a:t>!</a:t>
            </a:r>
          </a:p>
          <a:p>
            <a:pPr lvl="1"/>
            <a:r>
              <a:rPr lang="pt-BR" sz="2800" dirty="0"/>
              <a:t>Cada atributo não chave depende funcionalmente da totalidade da chave</a:t>
            </a:r>
          </a:p>
          <a:p>
            <a:pPr lvl="1"/>
            <a:r>
              <a:rPr lang="pt-BR" sz="2800" dirty="0"/>
              <a:t>Não existem </a:t>
            </a:r>
            <a:r>
              <a:rPr lang="pt-BR" sz="2800" b="1" dirty="0"/>
              <a:t>DF Parciais da chave</a:t>
            </a:r>
          </a:p>
          <a:p>
            <a:r>
              <a:rPr lang="pt-BR" sz="3200" dirty="0"/>
              <a:t>Todos os atributos que não pertencem à chave dependem funcionalmente da chave no seu conjunto e não dependem de nenhum dos seus elementos ou subconjuntos tomados </a:t>
            </a:r>
            <a:r>
              <a:rPr lang="en-US" sz="3200" dirty="0" err="1"/>
              <a:t>isoladamente</a:t>
            </a:r>
            <a:r>
              <a:rPr lang="en-US" sz="3200" dirty="0"/>
              <a:t>,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existem</a:t>
            </a:r>
            <a:r>
              <a:rPr lang="en-US" sz="3200" dirty="0"/>
              <a:t> DF </a:t>
            </a:r>
            <a:r>
              <a:rPr lang="en-US" sz="3200" dirty="0" err="1"/>
              <a:t>Parciais</a:t>
            </a:r>
            <a:r>
              <a:rPr lang="en-US" sz="3200" dirty="0"/>
              <a:t> da </a:t>
            </a:r>
            <a:r>
              <a:rPr lang="en-US" sz="3200" dirty="0" err="1"/>
              <a:t>chave</a:t>
            </a:r>
            <a:endParaRPr lang="pt-BR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3FN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Uma relação está na 3FN se:</a:t>
            </a:r>
            <a:endParaRPr lang="pt-BR" sz="3200" dirty="0"/>
          </a:p>
          <a:p>
            <a:pPr lvl="1"/>
            <a:r>
              <a:rPr lang="en-US" sz="3200" dirty="0" err="1"/>
              <a:t>Estiver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2FN</a:t>
            </a:r>
          </a:p>
          <a:p>
            <a:pPr lvl="1"/>
            <a:r>
              <a:rPr lang="pt-BR" sz="3200" dirty="0"/>
              <a:t>Nenhum dos seus atributos depende funcionalmente de atributos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chave</a:t>
            </a:r>
            <a:endParaRPr lang="en-US" sz="3200" dirty="0"/>
          </a:p>
          <a:p>
            <a:pPr lvl="1"/>
            <a:r>
              <a:rPr lang="pt-BR" sz="3200" dirty="0"/>
              <a:t>Nenhum dos atributos que não fazem parte da chave pode ser funcionalmente dependente de qualquer combinação dos restantes, </a:t>
            </a:r>
            <a:r>
              <a:rPr lang="pt-BR" sz="3200" b="1" dirty="0"/>
              <a:t>não existem DF Transitivas</a:t>
            </a:r>
          </a:p>
          <a:p>
            <a:r>
              <a:rPr lang="pt-BR" sz="3600" dirty="0"/>
              <a:t>Cada atributo depende apenas da chave e não de qualquer outro atributo ou conjunto </a:t>
            </a:r>
            <a:r>
              <a:rPr lang="en-US" sz="3600" dirty="0"/>
              <a:t>de </a:t>
            </a:r>
            <a:r>
              <a:rPr lang="en-US" sz="3600" dirty="0" err="1"/>
              <a:t>atributos</a:t>
            </a:r>
            <a:r>
              <a:rPr lang="en-US" sz="3600" dirty="0"/>
              <a:t>,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existem</a:t>
            </a:r>
            <a:r>
              <a:rPr lang="en-US" sz="3600" dirty="0"/>
              <a:t> DF </a:t>
            </a:r>
            <a:r>
              <a:rPr lang="en-US" sz="3600" dirty="0" err="1"/>
              <a:t>Transitivas</a:t>
            </a:r>
            <a:endParaRPr lang="pt-BR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FNBC (Boyce-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Codd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)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673"/>
            <a:ext cx="10515600" cy="4351338"/>
          </a:xfrm>
        </p:spPr>
        <p:txBody>
          <a:bodyPr>
            <a:noAutofit/>
          </a:bodyPr>
          <a:lstStyle/>
          <a:p>
            <a:r>
              <a:rPr lang="pt-BR" dirty="0"/>
              <a:t>Uma relação está na forma normal de Boyce-Codd, sse, todos os seus atributos são funcionalmente dependentes da chave, de toda a chave e nada mais do que a chave</a:t>
            </a:r>
          </a:p>
          <a:p>
            <a:pPr marL="0" indent="0">
              <a:buNone/>
            </a:pPr>
            <a:r>
              <a:rPr lang="en-US" sz="2400" dirty="0" err="1"/>
              <a:t>Consideremos</a:t>
            </a:r>
            <a:r>
              <a:rPr lang="en-US" sz="2400" dirty="0"/>
              <a:t> a </a:t>
            </a:r>
            <a:r>
              <a:rPr lang="en-US" sz="2400" dirty="0" err="1"/>
              <a:t>relação</a:t>
            </a:r>
            <a:r>
              <a:rPr lang="en-US" sz="2400" dirty="0"/>
              <a:t>: R = {a, b, c} </a:t>
            </a:r>
            <a:r>
              <a:rPr lang="pt-BR" sz="2400" dirty="0"/>
              <a:t>e as DF em 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R: (a, b)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R: c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R está na 3FN, mas tem uma dependência que invalida a forma normal de Boyce-Codd</a:t>
            </a:r>
          </a:p>
          <a:p>
            <a:r>
              <a:rPr lang="pt-BR" sz="2400" dirty="0"/>
              <a:t>Podia resolver-se criando duas relações:</a:t>
            </a:r>
          </a:p>
          <a:p>
            <a:pPr marL="0" indent="0">
              <a:buNone/>
            </a:pPr>
            <a:r>
              <a:rPr lang="pt-BR" sz="2400" b="1" dirty="0"/>
              <a:t>	R1 = {c, b} </a:t>
            </a:r>
            <a:r>
              <a:rPr lang="pt-BR" sz="2400" dirty="0"/>
              <a:t>correspondente à dependência funcional R: c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b</a:t>
            </a:r>
          </a:p>
          <a:p>
            <a:pPr marL="0" indent="0">
              <a:buNone/>
            </a:pPr>
            <a:r>
              <a:rPr lang="pt-BR" sz="2400" b="1" dirty="0"/>
              <a:t>	R2 = {a, c} </a:t>
            </a:r>
            <a:r>
              <a:rPr lang="pt-BR" sz="2400" dirty="0"/>
              <a:t>correspondente à dependência funcional R: (a, b)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c</a:t>
            </a:r>
          </a:p>
          <a:p>
            <a:r>
              <a:rPr lang="pt-BR" sz="2400" dirty="0"/>
              <a:t>… mas na verdade perdia-se a dependência funcional R: (a, b)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c, que, não se encontrando explicitamente incorporada no modelo relacional, teria que ser </a:t>
            </a:r>
            <a:r>
              <a:rPr lang="en-US" sz="2400" dirty="0" err="1"/>
              <a:t>implementada</a:t>
            </a:r>
            <a:r>
              <a:rPr lang="en-US" sz="2400" dirty="0"/>
              <a:t> no </a:t>
            </a:r>
            <a:r>
              <a:rPr lang="en-US" sz="2400" dirty="0" err="1"/>
              <a:t>nível</a:t>
            </a:r>
            <a:r>
              <a:rPr lang="en-US" sz="2400" dirty="0"/>
              <a:t> </a:t>
            </a:r>
            <a:r>
              <a:rPr lang="en-US" sz="2400" dirty="0" err="1"/>
              <a:t>aplicacional</a:t>
            </a:r>
            <a:r>
              <a:rPr lang="en-US" sz="2400"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7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FNBC (Boyce-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Codd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)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673"/>
            <a:ext cx="10515600" cy="4351338"/>
          </a:xfrm>
        </p:spPr>
        <p:txBody>
          <a:bodyPr>
            <a:noAutofit/>
          </a:bodyPr>
          <a:lstStyle/>
          <a:p>
            <a:r>
              <a:rPr lang="pt-BR" dirty="0"/>
              <a:t>Uma relação está na forma normal de Boyce-Codd, sse, todos os seus atributos são funcionalmente dependentes da chave, de toda a chave e nada mais do que a chave</a:t>
            </a:r>
          </a:p>
          <a:p>
            <a:pPr marL="0" indent="0">
              <a:buNone/>
            </a:pPr>
            <a:r>
              <a:rPr lang="en-US" sz="2400" dirty="0" err="1"/>
              <a:t>Consideremos</a:t>
            </a:r>
            <a:r>
              <a:rPr lang="en-US" sz="2400" dirty="0"/>
              <a:t> a </a:t>
            </a:r>
            <a:r>
              <a:rPr lang="en-US" sz="2400" dirty="0" err="1"/>
              <a:t>relação</a:t>
            </a:r>
            <a:r>
              <a:rPr lang="en-US" sz="2400" dirty="0"/>
              <a:t>: R = {a, b, c} </a:t>
            </a:r>
            <a:r>
              <a:rPr lang="pt-BR" sz="2400" dirty="0"/>
              <a:t>e as DF em 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R: (a, b)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R: c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R está na 3FN, mas tem uma dependência que invalida a forma normal de Boyce-Codd</a:t>
            </a:r>
          </a:p>
          <a:p>
            <a:r>
              <a:rPr lang="pt-BR" b="1" dirty="0"/>
              <a:t>(O ideal seria então) uma solução que, embora mais redundante, mantém todas as DF, ou seja, não normalizar até Boyce-Codd…</a:t>
            </a:r>
          </a:p>
          <a:p>
            <a:pPr marL="0" indent="0">
              <a:buNone/>
            </a:pPr>
            <a:r>
              <a:rPr lang="pt-BR" dirty="0"/>
              <a:t>	R = {a, b, c} e R1 = {c, b}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8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>
                <a:solidFill>
                  <a:srgbClr val="C00000"/>
                </a:solidFill>
              </a:rPr>
              <a:t>Sumário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i="1" dirty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Esquema relacional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Notação: representação por extenso e representação gráfica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Normalização (1FN, 2FN, 3FN, FNBC)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Chave primária, chave estrangeira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b="1" dirty="0">
                <a:solidFill>
                  <a:srgbClr val="C00000"/>
                </a:solidFill>
              </a:rPr>
              <a:t>Exercícios, ferramentas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Relational schema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Notation: textual and graphical representations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normalization (1NF, 2NF, 3NF, BCNF)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Primary key, foreign key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Exercises, tools</a:t>
            </a:r>
          </a:p>
        </p:txBody>
      </p:sp>
    </p:spTree>
    <p:extLst>
      <p:ext uri="{BB962C8B-B14F-4D97-AF65-F5344CB8AC3E}">
        <p14:creationId xmlns:p14="http://schemas.microsoft.com/office/powerpoint/2010/main" val="185642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002060"/>
                </a:solidFill>
              </a:rPr>
              <a:t>Ferramentas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Tools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pt-BR" dirty="0"/>
              <a:t>Papel e lápis!</a:t>
            </a:r>
          </a:p>
          <a:p>
            <a:r>
              <a:rPr lang="en-US" dirty="0">
                <a:hlinkClick r:id="rId2"/>
              </a:rPr>
              <a:t>https://lucid.app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/>
              <a:t>Paper and pencil!</a:t>
            </a:r>
          </a:p>
          <a:p>
            <a:r>
              <a:rPr lang="en-US" dirty="0">
                <a:hlinkClick r:id="rId2"/>
              </a:rPr>
              <a:t>https://lucid.app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75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0630"/>
            <a:ext cx="10515600" cy="282503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/>
              <a:t>Normalize a </a:t>
            </a:r>
            <a:r>
              <a:rPr lang="en-US" sz="2000" b="1" dirty="0" err="1"/>
              <a:t>estrutura</a:t>
            </a:r>
            <a:r>
              <a:rPr lang="en-US" sz="2000" b="1" dirty="0"/>
              <a:t> </a:t>
            </a:r>
            <a:r>
              <a:rPr lang="en-US" sz="2000" b="1" dirty="0" err="1"/>
              <a:t>apresentada</a:t>
            </a:r>
            <a:r>
              <a:rPr lang="en-US" sz="2000" b="1" dirty="0"/>
              <a:t> (3FN);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Normalize 3NF</a:t>
            </a:r>
          </a:p>
          <a:p>
            <a:pPr marL="0" indent="0">
              <a:buNone/>
            </a:pPr>
            <a:r>
              <a:rPr lang="pt-BR" sz="2000" dirty="0"/>
              <a:t>Considere a estrutura de dados seguinte, referente ao planeamento de produção de uma fábrica de artigos de plástico. A fábrica está estruturada em secções e cada secção é composta por diferentes centros de trabalho. Uma ordem de produção pode ser realizada em diversos centros de trabalho e utiliza diversas matérias-primas.</a:t>
            </a:r>
          </a:p>
          <a:p>
            <a:pPr marL="0" indent="0">
              <a:buNone/>
            </a:pPr>
            <a:r>
              <a:rPr lang="pt-BR" sz="2000" b="1" i="1" dirty="0"/>
              <a:t>Planeamento de produção </a:t>
            </a:r>
            <a:r>
              <a:rPr lang="pt-BR" sz="2000" i="1" dirty="0"/>
              <a:t>= {ordem_prod, produto, nome_produto, qtd_a_produzir, data_prev_inicio, data_prev_fim, data_real_inicio, data_real_fim, {secção, nome_secção, {centro_trabalho, desc_centro_trabalho}, localização}, {mat_prima, descrição_mp, </a:t>
            </a:r>
            <a:r>
              <a:rPr lang="en-US" sz="2000" i="1" dirty="0" err="1"/>
              <a:t>qtd_mp</a:t>
            </a:r>
            <a:r>
              <a:rPr lang="en-US" sz="2000" i="1" dirty="0"/>
              <a:t>}, </a:t>
            </a:r>
            <a:r>
              <a:rPr lang="en-US" sz="2000" i="1" dirty="0" err="1"/>
              <a:t>percent_execução</a:t>
            </a:r>
            <a:r>
              <a:rPr lang="en-US" sz="2000" i="1" dirty="0"/>
              <a:t>}</a:t>
            </a:r>
            <a:endParaRPr 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14980"/>
            <a:ext cx="10515600" cy="28250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Normalize to the 3NF</a:t>
            </a:r>
          </a:p>
          <a:p>
            <a:pPr marL="0" indent="0">
              <a:buNone/>
            </a:pPr>
            <a:r>
              <a:rPr lang="en-US" sz="2000" dirty="0"/>
              <a:t>Consider the following data structure for the production planning of a plastic goods factory. The factory is structured in sections and each section is made up of different work centers. A production order can be carried out in several work centers and uses several raw materials.</a:t>
            </a:r>
          </a:p>
          <a:p>
            <a:pPr marL="0" indent="0">
              <a:buNone/>
            </a:pPr>
            <a:r>
              <a:rPr lang="en-US" sz="2000" b="1" dirty="0"/>
              <a:t>Production planning </a:t>
            </a:r>
            <a:r>
              <a:rPr lang="en-US" sz="2000" dirty="0"/>
              <a:t>= {</a:t>
            </a:r>
            <a:r>
              <a:rPr lang="en-US" sz="2000" dirty="0" err="1"/>
              <a:t>production_order</a:t>
            </a:r>
            <a:r>
              <a:rPr lang="en-US" sz="2000" dirty="0"/>
              <a:t>, product, </a:t>
            </a:r>
            <a:r>
              <a:rPr lang="en-US" sz="2000" dirty="0" err="1"/>
              <a:t>product_name</a:t>
            </a:r>
            <a:r>
              <a:rPr lang="en-US" sz="2000" dirty="0"/>
              <a:t>, </a:t>
            </a:r>
            <a:r>
              <a:rPr lang="en-US" sz="2000" dirty="0" err="1"/>
              <a:t>qty_to_produce</a:t>
            </a:r>
            <a:r>
              <a:rPr lang="en-US" sz="2000" dirty="0"/>
              <a:t>, </a:t>
            </a:r>
            <a:r>
              <a:rPr lang="en-US" sz="2000" dirty="0" err="1"/>
              <a:t>prev_start_date</a:t>
            </a:r>
            <a:r>
              <a:rPr lang="en-US" sz="2000" dirty="0"/>
              <a:t>, </a:t>
            </a:r>
            <a:r>
              <a:rPr lang="en-US" sz="2000" dirty="0" err="1"/>
              <a:t>prev_end_date</a:t>
            </a:r>
            <a:r>
              <a:rPr lang="en-US" sz="2000" dirty="0"/>
              <a:t>, </a:t>
            </a:r>
            <a:r>
              <a:rPr lang="en-US" sz="2000" dirty="0" err="1"/>
              <a:t>actual_start_date</a:t>
            </a:r>
            <a:r>
              <a:rPr lang="en-US" sz="2000" dirty="0"/>
              <a:t>, </a:t>
            </a:r>
            <a:r>
              <a:rPr lang="en-US" sz="2000" dirty="0" err="1"/>
              <a:t>actual_end_date</a:t>
            </a:r>
            <a:r>
              <a:rPr lang="en-US" sz="2000" dirty="0"/>
              <a:t>, {section, </a:t>
            </a:r>
            <a:r>
              <a:rPr lang="en-US" sz="2000" dirty="0" err="1"/>
              <a:t>section_name</a:t>
            </a:r>
            <a:r>
              <a:rPr lang="en-US" sz="2000" dirty="0"/>
              <a:t>, {</a:t>
            </a:r>
            <a:r>
              <a:rPr lang="en-US" sz="2000" dirty="0" err="1"/>
              <a:t>work_center</a:t>
            </a:r>
            <a:r>
              <a:rPr lang="en-US" sz="2000" dirty="0"/>
              <a:t>, </a:t>
            </a:r>
            <a:r>
              <a:rPr lang="en-US" sz="2000" dirty="0" err="1"/>
              <a:t>desc_work_center</a:t>
            </a:r>
            <a:r>
              <a:rPr lang="en-US" sz="2000" dirty="0"/>
              <a:t>}, location}, {</a:t>
            </a:r>
            <a:r>
              <a:rPr lang="en-US" sz="2000" dirty="0" err="1"/>
              <a:t>raw_mat</a:t>
            </a:r>
            <a:r>
              <a:rPr lang="en-US" sz="2000" dirty="0"/>
              <a:t>, </a:t>
            </a:r>
            <a:r>
              <a:rPr lang="en-US" sz="2000" dirty="0" err="1"/>
              <a:t>description_raw_mat</a:t>
            </a:r>
            <a:r>
              <a:rPr lang="en-US" sz="2000" dirty="0"/>
              <a:t>, </a:t>
            </a:r>
            <a:r>
              <a:rPr lang="en-US" sz="2000" dirty="0" err="1"/>
              <a:t>qtt</a:t>
            </a:r>
            <a:r>
              <a:rPr lang="en-US" sz="2000" dirty="0"/>
              <a:t>}, </a:t>
            </a:r>
            <a:r>
              <a:rPr lang="en-US" sz="2000" dirty="0" err="1"/>
              <a:t>percent_exec</a:t>
            </a:r>
            <a:r>
              <a:rPr lang="en-US" sz="2000" dirty="0"/>
              <a:t>} </a:t>
            </a:r>
            <a:endParaRPr 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283804"/>
            <a:ext cx="10515600" cy="1325563"/>
          </a:xfrm>
        </p:spPr>
        <p:txBody>
          <a:bodyPr/>
          <a:lstStyle/>
          <a:p>
            <a:r>
              <a:rPr lang="en-US" sz="4000" dirty="0" err="1">
                <a:solidFill>
                  <a:srgbClr val="002060"/>
                </a:solidFill>
              </a:rPr>
              <a:t>Exercício</a:t>
            </a:r>
            <a:r>
              <a:rPr lang="en-US" sz="4000" dirty="0">
                <a:solidFill>
                  <a:srgbClr val="002060"/>
                </a:solidFill>
              </a:rPr>
              <a:t>, </a:t>
            </a: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Exercise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5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pt-BR" sz="2000" dirty="0"/>
              <a:t>Desenhe o </a:t>
            </a:r>
            <a:r>
              <a:rPr lang="pt-BR" sz="2000" b="1" dirty="0"/>
              <a:t>diagrama de dependências funcionais </a:t>
            </a:r>
            <a:r>
              <a:rPr lang="pt-BR" sz="2000" dirty="0"/>
              <a:t>e </a:t>
            </a:r>
            <a:r>
              <a:rPr lang="pt-BR" sz="2000" b="1" dirty="0"/>
              <a:t>normalize</a:t>
            </a:r>
            <a:r>
              <a:rPr lang="pt-BR" sz="2000" dirty="0"/>
              <a:t> a estrutura apresentada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</a:rPr>
              <a:t>Draw the 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functional dependency diagram 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normalize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</a:rPr>
              <a:t> the presented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7" y="2581352"/>
            <a:ext cx="11570339" cy="417911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09468"/>
            <a:ext cx="10515600" cy="1325563"/>
          </a:xfrm>
        </p:spPr>
        <p:txBody>
          <a:bodyPr/>
          <a:lstStyle/>
          <a:p>
            <a:r>
              <a:rPr lang="en-US" sz="4000" dirty="0" err="1">
                <a:solidFill>
                  <a:srgbClr val="002060"/>
                </a:solidFill>
              </a:rPr>
              <a:t>Exercício</a:t>
            </a:r>
            <a:r>
              <a:rPr lang="en-US" sz="4000" dirty="0">
                <a:solidFill>
                  <a:srgbClr val="002060"/>
                </a:solidFill>
              </a:rPr>
              <a:t>, </a:t>
            </a: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Exercise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>
                <a:solidFill>
                  <a:srgbClr val="C00000"/>
                </a:solidFill>
              </a:rPr>
              <a:t>Resumo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i="1" dirty="0">
                <a:solidFill>
                  <a:srgbClr val="7030A0"/>
                </a:solidFill>
              </a:rPr>
              <a:t>Wrap up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effectLst/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Esquema relacional</a:t>
            </a:r>
          </a:p>
          <a:p>
            <a:r>
              <a:rPr lang="pt-BR" dirty="0">
                <a:solidFill>
                  <a:srgbClr val="C00000"/>
                </a:solidFill>
              </a:rPr>
              <a:t>Notação: representação por extenso e representação gráfica</a:t>
            </a:r>
          </a:p>
          <a:p>
            <a:r>
              <a:rPr lang="pt-BR" dirty="0">
                <a:solidFill>
                  <a:srgbClr val="C00000"/>
                </a:solidFill>
              </a:rPr>
              <a:t>Normalização (1FN, 2FN, 3FN, FNBC)</a:t>
            </a:r>
          </a:p>
          <a:p>
            <a:r>
              <a:rPr lang="pt-BR" dirty="0">
                <a:solidFill>
                  <a:srgbClr val="C00000"/>
                </a:solidFill>
              </a:rPr>
              <a:t>Chave primária, chave estrangeira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Exercícios, ferramentas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effectLst/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Relational schema</a:t>
            </a:r>
          </a:p>
          <a:p>
            <a:r>
              <a:rPr lang="en-US" dirty="0">
                <a:solidFill>
                  <a:srgbClr val="7030A0"/>
                </a:solidFill>
              </a:rPr>
              <a:t>Notation: textual and graphical representations</a:t>
            </a:r>
          </a:p>
          <a:p>
            <a:r>
              <a:rPr lang="en-US" dirty="0">
                <a:solidFill>
                  <a:srgbClr val="7030A0"/>
                </a:solidFill>
              </a:rPr>
              <a:t>Data normalization (1NF, 2NF, 3NF, BCNF)</a:t>
            </a:r>
          </a:p>
          <a:p>
            <a:r>
              <a:rPr lang="en-US" dirty="0">
                <a:solidFill>
                  <a:srgbClr val="7030A0"/>
                </a:solidFill>
              </a:rPr>
              <a:t>Primary key, foreign key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Exercises, tools</a:t>
            </a:r>
          </a:p>
        </p:txBody>
      </p:sp>
    </p:spTree>
    <p:extLst>
      <p:ext uri="{BB962C8B-B14F-4D97-AF65-F5344CB8AC3E}">
        <p14:creationId xmlns:p14="http://schemas.microsoft.com/office/powerpoint/2010/main" val="205732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>
                <a:solidFill>
                  <a:srgbClr val="C00000"/>
                </a:solidFill>
              </a:rPr>
              <a:t>Sumário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i="1" dirty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Esquema relacional</a:t>
            </a:r>
          </a:p>
          <a:p>
            <a:r>
              <a:rPr lang="pt-BR" dirty="0">
                <a:solidFill>
                  <a:srgbClr val="C00000"/>
                </a:solidFill>
              </a:rPr>
              <a:t>Notação: representação por extenso e representação gráfica</a:t>
            </a:r>
          </a:p>
          <a:p>
            <a:r>
              <a:rPr lang="pt-BR" dirty="0">
                <a:solidFill>
                  <a:srgbClr val="C00000"/>
                </a:solidFill>
              </a:rPr>
              <a:t>Normalização (1FN, 2FN, 3FN, FNBC)</a:t>
            </a:r>
          </a:p>
          <a:p>
            <a:r>
              <a:rPr lang="pt-BR" dirty="0">
                <a:solidFill>
                  <a:srgbClr val="C00000"/>
                </a:solidFill>
              </a:rPr>
              <a:t>Chave primária, chave estrangeira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Exercícios, ferramentas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Relational schema</a:t>
            </a:r>
          </a:p>
          <a:p>
            <a:r>
              <a:rPr lang="en-US" dirty="0">
                <a:solidFill>
                  <a:srgbClr val="7030A0"/>
                </a:solidFill>
              </a:rPr>
              <a:t>Notation: textual and graphical representations</a:t>
            </a:r>
          </a:p>
          <a:p>
            <a:r>
              <a:rPr lang="en-US" dirty="0">
                <a:solidFill>
                  <a:srgbClr val="7030A0"/>
                </a:solidFill>
              </a:rPr>
              <a:t>Data normalization (1NF, 2NF, 3NF, BCNF)</a:t>
            </a:r>
          </a:p>
          <a:p>
            <a:r>
              <a:rPr lang="en-US" dirty="0">
                <a:solidFill>
                  <a:srgbClr val="7030A0"/>
                </a:solidFill>
              </a:rPr>
              <a:t>Primary key, foreign key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Exercises, tools</a:t>
            </a:r>
          </a:p>
        </p:txBody>
      </p:sp>
    </p:spTree>
    <p:extLst>
      <p:ext uri="{BB962C8B-B14F-4D97-AF65-F5344CB8AC3E}">
        <p14:creationId xmlns:p14="http://schemas.microsoft.com/office/powerpoint/2010/main" val="12542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>
                <a:solidFill>
                  <a:srgbClr val="C00000"/>
                </a:solidFill>
              </a:rPr>
              <a:t>Sumário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i="1" dirty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Esquema relacional</a:t>
            </a:r>
          </a:p>
          <a:p>
            <a:r>
              <a:rPr lang="pt-BR" b="1" dirty="0">
                <a:solidFill>
                  <a:srgbClr val="C00000"/>
                </a:solidFill>
              </a:rPr>
              <a:t>Notação: representação por extenso e representação gráfica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Normalização (1FN, 2FN, 3FN, FNBC)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Chave primária, chave estrangeira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Exercícios, ferramentas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Relational schema</a:t>
            </a:r>
          </a:p>
          <a:p>
            <a:r>
              <a:rPr lang="en-US" b="1" dirty="0">
                <a:solidFill>
                  <a:srgbClr val="7030A0"/>
                </a:solidFill>
              </a:rPr>
              <a:t>Notation: textual and graphical representations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normalization (1NF, 2NF, 3NF, BCNF)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Primary key, foreign key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Exercises, tools</a:t>
            </a:r>
          </a:p>
        </p:txBody>
      </p:sp>
    </p:spTree>
    <p:extLst>
      <p:ext uri="{BB962C8B-B14F-4D97-AF65-F5344CB8AC3E}">
        <p14:creationId xmlns:p14="http://schemas.microsoft.com/office/powerpoint/2010/main" val="98924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2060"/>
                </a:solidFill>
              </a:rPr>
              <a:t>Esquema</a:t>
            </a:r>
            <a:r>
              <a:rPr lang="en-US" sz="4000" dirty="0">
                <a:solidFill>
                  <a:srgbClr val="002060"/>
                </a:solidFill>
              </a:rPr>
              <a:t> </a:t>
            </a:r>
            <a:r>
              <a:rPr lang="en-US" sz="4000" dirty="0" err="1">
                <a:solidFill>
                  <a:srgbClr val="002060"/>
                </a:solidFill>
              </a:rPr>
              <a:t>Relacional</a:t>
            </a:r>
            <a:r>
              <a:rPr lang="en-US" sz="4000" dirty="0">
                <a:solidFill>
                  <a:srgbClr val="002060"/>
                </a:solidFill>
              </a:rPr>
              <a:t>, </a:t>
            </a:r>
            <a:r>
              <a:rPr lang="en-US" sz="4000" dirty="0" err="1">
                <a:solidFill>
                  <a:srgbClr val="002060"/>
                </a:solidFill>
              </a:rPr>
              <a:t>notação</a:t>
            </a:r>
            <a:r>
              <a:rPr lang="en-US" sz="4000" dirty="0">
                <a:solidFill>
                  <a:srgbClr val="002060"/>
                </a:solidFill>
              </a:rPr>
              <a:t> </a:t>
            </a:r>
            <a:r>
              <a:rPr lang="en-US" sz="4000" dirty="0" err="1">
                <a:solidFill>
                  <a:srgbClr val="002060"/>
                </a:solidFill>
              </a:rPr>
              <a:t>pé</a:t>
            </a:r>
            <a:r>
              <a:rPr lang="en-US" sz="4000" dirty="0">
                <a:solidFill>
                  <a:srgbClr val="002060"/>
                </a:solidFill>
              </a:rPr>
              <a:t> de </a:t>
            </a:r>
            <a:r>
              <a:rPr lang="en-US" sz="4000" dirty="0" err="1">
                <a:solidFill>
                  <a:srgbClr val="002060"/>
                </a:solidFill>
              </a:rPr>
              <a:t>galinha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Relational Schema, crow’s foot notation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Formando = {</a:t>
            </a:r>
            <a:r>
              <a:rPr lang="pt-BR" sz="1600" u="sng" dirty="0"/>
              <a:t>número</a:t>
            </a:r>
            <a:r>
              <a:rPr lang="pt-BR" sz="1600" dirty="0"/>
              <a:t>, nome, codNacionalidade}</a:t>
            </a:r>
          </a:p>
          <a:p>
            <a:pPr marL="0" indent="0">
              <a:buNone/>
            </a:pPr>
            <a:r>
              <a:rPr lang="pt-BR" sz="1600" dirty="0"/>
              <a:t>País = {</a:t>
            </a:r>
            <a:r>
              <a:rPr lang="pt-BR" sz="1600" u="sng" dirty="0"/>
              <a:t>código</a:t>
            </a:r>
            <a:r>
              <a:rPr lang="pt-BR" sz="1600" dirty="0"/>
              <a:t>, nome}</a:t>
            </a:r>
          </a:p>
          <a:p>
            <a:pPr marL="0" indent="0">
              <a:buNone/>
            </a:pPr>
            <a:r>
              <a:rPr lang="pt-BR" sz="1600" dirty="0"/>
              <a:t>Curso = {</a:t>
            </a:r>
            <a:r>
              <a:rPr lang="pt-BR" sz="1600" u="sng" dirty="0"/>
              <a:t>código</a:t>
            </a:r>
            <a:r>
              <a:rPr lang="pt-BR" sz="1600" dirty="0"/>
              <a:t>, nome, vagas}</a:t>
            </a:r>
          </a:p>
          <a:p>
            <a:pPr marL="0" indent="0">
              <a:buNone/>
            </a:pPr>
            <a:r>
              <a:rPr lang="pt-BR" sz="1600" dirty="0"/>
              <a:t>Inscrição = {</a:t>
            </a:r>
            <a:r>
              <a:rPr lang="pt-BR" sz="1600" u="sng" dirty="0"/>
              <a:t>numFormando, codCurso</a:t>
            </a:r>
            <a:r>
              <a:rPr lang="pt-BR" sz="1600" dirty="0"/>
              <a:t>, data, avaliação}</a:t>
            </a:r>
          </a:p>
          <a:p>
            <a:pPr marL="0" indent="0">
              <a:buNone/>
            </a:pPr>
            <a:endParaRPr lang="pt-BR" sz="2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Trainee = {</a:t>
            </a:r>
            <a:r>
              <a:rPr lang="pt-BR" sz="1600" u="sng" dirty="0"/>
              <a:t>number</a:t>
            </a:r>
            <a:r>
              <a:rPr lang="pt-BR" sz="1600" dirty="0"/>
              <a:t>, name, codNationality}</a:t>
            </a:r>
          </a:p>
          <a:p>
            <a:pPr marL="0" indent="0">
              <a:buNone/>
            </a:pPr>
            <a:r>
              <a:rPr lang="pt-BR" sz="1600" dirty="0"/>
              <a:t>Country = {</a:t>
            </a:r>
            <a:r>
              <a:rPr lang="pt-BR" sz="1600" u="sng" dirty="0"/>
              <a:t>code</a:t>
            </a:r>
            <a:r>
              <a:rPr lang="pt-BR" sz="1600" dirty="0"/>
              <a:t>, name}</a:t>
            </a:r>
          </a:p>
          <a:p>
            <a:pPr marL="0" indent="0">
              <a:buNone/>
            </a:pPr>
            <a:r>
              <a:rPr lang="pt-BR" sz="1600" dirty="0"/>
              <a:t>Degree = {</a:t>
            </a:r>
            <a:r>
              <a:rPr lang="pt-BR" sz="1600" u="sng" dirty="0"/>
              <a:t>code</a:t>
            </a:r>
            <a:r>
              <a:rPr lang="pt-BR" sz="1600" dirty="0"/>
              <a:t>, name, vacancies}</a:t>
            </a:r>
          </a:p>
          <a:p>
            <a:pPr marL="0" indent="0">
              <a:buNone/>
            </a:pPr>
            <a:r>
              <a:rPr lang="pt-BR" sz="1600" dirty="0"/>
              <a:t>Enrollment = {</a:t>
            </a:r>
            <a:r>
              <a:rPr lang="pt-BR" sz="1600" u="sng" dirty="0"/>
              <a:t>numTrainee, codDegree</a:t>
            </a:r>
            <a:r>
              <a:rPr lang="pt-BR" sz="1600" dirty="0"/>
              <a:t>, date, grade}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08619" y="4001294"/>
            <a:ext cx="4640761" cy="1791105"/>
            <a:chOff x="5831634" y="4143788"/>
            <a:chExt cx="6176864" cy="2330799"/>
          </a:xfrm>
        </p:grpSpPr>
        <p:sp>
          <p:nvSpPr>
            <p:cNvPr id="6" name="Rectangle 5"/>
            <p:cNvSpPr/>
            <p:nvPr/>
          </p:nvSpPr>
          <p:spPr>
            <a:xfrm>
              <a:off x="5831634" y="4143788"/>
              <a:ext cx="6176864" cy="23307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30710" y="4376057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Formando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716775" y="4376057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País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16774" y="5729093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Curso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30709" y="5729093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Inscrição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7" idx="2"/>
              <a:endCxn id="10" idx="0"/>
            </p:cNvCxnSpPr>
            <p:nvPr/>
          </p:nvCxnSpPr>
          <p:spPr>
            <a:xfrm flipH="1">
              <a:off x="6965799" y="4823927"/>
              <a:ext cx="1" cy="9051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800888" y="5953028"/>
              <a:ext cx="19158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9593919" y="5781767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514671" y="5781767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058537" y="5781767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7813080" y="5806151"/>
              <a:ext cx="245707" cy="171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7820108" y="5956934"/>
              <a:ext cx="202103" cy="118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00886" y="4599740"/>
              <a:ext cx="19158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9593917" y="4428479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514669" y="4428479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8058535" y="4428479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7813078" y="4452863"/>
              <a:ext cx="245707" cy="171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7820106" y="4603646"/>
              <a:ext cx="202103" cy="118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 rot="16200000">
              <a:off x="6842944" y="5459708"/>
              <a:ext cx="245707" cy="342523"/>
              <a:chOff x="7685064" y="5934167"/>
              <a:chExt cx="245707" cy="342523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H="1">
                <a:off x="7930521" y="5934167"/>
                <a:ext cx="2" cy="3425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7685064" y="5958551"/>
                <a:ext cx="245707" cy="1712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7692092" y="6109334"/>
                <a:ext cx="202103" cy="118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 rot="16200000">
              <a:off x="6926173" y="4797442"/>
              <a:ext cx="79250" cy="342523"/>
              <a:chOff x="8313757" y="5065346"/>
              <a:chExt cx="79250" cy="34252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8393005" y="5065346"/>
                <a:ext cx="2" cy="3425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8313757" y="5065346"/>
                <a:ext cx="2" cy="3425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6376793" y="4001293"/>
            <a:ext cx="4640761" cy="1791105"/>
            <a:chOff x="5831634" y="4143788"/>
            <a:chExt cx="6176864" cy="2330799"/>
          </a:xfrm>
        </p:grpSpPr>
        <p:sp>
          <p:nvSpPr>
            <p:cNvPr id="33" name="Rectangle 32"/>
            <p:cNvSpPr/>
            <p:nvPr/>
          </p:nvSpPr>
          <p:spPr>
            <a:xfrm>
              <a:off x="5831634" y="4143788"/>
              <a:ext cx="6176864" cy="23307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30710" y="4376057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Trainee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16775" y="4376057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Country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716774" y="5729093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Degree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30709" y="5729093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Enrollment</a:t>
              </a:r>
            </a:p>
          </p:txBody>
        </p:sp>
        <p:cxnSp>
          <p:nvCxnSpPr>
            <p:cNvPr id="38" name="Straight Connector 37"/>
            <p:cNvCxnSpPr>
              <a:stCxn id="34" idx="2"/>
              <a:endCxn id="37" idx="0"/>
            </p:cNvCxnSpPr>
            <p:nvPr/>
          </p:nvCxnSpPr>
          <p:spPr>
            <a:xfrm flipH="1">
              <a:off x="6965799" y="4823927"/>
              <a:ext cx="1" cy="9051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800888" y="5953028"/>
              <a:ext cx="19158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9593919" y="5781767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9514671" y="5781767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8058537" y="5781767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7813080" y="5806151"/>
              <a:ext cx="245707" cy="171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7820108" y="5956934"/>
              <a:ext cx="202103" cy="118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800886" y="4599740"/>
              <a:ext cx="19158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9593917" y="4428479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9514669" y="4428479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8058535" y="4428479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7813078" y="4452863"/>
              <a:ext cx="245707" cy="171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7820106" y="4603646"/>
              <a:ext cx="202103" cy="118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 rot="16200000">
              <a:off x="6842944" y="5459708"/>
              <a:ext cx="245707" cy="342523"/>
              <a:chOff x="7685064" y="5934167"/>
              <a:chExt cx="245707" cy="342523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H="1">
                <a:off x="7930521" y="5934167"/>
                <a:ext cx="2" cy="3425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7685064" y="5958551"/>
                <a:ext cx="245707" cy="1712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7692092" y="6109334"/>
                <a:ext cx="202103" cy="118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 rot="16200000">
              <a:off x="6926173" y="4797442"/>
              <a:ext cx="79250" cy="342523"/>
              <a:chOff x="8313757" y="5065346"/>
              <a:chExt cx="79250" cy="342523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8393005" y="5065346"/>
                <a:ext cx="2" cy="3425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8313757" y="5065346"/>
                <a:ext cx="2" cy="3425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0681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2060"/>
                </a:solidFill>
              </a:rPr>
              <a:t>Esquema</a:t>
            </a:r>
            <a:r>
              <a:rPr lang="en-US" sz="4000" dirty="0">
                <a:solidFill>
                  <a:srgbClr val="002060"/>
                </a:solidFill>
              </a:rPr>
              <a:t> </a:t>
            </a:r>
            <a:r>
              <a:rPr lang="en-US" sz="4000" dirty="0" err="1">
                <a:solidFill>
                  <a:srgbClr val="002060"/>
                </a:solidFill>
              </a:rPr>
              <a:t>Relacional</a:t>
            </a:r>
            <a:r>
              <a:rPr lang="en-US" sz="4000" dirty="0">
                <a:solidFill>
                  <a:srgbClr val="002060"/>
                </a:solidFill>
              </a:rPr>
              <a:t>, </a:t>
            </a:r>
            <a:r>
              <a:rPr lang="en-US" sz="4000" dirty="0" err="1">
                <a:solidFill>
                  <a:srgbClr val="002060"/>
                </a:solidFill>
              </a:rPr>
              <a:t>notação</a:t>
            </a:r>
            <a:r>
              <a:rPr lang="en-US" sz="4000" dirty="0">
                <a:solidFill>
                  <a:srgbClr val="002060"/>
                </a:solidFill>
              </a:rPr>
              <a:t> </a:t>
            </a:r>
            <a:r>
              <a:rPr lang="en-US" sz="4000" dirty="0" err="1">
                <a:solidFill>
                  <a:srgbClr val="002060"/>
                </a:solidFill>
              </a:rPr>
              <a:t>pé</a:t>
            </a:r>
            <a:r>
              <a:rPr lang="en-US" sz="4000" dirty="0">
                <a:solidFill>
                  <a:srgbClr val="002060"/>
                </a:solidFill>
              </a:rPr>
              <a:t> de </a:t>
            </a:r>
            <a:r>
              <a:rPr lang="en-US" sz="4000" dirty="0" err="1">
                <a:solidFill>
                  <a:srgbClr val="002060"/>
                </a:solidFill>
              </a:rPr>
              <a:t>galinha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Relational Schema, crow’s foot notation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368281C-B39D-1C41-BF17-A02D0744ED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3" t="39101" r="29227" b="21451"/>
          <a:stretch/>
        </p:blipFill>
        <p:spPr>
          <a:xfrm>
            <a:off x="3451999" y="2143677"/>
            <a:ext cx="5288002" cy="391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>
                <a:solidFill>
                  <a:srgbClr val="C00000"/>
                </a:solidFill>
              </a:rPr>
              <a:t>Sumário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i="1" dirty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Esquema relacional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Notação: representação por extenso e representação gráfica</a:t>
            </a:r>
          </a:p>
          <a:p>
            <a:r>
              <a:rPr lang="pt-BR" b="1" dirty="0">
                <a:solidFill>
                  <a:srgbClr val="C00000"/>
                </a:solidFill>
              </a:rPr>
              <a:t>Normalização (1FN, 2FN, 3FN, FNBC)</a:t>
            </a:r>
          </a:p>
          <a:p>
            <a:r>
              <a:rPr lang="pt-BR" b="1" dirty="0">
                <a:solidFill>
                  <a:srgbClr val="C00000"/>
                </a:solidFill>
              </a:rPr>
              <a:t>Chave primária, chave estrangeira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Exercícios, ferramentas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Relational schema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Notation: textual and graphical representations</a:t>
            </a:r>
          </a:p>
          <a:p>
            <a:r>
              <a:rPr lang="en-US" b="1" dirty="0">
                <a:solidFill>
                  <a:srgbClr val="7030A0"/>
                </a:solidFill>
              </a:rPr>
              <a:t>Data normalization (1NF, 2NF, 3NF, BCNF)</a:t>
            </a:r>
          </a:p>
          <a:p>
            <a:r>
              <a:rPr lang="en-US" b="1" dirty="0">
                <a:solidFill>
                  <a:srgbClr val="7030A0"/>
                </a:solidFill>
              </a:rPr>
              <a:t>Primary key, foreign key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Exercises, tools</a:t>
            </a:r>
          </a:p>
        </p:txBody>
      </p:sp>
    </p:spTree>
    <p:extLst>
      <p:ext uri="{BB962C8B-B14F-4D97-AF65-F5344CB8AC3E}">
        <p14:creationId xmlns:p14="http://schemas.microsoft.com/office/powerpoint/2010/main" val="339749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Formas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Normais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Com base nas dependências funcionais, dependências multivalor e dependências de junção define-se o processo de normalização de dados gerando modelos relacionais de dados</a:t>
            </a:r>
          </a:p>
          <a:p>
            <a:r>
              <a:rPr lang="pt-BR" dirty="0"/>
              <a:t>Definem-se cinco formas normais, da FN1 à FN5 e</a:t>
            </a:r>
          </a:p>
          <a:p>
            <a:r>
              <a:rPr lang="pt-BR" dirty="0"/>
              <a:t>Uma Forma Normal intermédia, entre a FN3 e a FN4: Forma Normal de Boyce-Codd</a:t>
            </a:r>
          </a:p>
          <a:p>
            <a:r>
              <a:rPr lang="pt-BR" dirty="0"/>
              <a:t>Na prática, na maioria dos casos, opta-se por modelos na FN3 ou na </a:t>
            </a:r>
            <a:r>
              <a:rPr lang="en-US" dirty="0"/>
              <a:t>Forma Normal de Boyce-</a:t>
            </a:r>
            <a:r>
              <a:rPr lang="en-US" dirty="0" err="1"/>
              <a:t>Codd</a:t>
            </a:r>
            <a:endParaRPr lang="en-US" dirty="0"/>
          </a:p>
          <a:p>
            <a:r>
              <a:rPr lang="en-US" dirty="0"/>
              <a:t>À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progride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/>
              <a:t> de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normais</a:t>
            </a:r>
            <a:r>
              <a:rPr lang="en-US" dirty="0"/>
              <a:t>, da FN1 para a FN5,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reduzindo</a:t>
            </a:r>
            <a:r>
              <a:rPr lang="en-US" dirty="0"/>
              <a:t> a </a:t>
            </a:r>
            <a:r>
              <a:rPr lang="en-US" dirty="0" err="1"/>
              <a:t>redundância</a:t>
            </a:r>
            <a:r>
              <a:rPr lang="en-US" dirty="0"/>
              <a:t> à </a:t>
            </a:r>
            <a:r>
              <a:rPr lang="en-US" dirty="0" err="1"/>
              <a:t>custa</a:t>
            </a:r>
            <a:r>
              <a:rPr lang="en-US" dirty="0"/>
              <a:t> de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Relações.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1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Formas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Normais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117" y="497991"/>
            <a:ext cx="6417013" cy="1526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9" y="1763920"/>
            <a:ext cx="6668138" cy="48266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425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17" y="628038"/>
            <a:ext cx="7594883" cy="61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1401</Words>
  <Application>Microsoft Macintosh PowerPoint</Application>
  <PresentationFormat>Widescreen</PresentationFormat>
  <Paragraphs>164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Franklin Gothic Medium Cond</vt:lpstr>
      <vt:lpstr>Trebuchet MS</vt:lpstr>
      <vt:lpstr>Office Theme</vt:lpstr>
      <vt:lpstr>Bases de Dados Databases</vt:lpstr>
      <vt:lpstr>Sumário Outline</vt:lpstr>
      <vt:lpstr>Sumário Outline</vt:lpstr>
      <vt:lpstr>Esquema Relacional, notação pé de galinha Relational Schema, crow’s foot notation</vt:lpstr>
      <vt:lpstr>Esquema Relacional, notação pé de galinha Relational Schema, crow’s foot notation</vt:lpstr>
      <vt:lpstr>Sumário Outline</vt:lpstr>
      <vt:lpstr>Formas Normais</vt:lpstr>
      <vt:lpstr>Formas Normais</vt:lpstr>
      <vt:lpstr>Normalização</vt:lpstr>
      <vt:lpstr>Normalização: 1FN</vt:lpstr>
      <vt:lpstr>Normalização: 2FN</vt:lpstr>
      <vt:lpstr>Normalização: 3FN</vt:lpstr>
      <vt:lpstr>Normalização: FNBC (Boyce-Codd)</vt:lpstr>
      <vt:lpstr>Normalização: FNBC (Boyce-Codd)</vt:lpstr>
      <vt:lpstr>Sumário Outline</vt:lpstr>
      <vt:lpstr>Ferramentas Tools</vt:lpstr>
      <vt:lpstr>Exercício, Exercise</vt:lpstr>
      <vt:lpstr>Exercício, Exercise</vt:lpstr>
      <vt:lpstr>Resumo 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Escudeiro</dc:creator>
  <cp:lastModifiedBy>Tiago Pinto (1200626)</cp:lastModifiedBy>
  <cp:revision>94</cp:revision>
  <dcterms:created xsi:type="dcterms:W3CDTF">2021-10-02T16:35:44Z</dcterms:created>
  <dcterms:modified xsi:type="dcterms:W3CDTF">2021-10-16T20:29:25Z</dcterms:modified>
</cp:coreProperties>
</file>