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2" r:id="rId4"/>
    <p:sldId id="298" r:id="rId5"/>
    <p:sldId id="301" r:id="rId6"/>
    <p:sldId id="305" r:id="rId7"/>
    <p:sldId id="308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BBAC-2F5B-4304-A31F-888167B7A46F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3BEE-E188-45DE-B0CA-674AFA97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4189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601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1203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005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Bases de Dados /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Bases de Dados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Modelo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relacional</a:t>
            </a:r>
            <a:r>
              <a:rPr lang="en-US" b="1" dirty="0" smtClean="0">
                <a:solidFill>
                  <a:srgbClr val="002060"/>
                </a:solidFill>
              </a:rPr>
              <a:t> de dados, </a:t>
            </a:r>
            <a:r>
              <a:rPr lang="en-US" b="1" dirty="0" err="1" smtClean="0">
                <a:solidFill>
                  <a:srgbClr val="002060"/>
                </a:solidFill>
              </a:rPr>
              <a:t>nível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lógico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normalização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data model, logical model, data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Normalização </a:t>
            </a:r>
            <a:r>
              <a:rPr lang="pt-BR" dirty="0" smtClean="0">
                <a:solidFill>
                  <a:srgbClr val="C00000"/>
                </a:solidFill>
              </a:rPr>
              <a:t>(1FN, 2FN, 3FN, FNBC</a:t>
            </a:r>
            <a:r>
              <a:rPr lang="pt-BR" dirty="0" smtClean="0">
                <a:solidFill>
                  <a:srgbClr val="C00000"/>
                </a:solidFill>
              </a:rPr>
              <a:t>), revisão</a:t>
            </a:r>
            <a:endParaRPr lang="pt-BR" dirty="0" smtClean="0">
              <a:solidFill>
                <a:srgbClr val="C00000"/>
              </a:solidFill>
            </a:endParaRP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</a:t>
            </a:r>
            <a:r>
              <a:rPr lang="en-US" dirty="0" smtClean="0">
                <a:solidFill>
                  <a:srgbClr val="7030A0"/>
                </a:solidFill>
              </a:rPr>
              <a:t>normalization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1NF, 2NF, 3NF, BCNF</a:t>
            </a:r>
            <a:r>
              <a:rPr lang="en-US" dirty="0" smtClean="0">
                <a:solidFill>
                  <a:srgbClr val="7030A0"/>
                </a:solidFill>
              </a:rPr>
              <a:t>), review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Exercises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Normalização (1FN, 2FN, 3FN, FNBC), revisão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Exercícios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 normalization (1NF, 2NF, 3NF, BCNF), review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Exercises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1FN se:</a:t>
            </a:r>
          </a:p>
          <a:p>
            <a:pPr lvl="1"/>
            <a:r>
              <a:rPr lang="pt-BR" sz="3200" dirty="0"/>
              <a:t>Os atributos </a:t>
            </a:r>
            <a:r>
              <a:rPr lang="pt-BR" sz="3200" b="1" dirty="0"/>
              <a:t>chave</a:t>
            </a:r>
            <a:r>
              <a:rPr lang="pt-BR" sz="3200" dirty="0"/>
              <a:t> estão definidos</a:t>
            </a:r>
          </a:p>
          <a:p>
            <a:pPr lvl="1"/>
            <a:r>
              <a:rPr lang="pt-BR" sz="3200" dirty="0"/>
              <a:t>Todos os atributos estão definidos em domínios que contêm apenas valores </a:t>
            </a:r>
            <a:r>
              <a:rPr lang="pt-BR" sz="3200" b="1" dirty="0"/>
              <a:t>escalares/atómicos</a:t>
            </a:r>
            <a:r>
              <a:rPr lang="pt-BR" sz="3200" dirty="0"/>
              <a:t>, isto é, cada atributo só pode admitir valores escalares e não conjuntos ou coleções de valores</a:t>
            </a:r>
          </a:p>
          <a:p>
            <a:r>
              <a:rPr lang="pt-BR" sz="3600" dirty="0"/>
              <a:t>Todos os atributos são escalares e dependem funcionalmente da chave primária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Uma relação está na 2FN se:</a:t>
            </a:r>
          </a:p>
          <a:p>
            <a:pPr lvl="1"/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1FN </a:t>
            </a:r>
            <a:r>
              <a:rPr lang="en-US" sz="2800" dirty="0">
                <a:solidFill>
                  <a:srgbClr val="0070C0"/>
                </a:solidFill>
              </a:rPr>
              <a:t>– as FN </a:t>
            </a:r>
            <a:r>
              <a:rPr lang="en-US" sz="2800" dirty="0" err="1">
                <a:solidFill>
                  <a:srgbClr val="0070C0"/>
                </a:solidFill>
              </a:rPr>
              <a:t>são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cumulativas</a:t>
            </a:r>
            <a:r>
              <a:rPr lang="en-US" sz="2800" dirty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pt-BR" sz="2800" dirty="0"/>
              <a:t>Cada atributo não chave depende funcionalmente da totalidade da chave</a:t>
            </a:r>
          </a:p>
          <a:p>
            <a:pPr lvl="1"/>
            <a:r>
              <a:rPr lang="pt-BR" sz="2800" dirty="0"/>
              <a:t>Não existem </a:t>
            </a:r>
            <a:r>
              <a:rPr lang="pt-BR" sz="2800" b="1" dirty="0"/>
              <a:t>DF Parciais da chave</a:t>
            </a:r>
          </a:p>
          <a:p>
            <a:r>
              <a:rPr lang="pt-BR" sz="3200" dirty="0"/>
              <a:t>Todos os atributos que não pertencem à chave dependem funcionalmente da chave no seu conjunto e não dependem de nenhum dos seus elementos ou subconjuntos tomados </a:t>
            </a:r>
            <a:r>
              <a:rPr lang="en-US" sz="3200" dirty="0" err="1"/>
              <a:t>isoladamente</a:t>
            </a:r>
            <a:r>
              <a:rPr lang="en-US" sz="3200" dirty="0"/>
              <a:t>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DF </a:t>
            </a:r>
            <a:r>
              <a:rPr lang="en-US" sz="3200" dirty="0" err="1"/>
              <a:t>Parciais</a:t>
            </a:r>
            <a:r>
              <a:rPr lang="en-US" sz="3200" dirty="0"/>
              <a:t> da </a:t>
            </a:r>
            <a:r>
              <a:rPr lang="en-US" sz="3200" dirty="0" err="1"/>
              <a:t>chave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8319" y="2274838"/>
            <a:ext cx="6755363" cy="2308324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Esquemas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relacionais</a:t>
            </a:r>
            <a:r>
              <a:rPr lang="en-US" sz="2400" dirty="0" smtClean="0"/>
              <a:t> que </a:t>
            </a:r>
            <a:r>
              <a:rPr lang="en-US" sz="2400" dirty="0" err="1" smtClean="0"/>
              <a:t>estejam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1FN e que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contenham</a:t>
            </a:r>
            <a:r>
              <a:rPr lang="en-US" sz="2400" dirty="0" smtClean="0"/>
              <a:t> </a:t>
            </a:r>
            <a:r>
              <a:rPr lang="en-US" sz="2400" dirty="0" err="1" smtClean="0"/>
              <a:t>chaves</a:t>
            </a:r>
            <a:r>
              <a:rPr lang="en-US" sz="2400" dirty="0" smtClean="0"/>
              <a:t> </a:t>
            </a:r>
            <a:r>
              <a:rPr lang="en-US" sz="2400" dirty="0" err="1" smtClean="0"/>
              <a:t>primárias</a:t>
            </a:r>
            <a:r>
              <a:rPr lang="en-US" sz="2400" dirty="0" smtClean="0"/>
              <a:t> </a:t>
            </a:r>
            <a:r>
              <a:rPr lang="en-US" sz="2400" dirty="0" err="1" smtClean="0"/>
              <a:t>concatenadas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2FN.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Relational schemas in the 1NF that do not possess any concatenated primary key are also in the 2FN.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3FN se:</a:t>
            </a:r>
            <a:endParaRPr lang="pt-BR" sz="3200" dirty="0"/>
          </a:p>
          <a:p>
            <a:pPr lvl="1"/>
            <a:r>
              <a:rPr lang="en-US" sz="3200" dirty="0" err="1"/>
              <a:t>Estiver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2FN</a:t>
            </a:r>
          </a:p>
          <a:p>
            <a:pPr lvl="1"/>
            <a:r>
              <a:rPr lang="pt-BR" sz="3200" dirty="0"/>
              <a:t>Nenhum dos seus atributos depende funcionalmente de atributos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endParaRPr lang="en-US" sz="3200" dirty="0"/>
          </a:p>
          <a:p>
            <a:pPr lvl="1"/>
            <a:r>
              <a:rPr lang="pt-BR" sz="3200" dirty="0"/>
              <a:t>Nenhum dos atributos que não fazem parte da chave pode ser funcionalmente dependente de qualquer combinação dos restantes, </a:t>
            </a:r>
            <a:r>
              <a:rPr lang="pt-BR" sz="3200" b="1" dirty="0"/>
              <a:t>não existem DF Transitivas</a:t>
            </a:r>
          </a:p>
          <a:p>
            <a:r>
              <a:rPr lang="pt-BR" sz="3600" dirty="0"/>
              <a:t>Cada atributo depende apenas da chave e não de qualquer outro atributo ou conjunto </a:t>
            </a:r>
            <a:r>
              <a:rPr lang="en-US" sz="3600" dirty="0"/>
              <a:t>de </a:t>
            </a:r>
            <a:r>
              <a:rPr lang="en-US" sz="3600" dirty="0" err="1"/>
              <a:t>atributos</a:t>
            </a:r>
            <a:r>
              <a:rPr lang="en-US" sz="3600" dirty="0"/>
              <a:t>,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existem</a:t>
            </a:r>
            <a:r>
              <a:rPr lang="en-US" sz="3600" dirty="0"/>
              <a:t> DF </a:t>
            </a:r>
            <a:r>
              <a:rPr lang="en-US" sz="3600" dirty="0" err="1"/>
              <a:t>Transitivas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8591" y="2403562"/>
            <a:ext cx="6755363" cy="2308324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Esquemas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relacionais</a:t>
            </a:r>
            <a:r>
              <a:rPr lang="en-US" sz="2400" dirty="0" smtClean="0"/>
              <a:t> que </a:t>
            </a:r>
            <a:r>
              <a:rPr lang="en-US" sz="2400" dirty="0" err="1" smtClean="0"/>
              <a:t>estejam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2FN e que </a:t>
            </a:r>
            <a:r>
              <a:rPr lang="en-US" sz="2400" dirty="0" err="1" smtClean="0"/>
              <a:t>tenham</a:t>
            </a:r>
            <a:r>
              <a:rPr lang="en-US" sz="2400" dirty="0" smtClean="0"/>
              <a:t> um </a:t>
            </a:r>
            <a:r>
              <a:rPr lang="en-US" sz="2400" dirty="0" err="1" smtClean="0"/>
              <a:t>único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 </a:t>
            </a:r>
            <a:r>
              <a:rPr lang="en-US" sz="2400" dirty="0" err="1" smtClean="0"/>
              <a:t>não-chave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3FN.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Relational schemas in the 2NF that possess a single non-key attribute are also in the 3FN.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sz="2400" dirty="0"/>
              <a:t>Podia resolver-se criando duas relações:</a:t>
            </a:r>
          </a:p>
          <a:p>
            <a:pPr marL="0" indent="0">
              <a:buNone/>
            </a:pPr>
            <a:r>
              <a:rPr lang="pt-BR" sz="2400" b="1" dirty="0"/>
              <a:t>	R1 = {c, b} </a:t>
            </a:r>
            <a:r>
              <a:rPr lang="pt-BR" sz="2400" dirty="0"/>
              <a:t>correspondente à dependência funcional R: c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b</a:t>
            </a:r>
          </a:p>
          <a:p>
            <a:pPr marL="0" indent="0">
              <a:buNone/>
            </a:pPr>
            <a:r>
              <a:rPr lang="pt-BR" sz="2400" b="1" dirty="0"/>
              <a:t>	R2 = {a, c} </a:t>
            </a:r>
            <a:r>
              <a:rPr lang="pt-BR" sz="2400" dirty="0"/>
              <a:t>correspondente à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</a:t>
            </a:r>
          </a:p>
          <a:p>
            <a:r>
              <a:rPr lang="pt-BR" sz="2400" dirty="0"/>
              <a:t>… mas na verdade perdia-se a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c, que, não se encontrando explicitamente incorporada no modelo relacional, teria que ser </a:t>
            </a:r>
            <a:r>
              <a:rPr lang="en-US" sz="2400" dirty="0" err="1"/>
              <a:t>implementada</a:t>
            </a:r>
            <a:r>
              <a:rPr lang="en-US" sz="2400" dirty="0"/>
              <a:t> no </a:t>
            </a:r>
            <a:r>
              <a:rPr lang="en-US" sz="2400" dirty="0" err="1"/>
              <a:t>nível</a:t>
            </a:r>
            <a:r>
              <a:rPr lang="en-US" sz="2400" dirty="0"/>
              <a:t> </a:t>
            </a:r>
            <a:r>
              <a:rPr lang="en-US" sz="2400" dirty="0" err="1"/>
              <a:t>aplicacional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Normalização (1FN, 2FN, 3FN, FNBC), revisão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smtClean="0">
                <a:solidFill>
                  <a:srgbClr val="C00000"/>
                </a:solidFill>
              </a:rPr>
              <a:t>Exercícios (TP3)</a:t>
            </a:r>
            <a:endParaRPr lang="pt-BR" b="1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normalization (1NF, 2NF, 3NF, BCNF), review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Exercises (TP3)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450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Medium Cond</vt:lpstr>
      <vt:lpstr>Trebuchet MS</vt:lpstr>
      <vt:lpstr>Wingdings</vt:lpstr>
      <vt:lpstr>Office Theme</vt:lpstr>
      <vt:lpstr>Bases de Dados Databases</vt:lpstr>
      <vt:lpstr>Sumário Outline</vt:lpstr>
      <vt:lpstr>Sumário Outline</vt:lpstr>
      <vt:lpstr>Normalização: 1FN</vt:lpstr>
      <vt:lpstr>Normalização: 2FN</vt:lpstr>
      <vt:lpstr>Normalização: 3FN</vt:lpstr>
      <vt:lpstr>Normalização: FNBC (Boyce-Codd)</vt:lpstr>
      <vt:lpstr>Sumário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Nuno Escudeiro</cp:lastModifiedBy>
  <cp:revision>99</cp:revision>
  <dcterms:created xsi:type="dcterms:W3CDTF">2021-10-02T16:35:44Z</dcterms:created>
  <dcterms:modified xsi:type="dcterms:W3CDTF">2021-10-17T12:58:56Z</dcterms:modified>
</cp:coreProperties>
</file>