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80" r:id="rId4"/>
    <p:sldId id="261" r:id="rId5"/>
    <p:sldId id="272" r:id="rId6"/>
    <p:sldId id="273" r:id="rId7"/>
    <p:sldId id="274" r:id="rId8"/>
    <p:sldId id="277" r:id="rId9"/>
    <p:sldId id="281" r:id="rId10"/>
    <p:sldId id="278" r:id="rId11"/>
    <p:sldId id="279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 autoAdjust="0"/>
    <p:restoredTop sz="96928"/>
  </p:normalViewPr>
  <p:slideViewPr>
    <p:cSldViewPr snapToGrid="0">
      <p:cViewPr varScale="1">
        <p:scale>
          <a:sx n="128" d="100"/>
          <a:sy n="128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LEI21_22_S4_2DK_03</a:t>
            </a:r>
            <a:br>
              <a:rPr lang="pt-PT" b="1" dirty="0"/>
            </a:br>
            <a:r>
              <a:rPr lang="pt-PT" sz="3600" b="1" dirty="0"/>
              <a:t>Progresso – Sprint D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		17 de Junho de 2022</a:t>
            </a:r>
          </a:p>
          <a:p>
            <a:r>
              <a:rPr lang="pt-PT" b="1" cap="none" dirty="0">
                <a:latin typeface="+mj-lt"/>
              </a:rPr>
              <a:t>Equipa	2DK_03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No nosso ponto de vista podemos melhorar o seguinte: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Manter mais constante a atualização do grupo em relação ao nosso trabalho desenvolvido;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Melhorar a qualidade dos </a:t>
            </a:r>
            <a:r>
              <a:rPr lang="pt-PT" dirty="0" err="1"/>
              <a:t>commits</a:t>
            </a:r>
            <a:r>
              <a:rPr lang="pt-PT" dirty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Manter o </a:t>
            </a:r>
            <a:r>
              <a:rPr lang="pt-PT" dirty="0" err="1"/>
              <a:t>Jira</a:t>
            </a:r>
            <a:r>
              <a:rPr lang="pt-PT" dirty="0"/>
              <a:t> constantemente atualizado;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melhorar</a:t>
            </a:r>
          </a:p>
        </p:txBody>
      </p:sp>
    </p:spTree>
    <p:extLst>
      <p:ext uri="{BB962C8B-B14F-4D97-AF65-F5344CB8AC3E}">
        <p14:creationId xmlns:p14="http://schemas.microsoft.com/office/powerpoint/2010/main" val="409288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4606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Tudo o que foi implementado está funcional como o esperado.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Resultados esperados</a:t>
            </a:r>
            <a:endParaRPr lang="pt-PT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5283A2-6D1A-82DF-E251-39E26B05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919" y="2504284"/>
            <a:ext cx="3632903" cy="1873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385B6-F101-90EC-A8BF-6C045779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438" y="4781062"/>
            <a:ext cx="2149384" cy="419913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7EF302B-95F1-E0E3-E99B-9EC9A265C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6" y="4427980"/>
            <a:ext cx="8210550" cy="19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0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Fases do 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Análise ✓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Design ✓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Implementação ✓</a:t>
            </a:r>
          </a:p>
        </p:txBody>
      </p:sp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87943"/>
              </p:ext>
            </p:extLst>
          </p:nvPr>
        </p:nvGraphicFramePr>
        <p:xfrm>
          <a:off x="4181325" y="3270937"/>
          <a:ext cx="5427238" cy="1997749"/>
        </p:xfrm>
        <a:graphic>
          <a:graphicData uri="http://schemas.openxmlformats.org/drawingml/2006/table">
            <a:tbl>
              <a:tblPr/>
              <a:tblGrid>
                <a:gridCol w="137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5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Estado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Data Fim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8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  <a:cs typeface="Arial" pitchFamily="34" charset="0"/>
                        </a:rPr>
                        <a:t>±71%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j-lt"/>
                          <a:cs typeface="Arial" pitchFamily="34" charset="0"/>
                        </a:rPr>
                        <a:t>19 de Junho 2022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Backlog</a:t>
            </a:r>
            <a:endParaRPr lang="pt-P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9938EE-499F-8C3C-B832-971CE14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4513"/>
              </p:ext>
            </p:extLst>
          </p:nvPr>
        </p:nvGraphicFramePr>
        <p:xfrm>
          <a:off x="2275633" y="2642617"/>
          <a:ext cx="2836166" cy="1188655"/>
        </p:xfrm>
        <a:graphic>
          <a:graphicData uri="http://schemas.openxmlformats.org/drawingml/2006/table">
            <a:tbl>
              <a:tblPr/>
              <a:tblGrid>
                <a:gridCol w="1725504">
                  <a:extLst>
                    <a:ext uri="{9D8B030D-6E8A-4147-A177-3AD203B41FA5}">
                      <a16:colId xmlns:a16="http://schemas.microsoft.com/office/drawing/2014/main" val="2194853015"/>
                    </a:ext>
                  </a:extLst>
                </a:gridCol>
                <a:gridCol w="364172">
                  <a:extLst>
                    <a:ext uri="{9D8B030D-6E8A-4147-A177-3AD203B41FA5}">
                      <a16:colId xmlns:a16="http://schemas.microsoft.com/office/drawing/2014/main" val="3324281000"/>
                    </a:ext>
                  </a:extLst>
                </a:gridCol>
                <a:gridCol w="33520">
                  <a:extLst>
                    <a:ext uri="{9D8B030D-6E8A-4147-A177-3AD203B41FA5}">
                      <a16:colId xmlns:a16="http://schemas.microsoft.com/office/drawing/2014/main" val="3964237988"/>
                    </a:ext>
                  </a:extLst>
                </a:gridCol>
                <a:gridCol w="712970">
                  <a:extLst>
                    <a:ext uri="{9D8B030D-6E8A-4147-A177-3AD203B41FA5}">
                      <a16:colId xmlns:a16="http://schemas.microsoft.com/office/drawing/2014/main" val="3152153339"/>
                    </a:ext>
                  </a:extLst>
                </a:gridCol>
              </a:tblGrid>
              <a:tr h="38329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Estado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68886"/>
                  </a:ext>
                </a:extLst>
              </a:tr>
              <a:tr h="184166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46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LEI21_22_S4_2DK_03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40%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US2005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40%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±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4579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40%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1570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BB83BEA-033D-1B11-FBE2-B279B331F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03814"/>
              </p:ext>
            </p:extLst>
          </p:nvPr>
        </p:nvGraphicFramePr>
        <p:xfrm>
          <a:off x="7080202" y="2460024"/>
          <a:ext cx="2836166" cy="1644355"/>
        </p:xfrm>
        <a:graphic>
          <a:graphicData uri="http://schemas.openxmlformats.org/drawingml/2006/table">
            <a:tbl>
              <a:tblPr/>
              <a:tblGrid>
                <a:gridCol w="1725504">
                  <a:extLst>
                    <a:ext uri="{9D8B030D-6E8A-4147-A177-3AD203B41FA5}">
                      <a16:colId xmlns:a16="http://schemas.microsoft.com/office/drawing/2014/main" val="2194853015"/>
                    </a:ext>
                  </a:extLst>
                </a:gridCol>
                <a:gridCol w="364172">
                  <a:extLst>
                    <a:ext uri="{9D8B030D-6E8A-4147-A177-3AD203B41FA5}">
                      <a16:colId xmlns:a16="http://schemas.microsoft.com/office/drawing/2014/main" val="3324281000"/>
                    </a:ext>
                  </a:extLst>
                </a:gridCol>
                <a:gridCol w="33520">
                  <a:extLst>
                    <a:ext uri="{9D8B030D-6E8A-4147-A177-3AD203B41FA5}">
                      <a16:colId xmlns:a16="http://schemas.microsoft.com/office/drawing/2014/main" val="3964237988"/>
                    </a:ext>
                  </a:extLst>
                </a:gridCol>
                <a:gridCol w="712970">
                  <a:extLst>
                    <a:ext uri="{9D8B030D-6E8A-4147-A177-3AD203B41FA5}">
                      <a16:colId xmlns:a16="http://schemas.microsoft.com/office/drawing/2014/main" val="3152153339"/>
                    </a:ext>
                  </a:extLst>
                </a:gridCol>
              </a:tblGrid>
              <a:tr h="38329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Estado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68886"/>
                  </a:ext>
                </a:extLst>
              </a:tr>
              <a:tr h="184166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46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LEI21_22_S4_2DK_03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86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US1501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  <a:sym typeface="Wingdings" pitchFamily="2" charset="2"/>
                        </a:rPr>
                        <a:t>✓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157765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71758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US1901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✓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02215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92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A33114-4F54-D447-08AD-4B4DE1102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94650"/>
              </p:ext>
            </p:extLst>
          </p:nvPr>
        </p:nvGraphicFramePr>
        <p:xfrm>
          <a:off x="4677917" y="4883771"/>
          <a:ext cx="2836166" cy="652755"/>
        </p:xfrm>
        <a:graphic>
          <a:graphicData uri="http://schemas.openxmlformats.org/drawingml/2006/table">
            <a:tbl>
              <a:tblPr/>
              <a:tblGrid>
                <a:gridCol w="1603613">
                  <a:extLst>
                    <a:ext uri="{9D8B030D-6E8A-4147-A177-3AD203B41FA5}">
                      <a16:colId xmlns:a16="http://schemas.microsoft.com/office/drawing/2014/main" val="2194853015"/>
                    </a:ext>
                  </a:extLst>
                </a:gridCol>
                <a:gridCol w="486063">
                  <a:extLst>
                    <a:ext uri="{9D8B030D-6E8A-4147-A177-3AD203B41FA5}">
                      <a16:colId xmlns:a16="http://schemas.microsoft.com/office/drawing/2014/main" val="3324281000"/>
                    </a:ext>
                  </a:extLst>
                </a:gridCol>
                <a:gridCol w="33520">
                  <a:extLst>
                    <a:ext uri="{9D8B030D-6E8A-4147-A177-3AD203B41FA5}">
                      <a16:colId xmlns:a16="http://schemas.microsoft.com/office/drawing/2014/main" val="3964237988"/>
                    </a:ext>
                  </a:extLst>
                </a:gridCol>
                <a:gridCol w="712970">
                  <a:extLst>
                    <a:ext uri="{9D8B030D-6E8A-4147-A177-3AD203B41FA5}">
                      <a16:colId xmlns:a16="http://schemas.microsoft.com/office/drawing/2014/main" val="3152153339"/>
                    </a:ext>
                  </a:extLst>
                </a:gridCol>
              </a:tblGrid>
              <a:tr h="38329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Estado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68886"/>
                  </a:ext>
                </a:extLst>
              </a:tr>
              <a:tr h="184166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46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Sprint C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±94.5%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9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9938EE-499F-8C3C-B832-971CE14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05437"/>
              </p:ext>
            </p:extLst>
          </p:nvPr>
        </p:nvGraphicFramePr>
        <p:xfrm>
          <a:off x="1154953" y="2642617"/>
          <a:ext cx="2836166" cy="3761799"/>
        </p:xfrm>
        <a:graphic>
          <a:graphicData uri="http://schemas.openxmlformats.org/drawingml/2006/table">
            <a:tbl>
              <a:tblPr/>
              <a:tblGrid>
                <a:gridCol w="1725504">
                  <a:extLst>
                    <a:ext uri="{9D8B030D-6E8A-4147-A177-3AD203B41FA5}">
                      <a16:colId xmlns:a16="http://schemas.microsoft.com/office/drawing/2014/main" val="2194853015"/>
                    </a:ext>
                  </a:extLst>
                </a:gridCol>
                <a:gridCol w="364172">
                  <a:extLst>
                    <a:ext uri="{9D8B030D-6E8A-4147-A177-3AD203B41FA5}">
                      <a16:colId xmlns:a16="http://schemas.microsoft.com/office/drawing/2014/main" val="3324281000"/>
                    </a:ext>
                  </a:extLst>
                </a:gridCol>
                <a:gridCol w="33520">
                  <a:extLst>
                    <a:ext uri="{9D8B030D-6E8A-4147-A177-3AD203B41FA5}">
                      <a16:colId xmlns:a16="http://schemas.microsoft.com/office/drawing/2014/main" val="3964237988"/>
                    </a:ext>
                  </a:extLst>
                </a:gridCol>
                <a:gridCol w="712970">
                  <a:extLst>
                    <a:ext uri="{9D8B030D-6E8A-4147-A177-3AD203B41FA5}">
                      <a16:colId xmlns:a16="http://schemas.microsoft.com/office/drawing/2014/main" val="3152153339"/>
                    </a:ext>
                  </a:extLst>
                </a:gridCol>
              </a:tblGrid>
              <a:tr h="209117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Estado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68886"/>
                  </a:ext>
                </a:extLst>
              </a:tr>
              <a:tr h="209117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4606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LEI21_22_S4_2DK_03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86"/>
                  </a:ext>
                </a:extLst>
              </a:tr>
              <a:tr h="322167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US3002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45797"/>
                  </a:ext>
                </a:extLst>
              </a:tr>
              <a:tr h="20911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212215"/>
                  </a:ext>
                </a:extLst>
              </a:tr>
              <a:tr h="20911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15708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US3501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96634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71526"/>
                  </a:ext>
                </a:extLst>
              </a:tr>
              <a:tr h="20911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38304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US4003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022158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34722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92062"/>
                  </a:ext>
                </a:extLst>
              </a:tr>
              <a:tr h="277309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US5003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123358"/>
                  </a:ext>
                </a:extLst>
              </a:tr>
              <a:tr h="20911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939182"/>
                  </a:ext>
                </a:extLst>
              </a:tr>
              <a:tr h="20911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59252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BB83BEA-033D-1B11-FBE2-B279B331F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34722"/>
              </p:ext>
            </p:extLst>
          </p:nvPr>
        </p:nvGraphicFramePr>
        <p:xfrm>
          <a:off x="4677917" y="2460023"/>
          <a:ext cx="2836166" cy="3849389"/>
        </p:xfrm>
        <a:graphic>
          <a:graphicData uri="http://schemas.openxmlformats.org/drawingml/2006/table">
            <a:tbl>
              <a:tblPr/>
              <a:tblGrid>
                <a:gridCol w="1725504">
                  <a:extLst>
                    <a:ext uri="{9D8B030D-6E8A-4147-A177-3AD203B41FA5}">
                      <a16:colId xmlns:a16="http://schemas.microsoft.com/office/drawing/2014/main" val="2194853015"/>
                    </a:ext>
                  </a:extLst>
                </a:gridCol>
                <a:gridCol w="364172">
                  <a:extLst>
                    <a:ext uri="{9D8B030D-6E8A-4147-A177-3AD203B41FA5}">
                      <a16:colId xmlns:a16="http://schemas.microsoft.com/office/drawing/2014/main" val="3324281000"/>
                    </a:ext>
                  </a:extLst>
                </a:gridCol>
                <a:gridCol w="33520">
                  <a:extLst>
                    <a:ext uri="{9D8B030D-6E8A-4147-A177-3AD203B41FA5}">
                      <a16:colId xmlns:a16="http://schemas.microsoft.com/office/drawing/2014/main" val="3964237988"/>
                    </a:ext>
                  </a:extLst>
                </a:gridCol>
                <a:gridCol w="712970">
                  <a:extLst>
                    <a:ext uri="{9D8B030D-6E8A-4147-A177-3AD203B41FA5}">
                      <a16:colId xmlns:a16="http://schemas.microsoft.com/office/drawing/2014/main" val="3152153339"/>
                    </a:ext>
                  </a:extLst>
                </a:gridCol>
              </a:tblGrid>
              <a:tr h="38329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Estado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68886"/>
                  </a:ext>
                </a:extLst>
              </a:tr>
              <a:tr h="184166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46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LEI21_22_S4_2DK_03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77%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US5004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4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2122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157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US5100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9663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602607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70%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979946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US9002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157765"/>
                  </a:ext>
                </a:extLst>
              </a:tr>
              <a:tr h="243267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71758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US1006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02215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347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920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US2006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⨯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12335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93918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5925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5ED7AD-F2D3-47BE-B874-F9842D017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7750"/>
              </p:ext>
            </p:extLst>
          </p:nvPr>
        </p:nvGraphicFramePr>
        <p:xfrm>
          <a:off x="8200881" y="2460023"/>
          <a:ext cx="2836166" cy="2031883"/>
        </p:xfrm>
        <a:graphic>
          <a:graphicData uri="http://schemas.openxmlformats.org/drawingml/2006/table">
            <a:tbl>
              <a:tblPr/>
              <a:tblGrid>
                <a:gridCol w="1725504">
                  <a:extLst>
                    <a:ext uri="{9D8B030D-6E8A-4147-A177-3AD203B41FA5}">
                      <a16:colId xmlns:a16="http://schemas.microsoft.com/office/drawing/2014/main" val="2194853015"/>
                    </a:ext>
                  </a:extLst>
                </a:gridCol>
                <a:gridCol w="364172">
                  <a:extLst>
                    <a:ext uri="{9D8B030D-6E8A-4147-A177-3AD203B41FA5}">
                      <a16:colId xmlns:a16="http://schemas.microsoft.com/office/drawing/2014/main" val="3324281000"/>
                    </a:ext>
                  </a:extLst>
                </a:gridCol>
                <a:gridCol w="33520">
                  <a:extLst>
                    <a:ext uri="{9D8B030D-6E8A-4147-A177-3AD203B41FA5}">
                      <a16:colId xmlns:a16="http://schemas.microsoft.com/office/drawing/2014/main" val="3964237988"/>
                    </a:ext>
                  </a:extLst>
                </a:gridCol>
                <a:gridCol w="712970">
                  <a:extLst>
                    <a:ext uri="{9D8B030D-6E8A-4147-A177-3AD203B41FA5}">
                      <a16:colId xmlns:a16="http://schemas.microsoft.com/office/drawing/2014/main" val="3152153339"/>
                    </a:ext>
                  </a:extLst>
                </a:gridCol>
              </a:tblGrid>
              <a:tr h="191429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Estado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68886"/>
                  </a:ext>
                </a:extLst>
              </a:tr>
              <a:tr h="191429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4606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LEI21_22_S4_2DK_03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86"/>
                  </a:ext>
                </a:extLst>
              </a:tr>
              <a:tr h="291819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US1502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45797"/>
                  </a:ext>
                </a:extLst>
              </a:tr>
              <a:tr h="191429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212215"/>
                  </a:ext>
                </a:extLst>
              </a:tr>
              <a:tr h="191429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415708"/>
                  </a:ext>
                </a:extLst>
              </a:tr>
              <a:tr h="253853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US1902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96634"/>
                  </a:ext>
                </a:extLst>
              </a:tr>
              <a:tr h="191429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29530"/>
                  </a:ext>
                </a:extLst>
              </a:tr>
              <a:tr h="246493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050" b="0" i="0" u="none" strike="noStrik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9799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B2FD9A-2685-8554-1836-7FB7CCBFB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44200"/>
              </p:ext>
            </p:extLst>
          </p:nvPr>
        </p:nvGraphicFramePr>
        <p:xfrm>
          <a:off x="8200881" y="5597770"/>
          <a:ext cx="2836166" cy="652755"/>
        </p:xfrm>
        <a:graphic>
          <a:graphicData uri="http://schemas.openxmlformats.org/drawingml/2006/table">
            <a:tbl>
              <a:tblPr/>
              <a:tblGrid>
                <a:gridCol w="1725504">
                  <a:extLst>
                    <a:ext uri="{9D8B030D-6E8A-4147-A177-3AD203B41FA5}">
                      <a16:colId xmlns:a16="http://schemas.microsoft.com/office/drawing/2014/main" val="2194853015"/>
                    </a:ext>
                  </a:extLst>
                </a:gridCol>
                <a:gridCol w="364172">
                  <a:extLst>
                    <a:ext uri="{9D8B030D-6E8A-4147-A177-3AD203B41FA5}">
                      <a16:colId xmlns:a16="http://schemas.microsoft.com/office/drawing/2014/main" val="3324281000"/>
                    </a:ext>
                  </a:extLst>
                </a:gridCol>
                <a:gridCol w="33520">
                  <a:extLst>
                    <a:ext uri="{9D8B030D-6E8A-4147-A177-3AD203B41FA5}">
                      <a16:colId xmlns:a16="http://schemas.microsoft.com/office/drawing/2014/main" val="3964237988"/>
                    </a:ext>
                  </a:extLst>
                </a:gridCol>
                <a:gridCol w="712970">
                  <a:extLst>
                    <a:ext uri="{9D8B030D-6E8A-4147-A177-3AD203B41FA5}">
                      <a16:colId xmlns:a16="http://schemas.microsoft.com/office/drawing/2014/main" val="3152153339"/>
                    </a:ext>
                  </a:extLst>
                </a:gridCol>
              </a:tblGrid>
              <a:tr h="38329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Estado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68886"/>
                  </a:ext>
                </a:extLst>
              </a:tr>
              <a:tr h="184166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46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Sprint D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±90%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PT" sz="11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00791"/>
              </p:ext>
            </p:extLst>
          </p:nvPr>
        </p:nvGraphicFramePr>
        <p:xfrm>
          <a:off x="459474" y="2272585"/>
          <a:ext cx="11273051" cy="4321997"/>
        </p:xfrm>
        <a:graphic>
          <a:graphicData uri="http://schemas.openxmlformats.org/drawingml/2006/table">
            <a:tbl>
              <a:tblPr/>
              <a:tblGrid>
                <a:gridCol w="508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3002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Sales Manager, I want to get a statistical report regarding a previously set up questionnaire.</a:t>
                      </a:r>
                      <a:endParaRPr lang="pt-PT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1200626/1191043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82074" marR="82074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82074" marR="82074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3501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>
                        <a:lnSpc>
                          <a:spcPct val="100000"/>
                        </a:lnSpc>
                      </a:pPr>
                      <a:r>
                        <a:rPr lang="en-GB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Customer, I want to get the list of questionnaires that the system is asking me to answer and be able to answer any of those questionnaires.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1200626/1191043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01-06-2022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20152"/>
                  </a:ext>
                </a:extLst>
              </a:tr>
              <a:tr h="4112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4003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>
                        <a:lnSpc>
                          <a:spcPct val="100000"/>
                        </a:lnSpc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Project Manager, I want the communications (of the </a:t>
                      </a:r>
                      <a:r>
                        <a:rPr lang="en-GB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AGVManager</a:t>
                      </a: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) made through the SPOMS2022 protocol to be secured/protected.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Times New Roman" pitchFamily="18" charset="0"/>
                        </a:rPr>
                        <a:t>1210813</a:t>
                      </a:r>
                      <a:endParaRPr kumimoji="0" lang="pt-PT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10-06-2022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70348"/>
                  </a:ext>
                </a:extLst>
              </a:tr>
              <a:tr h="401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5003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>
                        <a:lnSpc>
                          <a:spcPct val="100000"/>
                        </a:lnSpc>
                      </a:pPr>
                      <a:r>
                        <a:rPr lang="en-GB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Project Manager, I want the input communications (of the AGV Digital Twin) made through the SPOMS2022 protocol to be secured/protected.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Times New Roman" pitchFamily="18" charset="0"/>
                        </a:rPr>
                        <a:t>1210813</a:t>
                      </a:r>
                      <a:endParaRPr kumimoji="0" lang="pt-PT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15-06-2022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5004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>
                        <a:lnSpc>
                          <a:spcPct val="100000"/>
                        </a:lnSpc>
                      </a:pPr>
                      <a:r>
                        <a:rPr lang="en-GB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Project Manager, I want the output communications  (of the AGV Digital Twin) made through the SPOMS2022 protocol to be secured/protected.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Times New Roman" pitchFamily="18" charset="0"/>
                        </a:rPr>
                        <a:t>1210813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82074" marR="82074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82074" marR="82074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kumimoji="0" lang="pt-PT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15876"/>
                  </a:ext>
                </a:extLst>
              </a:tr>
              <a:tr h="401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9002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t">
                        <a:lnSpc>
                          <a:spcPct val="100000"/>
                        </a:lnSpc>
                      </a:pPr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﻿"As Software Product Client, I want the team (software supplier) to prepare a presentation”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1200626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05-06-2022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kumimoji="0" lang="pt-PT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12907"/>
                  </a:ext>
                </a:extLst>
              </a:tr>
              <a:tr h="401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1006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Sales Clerk, I want to access a list of orders that had been dispatched for customer delivery and be able to update some of those orders to as being delivered.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1200626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  <a:endParaRPr kumimoji="0" lang="pt-PT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30-05-2022</a:t>
                      </a:r>
                    </a:p>
                  </a:txBody>
                  <a:tcPr marL="16156" marR="16156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kumimoji="0" lang="pt-PT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190849"/>
                  </a:ext>
                </a:extLst>
              </a:tr>
              <a:tr h="401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﻿1502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Customer, I want to view/check the status of my open orders.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1191831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  <a:endParaRPr kumimoji="0" lang="pt-PT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82074" marR="82074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kumimoji="0" lang="pt-PT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97476"/>
                  </a:ext>
                </a:extLst>
              </a:tr>
              <a:tr h="401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1902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Project Manager, I want the communications made through the SPOMS2022 protocol to be secured/protected.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1191831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05-06-2022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kumimoji="0" lang="pt-PT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3460"/>
                  </a:ext>
                </a:extLst>
              </a:tr>
              <a:tr h="4016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5100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Project Manager, I want that the team to develop and integrate the others components/parts of the AGV digital twin (e.g.: movement, obstacle sensors, control unit).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1210813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  <a:endParaRPr kumimoji="0" lang="pt-PT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30-05-2022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19-06-2022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0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4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Em Curso/A Iniciar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83179"/>
              </p:ext>
            </p:extLst>
          </p:nvPr>
        </p:nvGraphicFramePr>
        <p:xfrm>
          <a:off x="464025" y="2643141"/>
          <a:ext cx="11242631" cy="1215651"/>
        </p:xfrm>
        <a:graphic>
          <a:graphicData uri="http://schemas.openxmlformats.org/drawingml/2006/table">
            <a:tbl>
              <a:tblPr/>
              <a:tblGrid>
                <a:gridCol w="478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2005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Warehouse Employee, I want to open a web dashboard presenting the current status of the AGVs as well as their position in the warehouse layout and keeps updated automatically (e.g.: at each minute).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1201694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02-05-2022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Times New Roman" pitchFamily="18" charset="0"/>
                        </a:rPr>
                        <a:t>±40%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2189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2006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﻿As Project Manager, I want the communications made through the SPOMS2022 protocol to be secured/protected.</a:t>
                      </a:r>
                      <a:endParaRPr lang="en-GB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1201694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02-05-2022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29-05-2022</a:t>
                      </a:r>
                      <a:endParaRPr kumimoji="0" lang="pt-PT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08021" y="2299998"/>
            <a:ext cx="108595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Sprint 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Registos de </a:t>
            </a:r>
            <a:r>
              <a:rPr lang="pt-PT" sz="1400" dirty="0" err="1"/>
              <a:t>Customers</a:t>
            </a:r>
            <a:r>
              <a:rPr lang="pt-PT" sz="1400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Registo de </a:t>
            </a:r>
            <a:r>
              <a:rPr lang="pt-PT" sz="1400" dirty="0" err="1"/>
              <a:t>Products</a:t>
            </a:r>
            <a:r>
              <a:rPr lang="pt-PT" sz="1400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Registo de </a:t>
            </a:r>
            <a:r>
              <a:rPr lang="pt-PT" sz="1400" dirty="0" err="1"/>
              <a:t>Orders</a:t>
            </a:r>
            <a:r>
              <a:rPr lang="pt-PT" sz="1400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Pesquisar/visualizar os </a:t>
            </a:r>
            <a:r>
              <a:rPr lang="pt-PT" sz="1400" dirty="0" err="1"/>
              <a:t>products</a:t>
            </a:r>
            <a:r>
              <a:rPr lang="pt-PT" sz="1400" dirty="0"/>
              <a:t> por determinados filtros (categoria, marcas, </a:t>
            </a:r>
            <a:r>
              <a:rPr lang="pt-PT" sz="1400" dirty="0" err="1"/>
              <a:t>etc</a:t>
            </a:r>
            <a:r>
              <a:rPr lang="pt-PT" sz="1400" dirty="0"/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Definir a planta do armazém (</a:t>
            </a:r>
            <a:r>
              <a:rPr lang="pt-PT" sz="1400" dirty="0" err="1"/>
              <a:t>warehouse</a:t>
            </a:r>
            <a:r>
              <a:rPr lang="pt-PT" sz="1400" dirty="0"/>
              <a:t>) através da importação de um ficheiro JSON.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Sprint 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Escolher um AGV para preparar uma </a:t>
            </a:r>
            <a:r>
              <a:rPr lang="pt-PT" sz="1400" dirty="0" err="1"/>
              <a:t>Order</a:t>
            </a:r>
            <a:r>
              <a:rPr lang="pt-PT" sz="1400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Atribuição automática de </a:t>
            </a:r>
            <a:r>
              <a:rPr lang="pt-PT" sz="1400" dirty="0" err="1"/>
              <a:t>Orders</a:t>
            </a:r>
            <a:r>
              <a:rPr lang="pt-PT" sz="1400" dirty="0"/>
              <a:t> a </a:t>
            </a:r>
            <a:r>
              <a:rPr lang="pt-PT" sz="1400" dirty="0" err="1"/>
              <a:t>AGVs</a:t>
            </a:r>
            <a:r>
              <a:rPr lang="pt-PT" sz="1400" dirty="0"/>
              <a:t> com algoritmo FIFO;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Módulo de comunicação bidirecional entre AGV Manager e o AGV Digital </a:t>
            </a:r>
            <a:r>
              <a:rPr lang="pt-PT" sz="1400" dirty="0" err="1"/>
              <a:t>Twin</a:t>
            </a:r>
            <a:r>
              <a:rPr lang="pt-PT" sz="1400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Possibilidade de atualizar as </a:t>
            </a:r>
            <a:r>
              <a:rPr lang="pt-PT" sz="1400" dirty="0" err="1"/>
              <a:t>orders</a:t>
            </a:r>
            <a:r>
              <a:rPr lang="pt-PT" sz="1400" dirty="0"/>
              <a:t> que já estão a ser preparadas pelos </a:t>
            </a:r>
            <a:r>
              <a:rPr lang="pt-PT" sz="1400" dirty="0" err="1"/>
              <a:t>AGVs</a:t>
            </a:r>
            <a:r>
              <a:rPr lang="pt-PT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Sprint 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Comunicações entre servidores seguras (SSL/TLS);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Alterar estado de uma </a:t>
            </a:r>
            <a:r>
              <a:rPr lang="pt-PT" sz="1400" dirty="0" err="1"/>
              <a:t>order</a:t>
            </a:r>
            <a:r>
              <a:rPr lang="pt-PT" sz="1400" dirty="0"/>
              <a:t> de DISPATCHED_FOR_CUSTOMER_DELIVERY para BEING_DELIVERED;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Ver/verificar o estado das </a:t>
            </a:r>
            <a:r>
              <a:rPr lang="pt-PT" sz="1400" dirty="0" err="1"/>
              <a:t>orders</a:t>
            </a:r>
            <a:r>
              <a:rPr lang="pt-PT" sz="1400" dirty="0"/>
              <a:t> abertas;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Customer</a:t>
            </a:r>
            <a:r>
              <a:rPr lang="pt-PT" sz="1400" dirty="0"/>
              <a:t> pode obter a lista de questionários por responder;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Sales Manager gera um relatório estatístico relacionado com os questionários;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Desenvolvimento dos outros componentes do AGV (movimento, deteção de obstáculos, </a:t>
            </a:r>
            <a:r>
              <a:rPr lang="pt-PT" sz="1400" dirty="0" err="1"/>
              <a:t>etc</a:t>
            </a:r>
            <a:r>
              <a:rPr lang="pt-PT" sz="1400" dirty="0"/>
              <a:t>);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objetivos do sistema</a:t>
            </a:r>
          </a:p>
        </p:txBody>
      </p:sp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2"/>
            <a:ext cx="7464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 metodologia usado foi </a:t>
            </a:r>
            <a:r>
              <a:rPr lang="pt-PT" dirty="0" err="1"/>
              <a:t>Scrum</a:t>
            </a:r>
            <a:r>
              <a:rPr lang="pt-PT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 resolução de conflitos foi feita em reuniões sempre que consideradas necessárias por qualquer membro onde reuníamos para organizar o trabalho, pedir opiniões, ajuda e chegarmos a um consenso enquanto grupo;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 atribuição das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aos membros foi feita tendo em conta o contacto direto com os temas das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dos Sprints anteriores;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/>
              <a:t>Metodologia de trabalho em equipa e estratégia para resolução de conflitos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27676-5F7E-C3A6-BACE-DE444D3B7502}"/>
              </a:ext>
            </a:extLst>
          </p:cNvPr>
          <p:cNvSpPr txBox="1"/>
          <p:nvPr/>
        </p:nvSpPr>
        <p:spPr>
          <a:xfrm>
            <a:off x="8619487" y="6038850"/>
            <a:ext cx="2593757" cy="44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Exemplo de algumas das </a:t>
            </a:r>
            <a:r>
              <a:rPr lang="pt-PT" sz="1100" dirty="0" err="1"/>
              <a:t>group</a:t>
            </a:r>
            <a:r>
              <a:rPr lang="pt-PT" sz="1100" dirty="0"/>
              <a:t> meetings registadas no </a:t>
            </a:r>
            <a:r>
              <a:rPr lang="pt-PT" sz="1100" dirty="0" err="1"/>
              <a:t>Jira</a:t>
            </a:r>
            <a:endParaRPr lang="pt-PT" sz="11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140145-1CA3-A22E-9D0C-9E3F8B7F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526" y="2352782"/>
            <a:ext cx="2217680" cy="35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Metodologia de trabalho em equipa e estratégia para resolução de conflitos</a:t>
            </a:r>
          </a:p>
        </p:txBody>
      </p:sp>
      <p:sp>
        <p:nvSpPr>
          <p:cNvPr id="10" name="Retângulo 2">
            <a:extLst>
              <a:ext uri="{FF2B5EF4-FFF2-40B4-BE49-F238E27FC236}">
                <a16:creationId xmlns:a16="http://schemas.microsoft.com/office/drawing/2014/main" id="{A58548A5-58EA-E37F-D9E0-8BB0E4ADDDA7}"/>
              </a:ext>
            </a:extLst>
          </p:cNvPr>
          <p:cNvSpPr/>
          <p:nvPr/>
        </p:nvSpPr>
        <p:spPr>
          <a:xfrm>
            <a:off x="293914" y="2520750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manter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conhecimento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que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fazer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Jira.</a:t>
            </a:r>
          </a:p>
        </p:txBody>
      </p:sp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AA5A9E0D-81FD-71B6-9682-B89AE048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25" y="2553019"/>
            <a:ext cx="726011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1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1071</TotalTime>
  <Words>1117</Words>
  <Application>Microsoft Macintosh PowerPoint</Application>
  <PresentationFormat>Widescreen</PresentationFormat>
  <Paragraphs>305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LEI21_22_S4_2DK_03 Progresso – Sprint D </vt:lpstr>
      <vt:lpstr>Resumo</vt:lpstr>
      <vt:lpstr>Backlog</vt:lpstr>
      <vt:lpstr>Planeamento</vt:lpstr>
      <vt:lpstr>Atividades Concluídas</vt:lpstr>
      <vt:lpstr>Atividades Em Curso/A Iniciar</vt:lpstr>
      <vt:lpstr>Principais objetivos do sistema</vt:lpstr>
      <vt:lpstr>Metodologia de trabalho em equipa e estratégia para resolução de conflitos</vt:lpstr>
      <vt:lpstr>Metodologia de trabalho em equipa e estratégia para resolução de conflitos</vt:lpstr>
      <vt:lpstr>A melhorar</vt:lpstr>
      <vt:lpstr>Resultados esperados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Tiago Pinto (1200626)</cp:lastModifiedBy>
  <cp:revision>72</cp:revision>
  <dcterms:created xsi:type="dcterms:W3CDTF">2015-06-02T09:01:30Z</dcterms:created>
  <dcterms:modified xsi:type="dcterms:W3CDTF">2022-06-19T22:09:19Z</dcterms:modified>
</cp:coreProperties>
</file>