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0"/>
  </p:notesMasterIdLst>
  <p:handoutMasterIdLst>
    <p:handoutMasterId r:id="rId11"/>
  </p:handoutMasterIdLst>
  <p:sldIdLst>
    <p:sldId id="257" r:id="rId2"/>
    <p:sldId id="610" r:id="rId3"/>
    <p:sldId id="605" r:id="rId4"/>
    <p:sldId id="319" r:id="rId5"/>
    <p:sldId id="606" r:id="rId6"/>
    <p:sldId id="607" r:id="rId7"/>
    <p:sldId id="608" r:id="rId8"/>
    <p:sldId id="609" r:id="rId9"/>
  </p:sldIdLst>
  <p:sldSz cx="9144000" cy="6858000" type="screen4x3"/>
  <p:notesSz cx="10234613" cy="70993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 Silva" initials="NS" lastIdx="3" clrIdx="0"/>
  <p:cmAuthor id="1" name="Paulo Gandra de Sousa" initials="PGdS" lastIdx="14" clrIdx="1"/>
  <p:cmAuthor id="2" name="Jorge Santos" initials="AJ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6" autoAdjust="0"/>
    <p:restoredTop sz="63636" autoAdjust="0"/>
  </p:normalViewPr>
  <p:slideViewPr>
    <p:cSldViewPr>
      <p:cViewPr varScale="1">
        <p:scale>
          <a:sx n="52" d="100"/>
          <a:sy n="52" d="100"/>
        </p:scale>
        <p:origin x="23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159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949" y="1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DF9BBED1-C878-4044-B70F-841416CAC1AE}" type="datetimeFigureOut">
              <a:rPr lang="en-US" smtClean="0"/>
              <a:pPr/>
              <a:t>12-Apr-20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32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949" y="6743632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D7D9A969-75A7-403D-A555-777A6053A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1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/>
          <a:lstStyle>
            <a:lvl1pPr algn="l">
              <a:defRPr sz="14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1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/>
          <a:lstStyle>
            <a:lvl1pPr algn="r">
              <a:defRPr sz="1400"/>
            </a:lvl1pPr>
          </a:lstStyle>
          <a:p>
            <a:fld id="{754636F6-6535-4DFB-8291-07E7DDBE6239}" type="datetimeFigureOut">
              <a:rPr lang="pt-PT" smtClean="0"/>
              <a:pPr/>
              <a:t>12/04/2020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531813"/>
            <a:ext cx="3544887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2980" tIns="51490" rIns="102980" bIns="5149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102980" tIns="51490" rIns="102980" bIns="514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 anchor="b"/>
          <a:lstStyle>
            <a:lvl1pPr algn="l">
              <a:defRPr sz="14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3104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 anchor="b"/>
          <a:lstStyle>
            <a:lvl1pPr algn="r">
              <a:defRPr sz="1400"/>
            </a:lvl1pPr>
          </a:lstStyle>
          <a:p>
            <a:fld id="{54F76911-F589-44E9-8155-61F0472246BF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4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Depois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solução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eCafeteria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agora </a:t>
            </a:r>
            <a:r>
              <a:rPr lang="en-US" baseline="0" dirty="0" err="1" smtClean="0"/>
              <a:t>rever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realização</a:t>
            </a:r>
            <a:r>
              <a:rPr lang="en-US" baseline="0" dirty="0" smtClean="0"/>
              <a:t> de </a:t>
            </a:r>
            <a:r>
              <a:rPr lang="en-US" baseline="0" dirty="0" smtClean="0"/>
              <a:t>um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smtClean="0"/>
              <a:t>de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ilustrar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recurso</a:t>
            </a:r>
            <a:r>
              <a:rPr lang="en-US" baseline="0" dirty="0" smtClean="0"/>
              <a:t> à framework EAPLI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Antes disso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compilar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45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Antes disso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compilar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 </a:t>
            </a:r>
            <a:r>
              <a:rPr lang="en-US" b="1" baseline="0" dirty="0" smtClean="0"/>
              <a:t>video </a:t>
            </a:r>
            <a:r>
              <a:rPr lang="pt-BR" b="1" baseline="0" dirty="0" smtClean="0"/>
              <a:t>TP EAPLI- Projeto eCafeteria (demo)</a:t>
            </a:r>
            <a:r>
              <a:rPr lang="pt-BR" baseline="0" dirty="0" smtClean="0"/>
              <a:t>, disponível no Moodle, descreve estes detalhes. Sugere-se que o vídeo seja visualizado antes de prosseguirmos.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556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smtClean="0"/>
              <a:t>agora </a:t>
            </a:r>
            <a:r>
              <a:rPr lang="en-US" dirty="0" err="1" smtClean="0"/>
              <a:t>rever</a:t>
            </a:r>
            <a:r>
              <a:rPr lang="en-US" baseline="0" dirty="0" smtClean="0"/>
              <a:t> </a:t>
            </a:r>
            <a:r>
              <a:rPr lang="en-US" baseline="0" dirty="0" smtClean="0"/>
              <a:t>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implementa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</a:t>
            </a:r>
            <a:r>
              <a:rPr lang="en-US" b="1" baseline="0" dirty="0" smtClean="0"/>
              <a:t>List dish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242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utilizador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prato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.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 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Backoffice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pratos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cozinhar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menús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semanais</a:t>
            </a:r>
            <a:r>
              <a:rPr lang="en-US" baseline="0" dirty="0" smtClean="0"/>
              <a:t> da cantina.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 package </a:t>
            </a:r>
            <a:r>
              <a:rPr lang="en-US" dirty="0" err="1" smtClean="0"/>
              <a:t>eapli.ecafeteria.app.backoffice.console.presentation.dishes</a:t>
            </a:r>
            <a:r>
              <a:rPr lang="en-US" dirty="0" smtClean="0"/>
              <a:t> tem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ListDishTypeUI</a:t>
            </a:r>
            <a:r>
              <a:rPr lang="en-US" baseline="0" dirty="0" smtClean="0"/>
              <a:t> que é </a:t>
            </a:r>
            <a:r>
              <a:rPr lang="en-US" baseline="0" dirty="0" err="1" smtClean="0"/>
              <a:t>instanciado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menu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Backoffice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seleciona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opção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correspondente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analisar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que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no video </a:t>
            </a:r>
            <a:r>
              <a:rPr lang="en-US" b="1" i="1" dirty="0" err="1" smtClean="0"/>
              <a:t>TP_eCafeteria</a:t>
            </a:r>
            <a:r>
              <a:rPr lang="en-US" b="1" i="1" dirty="0" smtClean="0"/>
              <a:t> Part 2 ListDishType.mp4</a:t>
            </a:r>
            <a:r>
              <a:rPr lang="en-US" dirty="0" smtClean="0"/>
              <a:t>, </a:t>
            </a:r>
            <a:r>
              <a:rPr lang="en-US" dirty="0" err="1" smtClean="0"/>
              <a:t>disponível</a:t>
            </a:r>
            <a:r>
              <a:rPr lang="en-US" baseline="0" dirty="0" smtClean="0"/>
              <a:t> no Moodle.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697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Terminamos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aqui</a:t>
            </a:r>
            <a:r>
              <a:rPr lang="en-US" baseline="0" dirty="0" smtClean="0"/>
              <a:t> a parte 2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sessão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Esperamos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continuem</a:t>
            </a:r>
            <a:r>
              <a:rPr lang="en-US" baseline="0" dirty="0" smtClean="0"/>
              <a:t> agora a </a:t>
            </a:r>
            <a:r>
              <a:rPr lang="en-US" baseline="0" dirty="0" err="1" smtClean="0"/>
              <a:t>explorar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eCafeteria</a:t>
            </a:r>
            <a:r>
              <a:rPr lang="en-US" baseline="0" dirty="0" smtClean="0"/>
              <a:t> e a framework EAPLI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vossa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iniciativa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93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24EF3-C575-449A-9F2D-5D63427FE921}" type="slidenum">
              <a:rPr lang="en-US"/>
              <a:pPr/>
              <a:t>6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sessão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discutimos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arquitetura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eCafetaria</a:t>
            </a:r>
            <a:r>
              <a:rPr lang="en-US" baseline="0" dirty="0" smtClean="0"/>
              <a:t> e a forma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integra</a:t>
            </a:r>
            <a:r>
              <a:rPr lang="en-US" baseline="0" dirty="0" smtClean="0"/>
              <a:t> com a framework EAPLI..</a:t>
            </a:r>
          </a:p>
          <a:p>
            <a:r>
              <a:rPr lang="en-US" baseline="0" dirty="0" err="1" smtClean="0"/>
              <a:t>Referimos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opções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desenho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maior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analisámos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algumas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funcionalidades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recorrendo</a:t>
            </a:r>
            <a:r>
              <a:rPr lang="en-US" baseline="0" dirty="0" smtClean="0"/>
              <a:t> à framework EAPLI.</a:t>
            </a:r>
          </a:p>
          <a:p>
            <a:endParaRPr lang="en-US" dirty="0" smtClean="0"/>
          </a:p>
          <a:p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deverão</a:t>
            </a:r>
            <a:r>
              <a:rPr lang="en-US" dirty="0" smtClean="0"/>
              <a:t> </a:t>
            </a:r>
            <a:r>
              <a:rPr lang="en-US" dirty="0" err="1" smtClean="0"/>
              <a:t>sentir</a:t>
            </a:r>
            <a:r>
              <a:rPr lang="en-US" dirty="0" smtClean="0"/>
              <a:t>-se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aptos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discutir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eCafeteria</a:t>
            </a:r>
            <a:r>
              <a:rPr lang="en-US" baseline="0" dirty="0" smtClean="0"/>
              <a:t> e a forma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a framework EAPLI se </a:t>
            </a:r>
            <a:r>
              <a:rPr lang="en-US" baseline="0" dirty="0" err="1" smtClean="0"/>
              <a:t>integra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Espera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que se </a:t>
            </a:r>
            <a:r>
              <a:rPr lang="en-US" baseline="0" dirty="0" err="1" smtClean="0"/>
              <a:t>sintam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capazes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analisar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inferir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lógica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funcionalidades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recorrendo</a:t>
            </a:r>
            <a:r>
              <a:rPr lang="en-US" baseline="0" dirty="0" smtClean="0"/>
              <a:t> à framework EAPLI.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Esperamos</a:t>
            </a:r>
            <a:r>
              <a:rPr lang="en-US" baseline="0" dirty="0" smtClean="0"/>
              <a:t> que a </a:t>
            </a:r>
            <a:r>
              <a:rPr lang="en-US" baseline="0" dirty="0" err="1" smtClean="0"/>
              <a:t>sessão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útil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motivadora</a:t>
            </a:r>
            <a:r>
              <a:rPr lang="en-US" baseline="0" dirty="0" smtClean="0"/>
              <a:t> para que </a:t>
            </a:r>
            <a:r>
              <a:rPr lang="en-US" baseline="0" dirty="0" err="1" smtClean="0"/>
              <a:t>possam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daqui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explorar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detalhe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utilização</a:t>
            </a:r>
            <a:r>
              <a:rPr lang="en-US" baseline="0" dirty="0" smtClean="0"/>
              <a:t> da framework que </a:t>
            </a:r>
            <a:r>
              <a:rPr lang="en-US" baseline="0" dirty="0" err="1" smtClean="0"/>
              <a:t>vão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utilizar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vosso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semestre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Sugerimos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comecem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discutir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questões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propomos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questionário</a:t>
            </a:r>
            <a:r>
              <a:rPr lang="en-US" baseline="0" dirty="0" smtClean="0"/>
              <a:t> que se segue e que </a:t>
            </a:r>
            <a:r>
              <a:rPr lang="en-US" baseline="0" dirty="0" err="1" smtClean="0"/>
              <a:t>aproveitem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oportunidade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estudar</a:t>
            </a:r>
            <a:r>
              <a:rPr lang="en-US" baseline="0" dirty="0" smtClean="0"/>
              <a:t> outros </a:t>
            </a:r>
            <a:r>
              <a:rPr lang="en-US" baseline="0" dirty="0" err="1" smtClean="0"/>
              <a:t>casos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concretos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poderão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relacionados</a:t>
            </a:r>
            <a:r>
              <a:rPr lang="en-US" baseline="0" dirty="0" smtClean="0"/>
              <a:t> com o </a:t>
            </a:r>
            <a:r>
              <a:rPr lang="en-US" baseline="0" dirty="0" err="1" smtClean="0"/>
              <a:t>vosso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semestre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9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78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24EF3-C575-449A-9F2D-5D63427FE921}" type="slidenum">
              <a:rPr lang="en-US"/>
              <a:pPr/>
              <a:t>8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1 – The application </a:t>
            </a:r>
            <a:r>
              <a:rPr lang="en-US" dirty="0" err="1" smtClean="0"/>
              <a:t>eCafeteria</a:t>
            </a:r>
            <a:r>
              <a:rPr lang="en-US" dirty="0" smtClean="0"/>
              <a:t> implements a</a:t>
            </a:r>
            <a:r>
              <a:rPr lang="en-US" baseline="0" dirty="0" smtClean="0"/>
              <a:t> Layered Architecture with four layers.</a:t>
            </a:r>
            <a:r>
              <a:rPr lang="en-US" dirty="0" smtClean="0"/>
              <a:t> Which of the following</a:t>
            </a:r>
            <a:r>
              <a:rPr lang="en-US" baseline="0" dirty="0" smtClean="0"/>
              <a:t> claims are True?</a:t>
            </a:r>
            <a:endParaRPr lang="en-US" dirty="0" smtClean="0"/>
          </a:p>
          <a:p>
            <a:r>
              <a:rPr lang="en-US" dirty="0" smtClean="0"/>
              <a:t>a) Any</a:t>
            </a:r>
            <a:r>
              <a:rPr lang="en-US" baseline="0" dirty="0" smtClean="0"/>
              <a:t> layer may depend on any other layer as long as they are adjacent</a:t>
            </a:r>
            <a:r>
              <a:rPr lang="en-US" dirty="0" smtClean="0"/>
              <a:t>.</a:t>
            </a:r>
          </a:p>
          <a:p>
            <a:r>
              <a:rPr lang="en-US" b="0" dirty="0" smtClean="0"/>
              <a:t>b) </a:t>
            </a:r>
            <a:r>
              <a:rPr lang="en-US" dirty="0" smtClean="0"/>
              <a:t>Any</a:t>
            </a:r>
            <a:r>
              <a:rPr lang="en-US" baseline="0" dirty="0" smtClean="0"/>
              <a:t> layer may depend on any other layer standing below it in the layer stack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c) Any</a:t>
            </a:r>
            <a:r>
              <a:rPr lang="en-US" baseline="0" dirty="0" smtClean="0"/>
              <a:t> layer may depend on any other layer standing above it in the layer stack</a:t>
            </a:r>
            <a:r>
              <a:rPr lang="en-US" b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d) Any</a:t>
            </a:r>
            <a:r>
              <a:rPr lang="en-US" baseline="0" dirty="0" smtClean="0"/>
              <a:t> layer may depend only on the adjacent layer standing below it in the layer stack</a:t>
            </a:r>
            <a:r>
              <a:rPr lang="en-US" b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e) Any</a:t>
            </a:r>
            <a:r>
              <a:rPr lang="en-US" baseline="0" dirty="0" smtClean="0"/>
              <a:t> layer may depend only on the adjacent layer standing above it in the layer stack</a:t>
            </a:r>
            <a:r>
              <a:rPr lang="en-US" b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f) Layers should depend on each other as much as possible to assure the Information Expert pattern is respected</a:t>
            </a:r>
            <a:r>
              <a:rPr lang="en-US" b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g) Any layer should depend only</a:t>
            </a:r>
            <a:r>
              <a:rPr lang="en-US" baseline="0" dirty="0" smtClean="0"/>
              <a:t> on the adjacent layer standing below it in the layer stack</a:t>
            </a:r>
            <a:r>
              <a:rPr lang="en-US" b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h) Layers should be designed to be as independent as possible to assure Low Coupling.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i</a:t>
            </a:r>
            <a:r>
              <a:rPr lang="en-US" b="0" dirty="0" smtClean="0"/>
              <a:t>) The Presentation layer may depend on the Persistence</a:t>
            </a:r>
            <a:r>
              <a:rPr lang="en-US" b="0" baseline="0" dirty="0" smtClean="0"/>
              <a:t> layer since the latter stands below in the layer stack</a:t>
            </a:r>
            <a:r>
              <a:rPr lang="en-US" b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18693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22AE-4D74-4601-B435-B179E428ACD9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259044"/>
            <a:ext cx="9144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304763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636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643B1D-A57E-46BD-9617-845A2C51AEF7}" type="datetime1">
              <a:rPr lang="pt-PT" smtClean="0"/>
              <a:pPr/>
              <a:t>12/04/2020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spd="med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Sample Project</a:t>
            </a:r>
            <a:br>
              <a:rPr lang="pt-PT" dirty="0"/>
            </a:br>
            <a:r>
              <a:rPr lang="pt-PT" dirty="0"/>
              <a:t>eCafeteria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EAPLI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77250" y="6191250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 spd="med" advTm="1215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eCafeteria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Part 2</a:t>
            </a:r>
          </a:p>
          <a:p>
            <a:r>
              <a:rPr lang="pt-PT" dirty="0" smtClean="0"/>
              <a:t>Deploy and run eCafeteria</a:t>
            </a:r>
            <a:endParaRPr lang="pt-PT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77250" y="61912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6765"/>
      </p:ext>
    </p:extLst>
  </p:cSld>
  <p:clrMapOvr>
    <a:masterClrMapping/>
  </p:clrMapOvr>
  <p:transition spd="med" advTm="159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eCafeteria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Part 2</a:t>
            </a:r>
          </a:p>
          <a:p>
            <a:r>
              <a:rPr lang="pt-PT" dirty="0" smtClean="0"/>
              <a:t>Use case </a:t>
            </a:r>
            <a:r>
              <a:rPr lang="pt-PT" dirty="0" smtClean="0"/>
              <a:t>review</a:t>
            </a:r>
            <a:endParaRPr lang="pt-PT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77250" y="61912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31424"/>
      </p:ext>
    </p:extLst>
  </p:cSld>
  <p:clrMapOvr>
    <a:masterClrMapping/>
  </p:clrMapOvr>
  <p:transition spd="med" advTm="812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Dish Types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11362"/>
            <a:ext cx="6705600" cy="41529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</a:t>
            </a:fld>
            <a:endParaRPr lang="pt-P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4058"/>
            <a:ext cx="8568952" cy="502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77250" y="61912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2107"/>
      </p:ext>
    </p:extLst>
  </p:cSld>
  <p:clrMapOvr>
    <a:masterClrMapping/>
  </p:clrMapOvr>
  <p:transition spd="med" advTm="347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eCafeteria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3012" y="3546619"/>
            <a:ext cx="8159468" cy="685800"/>
          </a:xfrm>
        </p:spPr>
        <p:txBody>
          <a:bodyPr/>
          <a:lstStyle/>
          <a:p>
            <a:r>
              <a:rPr lang="pt-PT" dirty="0" smtClean="0"/>
              <a:t>Wrap-up</a:t>
            </a:r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77250" y="61912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0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2453">
        <p:fade/>
      </p:transition>
    </mc:Choice>
    <mc:Fallback xmlns="">
      <p:transition advClick="0" advTm="124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Session outline</a:t>
            </a:r>
            <a:endParaRPr lang="pt-PT" dirty="0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Briefing</a:t>
            </a:r>
          </a:p>
          <a:p>
            <a:pPr lvl="1"/>
            <a:r>
              <a:rPr lang="en-US" dirty="0" smtClean="0"/>
              <a:t>Topic</a:t>
            </a:r>
            <a:endParaRPr lang="en-US" dirty="0"/>
          </a:p>
          <a:p>
            <a:pPr lvl="1"/>
            <a:r>
              <a:rPr lang="en-US" dirty="0" smtClean="0"/>
              <a:t>Learning outcomes</a:t>
            </a:r>
            <a:endParaRPr lang="en-US" dirty="0"/>
          </a:p>
          <a:p>
            <a:pPr lvl="1"/>
            <a:r>
              <a:rPr lang="en-US" dirty="0" smtClean="0"/>
              <a:t>Prerequisites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C00000"/>
                </a:solidFill>
              </a:rPr>
              <a:t>eCafeteria</a:t>
            </a:r>
            <a:r>
              <a:rPr lang="en-US" b="1" dirty="0" smtClean="0">
                <a:solidFill>
                  <a:srgbClr val="C00000"/>
                </a:solidFill>
              </a:rPr>
              <a:t> project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Architecture, design options</a:t>
            </a:r>
          </a:p>
          <a:p>
            <a:pPr lvl="1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</a:rPr>
              <a:t>Project </a:t>
            </a:r>
            <a:r>
              <a:rPr lang="en-US" b="1" dirty="0" smtClean="0">
                <a:solidFill>
                  <a:srgbClr val="C00000"/>
                </a:solidFill>
              </a:rPr>
              <a:t>structure: components, executables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Deploy and run </a:t>
            </a:r>
            <a:r>
              <a:rPr lang="en-US" b="1" dirty="0" err="1" smtClean="0">
                <a:solidFill>
                  <a:srgbClr val="C00000"/>
                </a:solidFill>
              </a:rPr>
              <a:t>eCafeteria</a:t>
            </a:r>
            <a:r>
              <a:rPr lang="en-US" b="1" dirty="0" smtClean="0">
                <a:solidFill>
                  <a:srgbClr val="C00000"/>
                </a:solidFill>
              </a:rPr>
              <a:t> apps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Review use case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List all dish types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Wrap-up</a:t>
            </a:r>
          </a:p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77250" y="61912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1778">
        <p:fade/>
      </p:transition>
    </mc:Choice>
    <mc:Fallback xmlns="">
      <p:transition advClick="0" advTm="617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eCafeteria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3012" y="3546619"/>
            <a:ext cx="8159468" cy="685800"/>
          </a:xfrm>
        </p:spPr>
        <p:txBody>
          <a:bodyPr/>
          <a:lstStyle/>
          <a:p>
            <a:r>
              <a:rPr lang="pt-PT" dirty="0" smtClean="0"/>
              <a:t>Formative assessment</a:t>
            </a:r>
          </a:p>
        </p:txBody>
      </p:sp>
    </p:spTree>
    <p:extLst>
      <p:ext uri="{BB962C8B-B14F-4D97-AF65-F5344CB8AC3E}">
        <p14:creationId xmlns:p14="http://schemas.microsoft.com/office/powerpoint/2010/main" val="346181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">
        <p:fade/>
      </p:transition>
    </mc:Choice>
    <mc:Fallback xmlns="">
      <p:transition advClick="0" advTm="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Formative assessment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Enjoy the quiz</a:t>
            </a:r>
          </a:p>
        </p:txBody>
      </p:sp>
    </p:spTree>
    <p:extLst>
      <p:ext uri="{BB962C8B-B14F-4D97-AF65-F5344CB8AC3E}">
        <p14:creationId xmlns:p14="http://schemas.microsoft.com/office/powerpoint/2010/main" val="60071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10">
        <p:fade/>
      </p:transition>
    </mc:Choice>
    <mc:Fallback xmlns="">
      <p:transition advClick="0" advTm="1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ISEP (Paulo Sousa)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626</Words>
  <Application>Microsoft Office PowerPoint</Application>
  <PresentationFormat>On-screen Show (4:3)</PresentationFormat>
  <Paragraphs>72</Paragraphs>
  <Slides>8</Slides>
  <Notes>8</Notes>
  <HiddenSlides>0</HiddenSlides>
  <MMClips>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Wingdings 2</vt:lpstr>
      <vt:lpstr>Wingdings 3</vt:lpstr>
      <vt:lpstr>my ISEP (Paulo Sousa)</vt:lpstr>
      <vt:lpstr>Sample Project eCafeteria</vt:lpstr>
      <vt:lpstr>eCafeteria</vt:lpstr>
      <vt:lpstr>eCafeteria</vt:lpstr>
      <vt:lpstr>List Dish Types</vt:lpstr>
      <vt:lpstr>eCafeteria</vt:lpstr>
      <vt:lpstr>Session outline</vt:lpstr>
      <vt:lpstr>eCafeteria</vt:lpstr>
      <vt:lpstr>Formative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Project eCafeteria</dc:title>
  <dc:creator>Paulo Gandra de Sousa</dc:creator>
  <cp:lastModifiedBy>Nuno Escudeiro</cp:lastModifiedBy>
  <cp:revision>48</cp:revision>
  <dcterms:created xsi:type="dcterms:W3CDTF">2020-04-08T17:17:16Z</dcterms:created>
  <dcterms:modified xsi:type="dcterms:W3CDTF">2020-04-12T10:49:29Z</dcterms:modified>
</cp:coreProperties>
</file>