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80" r:id="rId4"/>
    <p:sldId id="261" r:id="rId5"/>
    <p:sldId id="272" r:id="rId6"/>
    <p:sldId id="273" r:id="rId7"/>
    <p:sldId id="274" r:id="rId8"/>
    <p:sldId id="277" r:id="rId9"/>
    <p:sldId id="281" r:id="rId10"/>
    <p:sldId id="278" r:id="rId11"/>
    <p:sldId id="279"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03" autoAdjust="0"/>
    <p:restoredTop sz="96928"/>
  </p:normalViewPr>
  <p:slideViewPr>
    <p:cSldViewPr snapToGrid="0">
      <p:cViewPr varScale="1">
        <p:scale>
          <a:sx n="132" d="100"/>
          <a:sy n="132" d="100"/>
        </p:scale>
        <p:origin x="200"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5/31/22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5/31/22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5/31/22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5/31/22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5/31/22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5/31/22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5/31/22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5/31/22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5/31/22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5/31/22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5/31/22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userDrawn="1"/>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userDrawn="1"/>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5/31/22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LEI21_22_S4_2DK_03</a:t>
            </a:r>
            <a:br>
              <a:rPr lang="pt-PT" b="1" dirty="0"/>
            </a:br>
            <a:r>
              <a:rPr lang="pt-PT" sz="3600" b="1" dirty="0"/>
              <a:t>Progresso – Sprint C</a:t>
            </a:r>
            <a:br>
              <a:rPr lang="pt-PT" sz="3600" b="1" dirty="0"/>
            </a:br>
            <a:endParaRPr lang="pt-PT" sz="1800" b="1" dirty="0"/>
          </a:p>
        </p:txBody>
      </p:sp>
      <p:sp>
        <p:nvSpPr>
          <p:cNvPr id="3" name="Subtitle 2"/>
          <p:cNvSpPr>
            <a:spLocks noGrp="1"/>
          </p:cNvSpPr>
          <p:nvPr>
            <p:ph type="subTitle" idx="1"/>
          </p:nvPr>
        </p:nvSpPr>
        <p:spPr/>
        <p:txBody>
          <a:bodyPr>
            <a:normAutofit fontScale="77500" lnSpcReduction="20000"/>
          </a:bodyPr>
          <a:lstStyle/>
          <a:p>
            <a:endParaRPr lang="pt-PT" b="1" cap="none" dirty="0">
              <a:latin typeface="+mj-lt"/>
            </a:endParaRPr>
          </a:p>
          <a:p>
            <a:r>
              <a:rPr lang="pt-PT" b="1" cap="none" dirty="0">
                <a:latin typeface="+mj-lt"/>
              </a:rPr>
              <a:t>Data		28 de Maio de 2022</a:t>
            </a:r>
          </a:p>
          <a:p>
            <a:r>
              <a:rPr lang="pt-PT" b="1" cap="none" dirty="0">
                <a:latin typeface="+mj-lt"/>
              </a:rPr>
              <a:t>Equipa	2DK_03</a:t>
            </a:r>
          </a:p>
        </p:txBody>
      </p:sp>
    </p:spTree>
    <p:extLst>
      <p:ext uri="{BB962C8B-B14F-4D97-AF65-F5344CB8AC3E}">
        <p14:creationId xmlns:p14="http://schemas.microsoft.com/office/powerpoint/2010/main" val="212539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74766" y="2813933"/>
            <a:ext cx="10859588" cy="1754326"/>
          </a:xfrm>
          <a:prstGeom prst="rect">
            <a:avLst/>
          </a:prstGeom>
        </p:spPr>
        <p:txBody>
          <a:bodyPr wrap="square">
            <a:spAutoFit/>
          </a:bodyPr>
          <a:lstStyle/>
          <a:p>
            <a:pPr marL="285750" indent="-285750">
              <a:buFont typeface="Arial" panose="020B0604020202020204" pitchFamily="34" charset="0"/>
              <a:buChar char="•"/>
            </a:pPr>
            <a:r>
              <a:rPr lang="pt-PT" dirty="0"/>
              <a:t>No nosso ponto de vista podemos melhorar o seguinte:</a:t>
            </a:r>
          </a:p>
          <a:p>
            <a:pPr marL="800100" lvl="1" indent="-342900">
              <a:buFont typeface="+mj-lt"/>
              <a:buAutoNum type="arabicPeriod"/>
            </a:pPr>
            <a:r>
              <a:rPr lang="pt-PT" dirty="0"/>
              <a:t>Manter mais constante a atualização do grupo em relação ao nosso trabalho desenvolvido;</a:t>
            </a:r>
          </a:p>
          <a:p>
            <a:pPr marL="800100" lvl="1" indent="-342900">
              <a:buFont typeface="+mj-lt"/>
              <a:buAutoNum type="arabicPeriod"/>
            </a:pPr>
            <a:r>
              <a:rPr lang="pt-PT" dirty="0"/>
              <a:t>Começar a realização das </a:t>
            </a:r>
            <a:r>
              <a:rPr lang="pt-PT" dirty="0" err="1"/>
              <a:t>User</a:t>
            </a:r>
            <a:r>
              <a:rPr lang="pt-PT" dirty="0"/>
              <a:t> </a:t>
            </a:r>
            <a:r>
              <a:rPr lang="pt-PT" dirty="0" err="1"/>
              <a:t>Stories</a:t>
            </a:r>
            <a:r>
              <a:rPr lang="pt-PT" dirty="0"/>
              <a:t> mais cedo (quando possível);</a:t>
            </a:r>
          </a:p>
          <a:p>
            <a:pPr marL="800100" lvl="1" indent="-342900">
              <a:buFont typeface="+mj-lt"/>
              <a:buAutoNum type="arabicPeriod"/>
            </a:pPr>
            <a:r>
              <a:rPr lang="pt-PT" dirty="0"/>
              <a:t>Melhor a qualidade dos </a:t>
            </a:r>
            <a:r>
              <a:rPr lang="pt-PT" dirty="0" err="1"/>
              <a:t>commits</a:t>
            </a:r>
            <a:r>
              <a:rPr lang="pt-PT" dirty="0"/>
              <a:t>;</a:t>
            </a:r>
          </a:p>
          <a:p>
            <a:pPr marL="800100" lvl="1" indent="-342900">
              <a:buFont typeface="+mj-lt"/>
              <a:buAutoNum type="arabicPeriod"/>
            </a:pPr>
            <a:r>
              <a:rPr lang="pt-PT" dirty="0"/>
              <a:t>Manter o </a:t>
            </a:r>
            <a:r>
              <a:rPr lang="pt-PT" dirty="0" err="1"/>
              <a:t>Jira</a:t>
            </a:r>
            <a:r>
              <a:rPr lang="pt-PT" dirty="0"/>
              <a:t> constantemente atualizado;</a:t>
            </a:r>
          </a:p>
        </p:txBody>
      </p:sp>
      <p:sp>
        <p:nvSpPr>
          <p:cNvPr id="4" name="Título 3"/>
          <p:cNvSpPr>
            <a:spLocks noGrp="1"/>
          </p:cNvSpPr>
          <p:nvPr>
            <p:ph type="title"/>
          </p:nvPr>
        </p:nvSpPr>
        <p:spPr/>
        <p:txBody>
          <a:bodyPr/>
          <a:lstStyle/>
          <a:p>
            <a:r>
              <a:rPr lang="pt-PT" dirty="0"/>
              <a:t>A melhorar</a:t>
            </a:r>
          </a:p>
        </p:txBody>
      </p:sp>
    </p:spTree>
    <p:extLst>
      <p:ext uri="{BB962C8B-B14F-4D97-AF65-F5344CB8AC3E}">
        <p14:creationId xmlns:p14="http://schemas.microsoft.com/office/powerpoint/2010/main" val="409288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74766" y="2813933"/>
            <a:ext cx="4606834" cy="923330"/>
          </a:xfrm>
          <a:prstGeom prst="rect">
            <a:avLst/>
          </a:prstGeom>
        </p:spPr>
        <p:txBody>
          <a:bodyPr wrap="square">
            <a:spAutoFit/>
          </a:bodyPr>
          <a:lstStyle/>
          <a:p>
            <a:pPr marL="742950" lvl="1" indent="-285750">
              <a:buFont typeface="Arial" panose="020B0604020202020204" pitchFamily="34" charset="0"/>
              <a:buChar char="•"/>
            </a:pPr>
            <a:r>
              <a:rPr lang="pt-PT" dirty="0"/>
              <a:t>Tudo o que está implementado está funcional como o esperado.</a:t>
            </a:r>
          </a:p>
        </p:txBody>
      </p:sp>
      <p:sp>
        <p:nvSpPr>
          <p:cNvPr id="4" name="Título 3"/>
          <p:cNvSpPr>
            <a:spLocks noGrp="1"/>
          </p:cNvSpPr>
          <p:nvPr>
            <p:ph type="title"/>
          </p:nvPr>
        </p:nvSpPr>
        <p:spPr/>
        <p:txBody>
          <a:bodyPr/>
          <a:lstStyle/>
          <a:p>
            <a:r>
              <a:rPr lang="pt-PT"/>
              <a:t>Resultados esperados</a:t>
            </a:r>
            <a:endParaRPr lang="pt-PT" dirty="0"/>
          </a:p>
        </p:txBody>
      </p:sp>
      <p:pic>
        <p:nvPicPr>
          <p:cNvPr id="5" name="Picture 4" descr="Table&#10;&#10;Description automatically generated">
            <a:extLst>
              <a:ext uri="{FF2B5EF4-FFF2-40B4-BE49-F238E27FC236}">
                <a16:creationId xmlns:a16="http://schemas.microsoft.com/office/drawing/2014/main" id="{005283A2-6D1A-82DF-E251-39E26B05DE79}"/>
              </a:ext>
            </a:extLst>
          </p:cNvPr>
          <p:cNvPicPr>
            <a:picLocks noChangeAspect="1"/>
          </p:cNvPicPr>
          <p:nvPr/>
        </p:nvPicPr>
        <p:blipFill>
          <a:blip r:embed="rId2"/>
          <a:stretch>
            <a:fillRect/>
          </a:stretch>
        </p:blipFill>
        <p:spPr>
          <a:xfrm>
            <a:off x="7913919" y="2504284"/>
            <a:ext cx="3632903" cy="1873039"/>
          </a:xfrm>
          <a:prstGeom prst="rect">
            <a:avLst/>
          </a:prstGeom>
        </p:spPr>
      </p:pic>
      <p:pic>
        <p:nvPicPr>
          <p:cNvPr id="7" name="Picture 6">
            <a:extLst>
              <a:ext uri="{FF2B5EF4-FFF2-40B4-BE49-F238E27FC236}">
                <a16:creationId xmlns:a16="http://schemas.microsoft.com/office/drawing/2014/main" id="{4D1385B6-F101-90EC-A8BF-6C0457790F5E}"/>
              </a:ext>
            </a:extLst>
          </p:cNvPr>
          <p:cNvPicPr>
            <a:picLocks noChangeAspect="1"/>
          </p:cNvPicPr>
          <p:nvPr/>
        </p:nvPicPr>
        <p:blipFill>
          <a:blip r:embed="rId3"/>
          <a:stretch>
            <a:fillRect/>
          </a:stretch>
        </p:blipFill>
        <p:spPr>
          <a:xfrm>
            <a:off x="9397438" y="4781062"/>
            <a:ext cx="2149384" cy="419913"/>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07EF302B-95F1-E0E3-E99B-9EC9A265CB06}"/>
              </a:ext>
            </a:extLst>
          </p:cNvPr>
          <p:cNvPicPr>
            <a:picLocks noChangeAspect="1"/>
          </p:cNvPicPr>
          <p:nvPr/>
        </p:nvPicPr>
        <p:blipFill>
          <a:blip r:embed="rId4"/>
          <a:stretch>
            <a:fillRect/>
          </a:stretch>
        </p:blipFill>
        <p:spPr>
          <a:xfrm>
            <a:off x="574766" y="4427980"/>
            <a:ext cx="8210550" cy="1965906"/>
          </a:xfrm>
          <a:prstGeom prst="rect">
            <a:avLst/>
          </a:prstGeom>
        </p:spPr>
      </p:pic>
    </p:spTree>
    <p:extLst>
      <p:ext uri="{BB962C8B-B14F-4D97-AF65-F5344CB8AC3E}">
        <p14:creationId xmlns:p14="http://schemas.microsoft.com/office/powerpoint/2010/main" val="123360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Resumo</a:t>
            </a:r>
          </a:p>
        </p:txBody>
      </p:sp>
      <p:sp>
        <p:nvSpPr>
          <p:cNvPr id="7" name="Content Placeholder 2"/>
          <p:cNvSpPr>
            <a:spLocks noGrp="1"/>
          </p:cNvSpPr>
          <p:nvPr>
            <p:ph idx="1"/>
          </p:nvPr>
        </p:nvSpPr>
        <p:spPr>
          <a:xfrm>
            <a:off x="491320" y="2603499"/>
            <a:ext cx="11189818" cy="4080635"/>
          </a:xfrm>
        </p:spPr>
        <p:txBody>
          <a:bodyPr>
            <a:normAutofit/>
          </a:bodyPr>
          <a:lstStyle/>
          <a:p>
            <a:pPr>
              <a:lnSpc>
                <a:spcPct val="150000"/>
              </a:lnSpc>
            </a:pPr>
            <a:r>
              <a:rPr lang="pt-PT" b="1" dirty="0"/>
              <a:t>Fases do projeto</a:t>
            </a:r>
          </a:p>
          <a:p>
            <a:pPr lvl="1">
              <a:lnSpc>
                <a:spcPct val="150000"/>
              </a:lnSpc>
            </a:pPr>
            <a:r>
              <a:rPr lang="pt-PT" dirty="0"/>
              <a:t>Análise ✓</a:t>
            </a:r>
          </a:p>
          <a:p>
            <a:pPr lvl="1">
              <a:lnSpc>
                <a:spcPct val="150000"/>
              </a:lnSpc>
            </a:pPr>
            <a:r>
              <a:rPr lang="pt-PT" dirty="0"/>
              <a:t>Design ✓</a:t>
            </a:r>
          </a:p>
          <a:p>
            <a:pPr lvl="1">
              <a:lnSpc>
                <a:spcPct val="150000"/>
              </a:lnSpc>
            </a:pPr>
            <a:r>
              <a:rPr lang="pt-PT" dirty="0"/>
              <a:t>Implementação ✓</a:t>
            </a:r>
          </a:p>
        </p:txBody>
      </p:sp>
      <p:graphicFrame>
        <p:nvGraphicFramePr>
          <p:cNvPr id="4" name="Group 116"/>
          <p:cNvGraphicFramePr>
            <a:graphicFrameLocks noGrp="1"/>
          </p:cNvGraphicFramePr>
          <p:nvPr>
            <p:extLst>
              <p:ext uri="{D42A27DB-BD31-4B8C-83A1-F6EECF244321}">
                <p14:modId xmlns:p14="http://schemas.microsoft.com/office/powerpoint/2010/main" val="1334741877"/>
              </p:ext>
            </p:extLst>
          </p:nvPr>
        </p:nvGraphicFramePr>
        <p:xfrm>
          <a:off x="4181325" y="3270937"/>
          <a:ext cx="5427238" cy="1997749"/>
        </p:xfrm>
        <a:graphic>
          <a:graphicData uri="http://schemas.openxmlformats.org/drawingml/2006/table">
            <a:tbl>
              <a:tblPr/>
              <a:tblGrid>
                <a:gridCol w="1378342">
                  <a:extLst>
                    <a:ext uri="{9D8B030D-6E8A-4147-A177-3AD203B41FA5}">
                      <a16:colId xmlns:a16="http://schemas.microsoft.com/office/drawing/2014/main" val="20000"/>
                    </a:ext>
                  </a:extLst>
                </a:gridCol>
                <a:gridCol w="1552841">
                  <a:extLst>
                    <a:ext uri="{9D8B030D-6E8A-4147-A177-3AD203B41FA5}">
                      <a16:colId xmlns:a16="http://schemas.microsoft.com/office/drawing/2014/main" val="20002"/>
                    </a:ext>
                  </a:extLst>
                </a:gridCol>
                <a:gridCol w="2496055">
                  <a:extLst>
                    <a:ext uri="{9D8B030D-6E8A-4147-A177-3AD203B41FA5}">
                      <a16:colId xmlns:a16="http://schemas.microsoft.com/office/drawing/2014/main" val="20003"/>
                    </a:ext>
                  </a:extLst>
                </a:gridCol>
              </a:tblGrid>
              <a:tr h="112585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1100" b="1" i="0" u="none" strike="noStrike" cap="none" normalizeH="0" baseline="0" dirty="0">
                          <a:ln>
                            <a:noFill/>
                          </a:ln>
                          <a:solidFill>
                            <a:schemeClr val="tx1"/>
                          </a:solidFill>
                          <a:effectLst/>
                          <a:latin typeface="+mj-lt"/>
                          <a:cs typeface="Arial" pitchFamily="34" charset="0"/>
                        </a:rPr>
                        <a:t>%</a:t>
                      </a:r>
                    </a:p>
                  </a:txBody>
                  <a:tcPr marL="0" marR="0" marT="0" marB="0" anchor="ctr" horzOverflow="overflow">
                    <a:lnL>
                      <a:noFill/>
                    </a:lnL>
                    <a:lnR w="3175" cap="flat" cmpd="sng" algn="ctr">
                      <a:solidFill>
                        <a:schemeClr val="tx1"/>
                      </a:solidFill>
                      <a:prstDash val="dash"/>
                      <a:round/>
                      <a:headEnd type="none" w="med" len="med"/>
                      <a:tailEnd type="none" w="med" len="med"/>
                    </a:lnR>
                    <a:lnT w="190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1100" b="1" i="0" u="none" strike="noStrike" cap="none" normalizeH="0" baseline="0" dirty="0">
                          <a:ln>
                            <a:noFill/>
                          </a:ln>
                          <a:solidFill>
                            <a:schemeClr val="tx1"/>
                          </a:solidFill>
                          <a:effectLst/>
                          <a:latin typeface="+mj-lt"/>
                          <a:cs typeface="Arial" pitchFamily="34" charset="0"/>
                        </a:rPr>
                        <a:t>Estado</a:t>
                      </a:r>
                      <a:endParaRPr kumimoji="0" lang="en-US" sz="1100" b="1" i="0" u="none" strike="noStrike" cap="none" normalizeH="0" baseline="0" dirty="0">
                        <a:ln>
                          <a:noFill/>
                        </a:ln>
                        <a:solidFill>
                          <a:schemeClr val="tx1"/>
                        </a:solidFill>
                        <a:effectLst/>
                        <a:latin typeface="+mj-lt"/>
                        <a:cs typeface="Arial" pitchFamily="34" charset="0"/>
                      </a:endParaRPr>
                    </a:p>
                  </a:txBody>
                  <a:tcPr marL="0" marR="0" marT="0" marB="0" anchor="ctr" horzOverflow="overflow">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190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mj-lt"/>
                          <a:cs typeface="Arial" pitchFamily="34" charset="0"/>
                        </a:rPr>
                        <a:t>Data Fim</a:t>
                      </a:r>
                    </a:p>
                  </a:txBody>
                  <a:tcPr marL="0" marR="0" marT="0" marB="0" anchor="ctr" horzOverflow="overflow">
                    <a:lnL w="3175" cap="flat" cmpd="sng" algn="ctr">
                      <a:solidFill>
                        <a:schemeClr val="tx1"/>
                      </a:solidFill>
                      <a:prstDash val="dash"/>
                      <a:round/>
                      <a:headEnd type="none" w="med" len="med"/>
                      <a:tailEnd type="none" w="med" len="med"/>
                    </a:lnL>
                    <a:lnR>
                      <a:noFill/>
                    </a:lnR>
                    <a:lnT w="190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71890">
                <a:tc>
                  <a:txBody>
                    <a:bodyPr/>
                    <a:lstStyle/>
                    <a:p>
                      <a:pPr marL="0" marR="0" lvl="0" indent="0" algn="ctr" defTabSz="914400" rtl="0" eaLnBrk="0" fontAlgn="base" latinLnBrk="0" hangingPunct="0">
                        <a:lnSpc>
                          <a:spcPct val="130000"/>
                        </a:lnSpc>
                        <a:spcBef>
                          <a:spcPct val="50000"/>
                        </a:spcBef>
                        <a:spcAft>
                          <a:spcPct val="50000"/>
                        </a:spcAft>
                        <a:buClrTx/>
                        <a:buSzTx/>
                        <a:buFontTx/>
                        <a:buNone/>
                        <a:tabLst/>
                      </a:pPr>
                      <a:r>
                        <a:rPr kumimoji="0" lang="pt-PT" sz="1200" b="1" i="0" u="none" strike="noStrike" cap="none" normalizeH="0" baseline="0" dirty="0">
                          <a:ln>
                            <a:noFill/>
                          </a:ln>
                          <a:solidFill>
                            <a:schemeClr val="tx1"/>
                          </a:solidFill>
                          <a:effectLst/>
                          <a:latin typeface="+mj-lt"/>
                          <a:cs typeface="Arial" pitchFamily="34" charset="0"/>
                        </a:rPr>
                        <a:t>±71%</a:t>
                      </a:r>
                    </a:p>
                  </a:txBody>
                  <a:tcPr marL="0" marR="0" marT="0" marB="0" anchor="ctr" horzOverflow="overflow">
                    <a:lnL>
                      <a:noFill/>
                    </a:lnL>
                    <a:lnR w="3175" cap="flat" cmpd="sng" algn="ctr">
                      <a:solidFill>
                        <a:schemeClr val="tx1"/>
                      </a:solidFill>
                      <a:prstDash val="dash"/>
                      <a:round/>
                      <a:headEnd type="none" w="med" len="med"/>
                      <a:tailEnd type="none" w="med" len="med"/>
                    </a:lnR>
                    <a:lnT w="63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1600" b="0" i="0" u="none" strike="noStrike" cap="none" normalizeH="0" baseline="0" dirty="0">
                          <a:ln>
                            <a:noFill/>
                          </a:ln>
                          <a:solidFill>
                            <a:schemeClr val="accent2"/>
                          </a:solidFill>
                          <a:effectLst/>
                          <a:latin typeface="+mj-lt"/>
                          <a:cs typeface="Arial" pitchFamily="34" charset="0"/>
                          <a:sym typeface="Wingdings 2" pitchFamily="18" charset="2"/>
                        </a:rPr>
                        <a:t></a:t>
                      </a:r>
                      <a:endParaRPr kumimoji="0" lang="pt-PT" sz="2400" b="0" i="0" u="none" strike="noStrike" cap="none" normalizeH="0" baseline="0" dirty="0">
                        <a:ln>
                          <a:noFill/>
                        </a:ln>
                        <a:solidFill>
                          <a:schemeClr val="accent2"/>
                        </a:solidFill>
                        <a:effectLst/>
                        <a:latin typeface="+mj-lt"/>
                        <a:cs typeface="Arial" pitchFamily="34" charset="0"/>
                        <a:sym typeface="Wingdings 2" pitchFamily="18" charset="2"/>
                      </a:endParaRPr>
                    </a:p>
                  </a:txBody>
                  <a:tcPr marL="0" marR="0" marT="0" marB="0" anchor="ctr" horzOverflow="overflow">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63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30000"/>
                        </a:lnSpc>
                        <a:spcBef>
                          <a:spcPct val="50000"/>
                        </a:spcBef>
                        <a:spcAft>
                          <a:spcPct val="50000"/>
                        </a:spcAft>
                        <a:buClrTx/>
                        <a:buSzTx/>
                        <a:buFontTx/>
                        <a:buNone/>
                        <a:tabLst/>
                        <a:defRPr/>
                      </a:pPr>
                      <a:r>
                        <a:rPr kumimoji="0" lang="pt-PT" sz="1200" b="0" i="0" u="none" strike="noStrike" cap="none" normalizeH="0" baseline="0" dirty="0">
                          <a:ln>
                            <a:noFill/>
                          </a:ln>
                          <a:solidFill>
                            <a:schemeClr val="tx1"/>
                          </a:solidFill>
                          <a:effectLst/>
                          <a:latin typeface="+mj-lt"/>
                          <a:cs typeface="Arial" pitchFamily="34" charset="0"/>
                        </a:rPr>
                        <a:t>29 de Maio 2022</a:t>
                      </a:r>
                    </a:p>
                  </a:txBody>
                  <a:tcPr marL="0" marR="0" marT="0" marB="0" anchor="ctr" horzOverflow="overflow">
                    <a:lnL w="3175" cap="flat" cmpd="sng" algn="ctr">
                      <a:solidFill>
                        <a:schemeClr val="tx1"/>
                      </a:solidFill>
                      <a:prstDash val="dash"/>
                      <a:round/>
                      <a:headEnd type="none" w="med" len="med"/>
                      <a:tailEnd type="none" w="med" len="med"/>
                    </a:lnL>
                    <a:lnR>
                      <a:noFill/>
                    </a:lnR>
                    <a:lnT w="6350" cap="flat" cmpd="sng" algn="ctr">
                      <a:solidFill>
                        <a:schemeClr val="hlink"/>
                      </a:solidFill>
                      <a:prstDash val="solid"/>
                      <a:round/>
                      <a:headEnd type="none" w="med" len="med"/>
                      <a:tailEnd type="none" w="med" len="med"/>
                    </a:lnT>
                    <a:lnB w="19050" cap="flat" cmpd="sng" algn="ctr">
                      <a:solidFill>
                        <a:schemeClr val="hlink"/>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819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Backlog</a:t>
            </a:r>
            <a:endParaRPr lang="pt-PT" dirty="0"/>
          </a:p>
        </p:txBody>
      </p:sp>
      <p:graphicFrame>
        <p:nvGraphicFramePr>
          <p:cNvPr id="4" name="Table 3">
            <a:extLst>
              <a:ext uri="{FF2B5EF4-FFF2-40B4-BE49-F238E27FC236}">
                <a16:creationId xmlns:a16="http://schemas.microsoft.com/office/drawing/2014/main" id="{A89938EE-499F-8C3C-B832-971CE14E7EB0}"/>
              </a:ext>
            </a:extLst>
          </p:cNvPr>
          <p:cNvGraphicFramePr>
            <a:graphicFrameLocks noGrp="1"/>
          </p:cNvGraphicFramePr>
          <p:nvPr>
            <p:extLst>
              <p:ext uri="{D42A27DB-BD31-4B8C-83A1-F6EECF244321}">
                <p14:modId xmlns:p14="http://schemas.microsoft.com/office/powerpoint/2010/main" val="1885543772"/>
              </p:ext>
            </p:extLst>
          </p:nvPr>
        </p:nvGraphicFramePr>
        <p:xfrm>
          <a:off x="2275633" y="2642617"/>
          <a:ext cx="2836166" cy="1436555"/>
        </p:xfrm>
        <a:graphic>
          <a:graphicData uri="http://schemas.openxmlformats.org/drawingml/2006/table">
            <a:tbl>
              <a:tblPr/>
              <a:tblGrid>
                <a:gridCol w="1725504">
                  <a:extLst>
                    <a:ext uri="{9D8B030D-6E8A-4147-A177-3AD203B41FA5}">
                      <a16:colId xmlns:a16="http://schemas.microsoft.com/office/drawing/2014/main" val="2194853015"/>
                    </a:ext>
                  </a:extLst>
                </a:gridCol>
                <a:gridCol w="364172">
                  <a:extLst>
                    <a:ext uri="{9D8B030D-6E8A-4147-A177-3AD203B41FA5}">
                      <a16:colId xmlns:a16="http://schemas.microsoft.com/office/drawing/2014/main" val="3324281000"/>
                    </a:ext>
                  </a:extLst>
                </a:gridCol>
                <a:gridCol w="33520">
                  <a:extLst>
                    <a:ext uri="{9D8B030D-6E8A-4147-A177-3AD203B41FA5}">
                      <a16:colId xmlns:a16="http://schemas.microsoft.com/office/drawing/2014/main" val="3964237988"/>
                    </a:ext>
                  </a:extLst>
                </a:gridCol>
                <a:gridCol w="712970">
                  <a:extLst>
                    <a:ext uri="{9D8B030D-6E8A-4147-A177-3AD203B41FA5}">
                      <a16:colId xmlns:a16="http://schemas.microsoft.com/office/drawing/2014/main" val="3152153339"/>
                    </a:ext>
                  </a:extLst>
                </a:gridCol>
              </a:tblGrid>
              <a:tr h="38329">
                <a:tc rowSpan="2">
                  <a:txBody>
                    <a:bodyPr/>
                    <a:lstStyle/>
                    <a:p>
                      <a:pPr algn="l" fontAlgn="b"/>
                      <a:endParaRPr lang="pt-PT" sz="12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Estado</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3647068886"/>
                  </a:ext>
                </a:extLst>
              </a:tr>
              <a:tr h="184166">
                <a:tc vMerge="1">
                  <a:txBody>
                    <a:bodyPr/>
                    <a:lstStyle/>
                    <a:p>
                      <a:pPr algn="l" fontAlgn="b"/>
                      <a:endParaRPr lang="pt-PT" sz="1000" b="0" i="0" u="none" strike="noStrike" dirty="0">
                        <a:solidFill>
                          <a:srgbClr val="000000"/>
                        </a:solidFill>
                        <a:latin typeface="Myriad Pro"/>
                      </a:endParaRPr>
                    </a:p>
                  </a:txBody>
                  <a:tcPr marL="4060" marR="4060" marT="4060" marB="0" anchor="b">
                    <a:lnL>
                      <a:noFill/>
                    </a:lnL>
                    <a:lnR>
                      <a:noFill/>
                    </a:lnR>
                    <a:lnT>
                      <a:noFill/>
                    </a:lnT>
                    <a:lnB w="19050" cap="flat" cmpd="sng" algn="ctr">
                      <a:solidFill>
                        <a:srgbClr val="4BACC6"/>
                      </a:solidFill>
                      <a:prstDash val="solid"/>
                      <a:round/>
                      <a:headEnd type="none" w="med" len="med"/>
                      <a:tailEnd type="none" w="med" len="med"/>
                    </a:lnB>
                  </a:tcPr>
                </a:tc>
                <a:tc vMerge="1">
                  <a:txBody>
                    <a:bodyPr/>
                    <a:lstStyle/>
                    <a:p>
                      <a:endParaRPr lang="pt-PT"/>
                    </a:p>
                  </a:txBody>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2700" cap="flat" cmpd="sng" algn="ctr">
                      <a:noFill/>
                      <a:prstDash val="solid"/>
                      <a:round/>
                      <a:headEnd type="none" w="med" len="med"/>
                      <a:tailEnd type="none" w="med" len="med"/>
                    </a:lnT>
                    <a:lnB w="19050" cap="flat" cmpd="sng" algn="ctr">
                      <a:solidFill>
                        <a:srgbClr val="4BACC6"/>
                      </a:solidFill>
                      <a:prstDash val="solid"/>
                      <a:round/>
                      <a:headEnd type="none" w="med" len="med"/>
                      <a:tailEnd type="none" w="med" len="med"/>
                    </a:lnB>
                  </a:tcPr>
                </a:tc>
                <a:tc vMerge="1">
                  <a:txBody>
                    <a:bodyPr/>
                    <a:lstStyle/>
                    <a:p>
                      <a:endParaRPr lang="pt-PT"/>
                    </a:p>
                  </a:txBody>
                  <a:tcPr/>
                </a:tc>
                <a:extLst>
                  <a:ext uri="{0D108BD9-81ED-4DB2-BD59-A6C34878D82A}">
                    <a16:rowId xmlns:a16="http://schemas.microsoft.com/office/drawing/2014/main" val="1606784606"/>
                  </a:ext>
                </a:extLst>
              </a:tr>
              <a:tr h="278875">
                <a:tc>
                  <a:txBody>
                    <a:bodyPr/>
                    <a:lstStyle/>
                    <a:p>
                      <a:pPr algn="l" rtl="0" fontAlgn="ctr"/>
                      <a:r>
                        <a:rPr lang="pt-PT" sz="1100" b="1" i="0" u="none" strike="noStrike" dirty="0">
                          <a:solidFill>
                            <a:srgbClr val="000000"/>
                          </a:solidFill>
                          <a:latin typeface="+mj-lt"/>
                        </a:rPr>
                        <a:t>LEI21_22_S4_2DK_03</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r>
                        <a:rPr lang="pt-PT" sz="110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j-lt"/>
                          <a:ea typeface="+mn-ea"/>
                          <a:cs typeface="+mn-cs"/>
                          <a:sym typeface="Wingdings"/>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501586"/>
                  </a:ext>
                </a:extLst>
              </a:tr>
              <a:tr h="288000">
                <a:tc>
                  <a:txBody>
                    <a:bodyPr/>
                    <a:lstStyle/>
                    <a:p>
                      <a:pPr lvl="0" algn="l" rtl="0" fontAlgn="ctr"/>
                      <a:r>
                        <a:rPr lang="pt-PT" sz="1100" b="1" i="0" u="none" strike="noStrike" kern="1200" dirty="0">
                          <a:solidFill>
                            <a:srgbClr val="000000"/>
                          </a:solidFill>
                          <a:latin typeface="+mn-lt"/>
                          <a:ea typeface="+mn-ea"/>
                          <a:cs typeface="+mn-cs"/>
                        </a:rPr>
                        <a:t>US1004</a:t>
                      </a:r>
                      <a:endParaRPr lang="pt-PT" sz="1100" b="0" i="0" u="none" strike="noStrike" dirty="0">
                        <a:solidFill>
                          <a:srgbClr val="000000"/>
                        </a:solidFill>
                        <a:latin typeface="+mj-lt"/>
                      </a:endParaRPr>
                    </a:p>
                  </a:txBody>
                  <a:tcPr marL="4060" marR="4060" marT="4060" marB="0" anchor="ctr">
                    <a:lnL>
                      <a:noFill/>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chemeClr val="tx1"/>
                          </a:solidFill>
                          <a:latin typeface="+mn-lt"/>
                          <a:ea typeface="+mn-ea"/>
                          <a:cs typeface="+mn-cs"/>
                          <a:sym typeface="Wingdings"/>
                        </a:rPr>
                        <a:t>✓</a:t>
                      </a:r>
                      <a:endParaRPr lang="en-GB" sz="16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78845797"/>
                  </a:ext>
                </a:extLst>
              </a:tr>
              <a:tr h="0">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n-lt"/>
                          <a:ea typeface="+mn-ea"/>
                          <a:cs typeface="+mn-cs"/>
                          <a:sym typeface="Wingdings"/>
                        </a:rPr>
                        <a:t></a:t>
                      </a:r>
                      <a:endParaRPr lang="en-GB" sz="16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71212215"/>
                  </a:ext>
                </a:extLst>
              </a:tr>
              <a:tr h="180000">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00B050"/>
                          </a:solidFill>
                          <a:latin typeface="+mn-lt"/>
                          <a:ea typeface="+mn-ea"/>
                          <a:cs typeface="+mn-cs"/>
                          <a:sym typeface="Wingdings"/>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60415708"/>
                  </a:ext>
                </a:extLst>
              </a:tr>
            </a:tbl>
          </a:graphicData>
        </a:graphic>
      </p:graphicFrame>
      <p:graphicFrame>
        <p:nvGraphicFramePr>
          <p:cNvPr id="51" name="Table 50">
            <a:extLst>
              <a:ext uri="{FF2B5EF4-FFF2-40B4-BE49-F238E27FC236}">
                <a16:creationId xmlns:a16="http://schemas.microsoft.com/office/drawing/2014/main" id="{2BB83BEA-033D-1B11-FBE2-B279B331F62F}"/>
              </a:ext>
            </a:extLst>
          </p:cNvPr>
          <p:cNvGraphicFramePr>
            <a:graphicFrameLocks noGrp="1"/>
          </p:cNvGraphicFramePr>
          <p:nvPr>
            <p:extLst>
              <p:ext uri="{D42A27DB-BD31-4B8C-83A1-F6EECF244321}">
                <p14:modId xmlns:p14="http://schemas.microsoft.com/office/powerpoint/2010/main" val="2835105507"/>
              </p:ext>
            </p:extLst>
          </p:nvPr>
        </p:nvGraphicFramePr>
        <p:xfrm>
          <a:off x="7080202" y="2460024"/>
          <a:ext cx="2836166" cy="1644355"/>
        </p:xfrm>
        <a:graphic>
          <a:graphicData uri="http://schemas.openxmlformats.org/drawingml/2006/table">
            <a:tbl>
              <a:tblPr/>
              <a:tblGrid>
                <a:gridCol w="1725504">
                  <a:extLst>
                    <a:ext uri="{9D8B030D-6E8A-4147-A177-3AD203B41FA5}">
                      <a16:colId xmlns:a16="http://schemas.microsoft.com/office/drawing/2014/main" val="2194853015"/>
                    </a:ext>
                  </a:extLst>
                </a:gridCol>
                <a:gridCol w="364172">
                  <a:extLst>
                    <a:ext uri="{9D8B030D-6E8A-4147-A177-3AD203B41FA5}">
                      <a16:colId xmlns:a16="http://schemas.microsoft.com/office/drawing/2014/main" val="3324281000"/>
                    </a:ext>
                  </a:extLst>
                </a:gridCol>
                <a:gridCol w="33520">
                  <a:extLst>
                    <a:ext uri="{9D8B030D-6E8A-4147-A177-3AD203B41FA5}">
                      <a16:colId xmlns:a16="http://schemas.microsoft.com/office/drawing/2014/main" val="3964237988"/>
                    </a:ext>
                  </a:extLst>
                </a:gridCol>
                <a:gridCol w="712970">
                  <a:extLst>
                    <a:ext uri="{9D8B030D-6E8A-4147-A177-3AD203B41FA5}">
                      <a16:colId xmlns:a16="http://schemas.microsoft.com/office/drawing/2014/main" val="3152153339"/>
                    </a:ext>
                  </a:extLst>
                </a:gridCol>
              </a:tblGrid>
              <a:tr h="38329">
                <a:tc rowSpan="2">
                  <a:txBody>
                    <a:bodyPr/>
                    <a:lstStyle/>
                    <a:p>
                      <a:pPr algn="l" fontAlgn="b"/>
                      <a:endParaRPr lang="pt-PT" sz="12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Estado</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3647068886"/>
                  </a:ext>
                </a:extLst>
              </a:tr>
              <a:tr h="184166">
                <a:tc vMerge="1">
                  <a:txBody>
                    <a:bodyPr/>
                    <a:lstStyle/>
                    <a:p>
                      <a:pPr algn="l" fontAlgn="b"/>
                      <a:endParaRPr lang="pt-PT" sz="1000" b="0" i="0" u="none" strike="noStrike" dirty="0">
                        <a:solidFill>
                          <a:srgbClr val="000000"/>
                        </a:solidFill>
                        <a:latin typeface="Myriad Pro"/>
                      </a:endParaRPr>
                    </a:p>
                  </a:txBody>
                  <a:tcPr marL="4060" marR="4060" marT="4060" marB="0" anchor="b">
                    <a:lnL>
                      <a:noFill/>
                    </a:lnL>
                    <a:lnR>
                      <a:noFill/>
                    </a:lnR>
                    <a:lnT>
                      <a:noFill/>
                    </a:lnT>
                    <a:lnB w="19050" cap="flat" cmpd="sng" algn="ctr">
                      <a:solidFill>
                        <a:srgbClr val="4BACC6"/>
                      </a:solidFill>
                      <a:prstDash val="solid"/>
                      <a:round/>
                      <a:headEnd type="none" w="med" len="med"/>
                      <a:tailEnd type="none" w="med" len="med"/>
                    </a:lnB>
                  </a:tcPr>
                </a:tc>
                <a:tc vMerge="1">
                  <a:txBody>
                    <a:bodyPr/>
                    <a:lstStyle/>
                    <a:p>
                      <a:endParaRPr lang="pt-PT"/>
                    </a:p>
                  </a:txBody>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2700" cap="flat" cmpd="sng" algn="ctr">
                      <a:noFill/>
                      <a:prstDash val="solid"/>
                      <a:round/>
                      <a:headEnd type="none" w="med" len="med"/>
                      <a:tailEnd type="none" w="med" len="med"/>
                    </a:lnT>
                    <a:lnB w="19050" cap="flat" cmpd="sng" algn="ctr">
                      <a:solidFill>
                        <a:srgbClr val="4BACC6"/>
                      </a:solidFill>
                      <a:prstDash val="solid"/>
                      <a:round/>
                      <a:headEnd type="none" w="med" len="med"/>
                      <a:tailEnd type="none" w="med" len="med"/>
                    </a:lnB>
                  </a:tcPr>
                </a:tc>
                <a:tc vMerge="1">
                  <a:txBody>
                    <a:bodyPr/>
                    <a:lstStyle/>
                    <a:p>
                      <a:endParaRPr lang="pt-PT"/>
                    </a:p>
                  </a:txBody>
                  <a:tcPr/>
                </a:tc>
                <a:extLst>
                  <a:ext uri="{0D108BD9-81ED-4DB2-BD59-A6C34878D82A}">
                    <a16:rowId xmlns:a16="http://schemas.microsoft.com/office/drawing/2014/main" val="1606784606"/>
                  </a:ext>
                </a:extLst>
              </a:tr>
              <a:tr h="278875">
                <a:tc>
                  <a:txBody>
                    <a:bodyPr/>
                    <a:lstStyle/>
                    <a:p>
                      <a:pPr algn="l" rtl="0" fontAlgn="ctr"/>
                      <a:r>
                        <a:rPr lang="pt-PT" sz="1100" b="1" i="0" u="none" strike="noStrike" dirty="0">
                          <a:solidFill>
                            <a:srgbClr val="000000"/>
                          </a:solidFill>
                          <a:latin typeface="+mj-lt"/>
                        </a:rPr>
                        <a:t>LEI21_22_S4_2DK_03</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r>
                        <a:rPr lang="pt-PT" sz="110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j-lt"/>
                          <a:ea typeface="+mn-ea"/>
                          <a:cs typeface="+mn-cs"/>
                          <a:sym typeface="Wingdings"/>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501586"/>
                  </a:ext>
                </a:extLst>
              </a:tr>
              <a:tr h="243267">
                <a:tc>
                  <a:txBody>
                    <a:bodyPr/>
                    <a:lstStyle/>
                    <a:p>
                      <a:pPr lvl="0" algn="l" rtl="0" fontAlgn="ctr"/>
                      <a:r>
                        <a:rPr lang="pt-PT" sz="1100" b="1" i="0" u="none" strike="noStrike" kern="1200" dirty="0">
                          <a:solidFill>
                            <a:srgbClr val="000000"/>
                          </a:solidFill>
                          <a:latin typeface="+mn-lt"/>
                          <a:ea typeface="+mn-ea"/>
                          <a:cs typeface="+mn-cs"/>
                        </a:rPr>
                        <a:t>US1900</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600" dirty="0">
                          <a:solidFill>
                            <a:schemeClr val="tx1"/>
                          </a:solidFill>
                          <a:latin typeface="+mj-lt"/>
                          <a:sym typeface="Wingdings" pitchFamily="2" charset="2"/>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69157765"/>
                  </a:ext>
                </a:extLst>
              </a:tr>
              <a:tr h="243267">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00B050"/>
                          </a:solidFill>
                          <a:latin typeface="+mn-lt"/>
                          <a:ea typeface="+mn-ea"/>
                          <a:cs typeface="+mn-cs"/>
                          <a:sym typeface="Wingdings"/>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48717586"/>
                  </a:ext>
                </a:extLst>
              </a:tr>
              <a:tr h="180000">
                <a:tc>
                  <a:txBody>
                    <a:bodyPr/>
                    <a:lstStyle/>
                    <a:p>
                      <a:pPr lvl="0" algn="l" rtl="0" fontAlgn="ctr"/>
                      <a:r>
                        <a:rPr lang="pt-PT" sz="1100" b="1" i="0" u="none" strike="noStrike" kern="1200" dirty="0">
                          <a:solidFill>
                            <a:srgbClr val="000000"/>
                          </a:solidFill>
                          <a:latin typeface="+mn-lt"/>
                          <a:ea typeface="+mn-ea"/>
                          <a:cs typeface="+mn-cs"/>
                        </a:rPr>
                        <a:t>US2002</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600" b="1" i="0" u="none" strike="noStrike" cap="none" normalizeH="0" baseline="0" dirty="0">
                          <a:ln>
                            <a:noFill/>
                          </a:ln>
                          <a:solidFill>
                            <a:schemeClr val="tx1"/>
                          </a:solidFill>
                          <a:effectLst/>
                          <a:latin typeface="+mj-lt"/>
                          <a:sym typeface="Wingdings" pitchFamily="2" charset="2"/>
                        </a:rPr>
                        <a:t>✓</a:t>
                      </a:r>
                      <a:endParaRPr lang="en-GB" sz="16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24022158"/>
                  </a:ext>
                </a:extLst>
              </a:tr>
              <a:tr h="180000">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00B050"/>
                          </a:solidFill>
                          <a:latin typeface="+mn-lt"/>
                          <a:ea typeface="+mn-ea"/>
                          <a:cs typeface="+mn-cs"/>
                          <a:sym typeface="Wingdings"/>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6192062"/>
                  </a:ext>
                </a:extLst>
              </a:tr>
            </a:tbl>
          </a:graphicData>
        </a:graphic>
      </p:graphicFrame>
      <p:graphicFrame>
        <p:nvGraphicFramePr>
          <p:cNvPr id="5" name="Table 4">
            <a:extLst>
              <a:ext uri="{FF2B5EF4-FFF2-40B4-BE49-F238E27FC236}">
                <a16:creationId xmlns:a16="http://schemas.microsoft.com/office/drawing/2014/main" id="{5DA33114-4F54-D447-08AD-4B4DE1102319}"/>
              </a:ext>
            </a:extLst>
          </p:cNvPr>
          <p:cNvGraphicFramePr>
            <a:graphicFrameLocks noGrp="1"/>
          </p:cNvGraphicFramePr>
          <p:nvPr>
            <p:extLst>
              <p:ext uri="{D42A27DB-BD31-4B8C-83A1-F6EECF244321}">
                <p14:modId xmlns:p14="http://schemas.microsoft.com/office/powerpoint/2010/main" val="1105241766"/>
              </p:ext>
            </p:extLst>
          </p:nvPr>
        </p:nvGraphicFramePr>
        <p:xfrm>
          <a:off x="4677917" y="4883771"/>
          <a:ext cx="2836166" cy="652755"/>
        </p:xfrm>
        <a:graphic>
          <a:graphicData uri="http://schemas.openxmlformats.org/drawingml/2006/table">
            <a:tbl>
              <a:tblPr/>
              <a:tblGrid>
                <a:gridCol w="1725504">
                  <a:extLst>
                    <a:ext uri="{9D8B030D-6E8A-4147-A177-3AD203B41FA5}">
                      <a16:colId xmlns:a16="http://schemas.microsoft.com/office/drawing/2014/main" val="2194853015"/>
                    </a:ext>
                  </a:extLst>
                </a:gridCol>
                <a:gridCol w="364172">
                  <a:extLst>
                    <a:ext uri="{9D8B030D-6E8A-4147-A177-3AD203B41FA5}">
                      <a16:colId xmlns:a16="http://schemas.microsoft.com/office/drawing/2014/main" val="3324281000"/>
                    </a:ext>
                  </a:extLst>
                </a:gridCol>
                <a:gridCol w="33520">
                  <a:extLst>
                    <a:ext uri="{9D8B030D-6E8A-4147-A177-3AD203B41FA5}">
                      <a16:colId xmlns:a16="http://schemas.microsoft.com/office/drawing/2014/main" val="3964237988"/>
                    </a:ext>
                  </a:extLst>
                </a:gridCol>
                <a:gridCol w="712970">
                  <a:extLst>
                    <a:ext uri="{9D8B030D-6E8A-4147-A177-3AD203B41FA5}">
                      <a16:colId xmlns:a16="http://schemas.microsoft.com/office/drawing/2014/main" val="3152153339"/>
                    </a:ext>
                  </a:extLst>
                </a:gridCol>
              </a:tblGrid>
              <a:tr h="38329">
                <a:tc rowSpan="2">
                  <a:txBody>
                    <a:bodyPr/>
                    <a:lstStyle/>
                    <a:p>
                      <a:pPr algn="l" fontAlgn="b"/>
                      <a:endParaRPr lang="pt-PT" sz="12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Estado</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3647068886"/>
                  </a:ext>
                </a:extLst>
              </a:tr>
              <a:tr h="184166">
                <a:tc vMerge="1">
                  <a:txBody>
                    <a:bodyPr/>
                    <a:lstStyle/>
                    <a:p>
                      <a:pPr algn="l" fontAlgn="b"/>
                      <a:endParaRPr lang="pt-PT" sz="1000" b="0" i="0" u="none" strike="noStrike" dirty="0">
                        <a:solidFill>
                          <a:srgbClr val="000000"/>
                        </a:solidFill>
                        <a:latin typeface="Myriad Pro"/>
                      </a:endParaRPr>
                    </a:p>
                  </a:txBody>
                  <a:tcPr marL="4060" marR="4060" marT="4060" marB="0" anchor="b">
                    <a:lnL>
                      <a:noFill/>
                    </a:lnL>
                    <a:lnR>
                      <a:noFill/>
                    </a:lnR>
                    <a:lnT>
                      <a:noFill/>
                    </a:lnT>
                    <a:lnB w="19050" cap="flat" cmpd="sng" algn="ctr">
                      <a:solidFill>
                        <a:srgbClr val="4BACC6"/>
                      </a:solidFill>
                      <a:prstDash val="solid"/>
                      <a:round/>
                      <a:headEnd type="none" w="med" len="med"/>
                      <a:tailEnd type="none" w="med" len="med"/>
                    </a:lnB>
                  </a:tcPr>
                </a:tc>
                <a:tc vMerge="1">
                  <a:txBody>
                    <a:bodyPr/>
                    <a:lstStyle/>
                    <a:p>
                      <a:endParaRPr lang="pt-PT"/>
                    </a:p>
                  </a:txBody>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2700" cap="flat" cmpd="sng" algn="ctr">
                      <a:noFill/>
                      <a:prstDash val="solid"/>
                      <a:round/>
                      <a:headEnd type="none" w="med" len="med"/>
                      <a:tailEnd type="none" w="med" len="med"/>
                    </a:lnT>
                    <a:lnB w="19050" cap="flat" cmpd="sng" algn="ctr">
                      <a:solidFill>
                        <a:srgbClr val="4BACC6"/>
                      </a:solidFill>
                      <a:prstDash val="solid"/>
                      <a:round/>
                      <a:headEnd type="none" w="med" len="med"/>
                      <a:tailEnd type="none" w="med" len="med"/>
                    </a:lnB>
                  </a:tcPr>
                </a:tc>
                <a:tc vMerge="1">
                  <a:txBody>
                    <a:bodyPr/>
                    <a:lstStyle/>
                    <a:p>
                      <a:endParaRPr lang="pt-PT"/>
                    </a:p>
                  </a:txBody>
                  <a:tcPr/>
                </a:tc>
                <a:extLst>
                  <a:ext uri="{0D108BD9-81ED-4DB2-BD59-A6C34878D82A}">
                    <a16:rowId xmlns:a16="http://schemas.microsoft.com/office/drawing/2014/main" val="1606784606"/>
                  </a:ext>
                </a:extLst>
              </a:tr>
              <a:tr h="278875">
                <a:tc>
                  <a:txBody>
                    <a:bodyPr/>
                    <a:lstStyle/>
                    <a:p>
                      <a:pPr algn="l" rtl="0" fontAlgn="ctr"/>
                      <a:r>
                        <a:rPr lang="pt-PT" sz="1100" b="1" i="0" u="none" strike="noStrike" dirty="0">
                          <a:solidFill>
                            <a:srgbClr val="000000"/>
                          </a:solidFill>
                          <a:latin typeface="+mj-lt"/>
                        </a:rPr>
                        <a:t>Sprint B</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r>
                        <a:rPr lang="pt-PT" sz="110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j-lt"/>
                          <a:ea typeface="+mn-ea"/>
                          <a:cs typeface="+mn-cs"/>
                          <a:sym typeface="Wingdings"/>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501586"/>
                  </a:ext>
                </a:extLst>
              </a:tr>
            </a:tbl>
          </a:graphicData>
        </a:graphic>
      </p:graphicFrame>
    </p:spTree>
    <p:extLst>
      <p:ext uri="{BB962C8B-B14F-4D97-AF65-F5344CB8AC3E}">
        <p14:creationId xmlns:p14="http://schemas.microsoft.com/office/powerpoint/2010/main" val="275119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Planeamento</a:t>
            </a:r>
          </a:p>
        </p:txBody>
      </p:sp>
      <p:graphicFrame>
        <p:nvGraphicFramePr>
          <p:cNvPr id="4" name="Table 3">
            <a:extLst>
              <a:ext uri="{FF2B5EF4-FFF2-40B4-BE49-F238E27FC236}">
                <a16:creationId xmlns:a16="http://schemas.microsoft.com/office/drawing/2014/main" id="{A89938EE-499F-8C3C-B832-971CE14E7EB0}"/>
              </a:ext>
            </a:extLst>
          </p:cNvPr>
          <p:cNvGraphicFramePr>
            <a:graphicFrameLocks noGrp="1"/>
          </p:cNvGraphicFramePr>
          <p:nvPr>
            <p:extLst>
              <p:ext uri="{D42A27DB-BD31-4B8C-83A1-F6EECF244321}">
                <p14:modId xmlns:p14="http://schemas.microsoft.com/office/powerpoint/2010/main" val="3023320932"/>
              </p:ext>
            </p:extLst>
          </p:nvPr>
        </p:nvGraphicFramePr>
        <p:xfrm>
          <a:off x="1154953" y="2642617"/>
          <a:ext cx="2836166" cy="3484490"/>
        </p:xfrm>
        <a:graphic>
          <a:graphicData uri="http://schemas.openxmlformats.org/drawingml/2006/table">
            <a:tbl>
              <a:tblPr/>
              <a:tblGrid>
                <a:gridCol w="1725504">
                  <a:extLst>
                    <a:ext uri="{9D8B030D-6E8A-4147-A177-3AD203B41FA5}">
                      <a16:colId xmlns:a16="http://schemas.microsoft.com/office/drawing/2014/main" val="2194853015"/>
                    </a:ext>
                  </a:extLst>
                </a:gridCol>
                <a:gridCol w="364172">
                  <a:extLst>
                    <a:ext uri="{9D8B030D-6E8A-4147-A177-3AD203B41FA5}">
                      <a16:colId xmlns:a16="http://schemas.microsoft.com/office/drawing/2014/main" val="3324281000"/>
                    </a:ext>
                  </a:extLst>
                </a:gridCol>
                <a:gridCol w="33520">
                  <a:extLst>
                    <a:ext uri="{9D8B030D-6E8A-4147-A177-3AD203B41FA5}">
                      <a16:colId xmlns:a16="http://schemas.microsoft.com/office/drawing/2014/main" val="3964237988"/>
                    </a:ext>
                  </a:extLst>
                </a:gridCol>
                <a:gridCol w="712970">
                  <a:extLst>
                    <a:ext uri="{9D8B030D-6E8A-4147-A177-3AD203B41FA5}">
                      <a16:colId xmlns:a16="http://schemas.microsoft.com/office/drawing/2014/main" val="3152153339"/>
                    </a:ext>
                  </a:extLst>
                </a:gridCol>
              </a:tblGrid>
              <a:tr h="209117">
                <a:tc rowSpan="2">
                  <a:txBody>
                    <a:bodyPr/>
                    <a:lstStyle/>
                    <a:p>
                      <a:pPr algn="l" fontAlgn="b"/>
                      <a:endParaRPr lang="pt-PT" sz="12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Estado</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3647068886"/>
                  </a:ext>
                </a:extLst>
              </a:tr>
              <a:tr h="209117">
                <a:tc vMerge="1">
                  <a:txBody>
                    <a:bodyPr/>
                    <a:lstStyle/>
                    <a:p>
                      <a:pPr algn="l" fontAlgn="b"/>
                      <a:endParaRPr lang="pt-PT" sz="1000" b="0" i="0" u="none" strike="noStrike" dirty="0">
                        <a:solidFill>
                          <a:srgbClr val="000000"/>
                        </a:solidFill>
                        <a:latin typeface="Myriad Pro"/>
                      </a:endParaRPr>
                    </a:p>
                  </a:txBody>
                  <a:tcPr marL="4060" marR="4060" marT="4060" marB="0" anchor="b">
                    <a:lnL>
                      <a:noFill/>
                    </a:lnL>
                    <a:lnR>
                      <a:noFill/>
                    </a:lnR>
                    <a:lnT>
                      <a:noFill/>
                    </a:lnT>
                    <a:lnB w="19050" cap="flat" cmpd="sng" algn="ctr">
                      <a:solidFill>
                        <a:srgbClr val="4BACC6"/>
                      </a:solidFill>
                      <a:prstDash val="solid"/>
                      <a:round/>
                      <a:headEnd type="none" w="med" len="med"/>
                      <a:tailEnd type="none" w="med" len="med"/>
                    </a:lnB>
                  </a:tcPr>
                </a:tc>
                <a:tc vMerge="1">
                  <a:txBody>
                    <a:bodyPr/>
                    <a:lstStyle/>
                    <a:p>
                      <a:endParaRPr lang="pt-PT"/>
                    </a:p>
                  </a:txBody>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2700" cap="flat" cmpd="sng" algn="ctr">
                      <a:noFill/>
                      <a:prstDash val="solid"/>
                      <a:round/>
                      <a:headEnd type="none" w="med" len="med"/>
                      <a:tailEnd type="none" w="med" len="med"/>
                    </a:lnT>
                    <a:lnB w="19050" cap="flat" cmpd="sng" algn="ctr">
                      <a:solidFill>
                        <a:srgbClr val="4BACC6"/>
                      </a:solidFill>
                      <a:prstDash val="solid"/>
                      <a:round/>
                      <a:headEnd type="none" w="med" len="med"/>
                      <a:tailEnd type="none" w="med" len="med"/>
                    </a:lnB>
                  </a:tcPr>
                </a:tc>
                <a:tc vMerge="1">
                  <a:txBody>
                    <a:bodyPr/>
                    <a:lstStyle/>
                    <a:p>
                      <a:endParaRPr lang="pt-PT"/>
                    </a:p>
                  </a:txBody>
                  <a:tcPr/>
                </a:tc>
                <a:extLst>
                  <a:ext uri="{0D108BD9-81ED-4DB2-BD59-A6C34878D82A}">
                    <a16:rowId xmlns:a16="http://schemas.microsoft.com/office/drawing/2014/main" val="1606784606"/>
                  </a:ext>
                </a:extLst>
              </a:tr>
              <a:tr h="311959">
                <a:tc>
                  <a:txBody>
                    <a:bodyPr/>
                    <a:lstStyle/>
                    <a:p>
                      <a:pPr algn="l" rtl="0" fontAlgn="ctr"/>
                      <a:r>
                        <a:rPr lang="pt-PT" sz="1100" b="1" i="0" u="none" strike="noStrike" dirty="0">
                          <a:solidFill>
                            <a:srgbClr val="000000"/>
                          </a:solidFill>
                          <a:latin typeface="+mj-lt"/>
                        </a:rPr>
                        <a:t>LEI21_22_S4_2DK_03</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r>
                        <a:rPr lang="pt-PT" sz="1100" b="1" i="0" u="none" strike="noStrike" dirty="0">
                          <a:solidFill>
                            <a:schemeClr val="tx1"/>
                          </a:solidFill>
                          <a:latin typeface="+mj-lt"/>
                        </a:rPr>
                        <a:t>95%</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j-lt"/>
                          <a:ea typeface="+mn-ea"/>
                          <a:cs typeface="+mn-cs"/>
                          <a:sym typeface="Wingdings"/>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501586"/>
                  </a:ext>
                </a:extLst>
              </a:tr>
              <a:tr h="322167">
                <a:tc>
                  <a:txBody>
                    <a:bodyPr/>
                    <a:lstStyle/>
                    <a:p>
                      <a:pPr algn="l" rtl="0" fontAlgn="ctr"/>
                      <a:r>
                        <a:rPr lang="pt-PT" sz="1100" b="1" i="0" u="none" strike="noStrike" dirty="0">
                          <a:solidFill>
                            <a:srgbClr val="000000"/>
                          </a:solidFill>
                          <a:latin typeface="+mj-lt"/>
                        </a:rPr>
                        <a:t>US2003</a:t>
                      </a:r>
                    </a:p>
                  </a:txBody>
                  <a:tcPr marL="4060" marR="4060" marT="4060" marB="0" anchor="ctr">
                    <a:lnL>
                      <a:noFill/>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kumimoji="0" lang="en-GB" sz="1600" b="1" i="0" u="none" strike="noStrike" kern="1200" cap="none" normalizeH="0" baseline="0" dirty="0">
                          <a:ln>
                            <a:noFill/>
                          </a:ln>
                          <a:solidFill>
                            <a:schemeClr val="tx1"/>
                          </a:solidFill>
                          <a:effectLst/>
                          <a:latin typeface="+mn-lt"/>
                          <a:ea typeface="+mn-ea"/>
                          <a:cs typeface="+mn-cs"/>
                          <a:sym typeface="Wingdings" pitchFamily="2" charset="2"/>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78845797"/>
                  </a:ext>
                </a:extLst>
              </a:tr>
              <a:tr h="209117">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j-lt"/>
                          <a:ea typeface="+mn-ea"/>
                          <a:cs typeface="+mn-cs"/>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kern="1200" dirty="0">
                        <a:solidFill>
                          <a:schemeClr val="tx1"/>
                        </a:solidFill>
                        <a:latin typeface="+mj-lt"/>
                        <a:ea typeface="+mn-ea"/>
                        <a:cs typeface="+mn-c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71212215"/>
                  </a:ext>
                </a:extLst>
              </a:tr>
              <a:tr h="209117">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j-lt"/>
                          <a:ea typeface="+mn-ea"/>
                          <a:cs typeface="+mn-cs"/>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kern="1200" dirty="0">
                        <a:solidFill>
                          <a:schemeClr val="tx1"/>
                        </a:solidFill>
                        <a:latin typeface="+mj-lt"/>
                        <a:ea typeface="+mn-ea"/>
                        <a:cs typeface="+mn-c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60415708"/>
                  </a:ext>
                </a:extLst>
              </a:tr>
              <a:tr h="277309">
                <a:tc>
                  <a:txBody>
                    <a:bodyPr/>
                    <a:lstStyle/>
                    <a:p>
                      <a:pPr lvl="0" algn="l" rtl="0" fontAlgn="ctr"/>
                      <a:r>
                        <a:rPr lang="pt-PT" sz="1100" b="1" i="0" u="none" strike="noStrike" kern="1200" dirty="0">
                          <a:solidFill>
                            <a:srgbClr val="000000"/>
                          </a:solidFill>
                          <a:latin typeface="+mn-lt"/>
                          <a:ea typeface="+mn-ea"/>
                          <a:cs typeface="+mn-cs"/>
                        </a:rPr>
                        <a:t>US3000</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kumimoji="0" lang="en-GB" sz="1600" b="1" i="0" u="none" strike="noStrike" kern="1200" cap="none" normalizeH="0" baseline="0" dirty="0">
                          <a:ln>
                            <a:noFill/>
                          </a:ln>
                          <a:solidFill>
                            <a:schemeClr val="tx1"/>
                          </a:solidFill>
                          <a:effectLst/>
                          <a:latin typeface="+mn-lt"/>
                          <a:ea typeface="+mn-ea"/>
                          <a:cs typeface="+mn-cs"/>
                          <a:sym typeface="Wingdings" pitchFamily="2" charset="2"/>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12296634"/>
                  </a:ext>
                </a:extLst>
              </a:tr>
              <a:tr h="209117">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66838304"/>
                  </a:ext>
                </a:extLst>
              </a:tr>
              <a:tr h="277309">
                <a:tc>
                  <a:txBody>
                    <a:bodyPr/>
                    <a:lstStyle/>
                    <a:p>
                      <a:pPr lvl="0" algn="l" rtl="0" fontAlgn="ctr"/>
                      <a:r>
                        <a:rPr lang="pt-PT" sz="1100" b="1" i="0" u="none" strike="noStrike" kern="1200" dirty="0">
                          <a:solidFill>
                            <a:srgbClr val="000000"/>
                          </a:solidFill>
                          <a:latin typeface="+mn-lt"/>
                          <a:ea typeface="+mn-ea"/>
                          <a:cs typeface="+mn-cs"/>
                        </a:rPr>
                        <a:t>US3001</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600" dirty="0">
                          <a:solidFill>
                            <a:schemeClr val="tx1"/>
                          </a:solidFill>
                          <a:latin typeface="+mj-lt"/>
                          <a:sym typeface="Wingdings" pitchFamily="2" charset="2"/>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24022158"/>
                  </a:ext>
                </a:extLst>
              </a:tr>
              <a:tr h="277309">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n-lt"/>
                          <a:ea typeface="+mn-ea"/>
                          <a:cs typeface="+mn-cs"/>
                        </a:rPr>
                        <a:t>80</a:t>
                      </a:r>
                      <a:r>
                        <a:rPr lang="pt-PT" sz="1050" b="1" i="0" u="none" strike="noStrike" dirty="0">
                          <a:solidFill>
                            <a:schemeClr val="tx1"/>
                          </a:solidFill>
                          <a:latin typeface="+mj-lt"/>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chemeClr val="accent2"/>
                          </a:solidFill>
                          <a:latin typeface="+mn-lt"/>
                          <a:ea typeface="+mn-ea"/>
                          <a:cs typeface="+mn-cs"/>
                          <a:sym typeface="Wingdings"/>
                        </a:rPr>
                        <a:t></a:t>
                      </a:r>
                      <a:endParaRPr lang="pt-PT" sz="1600" b="0" i="0" u="none" strike="noStrike" kern="1200" dirty="0">
                        <a:solidFill>
                          <a:schemeClr val="accent2"/>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99334722"/>
                  </a:ext>
                </a:extLst>
              </a:tr>
              <a:tr h="277309">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chemeClr val="accent2"/>
                          </a:solidFill>
                          <a:latin typeface="+mn-lt"/>
                          <a:ea typeface="+mn-ea"/>
                          <a:cs typeface="+mn-cs"/>
                          <a:sym typeface="Wingdings"/>
                        </a:rPr>
                        <a:t></a:t>
                      </a:r>
                      <a:endParaRPr lang="pt-PT" sz="1600" b="0" i="0" u="none" strike="noStrike" kern="1200" dirty="0">
                        <a:solidFill>
                          <a:schemeClr val="accent2"/>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6192062"/>
                  </a:ext>
                </a:extLst>
              </a:tr>
              <a:tr h="277309">
                <a:tc>
                  <a:txBody>
                    <a:bodyPr/>
                    <a:lstStyle/>
                    <a:p>
                      <a:pPr lvl="0" algn="l" rtl="0" fontAlgn="ctr"/>
                      <a:r>
                        <a:rPr lang="pt-PT" sz="1100" b="1" i="0" u="none" strike="noStrike" kern="1200" dirty="0">
                          <a:solidFill>
                            <a:srgbClr val="000000"/>
                          </a:solidFill>
                          <a:latin typeface="+mn-lt"/>
                          <a:ea typeface="+mn-ea"/>
                          <a:cs typeface="+mn-cs"/>
                        </a:rPr>
                        <a:t>US4001</a:t>
                      </a:r>
                      <a:endParaRPr lang="pt-PT" sz="1100" b="0" i="0" u="none" strike="noStrike" dirty="0">
                        <a:solidFill>
                          <a:srgbClr val="000000"/>
                        </a:solidFill>
                        <a:latin typeface="+mj-lt"/>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kumimoji="0" lang="en-GB" sz="1600" b="1" i="0" u="none" strike="noStrike" kern="1200" cap="none" normalizeH="0" baseline="0" dirty="0">
                          <a:ln>
                            <a:noFill/>
                          </a:ln>
                          <a:solidFill>
                            <a:schemeClr val="tx1"/>
                          </a:solidFill>
                          <a:effectLst/>
                          <a:latin typeface="+mn-lt"/>
                          <a:ea typeface="+mn-ea"/>
                          <a:cs typeface="+mn-cs"/>
                          <a:sym typeface="Wingdings" pitchFamily="2" charset="2"/>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2123358"/>
                  </a:ext>
                </a:extLst>
              </a:tr>
              <a:tr h="209117">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78939182"/>
                  </a:ext>
                </a:extLst>
              </a:tr>
              <a:tr h="209117">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18592527"/>
                  </a:ext>
                </a:extLst>
              </a:tr>
            </a:tbl>
          </a:graphicData>
        </a:graphic>
      </p:graphicFrame>
      <p:graphicFrame>
        <p:nvGraphicFramePr>
          <p:cNvPr id="51" name="Table 50">
            <a:extLst>
              <a:ext uri="{FF2B5EF4-FFF2-40B4-BE49-F238E27FC236}">
                <a16:creationId xmlns:a16="http://schemas.microsoft.com/office/drawing/2014/main" id="{2BB83BEA-033D-1B11-FBE2-B279B331F62F}"/>
              </a:ext>
            </a:extLst>
          </p:cNvPr>
          <p:cNvGraphicFramePr>
            <a:graphicFrameLocks noGrp="1"/>
          </p:cNvGraphicFramePr>
          <p:nvPr>
            <p:extLst>
              <p:ext uri="{D42A27DB-BD31-4B8C-83A1-F6EECF244321}">
                <p14:modId xmlns:p14="http://schemas.microsoft.com/office/powerpoint/2010/main" val="1905038598"/>
              </p:ext>
            </p:extLst>
          </p:nvPr>
        </p:nvGraphicFramePr>
        <p:xfrm>
          <a:off x="4677917" y="2460023"/>
          <a:ext cx="2836166" cy="4092656"/>
        </p:xfrm>
        <a:graphic>
          <a:graphicData uri="http://schemas.openxmlformats.org/drawingml/2006/table">
            <a:tbl>
              <a:tblPr/>
              <a:tblGrid>
                <a:gridCol w="1725504">
                  <a:extLst>
                    <a:ext uri="{9D8B030D-6E8A-4147-A177-3AD203B41FA5}">
                      <a16:colId xmlns:a16="http://schemas.microsoft.com/office/drawing/2014/main" val="2194853015"/>
                    </a:ext>
                  </a:extLst>
                </a:gridCol>
                <a:gridCol w="364172">
                  <a:extLst>
                    <a:ext uri="{9D8B030D-6E8A-4147-A177-3AD203B41FA5}">
                      <a16:colId xmlns:a16="http://schemas.microsoft.com/office/drawing/2014/main" val="3324281000"/>
                    </a:ext>
                  </a:extLst>
                </a:gridCol>
                <a:gridCol w="33520">
                  <a:extLst>
                    <a:ext uri="{9D8B030D-6E8A-4147-A177-3AD203B41FA5}">
                      <a16:colId xmlns:a16="http://schemas.microsoft.com/office/drawing/2014/main" val="3964237988"/>
                    </a:ext>
                  </a:extLst>
                </a:gridCol>
                <a:gridCol w="712970">
                  <a:extLst>
                    <a:ext uri="{9D8B030D-6E8A-4147-A177-3AD203B41FA5}">
                      <a16:colId xmlns:a16="http://schemas.microsoft.com/office/drawing/2014/main" val="3152153339"/>
                    </a:ext>
                  </a:extLst>
                </a:gridCol>
              </a:tblGrid>
              <a:tr h="38329">
                <a:tc rowSpan="2">
                  <a:txBody>
                    <a:bodyPr/>
                    <a:lstStyle/>
                    <a:p>
                      <a:pPr algn="l" fontAlgn="b"/>
                      <a:endParaRPr lang="pt-PT" sz="12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Estado</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3647068886"/>
                  </a:ext>
                </a:extLst>
              </a:tr>
              <a:tr h="184166">
                <a:tc vMerge="1">
                  <a:txBody>
                    <a:bodyPr/>
                    <a:lstStyle/>
                    <a:p>
                      <a:pPr algn="l" fontAlgn="b"/>
                      <a:endParaRPr lang="pt-PT" sz="1000" b="0" i="0" u="none" strike="noStrike" dirty="0">
                        <a:solidFill>
                          <a:srgbClr val="000000"/>
                        </a:solidFill>
                        <a:latin typeface="Myriad Pro"/>
                      </a:endParaRPr>
                    </a:p>
                  </a:txBody>
                  <a:tcPr marL="4060" marR="4060" marT="4060" marB="0" anchor="b">
                    <a:lnL>
                      <a:noFill/>
                    </a:lnL>
                    <a:lnR>
                      <a:noFill/>
                    </a:lnR>
                    <a:lnT>
                      <a:noFill/>
                    </a:lnT>
                    <a:lnB w="19050" cap="flat" cmpd="sng" algn="ctr">
                      <a:solidFill>
                        <a:srgbClr val="4BACC6"/>
                      </a:solidFill>
                      <a:prstDash val="solid"/>
                      <a:round/>
                      <a:headEnd type="none" w="med" len="med"/>
                      <a:tailEnd type="none" w="med" len="med"/>
                    </a:lnB>
                  </a:tcPr>
                </a:tc>
                <a:tc vMerge="1">
                  <a:txBody>
                    <a:bodyPr/>
                    <a:lstStyle/>
                    <a:p>
                      <a:endParaRPr lang="pt-PT"/>
                    </a:p>
                  </a:txBody>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2700" cap="flat" cmpd="sng" algn="ctr">
                      <a:noFill/>
                      <a:prstDash val="solid"/>
                      <a:round/>
                      <a:headEnd type="none" w="med" len="med"/>
                      <a:tailEnd type="none" w="med" len="med"/>
                    </a:lnT>
                    <a:lnB w="19050" cap="flat" cmpd="sng" algn="ctr">
                      <a:solidFill>
                        <a:srgbClr val="4BACC6"/>
                      </a:solidFill>
                      <a:prstDash val="solid"/>
                      <a:round/>
                      <a:headEnd type="none" w="med" len="med"/>
                      <a:tailEnd type="none" w="med" len="med"/>
                    </a:lnB>
                  </a:tcPr>
                </a:tc>
                <a:tc vMerge="1">
                  <a:txBody>
                    <a:bodyPr/>
                    <a:lstStyle/>
                    <a:p>
                      <a:endParaRPr lang="pt-PT"/>
                    </a:p>
                  </a:txBody>
                  <a:tcPr/>
                </a:tc>
                <a:extLst>
                  <a:ext uri="{0D108BD9-81ED-4DB2-BD59-A6C34878D82A}">
                    <a16:rowId xmlns:a16="http://schemas.microsoft.com/office/drawing/2014/main" val="1606784606"/>
                  </a:ext>
                </a:extLst>
              </a:tr>
              <a:tr h="278875">
                <a:tc>
                  <a:txBody>
                    <a:bodyPr/>
                    <a:lstStyle/>
                    <a:p>
                      <a:pPr algn="l" rtl="0" fontAlgn="ctr"/>
                      <a:r>
                        <a:rPr lang="pt-PT" sz="1100" b="1" i="0" u="none" strike="noStrike" dirty="0">
                          <a:solidFill>
                            <a:srgbClr val="000000"/>
                          </a:solidFill>
                          <a:latin typeface="+mj-lt"/>
                        </a:rPr>
                        <a:t>LEI21_22_S4_2DK_03</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r>
                        <a:rPr lang="pt-PT" sz="1100" b="1" i="0" u="none" strike="noStrike" dirty="0">
                          <a:solidFill>
                            <a:schemeClr val="tx1"/>
                          </a:solidFill>
                          <a:latin typeface="+mj-lt"/>
                        </a:rPr>
                        <a:t>80%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j-lt"/>
                          <a:ea typeface="+mn-ea"/>
                          <a:cs typeface="+mn-cs"/>
                          <a:sym typeface="Wingdings"/>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501586"/>
                  </a:ext>
                </a:extLst>
              </a:tr>
              <a:tr h="288000">
                <a:tc>
                  <a:txBody>
                    <a:bodyPr/>
                    <a:lstStyle/>
                    <a:p>
                      <a:pPr algn="l" rtl="0" fontAlgn="ctr"/>
                      <a:r>
                        <a:rPr lang="pt-PT" sz="1100" b="1" i="0" u="none" strike="noStrike" dirty="0">
                          <a:solidFill>
                            <a:srgbClr val="000000"/>
                          </a:solidFill>
                          <a:latin typeface="+mj-lt"/>
                        </a:rPr>
                        <a:t>US4002</a:t>
                      </a:r>
                    </a:p>
                  </a:txBody>
                  <a:tcPr marL="4060" marR="4060" marT="4060" marB="0" anchor="ctr">
                    <a:lnL>
                      <a:noFill/>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kumimoji="0" lang="en-GB" sz="1600" b="1" i="0" u="none" strike="noStrike" kern="1200" cap="none" normalizeH="0" baseline="0" dirty="0">
                          <a:ln>
                            <a:noFill/>
                          </a:ln>
                          <a:solidFill>
                            <a:schemeClr val="tx1"/>
                          </a:solidFill>
                          <a:effectLst/>
                          <a:latin typeface="+mn-lt"/>
                          <a:ea typeface="+mn-ea"/>
                          <a:cs typeface="+mn-cs"/>
                          <a:sym typeface="Wingdings" pitchFamily="2" charset="2"/>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78845797"/>
                  </a:ext>
                </a:extLst>
              </a:tr>
              <a:tr h="0">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j-lt"/>
                          <a:ea typeface="+mn-ea"/>
                          <a:cs typeface="+mn-cs"/>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kern="1200" dirty="0">
                        <a:solidFill>
                          <a:schemeClr val="tx1"/>
                        </a:solidFill>
                        <a:latin typeface="+mj-lt"/>
                        <a:ea typeface="+mn-ea"/>
                        <a:cs typeface="+mn-c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71212215"/>
                  </a:ext>
                </a:extLst>
              </a:tr>
              <a:tr h="180000">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j-lt"/>
                          <a:ea typeface="+mn-ea"/>
                          <a:cs typeface="+mn-cs"/>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kern="1200" dirty="0">
                        <a:solidFill>
                          <a:schemeClr val="tx1"/>
                        </a:solidFill>
                        <a:latin typeface="+mj-lt"/>
                        <a:ea typeface="+mn-ea"/>
                        <a:cs typeface="+mn-c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60415708"/>
                  </a:ext>
                </a:extLst>
              </a:tr>
              <a:tr h="180000">
                <a:tc>
                  <a:txBody>
                    <a:bodyPr/>
                    <a:lstStyle/>
                    <a:p>
                      <a:pPr lvl="0" algn="l" rtl="0" fontAlgn="ctr"/>
                      <a:r>
                        <a:rPr lang="pt-PT" sz="1100" b="1" i="0" u="none" strike="noStrike" kern="1200" dirty="0">
                          <a:solidFill>
                            <a:srgbClr val="000000"/>
                          </a:solidFill>
                          <a:latin typeface="+mn-lt"/>
                          <a:ea typeface="+mn-ea"/>
                          <a:cs typeface="+mn-cs"/>
                        </a:rPr>
                        <a:t>US5001</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kumimoji="0" lang="en-GB" sz="1600" b="1" i="0" u="none" strike="noStrike" kern="1200" cap="none" normalizeH="0" baseline="0" dirty="0">
                          <a:ln>
                            <a:noFill/>
                          </a:ln>
                          <a:solidFill>
                            <a:schemeClr val="tx1"/>
                          </a:solidFill>
                          <a:effectLst/>
                          <a:latin typeface="+mn-lt"/>
                          <a:ea typeface="+mn-ea"/>
                          <a:cs typeface="+mn-cs"/>
                          <a:sym typeface="Wingdings" pitchFamily="2" charset="2"/>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12296634"/>
                  </a:ext>
                </a:extLst>
              </a:tr>
              <a:tr h="180000">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j-lt"/>
                          <a:ea typeface="+mn-ea"/>
                          <a:cs typeface="+mn-cs"/>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kern="1200" dirty="0">
                        <a:solidFill>
                          <a:schemeClr val="tx1"/>
                        </a:solidFill>
                        <a:latin typeface="+mj-lt"/>
                        <a:ea typeface="+mn-ea"/>
                        <a:cs typeface="+mn-c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99602607"/>
                  </a:ext>
                </a:extLst>
              </a:tr>
              <a:tr h="243267">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39979946"/>
                  </a:ext>
                </a:extLst>
              </a:tr>
              <a:tr h="243267">
                <a:tc>
                  <a:txBody>
                    <a:bodyPr/>
                    <a:lstStyle/>
                    <a:p>
                      <a:pPr lvl="0" algn="l" rtl="0" fontAlgn="ctr"/>
                      <a:r>
                        <a:rPr lang="pt-PT" sz="1100" b="1" i="0" u="none" strike="noStrike" kern="1200" dirty="0">
                          <a:solidFill>
                            <a:srgbClr val="000000"/>
                          </a:solidFill>
                          <a:latin typeface="+mn-lt"/>
                          <a:ea typeface="+mn-ea"/>
                          <a:cs typeface="+mn-cs"/>
                        </a:rPr>
                        <a:t>US5002</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kumimoji="0" lang="en-GB" sz="1600" b="1" i="0" u="none" strike="noStrike" kern="1200" cap="none" normalizeH="0" baseline="0" dirty="0">
                          <a:ln>
                            <a:noFill/>
                          </a:ln>
                          <a:solidFill>
                            <a:schemeClr val="tx1"/>
                          </a:solidFill>
                          <a:effectLst/>
                          <a:latin typeface="+mn-lt"/>
                          <a:ea typeface="+mn-ea"/>
                          <a:cs typeface="+mn-cs"/>
                          <a:sym typeface="Wingdings" pitchFamily="2" charset="2"/>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69157765"/>
                  </a:ext>
                </a:extLst>
              </a:tr>
              <a:tr h="243267">
                <a:tc>
                  <a:txBody>
                    <a:bodyPr/>
                    <a:lstStyle/>
                    <a:p>
                      <a:pPr lvl="0" algn="l" rtl="0" fontAlgn="ctr"/>
                      <a:r>
                        <a:rPr lang="pt-PT" sz="1100" b="0" i="0" u="none" strike="noStrike" kern="1200" dirty="0">
                          <a:solidFill>
                            <a:srgbClr val="000000"/>
                          </a:solidFill>
                          <a:latin typeface="+mj-lt"/>
                          <a:ea typeface="+mn-ea"/>
                          <a:cs typeface="+mn-cs"/>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57755783"/>
                  </a:ext>
                </a:extLst>
              </a:tr>
              <a:tr h="243267">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48717586"/>
                  </a:ext>
                </a:extLst>
              </a:tr>
              <a:tr h="180000">
                <a:tc>
                  <a:txBody>
                    <a:bodyPr/>
                    <a:lstStyle/>
                    <a:p>
                      <a:pPr lvl="0" algn="l" rtl="0" fontAlgn="ctr"/>
                      <a:r>
                        <a:rPr lang="pt-PT" sz="1100" b="1" i="0" u="none" strike="noStrike" kern="1200" dirty="0">
                          <a:solidFill>
                            <a:srgbClr val="000000"/>
                          </a:solidFill>
                          <a:latin typeface="+mn-lt"/>
                          <a:ea typeface="+mn-ea"/>
                          <a:cs typeface="+mn-cs"/>
                        </a:rPr>
                        <a:t>US2004</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kumimoji="0" lang="en-GB" sz="1600" b="1" i="0" u="none" strike="noStrike" kern="1200" cap="none" normalizeH="0" baseline="0" dirty="0">
                          <a:ln>
                            <a:noFill/>
                          </a:ln>
                          <a:solidFill>
                            <a:schemeClr val="tx1"/>
                          </a:solidFill>
                          <a:effectLst/>
                          <a:latin typeface="+mn-lt"/>
                          <a:ea typeface="+mn-ea"/>
                          <a:cs typeface="+mn-cs"/>
                          <a:sym typeface="Wingdings" pitchFamily="2" charset="2"/>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24022158"/>
                  </a:ext>
                </a:extLst>
              </a:tr>
              <a:tr h="180000">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n-lt"/>
                          <a:ea typeface="+mn-ea"/>
                          <a:cs typeface="+mn-cs"/>
                        </a:rPr>
                        <a:t>100</a:t>
                      </a:r>
                      <a:r>
                        <a:rPr lang="pt-PT" sz="1050" b="1" i="0" u="none" strike="noStrike" dirty="0">
                          <a:solidFill>
                            <a:schemeClr val="tx1"/>
                          </a:solidFill>
                          <a:latin typeface="+mj-lt"/>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99334722"/>
                  </a:ext>
                </a:extLst>
              </a:tr>
              <a:tr h="180000">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100%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pt-PT" sz="1200" b="0" i="0" u="none" strike="noStrike" kern="1200" dirty="0">
                          <a:solidFill>
                            <a:srgbClr val="00B050"/>
                          </a:solidFill>
                          <a:latin typeface="+mn-lt"/>
                          <a:ea typeface="+mn-ea"/>
                          <a:cs typeface="+mn-cs"/>
                          <a:sym typeface="Wingdings"/>
                        </a:rPr>
                        <a:t></a:t>
                      </a:r>
                      <a:endParaRPr lang="en-GB" sz="12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6192062"/>
                  </a:ext>
                </a:extLst>
              </a:tr>
              <a:tr h="180000">
                <a:tc>
                  <a:txBody>
                    <a:bodyPr/>
                    <a:lstStyle/>
                    <a:p>
                      <a:pPr lvl="0" algn="l" rtl="0" fontAlgn="ctr"/>
                      <a:r>
                        <a:rPr lang="pt-PT" sz="1100" b="1" i="0" u="none" strike="noStrike" kern="1200" dirty="0">
                          <a:solidFill>
                            <a:srgbClr val="000000"/>
                          </a:solidFill>
                          <a:latin typeface="+mn-lt"/>
                          <a:ea typeface="+mn-ea"/>
                          <a:cs typeface="+mn-cs"/>
                        </a:rPr>
                        <a:t>US2005</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600" b="1" i="0" u="none" strike="noStrike" cap="none" normalizeH="0" baseline="0" dirty="0">
                          <a:ln>
                            <a:noFill/>
                          </a:ln>
                          <a:solidFill>
                            <a:schemeClr val="tx1"/>
                          </a:solidFill>
                          <a:effectLst/>
                          <a:latin typeface="+mj-lt"/>
                          <a:sym typeface="Wingdings" pitchFamily="2" charset="2"/>
                        </a:rPr>
                        <a:t>⨯</a:t>
                      </a:r>
                      <a:endParaRPr lang="en-GB" sz="16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2123358"/>
                  </a:ext>
                </a:extLst>
              </a:tr>
              <a:tr h="180000">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n-lt"/>
                          <a:ea typeface="+mn-ea"/>
                          <a:cs typeface="+mn-cs"/>
                        </a:rPr>
                        <a:t>0</a:t>
                      </a:r>
                      <a:r>
                        <a:rPr lang="pt-PT" sz="1050" b="1" i="0" u="none" strike="noStrike" dirty="0">
                          <a:solidFill>
                            <a:schemeClr val="tx1"/>
                          </a:solidFill>
                          <a:latin typeface="+mj-lt"/>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FF0000"/>
                          </a:solidFill>
                          <a:latin typeface="+mn-lt"/>
                          <a:ea typeface="+mn-ea"/>
                          <a:cs typeface="+mn-cs"/>
                          <a:sym typeface="Wingdings"/>
                        </a:rPr>
                        <a:t></a:t>
                      </a:r>
                      <a:endParaRPr lang="pt-PT" sz="1600" b="0" i="0" u="none" strike="noStrike" kern="1200" dirty="0">
                        <a:solidFill>
                          <a:srgbClr val="FF000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78939182"/>
                  </a:ext>
                </a:extLst>
              </a:tr>
              <a:tr h="180000">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FF0000"/>
                          </a:solidFill>
                          <a:latin typeface="+mn-lt"/>
                          <a:ea typeface="+mn-ea"/>
                          <a:cs typeface="+mn-cs"/>
                          <a:sym typeface="Wingdings"/>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18592527"/>
                  </a:ext>
                </a:extLst>
              </a:tr>
            </a:tbl>
          </a:graphicData>
        </a:graphic>
      </p:graphicFrame>
      <p:graphicFrame>
        <p:nvGraphicFramePr>
          <p:cNvPr id="5" name="Table 4">
            <a:extLst>
              <a:ext uri="{FF2B5EF4-FFF2-40B4-BE49-F238E27FC236}">
                <a16:creationId xmlns:a16="http://schemas.microsoft.com/office/drawing/2014/main" id="{F65ED7AD-F2D3-47BE-B874-F9842D0172D5}"/>
              </a:ext>
            </a:extLst>
          </p:cNvPr>
          <p:cNvGraphicFramePr>
            <a:graphicFrameLocks noGrp="1"/>
          </p:cNvGraphicFramePr>
          <p:nvPr>
            <p:extLst>
              <p:ext uri="{D42A27DB-BD31-4B8C-83A1-F6EECF244321}">
                <p14:modId xmlns:p14="http://schemas.microsoft.com/office/powerpoint/2010/main" val="3366354874"/>
              </p:ext>
            </p:extLst>
          </p:nvPr>
        </p:nvGraphicFramePr>
        <p:xfrm>
          <a:off x="8200881" y="2460023"/>
          <a:ext cx="2836166" cy="2180255"/>
        </p:xfrm>
        <a:graphic>
          <a:graphicData uri="http://schemas.openxmlformats.org/drawingml/2006/table">
            <a:tbl>
              <a:tblPr/>
              <a:tblGrid>
                <a:gridCol w="1725504">
                  <a:extLst>
                    <a:ext uri="{9D8B030D-6E8A-4147-A177-3AD203B41FA5}">
                      <a16:colId xmlns:a16="http://schemas.microsoft.com/office/drawing/2014/main" val="2194853015"/>
                    </a:ext>
                  </a:extLst>
                </a:gridCol>
                <a:gridCol w="364172">
                  <a:extLst>
                    <a:ext uri="{9D8B030D-6E8A-4147-A177-3AD203B41FA5}">
                      <a16:colId xmlns:a16="http://schemas.microsoft.com/office/drawing/2014/main" val="3324281000"/>
                    </a:ext>
                  </a:extLst>
                </a:gridCol>
                <a:gridCol w="33520">
                  <a:extLst>
                    <a:ext uri="{9D8B030D-6E8A-4147-A177-3AD203B41FA5}">
                      <a16:colId xmlns:a16="http://schemas.microsoft.com/office/drawing/2014/main" val="3964237988"/>
                    </a:ext>
                  </a:extLst>
                </a:gridCol>
                <a:gridCol w="712970">
                  <a:extLst>
                    <a:ext uri="{9D8B030D-6E8A-4147-A177-3AD203B41FA5}">
                      <a16:colId xmlns:a16="http://schemas.microsoft.com/office/drawing/2014/main" val="3152153339"/>
                    </a:ext>
                  </a:extLst>
                </a:gridCol>
              </a:tblGrid>
              <a:tr h="38329">
                <a:tc rowSpan="2">
                  <a:txBody>
                    <a:bodyPr/>
                    <a:lstStyle/>
                    <a:p>
                      <a:pPr algn="l" fontAlgn="b"/>
                      <a:endParaRPr lang="pt-PT" sz="12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Estado</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3647068886"/>
                  </a:ext>
                </a:extLst>
              </a:tr>
              <a:tr h="184166">
                <a:tc vMerge="1">
                  <a:txBody>
                    <a:bodyPr/>
                    <a:lstStyle/>
                    <a:p>
                      <a:pPr algn="l" fontAlgn="b"/>
                      <a:endParaRPr lang="pt-PT" sz="1000" b="0" i="0" u="none" strike="noStrike" dirty="0">
                        <a:solidFill>
                          <a:srgbClr val="000000"/>
                        </a:solidFill>
                        <a:latin typeface="Myriad Pro"/>
                      </a:endParaRPr>
                    </a:p>
                  </a:txBody>
                  <a:tcPr marL="4060" marR="4060" marT="4060" marB="0" anchor="b">
                    <a:lnL>
                      <a:noFill/>
                    </a:lnL>
                    <a:lnR>
                      <a:noFill/>
                    </a:lnR>
                    <a:lnT>
                      <a:noFill/>
                    </a:lnT>
                    <a:lnB w="19050" cap="flat" cmpd="sng" algn="ctr">
                      <a:solidFill>
                        <a:srgbClr val="4BACC6"/>
                      </a:solidFill>
                      <a:prstDash val="solid"/>
                      <a:round/>
                      <a:headEnd type="none" w="med" len="med"/>
                      <a:tailEnd type="none" w="med" len="med"/>
                    </a:lnB>
                  </a:tcPr>
                </a:tc>
                <a:tc vMerge="1">
                  <a:txBody>
                    <a:bodyPr/>
                    <a:lstStyle/>
                    <a:p>
                      <a:endParaRPr lang="pt-PT"/>
                    </a:p>
                  </a:txBody>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2700" cap="flat" cmpd="sng" algn="ctr">
                      <a:noFill/>
                      <a:prstDash val="solid"/>
                      <a:round/>
                      <a:headEnd type="none" w="med" len="med"/>
                      <a:tailEnd type="none" w="med" len="med"/>
                    </a:lnT>
                    <a:lnB w="19050" cap="flat" cmpd="sng" algn="ctr">
                      <a:solidFill>
                        <a:srgbClr val="4BACC6"/>
                      </a:solidFill>
                      <a:prstDash val="solid"/>
                      <a:round/>
                      <a:headEnd type="none" w="med" len="med"/>
                      <a:tailEnd type="none" w="med" len="med"/>
                    </a:lnB>
                  </a:tcPr>
                </a:tc>
                <a:tc vMerge="1">
                  <a:txBody>
                    <a:bodyPr/>
                    <a:lstStyle/>
                    <a:p>
                      <a:endParaRPr lang="pt-PT"/>
                    </a:p>
                  </a:txBody>
                  <a:tcPr/>
                </a:tc>
                <a:extLst>
                  <a:ext uri="{0D108BD9-81ED-4DB2-BD59-A6C34878D82A}">
                    <a16:rowId xmlns:a16="http://schemas.microsoft.com/office/drawing/2014/main" val="1606784606"/>
                  </a:ext>
                </a:extLst>
              </a:tr>
              <a:tr h="278875">
                <a:tc>
                  <a:txBody>
                    <a:bodyPr/>
                    <a:lstStyle/>
                    <a:p>
                      <a:pPr algn="l" rtl="0" fontAlgn="ctr"/>
                      <a:r>
                        <a:rPr lang="pt-PT" sz="1100" b="1" i="0" u="none" strike="noStrike" dirty="0">
                          <a:solidFill>
                            <a:srgbClr val="000000"/>
                          </a:solidFill>
                          <a:latin typeface="+mj-lt"/>
                        </a:rPr>
                        <a:t>LEI21_22_S4_2DK_03</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r>
                        <a:rPr lang="pt-PT" sz="1100" b="1" i="0" u="none" strike="noStrike" dirty="0">
                          <a:solidFill>
                            <a:schemeClr val="tx1"/>
                          </a:solidFill>
                          <a:latin typeface="+mj-lt"/>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j-lt"/>
                          <a:ea typeface="+mn-ea"/>
                          <a:cs typeface="+mn-cs"/>
                          <a:sym typeface="Wingdings"/>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501586"/>
                  </a:ext>
                </a:extLst>
              </a:tr>
              <a:tr h="288000">
                <a:tc>
                  <a:txBody>
                    <a:bodyPr/>
                    <a:lstStyle/>
                    <a:p>
                      <a:pPr algn="l" rtl="0" fontAlgn="ctr"/>
                      <a:r>
                        <a:rPr lang="pt-PT" sz="1100" b="1" i="0" u="none" strike="noStrike" dirty="0">
                          <a:solidFill>
                            <a:srgbClr val="000000"/>
                          </a:solidFill>
                          <a:latin typeface="+mj-lt"/>
                        </a:rPr>
                        <a:t>US1501</a:t>
                      </a:r>
                    </a:p>
                  </a:txBody>
                  <a:tcPr marL="4060" marR="4060" marT="4060" marB="0" anchor="ctr">
                    <a:lnL>
                      <a:noFill/>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600" b="1" i="0" u="none" strike="noStrike" cap="none" normalizeH="0" baseline="0" dirty="0">
                          <a:ln>
                            <a:noFill/>
                          </a:ln>
                          <a:solidFill>
                            <a:schemeClr val="tx1"/>
                          </a:solidFill>
                          <a:effectLst/>
                          <a:latin typeface="+mj-lt"/>
                          <a:sym typeface="Wingdings" pitchFamily="2" charset="2"/>
                        </a:rPr>
                        <a:t>⨯</a:t>
                      </a:r>
                      <a:endParaRPr lang="en-GB" sz="16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63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78845797"/>
                  </a:ext>
                </a:extLst>
              </a:tr>
              <a:tr h="0">
                <a:tc>
                  <a:txBody>
                    <a:bodyPr/>
                    <a:lstStyle/>
                    <a:p>
                      <a:pPr lvl="0" algn="l" rtl="0" fontAlgn="ctr"/>
                      <a:r>
                        <a:rPr lang="pt-PT" sz="1100" b="0" i="0" u="none" strike="noStrike" dirty="0">
                          <a:solidFill>
                            <a:srgbClr val="000000"/>
                          </a:solidFill>
                          <a:latin typeface="+mj-lt"/>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j-lt"/>
                          <a:ea typeface="+mn-ea"/>
                          <a:cs typeface="+mn-cs"/>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kern="1200" dirty="0">
                        <a:solidFill>
                          <a:schemeClr val="tx1"/>
                        </a:solidFill>
                        <a:latin typeface="+mj-lt"/>
                        <a:ea typeface="+mn-ea"/>
                        <a:cs typeface="+mn-c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FF0000"/>
                          </a:solidFill>
                          <a:latin typeface="+mn-lt"/>
                          <a:ea typeface="+mn-ea"/>
                          <a:cs typeface="+mn-cs"/>
                          <a:sym typeface="Wingdings"/>
                        </a:rPr>
                        <a:t></a:t>
                      </a:r>
                      <a:endParaRPr lang="pt-PT" sz="1600" b="0" i="0" u="none" strike="noStrike" kern="1200" dirty="0">
                        <a:solidFill>
                          <a:srgbClr val="FF000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71212215"/>
                  </a:ext>
                </a:extLst>
              </a:tr>
              <a:tr h="180000">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kern="1200" dirty="0">
                          <a:solidFill>
                            <a:schemeClr val="tx1"/>
                          </a:solidFill>
                          <a:latin typeface="+mj-lt"/>
                          <a:ea typeface="+mn-ea"/>
                          <a:cs typeface="+mn-cs"/>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kern="1200" dirty="0">
                        <a:solidFill>
                          <a:schemeClr val="tx1"/>
                        </a:solidFill>
                        <a:latin typeface="+mj-lt"/>
                        <a:ea typeface="+mn-ea"/>
                        <a:cs typeface="+mn-c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FF0000"/>
                          </a:solidFill>
                          <a:latin typeface="+mn-lt"/>
                          <a:ea typeface="+mn-ea"/>
                          <a:cs typeface="+mn-cs"/>
                          <a:sym typeface="Wingdings"/>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60415708"/>
                  </a:ext>
                </a:extLst>
              </a:tr>
              <a:tr h="180000">
                <a:tc>
                  <a:txBody>
                    <a:bodyPr/>
                    <a:lstStyle/>
                    <a:p>
                      <a:pPr lvl="0" algn="l" rtl="0" fontAlgn="ctr"/>
                      <a:r>
                        <a:rPr lang="pt-PT" sz="1100" b="1" i="0" u="none" strike="noStrike" kern="1200" dirty="0">
                          <a:solidFill>
                            <a:srgbClr val="000000"/>
                          </a:solidFill>
                          <a:latin typeface="+mn-lt"/>
                          <a:ea typeface="+mn-ea"/>
                          <a:cs typeface="+mn-cs"/>
                        </a:rPr>
                        <a:t>US1901</a:t>
                      </a:r>
                      <a:endParaRPr lang="pt-PT" sz="1100" b="0" i="0" u="none" strike="noStrike" kern="1200" dirty="0">
                        <a:solidFill>
                          <a:srgbClr val="000000"/>
                        </a:solidFill>
                        <a:latin typeface="+mj-lt"/>
                        <a:ea typeface="+mn-ea"/>
                        <a:cs typeface="+mn-cs"/>
                      </a:endParaRP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1600" b="1" i="0" u="none" strike="noStrike" cap="none" normalizeH="0" baseline="0" dirty="0">
                          <a:ln>
                            <a:noFill/>
                          </a:ln>
                          <a:solidFill>
                            <a:schemeClr val="tx1"/>
                          </a:solidFill>
                          <a:effectLst/>
                          <a:latin typeface="+mj-lt"/>
                          <a:sym typeface="Wingdings" pitchFamily="2" charset="2"/>
                        </a:rPr>
                        <a:t>⨯</a:t>
                      </a:r>
                      <a:endParaRPr lang="en-GB" sz="1600" dirty="0">
                        <a:solidFill>
                          <a:schemeClr val="tx1"/>
                        </a:solidFill>
                        <a:latin typeface="+mj-lt"/>
                        <a:sym typeface="Wingdings" pitchFamily="2" charset="2"/>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12296634"/>
                  </a:ext>
                </a:extLst>
              </a:tr>
              <a:tr h="180000">
                <a:tc>
                  <a:txBody>
                    <a:bodyPr/>
                    <a:lstStyle/>
                    <a:p>
                      <a:pPr lvl="0" algn="l" rtl="0" fontAlgn="ctr"/>
                      <a:r>
                        <a:rPr lang="pt-PT" sz="1100" b="0" i="0" u="none" strike="noStrike" kern="1200" dirty="0">
                          <a:solidFill>
                            <a:srgbClr val="000000"/>
                          </a:solidFill>
                          <a:latin typeface="+mj-lt"/>
                          <a:ea typeface="+mn-ea"/>
                          <a:cs typeface="+mn-cs"/>
                        </a:rPr>
                        <a:t>Design</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FF0000"/>
                          </a:solidFill>
                          <a:latin typeface="+mn-lt"/>
                          <a:ea typeface="+mn-ea"/>
                          <a:cs typeface="+mn-cs"/>
                          <a:sym typeface="Wingdings"/>
                        </a:rPr>
                        <a:t></a:t>
                      </a:r>
                      <a:endParaRPr lang="pt-PT" sz="1600" b="0" i="0" u="none" strike="noStrike" kern="1200" dirty="0">
                        <a:solidFill>
                          <a:srgbClr val="FF000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78029530"/>
                  </a:ext>
                </a:extLst>
              </a:tr>
              <a:tr h="243267">
                <a:tc>
                  <a:txBody>
                    <a:bodyPr/>
                    <a:lstStyle/>
                    <a:p>
                      <a:pPr lvl="0" algn="l" rtl="0" fontAlgn="ctr"/>
                      <a:r>
                        <a:rPr lang="pt-PT" sz="1100" b="0" i="0" u="none" strike="noStrike" kern="1200" dirty="0">
                          <a:solidFill>
                            <a:srgbClr val="000000"/>
                          </a:solidFill>
                          <a:latin typeface="+mj-lt"/>
                          <a:ea typeface="+mn-ea"/>
                          <a:cs typeface="+mn-cs"/>
                        </a:rPr>
                        <a:t>Implementação</a:t>
                      </a:r>
                    </a:p>
                  </a:txBody>
                  <a:tcPr marL="4060" marR="4060" marT="4060" marB="0" anchor="ctr">
                    <a:lnL>
                      <a:noFill/>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pt-PT" sz="1050" b="1" i="0" u="none" strike="noStrike" dirty="0">
                          <a:solidFill>
                            <a:schemeClr val="tx1"/>
                          </a:solidFill>
                          <a:latin typeface="+mj-lt"/>
                        </a:rPr>
                        <a:t>0%</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endParaRPr lang="pt-PT" sz="105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r>
                        <a:rPr lang="pt-PT" sz="1600" b="0" i="0" u="none" strike="noStrike" kern="1200" dirty="0">
                          <a:solidFill>
                            <a:srgbClr val="FF0000"/>
                          </a:solidFill>
                          <a:latin typeface="+mn-lt"/>
                          <a:ea typeface="+mn-ea"/>
                          <a:cs typeface="+mn-cs"/>
                          <a:sym typeface="Wingdings"/>
                        </a:rPr>
                        <a:t></a:t>
                      </a:r>
                      <a:endParaRPr lang="pt-PT" sz="1600" b="0" i="0" u="none" strike="noStrike" kern="1200" dirty="0">
                        <a:solidFill>
                          <a:srgbClr val="00B050"/>
                        </a:solidFill>
                        <a:latin typeface="+mj-lt"/>
                        <a:ea typeface="+mn-ea"/>
                        <a:cs typeface="+mn-cs"/>
                        <a:sym typeface="Wingdings"/>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39979946"/>
                  </a:ext>
                </a:extLst>
              </a:tr>
            </a:tbl>
          </a:graphicData>
        </a:graphic>
      </p:graphicFrame>
      <p:graphicFrame>
        <p:nvGraphicFramePr>
          <p:cNvPr id="6" name="Table 5">
            <a:extLst>
              <a:ext uri="{FF2B5EF4-FFF2-40B4-BE49-F238E27FC236}">
                <a16:creationId xmlns:a16="http://schemas.microsoft.com/office/drawing/2014/main" id="{66B2FD9A-2685-8554-1836-7FB7CCBFBA49}"/>
              </a:ext>
            </a:extLst>
          </p:cNvPr>
          <p:cNvGraphicFramePr>
            <a:graphicFrameLocks noGrp="1"/>
          </p:cNvGraphicFramePr>
          <p:nvPr>
            <p:extLst>
              <p:ext uri="{D42A27DB-BD31-4B8C-83A1-F6EECF244321}">
                <p14:modId xmlns:p14="http://schemas.microsoft.com/office/powerpoint/2010/main" val="661946501"/>
              </p:ext>
            </p:extLst>
          </p:nvPr>
        </p:nvGraphicFramePr>
        <p:xfrm>
          <a:off x="8200881" y="5597770"/>
          <a:ext cx="2836166" cy="652755"/>
        </p:xfrm>
        <a:graphic>
          <a:graphicData uri="http://schemas.openxmlformats.org/drawingml/2006/table">
            <a:tbl>
              <a:tblPr/>
              <a:tblGrid>
                <a:gridCol w="1725504">
                  <a:extLst>
                    <a:ext uri="{9D8B030D-6E8A-4147-A177-3AD203B41FA5}">
                      <a16:colId xmlns:a16="http://schemas.microsoft.com/office/drawing/2014/main" val="2194853015"/>
                    </a:ext>
                  </a:extLst>
                </a:gridCol>
                <a:gridCol w="364172">
                  <a:extLst>
                    <a:ext uri="{9D8B030D-6E8A-4147-A177-3AD203B41FA5}">
                      <a16:colId xmlns:a16="http://schemas.microsoft.com/office/drawing/2014/main" val="3324281000"/>
                    </a:ext>
                  </a:extLst>
                </a:gridCol>
                <a:gridCol w="33520">
                  <a:extLst>
                    <a:ext uri="{9D8B030D-6E8A-4147-A177-3AD203B41FA5}">
                      <a16:colId xmlns:a16="http://schemas.microsoft.com/office/drawing/2014/main" val="3964237988"/>
                    </a:ext>
                  </a:extLst>
                </a:gridCol>
                <a:gridCol w="712970">
                  <a:extLst>
                    <a:ext uri="{9D8B030D-6E8A-4147-A177-3AD203B41FA5}">
                      <a16:colId xmlns:a16="http://schemas.microsoft.com/office/drawing/2014/main" val="3152153339"/>
                    </a:ext>
                  </a:extLst>
                </a:gridCol>
              </a:tblGrid>
              <a:tr h="38329">
                <a:tc rowSpan="2">
                  <a:txBody>
                    <a:bodyPr/>
                    <a:lstStyle/>
                    <a:p>
                      <a:pPr algn="l" fontAlgn="b"/>
                      <a:endParaRPr lang="pt-PT" sz="1200" b="0" i="0" u="none" strike="noStrike" dirty="0">
                        <a:solidFill>
                          <a:srgbClr val="000000"/>
                        </a:solidFill>
                        <a:latin typeface="+mj-lt"/>
                      </a:endParaRPr>
                    </a:p>
                  </a:txBody>
                  <a:tcPr marL="4060" marR="4060" marT="4060" marB="0" anchor="b">
                    <a:lnL>
                      <a:noFill/>
                    </a:lnL>
                    <a:lnR w="6350" cap="flat" cmpd="sng" algn="ctr">
                      <a:solidFill>
                        <a:srgbClr val="4BACC6"/>
                      </a:solidFill>
                      <a:prstDash val="dash"/>
                      <a:round/>
                      <a:headEnd type="none" w="med" len="med"/>
                      <a:tailEnd type="none" w="med" len="med"/>
                    </a:lnR>
                    <a:lnT>
                      <a:noFill/>
                    </a:lnT>
                    <a:lnB w="19050" cap="flat" cmpd="sng" algn="ctr">
                      <a:solidFill>
                        <a:srgbClr val="4BACC6"/>
                      </a:solid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 </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rtl="0" fontAlgn="ctr"/>
                      <a:r>
                        <a:rPr lang="pt-PT" sz="1200" b="0" i="0" u="none" strike="noStrike" dirty="0">
                          <a:solidFill>
                            <a:srgbClr val="000000"/>
                          </a:solidFill>
                          <a:latin typeface="+mj-lt"/>
                        </a:rPr>
                        <a:t>Estado</a:t>
                      </a: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9050" cap="flat" cmpd="sng" algn="ctr">
                      <a:solidFill>
                        <a:srgbClr val="4BACC6"/>
                      </a:solidFill>
                      <a:prstDash val="solid"/>
                      <a:round/>
                      <a:headEnd type="none" w="med" len="med"/>
                      <a:tailEnd type="none" w="med" len="med"/>
                    </a:lnT>
                    <a:lnB w="1905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3647068886"/>
                  </a:ext>
                </a:extLst>
              </a:tr>
              <a:tr h="184166">
                <a:tc vMerge="1">
                  <a:txBody>
                    <a:bodyPr/>
                    <a:lstStyle/>
                    <a:p>
                      <a:pPr algn="l" fontAlgn="b"/>
                      <a:endParaRPr lang="pt-PT" sz="1000" b="0" i="0" u="none" strike="noStrike" dirty="0">
                        <a:solidFill>
                          <a:srgbClr val="000000"/>
                        </a:solidFill>
                        <a:latin typeface="Myriad Pro"/>
                      </a:endParaRPr>
                    </a:p>
                  </a:txBody>
                  <a:tcPr marL="4060" marR="4060" marT="4060" marB="0" anchor="b">
                    <a:lnL>
                      <a:noFill/>
                    </a:lnL>
                    <a:lnR>
                      <a:noFill/>
                    </a:lnR>
                    <a:lnT>
                      <a:noFill/>
                    </a:lnT>
                    <a:lnB w="19050" cap="flat" cmpd="sng" algn="ctr">
                      <a:solidFill>
                        <a:srgbClr val="4BACC6"/>
                      </a:solidFill>
                      <a:prstDash val="solid"/>
                      <a:round/>
                      <a:headEnd type="none" w="med" len="med"/>
                      <a:tailEnd type="none" w="med" len="med"/>
                    </a:lnB>
                  </a:tcPr>
                </a:tc>
                <a:tc vMerge="1">
                  <a:txBody>
                    <a:bodyPr/>
                    <a:lstStyle/>
                    <a:p>
                      <a:endParaRPr lang="pt-PT"/>
                    </a:p>
                  </a:txBody>
                  <a:tcPr/>
                </a:tc>
                <a:tc>
                  <a:txBody>
                    <a:bodyPr/>
                    <a:lstStyle/>
                    <a:p>
                      <a:pPr algn="ctr" rtl="0" fontAlgn="ctr"/>
                      <a:endParaRPr lang="pt-PT" sz="1200" b="0" i="0" u="none" strike="noStrike" dirty="0">
                        <a:solidFill>
                          <a:srgbClr val="000000"/>
                        </a:solidFill>
                        <a:latin typeface="+mj-lt"/>
                      </a:endParaRPr>
                    </a:p>
                  </a:txBody>
                  <a:tcPr marL="4060" marR="4060" marT="4060" marB="0" anchor="ctr">
                    <a:lnL w="6350" cap="flat" cmpd="sng" algn="ctr">
                      <a:solidFill>
                        <a:srgbClr val="4BACC6"/>
                      </a:solidFill>
                      <a:prstDash val="dash"/>
                      <a:round/>
                      <a:headEnd type="none" w="med" len="med"/>
                      <a:tailEnd type="none" w="med" len="med"/>
                    </a:lnL>
                    <a:lnR w="6350" cap="flat" cmpd="sng" algn="ctr">
                      <a:solidFill>
                        <a:srgbClr val="4BACC6"/>
                      </a:solidFill>
                      <a:prstDash val="dash"/>
                      <a:round/>
                      <a:headEnd type="none" w="med" len="med"/>
                      <a:tailEnd type="none" w="med" len="med"/>
                    </a:lnR>
                    <a:lnT w="12700" cap="flat" cmpd="sng" algn="ctr">
                      <a:noFill/>
                      <a:prstDash val="solid"/>
                      <a:round/>
                      <a:headEnd type="none" w="med" len="med"/>
                      <a:tailEnd type="none" w="med" len="med"/>
                    </a:lnT>
                    <a:lnB w="19050" cap="flat" cmpd="sng" algn="ctr">
                      <a:solidFill>
                        <a:srgbClr val="4BACC6"/>
                      </a:solidFill>
                      <a:prstDash val="solid"/>
                      <a:round/>
                      <a:headEnd type="none" w="med" len="med"/>
                      <a:tailEnd type="none" w="med" len="med"/>
                    </a:lnB>
                  </a:tcPr>
                </a:tc>
                <a:tc vMerge="1">
                  <a:txBody>
                    <a:bodyPr/>
                    <a:lstStyle/>
                    <a:p>
                      <a:endParaRPr lang="pt-PT"/>
                    </a:p>
                  </a:txBody>
                  <a:tcPr/>
                </a:tc>
                <a:extLst>
                  <a:ext uri="{0D108BD9-81ED-4DB2-BD59-A6C34878D82A}">
                    <a16:rowId xmlns:a16="http://schemas.microsoft.com/office/drawing/2014/main" val="1606784606"/>
                  </a:ext>
                </a:extLst>
              </a:tr>
              <a:tr h="278875">
                <a:tc>
                  <a:txBody>
                    <a:bodyPr/>
                    <a:lstStyle/>
                    <a:p>
                      <a:pPr algn="l" rtl="0" fontAlgn="ctr"/>
                      <a:r>
                        <a:rPr lang="pt-PT" sz="1100" b="1" i="0" u="none" strike="noStrike" dirty="0">
                          <a:solidFill>
                            <a:srgbClr val="000000"/>
                          </a:solidFill>
                          <a:latin typeface="+mj-lt"/>
                        </a:rPr>
                        <a:t>Sprint C</a:t>
                      </a:r>
                    </a:p>
                  </a:txBody>
                  <a:tcPr marL="4060" marR="4060" marT="4060" marB="0" anchor="ctr">
                    <a:lnL>
                      <a:noFill/>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r>
                        <a:rPr lang="pt-PT" sz="1100" b="1" i="0" u="none" strike="noStrike" dirty="0">
                          <a:solidFill>
                            <a:schemeClr val="tx1"/>
                          </a:solidFill>
                          <a:latin typeface="+mj-lt"/>
                        </a:rPr>
                        <a:t>±71%</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algn="ctr" rtl="0" fontAlgn="ctr"/>
                      <a:endParaRPr lang="pt-PT" sz="1100" b="0" i="0" u="none" strike="noStrike" dirty="0">
                        <a:solidFill>
                          <a:schemeClr val="tx1"/>
                        </a:solidFill>
                        <a:latin typeface="+mj-lt"/>
                      </a:endParaRP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pt-PT" sz="1600" b="0" i="0" u="none" strike="noStrike" kern="1200" dirty="0">
                          <a:solidFill>
                            <a:srgbClr val="00B050"/>
                          </a:solidFill>
                          <a:latin typeface="+mj-lt"/>
                          <a:ea typeface="+mn-ea"/>
                          <a:cs typeface="+mn-cs"/>
                          <a:sym typeface="Wingdings"/>
                        </a:rPr>
                        <a:t></a:t>
                      </a:r>
                    </a:p>
                  </a:txBody>
                  <a:tcPr marL="4060" marR="4060" marT="4060" marB="0" anchor="ctr">
                    <a:lnL w="6350" cap="flat" cmpd="sng" algn="ctr">
                      <a:solidFill>
                        <a:srgbClr val="BFBFBF"/>
                      </a:solidFill>
                      <a:prstDash val="dash"/>
                      <a:round/>
                      <a:headEnd type="none" w="med" len="med"/>
                      <a:tailEnd type="none" w="med" len="med"/>
                    </a:lnL>
                    <a:lnR w="6350" cap="flat" cmpd="sng" algn="ctr">
                      <a:solidFill>
                        <a:srgbClr val="BFBFBF"/>
                      </a:solidFill>
                      <a:prstDash val="dash"/>
                      <a:round/>
                      <a:headEnd type="none" w="med" len="med"/>
                      <a:tailEnd type="none" w="med" len="med"/>
                    </a:lnR>
                    <a:lnT w="190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1501586"/>
                  </a:ext>
                </a:extLst>
              </a:tr>
            </a:tbl>
          </a:graphicData>
        </a:graphic>
      </p:graphicFrame>
    </p:spTree>
    <p:extLst>
      <p:ext uri="{BB962C8B-B14F-4D97-AF65-F5344CB8AC3E}">
        <p14:creationId xmlns:p14="http://schemas.microsoft.com/office/powerpoint/2010/main" val="111301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Atividades Concluídas</a:t>
            </a:r>
          </a:p>
        </p:txBody>
      </p:sp>
      <p:graphicFrame>
        <p:nvGraphicFramePr>
          <p:cNvPr id="7" name="Tabela 8"/>
          <p:cNvGraphicFramePr>
            <a:graphicFrameLocks noGrp="1"/>
          </p:cNvGraphicFramePr>
          <p:nvPr>
            <p:extLst>
              <p:ext uri="{D42A27DB-BD31-4B8C-83A1-F6EECF244321}">
                <p14:modId xmlns:p14="http://schemas.microsoft.com/office/powerpoint/2010/main" val="1624962750"/>
              </p:ext>
            </p:extLst>
          </p:nvPr>
        </p:nvGraphicFramePr>
        <p:xfrm>
          <a:off x="459474" y="2674584"/>
          <a:ext cx="11273051" cy="3117008"/>
        </p:xfrm>
        <a:graphic>
          <a:graphicData uri="http://schemas.openxmlformats.org/drawingml/2006/table">
            <a:tbl>
              <a:tblPr/>
              <a:tblGrid>
                <a:gridCol w="508893">
                  <a:extLst>
                    <a:ext uri="{9D8B030D-6E8A-4147-A177-3AD203B41FA5}">
                      <a16:colId xmlns:a16="http://schemas.microsoft.com/office/drawing/2014/main" val="20000"/>
                    </a:ext>
                  </a:extLst>
                </a:gridCol>
                <a:gridCol w="4499834">
                  <a:extLst>
                    <a:ext uri="{9D8B030D-6E8A-4147-A177-3AD203B41FA5}">
                      <a16:colId xmlns:a16="http://schemas.microsoft.com/office/drawing/2014/main" val="20001"/>
                    </a:ext>
                  </a:extLst>
                </a:gridCol>
                <a:gridCol w="2129051">
                  <a:extLst>
                    <a:ext uri="{9D8B030D-6E8A-4147-A177-3AD203B41FA5}">
                      <a16:colId xmlns:a16="http://schemas.microsoft.com/office/drawing/2014/main" val="20002"/>
                    </a:ext>
                  </a:extLst>
                </a:gridCol>
                <a:gridCol w="1637731">
                  <a:extLst>
                    <a:ext uri="{9D8B030D-6E8A-4147-A177-3AD203B41FA5}">
                      <a16:colId xmlns:a16="http://schemas.microsoft.com/office/drawing/2014/main" val="20003"/>
                    </a:ext>
                  </a:extLst>
                </a:gridCol>
                <a:gridCol w="1596788">
                  <a:extLst>
                    <a:ext uri="{9D8B030D-6E8A-4147-A177-3AD203B41FA5}">
                      <a16:colId xmlns:a16="http://schemas.microsoft.com/office/drawing/2014/main" val="20004"/>
                    </a:ext>
                  </a:extLst>
                </a:gridCol>
                <a:gridCol w="900754">
                  <a:extLst>
                    <a:ext uri="{9D8B030D-6E8A-4147-A177-3AD203B41FA5}">
                      <a16:colId xmlns:a16="http://schemas.microsoft.com/office/drawing/2014/main" val="20005"/>
                    </a:ext>
                  </a:extLst>
                </a:gridCol>
              </a:tblGrid>
              <a:tr h="2393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a:solidFill>
                            <a:schemeClr val="bg1"/>
                          </a:solidFill>
                          <a:latin typeface="+mj-lt"/>
                          <a:ea typeface="+mn-ea"/>
                          <a:cs typeface="Times New Roman" pitchFamily="18" charset="0"/>
                        </a:rPr>
                        <a:t>ID</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Atividade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a:solidFill>
                            <a:schemeClr val="bg1"/>
                          </a:solidFill>
                          <a:latin typeface="+mn-lt"/>
                          <a:ea typeface="+mn-ea"/>
                          <a:cs typeface="Times New Roman" pitchFamily="18" charset="0"/>
                        </a:rPr>
                        <a:t>Responsável</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a:solidFill>
                            <a:schemeClr val="bg1"/>
                          </a:solidFill>
                          <a:latin typeface="+mj-lt"/>
                          <a:ea typeface="+mn-ea"/>
                          <a:cs typeface="Times New Roman" pitchFamily="18" charset="0"/>
                        </a:rPr>
                        <a:t>Baseline</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a:solidFill>
                            <a:schemeClr val="bg1"/>
                          </a:solidFill>
                          <a:latin typeface="+mj-lt"/>
                          <a:ea typeface="+mn-ea"/>
                          <a:cs typeface="Times New Roman" pitchFamily="18" charset="0"/>
                        </a:rPr>
                        <a:t>Real</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a:solidFill>
                            <a:schemeClr val="bg1"/>
                          </a:solidFill>
                          <a:latin typeface="+mj-lt"/>
                          <a:ea typeface="+mn-ea"/>
                          <a:cs typeface="Times New Roman" pitchFamily="18" charset="0"/>
                        </a:rPr>
                        <a:t>Estado</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411292">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algn="ctr" defTabSz="914400" rtl="0" eaLnBrk="1" latinLnBrk="0" hangingPunct="1">
                        <a:lnSpc>
                          <a:spcPct val="100000"/>
                        </a:lnSpc>
                        <a:spcBef>
                          <a:spcPts val="300"/>
                        </a:spcBef>
                        <a:spcAft>
                          <a:spcPts val="300"/>
                        </a:spcAft>
                      </a:pPr>
                      <a:r>
                        <a:rPr lang="pt-PT" sz="900" kern="1200" noProof="0">
                          <a:solidFill>
                            <a:schemeClr val="tx1"/>
                          </a:solidFill>
                          <a:latin typeface="+mj-lt"/>
                          <a:ea typeface="+mn-ea"/>
                          <a:cs typeface="Calibri" panose="020F0502020204030204" pitchFamily="34" charset="0"/>
                        </a:rPr>
                        <a:t>2003</a:t>
                      </a:r>
                      <a:endParaRPr lang="pt-PT" sz="900" kern="1200" noProof="0" dirty="0">
                        <a:solidFill>
                          <a:schemeClr val="tx1"/>
                        </a:solidFill>
                        <a:latin typeface="+mj-lt"/>
                        <a:ea typeface="+mn-ea"/>
                        <a:cs typeface="Calibri" panose="020F0502020204030204" pitchFamily="34" charset="0"/>
                      </a:endParaRP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just" defTabSz="914400" rtl="0" eaLnBrk="1" fontAlgn="auto" latinLnBrk="0" hangingPunct="1">
                        <a:lnSpc>
                          <a:spcPct val="100000"/>
                        </a:lnSpc>
                        <a:spcBef>
                          <a:spcPts val="300"/>
                        </a:spcBef>
                        <a:spcAft>
                          <a:spcPts val="300"/>
                        </a:spcAft>
                        <a:buClrTx/>
                        <a:buSzTx/>
                        <a:buFontTx/>
                        <a:buNone/>
                        <a:tabLst/>
                        <a:defRPr/>
                      </a:pPr>
                      <a:r>
                        <a:rPr lang="pt-PT" sz="800" kern="1200" noProof="0" dirty="0">
                          <a:solidFill>
                            <a:schemeClr val="tx1"/>
                          </a:solidFill>
                          <a:latin typeface="+mn-lt"/>
                          <a:ea typeface="+mn-ea"/>
                          <a:cs typeface="Calibri" panose="020F0502020204030204" pitchFamily="34" charset="0"/>
                        </a:rPr>
                        <a:t>“</a:t>
                      </a:r>
                      <a:r>
                        <a:rPr lang="pt-PT" sz="800" b="0" i="0" u="none" strike="noStrike" kern="1200" dirty="0">
                          <a:solidFill>
                            <a:schemeClr val="tx1"/>
                          </a:solidFill>
                          <a:effectLst/>
                          <a:latin typeface="+mn-lt"/>
                          <a:ea typeface="+mn-ea"/>
                          <a:cs typeface="Calibri" panose="020F0502020204030204" pitchFamily="34" charset="0"/>
                        </a:rPr>
                        <a:t>As </a:t>
                      </a:r>
                      <a:r>
                        <a:rPr lang="pt-PT" sz="800" b="0" i="0" u="none" strike="noStrike" kern="1200" dirty="0" err="1">
                          <a:solidFill>
                            <a:schemeClr val="tx1"/>
                          </a:solidFill>
                          <a:effectLst/>
                          <a:latin typeface="+mn-lt"/>
                          <a:ea typeface="+mn-ea"/>
                          <a:cs typeface="Calibri" panose="020F0502020204030204" pitchFamily="34" charset="0"/>
                        </a:rPr>
                        <a:t>Warehouse</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Employee</a:t>
                      </a:r>
                      <a:r>
                        <a:rPr lang="pt-PT" sz="800" b="0" i="0" u="none" strike="noStrike" kern="1200" dirty="0">
                          <a:solidFill>
                            <a:schemeClr val="tx1"/>
                          </a:solidFill>
                          <a:effectLst/>
                          <a:latin typeface="+mn-lt"/>
                          <a:ea typeface="+mn-ea"/>
                          <a:cs typeface="Calibri" panose="020F0502020204030204" pitchFamily="34" charset="0"/>
                        </a:rPr>
                        <a:t>, I </a:t>
                      </a:r>
                      <a:r>
                        <a:rPr lang="pt-PT" sz="800" b="0" i="0" u="none" strike="noStrike" kern="1200" dirty="0" err="1">
                          <a:solidFill>
                            <a:schemeClr val="tx1"/>
                          </a:solidFill>
                          <a:effectLst/>
                          <a:latin typeface="+mn-lt"/>
                          <a:ea typeface="+mn-ea"/>
                          <a:cs typeface="Calibri" panose="020F0502020204030204" pitchFamily="34" charset="0"/>
                        </a:rPr>
                        <a:t>want</a:t>
                      </a:r>
                      <a:r>
                        <a:rPr lang="pt-PT" sz="800" b="0" i="0" u="none" strike="noStrike" kern="1200" dirty="0">
                          <a:solidFill>
                            <a:schemeClr val="tx1"/>
                          </a:solidFill>
                          <a:effectLst/>
                          <a:latin typeface="+mn-lt"/>
                          <a:ea typeface="+mn-ea"/>
                          <a:cs typeface="Calibri" panose="020F0502020204030204" pitchFamily="34" charset="0"/>
                        </a:rPr>
                        <a:t> to </a:t>
                      </a:r>
                      <a:r>
                        <a:rPr lang="pt-PT" sz="800" b="0" i="0" u="none" strike="noStrike" kern="1200" dirty="0" err="1">
                          <a:solidFill>
                            <a:schemeClr val="tx1"/>
                          </a:solidFill>
                          <a:effectLst/>
                          <a:latin typeface="+mn-lt"/>
                          <a:ea typeface="+mn-ea"/>
                          <a:cs typeface="Calibri" panose="020F0502020204030204" pitchFamily="34" charset="0"/>
                        </a:rPr>
                        <a:t>access</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the</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list</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of</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orders</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that</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need</a:t>
                      </a:r>
                      <a:r>
                        <a:rPr lang="pt-PT" sz="800" b="0" i="0" u="none" strike="noStrike" kern="1200" dirty="0">
                          <a:solidFill>
                            <a:schemeClr val="tx1"/>
                          </a:solidFill>
                          <a:effectLst/>
                          <a:latin typeface="+mn-lt"/>
                          <a:ea typeface="+mn-ea"/>
                          <a:cs typeface="Calibri" panose="020F0502020204030204" pitchFamily="34" charset="0"/>
                        </a:rPr>
                        <a:t> to </a:t>
                      </a:r>
                      <a:r>
                        <a:rPr lang="pt-PT" sz="800" b="0" i="0" u="none" strike="noStrike" kern="1200" dirty="0" err="1">
                          <a:solidFill>
                            <a:schemeClr val="tx1"/>
                          </a:solidFill>
                          <a:effectLst/>
                          <a:latin typeface="+mn-lt"/>
                          <a:ea typeface="+mn-ea"/>
                          <a:cs typeface="Calibri" panose="020F0502020204030204" pitchFamily="34" charset="0"/>
                        </a:rPr>
                        <a:t>be</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prepared</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by</a:t>
                      </a:r>
                      <a:r>
                        <a:rPr lang="pt-PT" sz="800" b="0" i="0" u="none" strike="noStrike" kern="1200" dirty="0">
                          <a:solidFill>
                            <a:schemeClr val="tx1"/>
                          </a:solidFill>
                          <a:effectLst/>
                          <a:latin typeface="+mn-lt"/>
                          <a:ea typeface="+mn-ea"/>
                          <a:cs typeface="Calibri" panose="020F0502020204030204" pitchFamily="34" charset="0"/>
                        </a:rPr>
                        <a:t> </a:t>
                      </a:r>
                      <a:r>
                        <a:rPr lang="pt-PT" sz="800" b="0" i="0" u="none" strike="noStrike" kern="1200" dirty="0" err="1">
                          <a:solidFill>
                            <a:schemeClr val="tx1"/>
                          </a:solidFill>
                          <a:effectLst/>
                          <a:latin typeface="+mn-lt"/>
                          <a:ea typeface="+mn-ea"/>
                          <a:cs typeface="Calibri" panose="020F0502020204030204" pitchFamily="34" charset="0"/>
                        </a:rPr>
                        <a:t>an</a:t>
                      </a:r>
                      <a:r>
                        <a:rPr lang="pt-PT" sz="800" b="0" i="0" u="none" strike="noStrike" kern="1200" dirty="0">
                          <a:solidFill>
                            <a:schemeClr val="tx1"/>
                          </a:solidFill>
                          <a:effectLst/>
                          <a:latin typeface="+mn-lt"/>
                          <a:ea typeface="+mn-ea"/>
                          <a:cs typeface="Calibri" panose="020F0502020204030204" pitchFamily="34" charset="0"/>
                        </a:rPr>
                        <a:t> AGV”</a:t>
                      </a:r>
                    </a:p>
                  </a:txBody>
                  <a:tcPr marL="61556" marR="61556"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a:solidFill>
                            <a:schemeClr val="tx1"/>
                          </a:solidFill>
                          <a:latin typeface="+mj-lt"/>
                          <a:ea typeface="+mn-ea"/>
                          <a:cs typeface="Times New Roman" pitchFamily="18" charset="0"/>
                        </a:rPr>
                        <a:t>1200626</a:t>
                      </a:r>
                      <a:endParaRPr lang="pt-PT" sz="11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9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29-05-2022</a:t>
                      </a:r>
                    </a:p>
                  </a:txBody>
                  <a:tcPr marL="82074" marR="82074" marT="32313" marB="32313"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9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Início: 10-05-2022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  Fim: 29-05-2022</a:t>
                      </a:r>
                    </a:p>
                  </a:txBody>
                  <a:tcPr marL="16156" marR="16156" marT="32313" marB="32313"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normalizeH="0" baseline="0" dirty="0">
                          <a:ln>
                            <a:noFill/>
                          </a:ln>
                          <a:solidFill>
                            <a:schemeClr val="tx1"/>
                          </a:solidFill>
                          <a:effectLst/>
                          <a:latin typeface="+mj-lt"/>
                          <a:ea typeface="+mn-ea"/>
                          <a:cs typeface="Arial" pitchFamily="34" charset="0"/>
                          <a:sym typeface="Wingdings"/>
                        </a:rPr>
                        <a:t></a:t>
                      </a:r>
                      <a:endParaRPr lang="pt-PT" sz="20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1292">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900" kern="1200" noProof="0" dirty="0">
                          <a:solidFill>
                            <a:schemeClr val="tx1"/>
                          </a:solidFill>
                          <a:latin typeface="+mj-lt"/>
                          <a:ea typeface="+mn-ea"/>
                          <a:cs typeface="Calibri" panose="020F0502020204030204" pitchFamily="34" charset="0"/>
                        </a:rPr>
                        <a:t>3000</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lvl="0" algn="just" fontAlgn="t">
                        <a:lnSpc>
                          <a:spcPct val="100000"/>
                        </a:lnSpc>
                      </a:pPr>
                      <a:r>
                        <a:rPr lang="en-GB" sz="800" b="0" i="0" u="none" strike="noStrike" kern="1200" dirty="0">
                          <a:solidFill>
                            <a:schemeClr val="tx1"/>
                          </a:solidFill>
                          <a:effectLst/>
                          <a:latin typeface="+mn-lt"/>
                          <a:ea typeface="+mn-ea"/>
                          <a:cs typeface="Calibri" panose="020F0502020204030204" pitchFamily="34" charset="0"/>
                        </a:rPr>
                        <a:t>“As Project Manager, I want the team to specify a grammar allowing to express several kinds of questionnaires.”</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pitchFamily="18" charset="0"/>
                        </a:rPr>
                        <a:t>1200626/1191043</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Início: 20-05-2022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Fim: 24-05-2022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normalizeH="0" baseline="0">
                          <a:ln>
                            <a:noFill/>
                          </a:ln>
                          <a:solidFill>
                            <a:schemeClr val="tx1"/>
                          </a:solidFill>
                          <a:effectLst/>
                          <a:latin typeface="+mn-lt"/>
                          <a:ea typeface="+mn-ea"/>
                          <a:cs typeface="Arial" pitchFamily="34" charset="0"/>
                          <a:sym typeface="Wingdings"/>
                        </a:rPr>
                        <a:t></a:t>
                      </a:r>
                      <a:endParaRPr lang="pt-PT" sz="20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29520152"/>
                  </a:ext>
                </a:extLst>
              </a:tr>
              <a:tr h="411292">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900" kern="1200" noProof="0" dirty="0">
                          <a:solidFill>
                            <a:schemeClr val="tx1"/>
                          </a:solidFill>
                          <a:latin typeface="+mj-lt"/>
                          <a:ea typeface="+mn-ea"/>
                          <a:cs typeface="Calibri" panose="020F0502020204030204" pitchFamily="34" charset="0"/>
                        </a:rPr>
                        <a:t>4001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lvl="0" algn="just" fontAlgn="t">
                        <a:lnSpc>
                          <a:spcPct val="100000"/>
                        </a:lnSpc>
                      </a:pPr>
                      <a:r>
                        <a:rPr lang="en-GB" sz="800" b="0" i="0" u="none" strike="noStrike" kern="1200" dirty="0">
                          <a:solidFill>
                            <a:schemeClr val="tx1"/>
                          </a:solidFill>
                          <a:effectLst/>
                          <a:latin typeface="+mn-lt"/>
                          <a:ea typeface="+mn-ea"/>
                          <a:cs typeface="Calibri" panose="020F0502020204030204" pitchFamily="34" charset="0"/>
                        </a:rPr>
                        <a:t>“As Project Manager, I want that the "</a:t>
                      </a:r>
                      <a:r>
                        <a:rPr lang="en-GB" sz="800" b="0" i="0" u="none" strike="noStrike" kern="1200" dirty="0" err="1">
                          <a:solidFill>
                            <a:schemeClr val="tx1"/>
                          </a:solidFill>
                          <a:effectLst/>
                          <a:latin typeface="+mn-lt"/>
                          <a:ea typeface="+mn-ea"/>
                          <a:cs typeface="Calibri" panose="020F0502020204030204" pitchFamily="34" charset="0"/>
                        </a:rPr>
                        <a:t>AGVManager</a:t>
                      </a:r>
                      <a:r>
                        <a:rPr lang="en-GB" sz="800" b="0" i="0" u="none" strike="noStrike" kern="1200" dirty="0">
                          <a:solidFill>
                            <a:schemeClr val="tx1"/>
                          </a:solidFill>
                          <a:effectLst/>
                          <a:latin typeface="+mn-lt"/>
                          <a:ea typeface="+mn-ea"/>
                          <a:cs typeface="Calibri" panose="020F0502020204030204" pitchFamily="34" charset="0"/>
                        </a:rPr>
                        <a:t>" component supports properly, at request, the needs of the "</a:t>
                      </a:r>
                      <a:r>
                        <a:rPr lang="en-GB" sz="800" b="0" i="0" u="none" strike="noStrike" kern="1200" dirty="0" err="1">
                          <a:solidFill>
                            <a:schemeClr val="tx1"/>
                          </a:solidFill>
                          <a:effectLst/>
                          <a:latin typeface="+mn-lt"/>
                          <a:ea typeface="+mn-ea"/>
                          <a:cs typeface="Calibri" panose="020F0502020204030204" pitchFamily="34" charset="0"/>
                        </a:rPr>
                        <a:t>BackOfficeApp</a:t>
                      </a:r>
                      <a:r>
                        <a:rPr lang="en-GB" sz="800" b="0" i="0" u="none" strike="noStrike" kern="1200" dirty="0">
                          <a:solidFill>
                            <a:schemeClr val="tx1"/>
                          </a:solidFill>
                          <a:effectLst/>
                          <a:latin typeface="+mn-lt"/>
                          <a:ea typeface="+mn-ea"/>
                          <a:cs typeface="Calibri" panose="020F0502020204030204" pitchFamily="34" charset="0"/>
                        </a:rPr>
                        <a:t>" application as well as the needs the AGV digital twin.”</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pitchFamily="18" charset="0"/>
                        </a:rPr>
                        <a:t>1191831</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Início: 14-05-2022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0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69370348"/>
                  </a:ext>
                </a:extLst>
              </a:tr>
              <a:tr h="401663">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900" kern="1200" noProof="0" dirty="0">
                          <a:solidFill>
                            <a:schemeClr val="tx1"/>
                          </a:solidFill>
                          <a:latin typeface="+mj-lt"/>
                          <a:ea typeface="+mn-ea"/>
                          <a:cs typeface="Calibri" panose="020F0502020204030204" pitchFamily="34" charset="0"/>
                        </a:rPr>
                        <a:t>4002</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lvl="0" algn="just" fontAlgn="t">
                        <a:lnSpc>
                          <a:spcPct val="100000"/>
                        </a:lnSpc>
                      </a:pPr>
                      <a:r>
                        <a:rPr lang="en-GB" sz="800" b="0" i="0" u="none" strike="noStrike" kern="1200" dirty="0">
                          <a:solidFill>
                            <a:schemeClr val="tx1"/>
                          </a:solidFill>
                          <a:effectLst/>
                          <a:latin typeface="+mn-lt"/>
                          <a:ea typeface="+mn-ea"/>
                          <a:cs typeface="Calibri" panose="020F0502020204030204" pitchFamily="34" charset="0"/>
                        </a:rPr>
                        <a:t>“As Project Manager, I want that the "</a:t>
                      </a:r>
                      <a:r>
                        <a:rPr lang="en-GB" sz="800" b="0" i="0" u="none" strike="noStrike" kern="1200" dirty="0" err="1">
                          <a:solidFill>
                            <a:schemeClr val="tx1"/>
                          </a:solidFill>
                          <a:effectLst/>
                          <a:latin typeface="+mn-lt"/>
                          <a:ea typeface="+mn-ea"/>
                          <a:cs typeface="Calibri" panose="020F0502020204030204" pitchFamily="34" charset="0"/>
                        </a:rPr>
                        <a:t>AGVManager</a:t>
                      </a:r>
                      <a:r>
                        <a:rPr lang="en-GB" sz="800" b="0" i="0" u="none" strike="noStrike" kern="1200" dirty="0">
                          <a:solidFill>
                            <a:schemeClr val="tx1"/>
                          </a:solidFill>
                          <a:effectLst/>
                          <a:latin typeface="+mn-lt"/>
                          <a:ea typeface="+mn-ea"/>
                          <a:cs typeface="Calibri" panose="020F0502020204030204" pitchFamily="34" charset="0"/>
                        </a:rPr>
                        <a:t>" component is enhanced with a basic FIFO algorithm to automatically assign tasks to AGVs.”</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pitchFamily="18" charset="0"/>
                        </a:rPr>
                        <a:t>1191831</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Início: 16-05-2022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normalizeH="0" baseline="0" dirty="0">
                          <a:ln>
                            <a:noFill/>
                          </a:ln>
                          <a:solidFill>
                            <a:schemeClr val="tx1"/>
                          </a:solidFill>
                          <a:effectLst/>
                          <a:latin typeface="+mn-lt"/>
                          <a:ea typeface="+mn-ea"/>
                          <a:cs typeface="Arial" pitchFamily="34" charset="0"/>
                          <a:sym typeface="Wingdings"/>
                        </a:rPr>
                        <a:t></a:t>
                      </a:r>
                      <a:endParaRPr lang="pt-PT" sz="20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1663">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900" kern="1200" noProof="0" dirty="0">
                          <a:solidFill>
                            <a:schemeClr val="tx1"/>
                          </a:solidFill>
                          <a:latin typeface="+mj-lt"/>
                          <a:ea typeface="+mn-ea"/>
                          <a:cs typeface="Calibri" panose="020F0502020204030204" pitchFamily="34" charset="0"/>
                        </a:rPr>
                        <a:t>5001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lvl="0" algn="just" fontAlgn="t">
                        <a:lnSpc>
                          <a:spcPct val="100000"/>
                        </a:lnSpc>
                      </a:pPr>
                      <a:r>
                        <a:rPr lang="en-GB" sz="800" b="0" i="0" u="none" strike="noStrike" kern="1200" dirty="0">
                          <a:solidFill>
                            <a:schemeClr val="tx1"/>
                          </a:solidFill>
                          <a:effectLst/>
                          <a:latin typeface="+mn-lt"/>
                          <a:ea typeface="+mn-ea"/>
                          <a:cs typeface="Calibri" panose="020F0502020204030204" pitchFamily="34" charset="0"/>
                        </a:rPr>
                        <a:t>“As Project Manager, I want that the team start developing the input communication module of the AGV digital twin to accept requests from the "</a:t>
                      </a:r>
                      <a:r>
                        <a:rPr lang="en-GB" sz="800" b="0" i="0" u="none" strike="noStrike" kern="1200" dirty="0" err="1">
                          <a:solidFill>
                            <a:schemeClr val="tx1"/>
                          </a:solidFill>
                          <a:effectLst/>
                          <a:latin typeface="+mn-lt"/>
                          <a:ea typeface="+mn-ea"/>
                          <a:cs typeface="Calibri" panose="020F0502020204030204" pitchFamily="34" charset="0"/>
                        </a:rPr>
                        <a:t>AGVManager</a:t>
                      </a:r>
                      <a:r>
                        <a:rPr lang="en-GB" sz="800" b="0" i="0" u="none" strike="noStrike" kern="1200" dirty="0">
                          <a:solidFill>
                            <a:schemeClr val="tx1"/>
                          </a:solidFill>
                          <a:effectLst/>
                          <a:latin typeface="+mn-lt"/>
                          <a:ea typeface="+mn-ea"/>
                          <a:cs typeface="Calibri" panose="020F0502020204030204" pitchFamily="34" charset="0"/>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pitchFamily="18" charset="0"/>
                        </a:rPr>
                        <a:t>1210813</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PT" sz="9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Fim: 29-05-2022</a:t>
                      </a:r>
                    </a:p>
                  </a:txBody>
                  <a:tcPr marL="82074" marR="82074" marT="32313" marB="32313"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Início: 20-05-2022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Fim: 24-05-2022</a:t>
                      </a:r>
                    </a:p>
                  </a:txBody>
                  <a:tcPr marL="16156" marR="16156" marT="32313" marB="32313"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spc="0" normalizeH="0" baseline="0" noProof="0">
                          <a:ln>
                            <a:noFill/>
                          </a:ln>
                          <a:solidFill>
                            <a:prstClr val="black"/>
                          </a:solidFill>
                          <a:effectLst/>
                          <a:uLnTx/>
                          <a:uFillTx/>
                          <a:latin typeface="Century Gothic" panose="020B0502020202020204"/>
                          <a:ea typeface="+mn-ea"/>
                          <a:cs typeface="Arial" pitchFamily="34" charset="0"/>
                          <a:sym typeface="Wingdings"/>
                        </a:rPr>
                        <a:t></a:t>
                      </a:r>
                      <a:endParaRPr kumimoji="0" lang="pt-PT" sz="2000" b="0" i="0" u="none" strike="noStrike" kern="1200" cap="none" spc="0" normalizeH="0" baseline="0" noProof="0" dirty="0">
                        <a:ln>
                          <a:noFill/>
                        </a:ln>
                        <a:solidFill>
                          <a:prstClr val="black"/>
                        </a:solidFill>
                        <a:effectLst/>
                        <a:uLnTx/>
                        <a:uFillTx/>
                        <a:latin typeface="Century Gothic" panose="020B0502020202020204"/>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66715876"/>
                  </a:ext>
                </a:extLst>
              </a:tr>
              <a:tr h="401663">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900" kern="1200" noProof="0" dirty="0">
                          <a:solidFill>
                            <a:schemeClr val="tx1"/>
                          </a:solidFill>
                          <a:latin typeface="+mj-lt"/>
                          <a:ea typeface="+mn-ea"/>
                          <a:cs typeface="Calibri" panose="020F0502020204030204" pitchFamily="34" charset="0"/>
                        </a:rPr>
                        <a:t>5002</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lvl="0" algn="just" fontAlgn="t">
                        <a:lnSpc>
                          <a:spcPct val="100000"/>
                        </a:lnSpc>
                      </a:pPr>
                      <a:r>
                        <a:rPr lang="en-GB" sz="800" b="0" i="0" u="none" strike="noStrike" kern="1200" dirty="0">
                          <a:solidFill>
                            <a:schemeClr val="tx1"/>
                          </a:solidFill>
                          <a:effectLst/>
                          <a:latin typeface="+mn-lt"/>
                          <a:ea typeface="+mn-ea"/>
                          <a:cs typeface="Calibri" panose="020F0502020204030204" pitchFamily="34" charset="0"/>
                        </a:rPr>
                        <a:t>“As Project Manager, I want that the team start developing the output communication module of the AGV digital twin to update its status on the "</a:t>
                      </a:r>
                      <a:r>
                        <a:rPr lang="en-GB" sz="800" b="0" i="0" u="none" strike="noStrike" kern="1200" dirty="0" err="1">
                          <a:solidFill>
                            <a:schemeClr val="tx1"/>
                          </a:solidFill>
                          <a:effectLst/>
                          <a:latin typeface="+mn-lt"/>
                          <a:ea typeface="+mn-ea"/>
                          <a:cs typeface="Calibri" panose="020F0502020204030204" pitchFamily="34" charset="0"/>
                        </a:rPr>
                        <a:t>AGVManager</a:t>
                      </a:r>
                      <a:r>
                        <a:rPr lang="en-GB" sz="800" b="0" i="0" u="none" strike="noStrike" kern="1200" dirty="0">
                          <a:solidFill>
                            <a:schemeClr val="tx1"/>
                          </a:solidFill>
                          <a:effectLst/>
                          <a:latin typeface="+mn-lt"/>
                          <a:ea typeface="+mn-ea"/>
                          <a:cs typeface="Calibri" panose="020F0502020204030204" pitchFamily="34" charset="0"/>
                        </a:rPr>
                        <a: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pitchFamily="18" charset="0"/>
                        </a:rPr>
                        <a:t>1210813</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Início: 24-05-2022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spc="0" normalizeH="0" baseline="0" noProof="0">
                          <a:ln>
                            <a:noFill/>
                          </a:ln>
                          <a:solidFill>
                            <a:prstClr val="black"/>
                          </a:solidFill>
                          <a:effectLst/>
                          <a:uLnTx/>
                          <a:uFillTx/>
                          <a:latin typeface="Century Gothic" panose="020B0502020202020204"/>
                          <a:ea typeface="+mn-ea"/>
                          <a:cs typeface="Arial" pitchFamily="34" charset="0"/>
                          <a:sym typeface="Wingdings"/>
                        </a:rPr>
                        <a:t></a:t>
                      </a:r>
                      <a:endParaRPr kumimoji="0" lang="pt-PT" sz="2000" b="0" i="0" u="none" strike="noStrike" kern="1200" cap="none" spc="0" normalizeH="0" baseline="0" noProof="0" dirty="0">
                        <a:ln>
                          <a:noFill/>
                        </a:ln>
                        <a:solidFill>
                          <a:prstClr val="black"/>
                        </a:solidFill>
                        <a:effectLst/>
                        <a:uLnTx/>
                        <a:uFillTx/>
                        <a:latin typeface="Century Gothic" panose="020B0502020202020204"/>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82612907"/>
                  </a:ext>
                </a:extLst>
              </a:tr>
              <a:tr h="401663">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900" kern="1200" noProof="0" dirty="0">
                          <a:solidFill>
                            <a:schemeClr val="tx1"/>
                          </a:solidFill>
                          <a:latin typeface="+mj-lt"/>
                          <a:ea typeface="+mn-ea"/>
                          <a:cs typeface="Calibri" panose="020F0502020204030204" pitchFamily="34" charset="0"/>
                        </a:rPr>
                        <a:t>2004</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l" fontAlgn="t"/>
                      <a:r>
                        <a:rPr lang="en-GB" sz="800" b="0" i="0" u="none" strike="noStrike" kern="1200" dirty="0">
                          <a:solidFill>
                            <a:schemeClr val="tx1"/>
                          </a:solidFill>
                          <a:effectLst/>
                          <a:latin typeface="+mn-lt"/>
                          <a:ea typeface="+mn-ea"/>
                          <a:cs typeface="Calibri" panose="020F0502020204030204" pitchFamily="34" charset="0"/>
                        </a:rPr>
                        <a:t>“As Warehouse Employee, I want to access the list of orders that have already been prepared by the AGVs and be able to update any of those orders as having been dispatched for customer delivery."</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n-lt"/>
                          <a:ea typeface="+mn-ea"/>
                          <a:cs typeface="Times New Roman" pitchFamily="18" charset="0"/>
                        </a:rPr>
                        <a:t>1200626/</a:t>
                      </a:r>
                      <a:r>
                        <a:rPr lang="pt-PT" sz="1100" kern="1200" noProof="0" dirty="0">
                          <a:solidFill>
                            <a:schemeClr val="tx1"/>
                          </a:solidFill>
                          <a:latin typeface="+mj-lt"/>
                          <a:ea typeface="+mn-ea"/>
                          <a:cs typeface="Times New Roman" pitchFamily="18" charset="0"/>
                        </a:rPr>
                        <a:t>1201694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  Início: 10-05-2022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  Fim: 29-05-2022</a:t>
                      </a:r>
                      <a:endPar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16156" marR="16156" marT="32313" marB="32313"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spc="0" normalizeH="0" baseline="0" noProof="0" dirty="0">
                          <a:ln>
                            <a:noFill/>
                          </a:ln>
                          <a:solidFill>
                            <a:prstClr val="black"/>
                          </a:solidFill>
                          <a:effectLst/>
                          <a:uLnTx/>
                          <a:uFillTx/>
                          <a:latin typeface="Century Gothic" panose="020B0502020202020204"/>
                          <a:ea typeface="+mn-ea"/>
                          <a:cs typeface="Arial" pitchFamily="34" charset="0"/>
                          <a:sym typeface="Wingdings"/>
                        </a:rPr>
                        <a:t></a:t>
                      </a:r>
                      <a:endParaRPr kumimoji="0" lang="pt-PT" sz="2000" b="0" i="0" u="none" strike="noStrike" kern="1200" cap="none" spc="0" normalizeH="0" baseline="0" noProof="0" dirty="0">
                        <a:ln>
                          <a:noFill/>
                        </a:ln>
                        <a:solidFill>
                          <a:prstClr val="black"/>
                        </a:solidFill>
                        <a:effectLst/>
                        <a:uLnTx/>
                        <a:uFillTx/>
                        <a:latin typeface="Century Gothic" panose="020B0502020202020204"/>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19190849"/>
                  </a:ext>
                </a:extLst>
              </a:tr>
            </a:tbl>
          </a:graphicData>
        </a:graphic>
      </p:graphicFrame>
    </p:spTree>
    <p:extLst>
      <p:ext uri="{BB962C8B-B14F-4D97-AF65-F5344CB8AC3E}">
        <p14:creationId xmlns:p14="http://schemas.microsoft.com/office/powerpoint/2010/main" val="238488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Atividades Em Curso/A Iniciar</a:t>
            </a:r>
          </a:p>
        </p:txBody>
      </p:sp>
      <p:graphicFrame>
        <p:nvGraphicFramePr>
          <p:cNvPr id="7" name="Tabela 8"/>
          <p:cNvGraphicFramePr>
            <a:graphicFrameLocks noGrp="1"/>
          </p:cNvGraphicFramePr>
          <p:nvPr>
            <p:extLst>
              <p:ext uri="{D42A27DB-BD31-4B8C-83A1-F6EECF244321}">
                <p14:modId xmlns:p14="http://schemas.microsoft.com/office/powerpoint/2010/main" val="3643972062"/>
              </p:ext>
            </p:extLst>
          </p:nvPr>
        </p:nvGraphicFramePr>
        <p:xfrm>
          <a:off x="464025" y="2643141"/>
          <a:ext cx="11242631" cy="2165945"/>
        </p:xfrm>
        <a:graphic>
          <a:graphicData uri="http://schemas.openxmlformats.org/drawingml/2006/table">
            <a:tbl>
              <a:tblPr/>
              <a:tblGrid>
                <a:gridCol w="478473">
                  <a:extLst>
                    <a:ext uri="{9D8B030D-6E8A-4147-A177-3AD203B41FA5}">
                      <a16:colId xmlns:a16="http://schemas.microsoft.com/office/drawing/2014/main" val="20000"/>
                    </a:ext>
                  </a:extLst>
                </a:gridCol>
                <a:gridCol w="4499834">
                  <a:extLst>
                    <a:ext uri="{9D8B030D-6E8A-4147-A177-3AD203B41FA5}">
                      <a16:colId xmlns:a16="http://schemas.microsoft.com/office/drawing/2014/main" val="20001"/>
                    </a:ext>
                  </a:extLst>
                </a:gridCol>
                <a:gridCol w="2129051">
                  <a:extLst>
                    <a:ext uri="{9D8B030D-6E8A-4147-A177-3AD203B41FA5}">
                      <a16:colId xmlns:a16="http://schemas.microsoft.com/office/drawing/2014/main" val="20002"/>
                    </a:ext>
                  </a:extLst>
                </a:gridCol>
                <a:gridCol w="1637731">
                  <a:extLst>
                    <a:ext uri="{9D8B030D-6E8A-4147-A177-3AD203B41FA5}">
                      <a16:colId xmlns:a16="http://schemas.microsoft.com/office/drawing/2014/main" val="20003"/>
                    </a:ext>
                  </a:extLst>
                </a:gridCol>
                <a:gridCol w="1596788">
                  <a:extLst>
                    <a:ext uri="{9D8B030D-6E8A-4147-A177-3AD203B41FA5}">
                      <a16:colId xmlns:a16="http://schemas.microsoft.com/office/drawing/2014/main" val="20004"/>
                    </a:ext>
                  </a:extLst>
                </a:gridCol>
                <a:gridCol w="900754">
                  <a:extLst>
                    <a:ext uri="{9D8B030D-6E8A-4147-A177-3AD203B41FA5}">
                      <a16:colId xmlns:a16="http://schemas.microsoft.com/office/drawing/2014/main" val="20005"/>
                    </a:ext>
                  </a:extLst>
                </a:gridCol>
              </a:tblGrid>
              <a:tr h="2228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ID</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PT" sz="1200" b="1" kern="1200" noProof="0" dirty="0">
                          <a:solidFill>
                            <a:schemeClr val="bg1"/>
                          </a:solidFill>
                          <a:latin typeface="+mj-lt"/>
                          <a:ea typeface="+mn-ea"/>
                          <a:cs typeface="Times New Roman" pitchFamily="18" charset="0"/>
                        </a:rPr>
                        <a:t>Atividade</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n-lt"/>
                          <a:ea typeface="+mn-ea"/>
                          <a:cs typeface="Times New Roman" pitchFamily="18" charset="0"/>
                        </a:rPr>
                        <a:t>Responsável</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err="1">
                          <a:solidFill>
                            <a:schemeClr val="bg1"/>
                          </a:solidFill>
                          <a:latin typeface="+mj-lt"/>
                          <a:ea typeface="+mn-ea"/>
                          <a:cs typeface="Times New Roman" pitchFamily="18" charset="0"/>
                        </a:rPr>
                        <a:t>Baseline</a:t>
                      </a:r>
                      <a:endParaRPr lang="pt-PT" sz="1200" b="1" kern="1200" noProof="0" dirty="0">
                        <a:solidFill>
                          <a:schemeClr val="bg1"/>
                        </a:solidFill>
                        <a:latin typeface="+mj-lt"/>
                        <a:ea typeface="+mn-ea"/>
                        <a:cs typeface="Times New Roman" pitchFamily="18" charset="0"/>
                      </a:endParaRP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Real</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200" b="1" kern="1200" noProof="0" dirty="0">
                          <a:solidFill>
                            <a:schemeClr val="bg1"/>
                          </a:solidFill>
                          <a:latin typeface="+mj-lt"/>
                          <a:ea typeface="+mn-ea"/>
                          <a:cs typeface="Times New Roman" pitchFamily="18" charset="0"/>
                        </a:rPr>
                        <a:t>Estado</a:t>
                      </a:r>
                    </a:p>
                  </a:txBody>
                  <a:tcPr marL="90000" marR="90000" marT="46800" marB="468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0099AB"/>
                    </a:solidFill>
                  </a:tcPr>
                </a:tc>
                <a:extLst>
                  <a:ext uri="{0D108BD9-81ED-4DB2-BD59-A6C34878D82A}">
                    <a16:rowId xmlns:a16="http://schemas.microsoft.com/office/drawing/2014/main" val="10000"/>
                  </a:ext>
                </a:extLst>
              </a:tr>
              <a:tr h="475147">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800" b="0" i="0" u="none" strike="noStrike" kern="1200" noProof="0" dirty="0">
                          <a:solidFill>
                            <a:schemeClr val="tx1"/>
                          </a:solidFill>
                          <a:effectLst/>
                          <a:latin typeface="+mn-lt"/>
                          <a:ea typeface="+mn-ea"/>
                          <a:cs typeface="Calibri" panose="020F0502020204030204" pitchFamily="34" charset="0"/>
                        </a:rPr>
                        <a:t>3001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l" fontAlgn="t"/>
                      <a:r>
                        <a:rPr lang="en-GB" sz="800" b="0" i="0" u="none" strike="noStrike" kern="1200" dirty="0">
                          <a:solidFill>
                            <a:schemeClr val="tx1"/>
                          </a:solidFill>
                          <a:effectLst/>
                          <a:latin typeface="+mn-lt"/>
                          <a:ea typeface="+mn-ea"/>
                          <a:cs typeface="Calibri" panose="020F0502020204030204" pitchFamily="34" charset="0"/>
                        </a:rPr>
                        <a:t>“As Sales Manager, I want to create a new questionnaire to be further answered by customers meeting the specified criteria (e.g.: have ordered a given product; belong to a given age group).”</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n-lt"/>
                          <a:ea typeface="+mn-ea"/>
                          <a:cs typeface="Times New Roman" pitchFamily="18" charset="0"/>
                        </a:rPr>
                        <a:t>1200626/1191043</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Início: 28-05-2022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normalizeH="0" baseline="0" noProof="0" dirty="0">
                          <a:ln>
                            <a:noFill/>
                          </a:ln>
                          <a:solidFill>
                            <a:schemeClr val="tx1"/>
                          </a:solidFill>
                          <a:effectLst/>
                          <a:latin typeface="+mn-lt"/>
                          <a:ea typeface="+mn-ea"/>
                          <a:cs typeface="Arial" pitchFamily="34" charset="0"/>
                          <a:sym typeface="Wingdings"/>
                        </a:rPr>
                        <a:t>±</a:t>
                      </a:r>
                      <a:endParaRPr lang="pt-PT" sz="20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1747592"/>
                  </a:ext>
                </a:extLst>
              </a:tr>
              <a:tr h="475147">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900" kern="1200" noProof="0" dirty="0">
                          <a:solidFill>
                            <a:schemeClr val="tx1"/>
                          </a:solidFill>
                          <a:latin typeface="+mj-lt"/>
                          <a:ea typeface="+mn-ea"/>
                          <a:cs typeface="Calibri" panose="020F0502020204030204" pitchFamily="34" charset="0"/>
                        </a:rPr>
                        <a:t>2005</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l" fontAlgn="t"/>
                      <a:r>
                        <a:rPr lang="en-GB" sz="800" b="0" i="0" u="none" strike="noStrike" kern="1200" dirty="0">
                          <a:solidFill>
                            <a:schemeClr val="tx1"/>
                          </a:solidFill>
                          <a:effectLst/>
                          <a:latin typeface="+mn-lt"/>
                          <a:ea typeface="+mn-ea"/>
                          <a:cs typeface="Calibri" panose="020F0502020204030204" pitchFamily="34" charset="0"/>
                        </a:rPr>
                        <a:t>“As Warehouse Employee, I want to open a web dashboard presenting the current status of the AGVs as well as their position in the warehouse layout and keeps updated automatically (e.g.: at each minute).”</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1100" kern="1200" noProof="0" dirty="0">
                          <a:solidFill>
                            <a:schemeClr val="tx1"/>
                          </a:solidFill>
                          <a:latin typeface="+mj-lt"/>
                          <a:ea typeface="+mn-ea"/>
                          <a:cs typeface="Times New Roman" pitchFamily="18" charset="0"/>
                        </a:rPr>
                        <a:t>1201694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Início: 10-05-2022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Fim: 29-05-2022</a:t>
                      </a: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pt-PT" sz="2000" b="0" i="0" u="none" strike="noStrike" kern="1200" cap="none" spc="0" normalizeH="0" baseline="0" noProof="0" dirty="0">
                          <a:ln>
                            <a:noFill/>
                          </a:ln>
                          <a:solidFill>
                            <a:prstClr val="black"/>
                          </a:solidFill>
                          <a:effectLst/>
                          <a:uLnTx/>
                          <a:uFillTx/>
                          <a:latin typeface="Century Gothic" panose="020B0502020202020204"/>
                          <a:ea typeface="+mn-ea"/>
                          <a:cs typeface="Times New Roman" pitchFamily="18" charset="0"/>
                        </a:rPr>
                        <a:t>⨯</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6172189"/>
                  </a:ext>
                </a:extLst>
              </a:tr>
              <a:tr h="475147">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highlight>
                            <a:srgbClr val="FFFF00"/>
                          </a:highlight>
                          <a:latin typeface="+mj-lt"/>
                          <a:ea typeface="+mn-ea"/>
                          <a:cs typeface="Calibri" panose="020F0502020204030204" pitchFamily="34" charset="0"/>
                        </a:rPr>
                        <a:t>1501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algn="l" fontAlgn="t"/>
                      <a:r>
                        <a:rPr lang="en-GB" sz="800" b="0" i="0" u="none" strike="noStrike" kern="1200" dirty="0">
                          <a:solidFill>
                            <a:schemeClr val="tx1"/>
                          </a:solidFill>
                          <a:effectLst/>
                          <a:latin typeface="+mn-lt"/>
                          <a:ea typeface="+mn-ea"/>
                          <a:cs typeface="Calibri" panose="020F0502020204030204" pitchFamily="34" charset="0"/>
                        </a:rPr>
                        <a:t>“As Customer, I want to view/search the product </a:t>
                      </a:r>
                      <a:r>
                        <a:rPr lang="en-GB" sz="800" b="0" i="0" u="none" strike="noStrike" kern="1200" dirty="0" err="1">
                          <a:solidFill>
                            <a:schemeClr val="tx1"/>
                          </a:solidFill>
                          <a:effectLst/>
                          <a:latin typeface="+mn-lt"/>
                          <a:ea typeface="+mn-ea"/>
                          <a:cs typeface="Calibri" panose="020F0502020204030204" pitchFamily="34" charset="0"/>
                        </a:rPr>
                        <a:t>catalog</a:t>
                      </a:r>
                      <a:r>
                        <a:rPr lang="en-GB" sz="800" b="0" i="0" u="none" strike="noStrike" kern="1200" dirty="0">
                          <a:solidFill>
                            <a:schemeClr val="tx1"/>
                          </a:solidFill>
                          <a:effectLst/>
                          <a:latin typeface="+mn-lt"/>
                          <a:ea typeface="+mn-ea"/>
                          <a:cs typeface="Calibri" panose="020F0502020204030204" pitchFamily="34" charset="0"/>
                        </a:rPr>
                        <a:t> and be able to add a product to the shopping cart.”</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Fim: 29-05-2022</a:t>
                      </a:r>
                      <a:endParaRPr kumimoji="0" lang="pt-PT"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2400" b="0" i="0" u="none" strike="noStrike" kern="1200" dirty="0">
                          <a:solidFill>
                            <a:srgbClr val="FF0000"/>
                          </a:solidFill>
                          <a:latin typeface="+mn-lt"/>
                          <a:ea typeface="+mn-ea"/>
                          <a:cs typeface="+mn-cs"/>
                          <a:sym typeface="Wingdings"/>
                        </a:rPr>
                        <a:t></a:t>
                      </a:r>
                      <a:endParaRPr lang="pt-PT" sz="2400" kern="1200" noProof="0" dirty="0">
                        <a:solidFill>
                          <a:schemeClr val="tx1"/>
                        </a:solidFill>
                        <a:latin typeface="+mj-lt"/>
                        <a:ea typeface="+mn-ea"/>
                        <a:cs typeface="Times New Roman" pitchFamily="18" charset="0"/>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4024">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pt-PT" sz="1000" kern="1200" noProof="0" dirty="0">
                          <a:solidFill>
                            <a:schemeClr val="tx1"/>
                          </a:solidFill>
                          <a:highlight>
                            <a:srgbClr val="FFFF00"/>
                          </a:highlight>
                          <a:latin typeface="+mj-lt"/>
                          <a:ea typeface="+mn-ea"/>
                          <a:cs typeface="Calibri" panose="020F0502020204030204" pitchFamily="34" charset="0"/>
                        </a:rPr>
                        <a:t>1901</a:t>
                      </a:r>
                    </a:p>
                  </a:txBody>
                  <a:tcPr marL="82074" marR="82074" marT="41037" marB="41037"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algn="l" fontAlgn="t"/>
                      <a:r>
                        <a:rPr lang="en-GB" sz="800" b="0" i="0" u="none" strike="noStrike" kern="1200" dirty="0">
                          <a:solidFill>
                            <a:schemeClr val="tx1"/>
                          </a:solidFill>
                          <a:effectLst/>
                          <a:latin typeface="+mn-lt"/>
                          <a:ea typeface="+mn-ea"/>
                          <a:cs typeface="Calibri" panose="020F0502020204030204" pitchFamily="34" charset="0"/>
                        </a:rPr>
                        <a:t>“As Project Manager, I want that the "</a:t>
                      </a:r>
                      <a:r>
                        <a:rPr lang="en-GB" sz="800" b="0" i="0" u="none" strike="noStrike" kern="1200" dirty="0" err="1">
                          <a:solidFill>
                            <a:schemeClr val="tx1"/>
                          </a:solidFill>
                          <a:effectLst/>
                          <a:latin typeface="+mn-lt"/>
                          <a:ea typeface="+mn-ea"/>
                          <a:cs typeface="Calibri" panose="020F0502020204030204" pitchFamily="34" charset="0"/>
                        </a:rPr>
                        <a:t>OrdersServer</a:t>
                      </a:r>
                      <a:r>
                        <a:rPr lang="en-GB" sz="800" b="0" i="0" u="none" strike="noStrike" kern="1200" dirty="0">
                          <a:solidFill>
                            <a:schemeClr val="tx1"/>
                          </a:solidFill>
                          <a:effectLst/>
                          <a:latin typeface="+mn-lt"/>
                          <a:ea typeface="+mn-ea"/>
                          <a:cs typeface="Calibri" panose="020F0502020204030204" pitchFamily="34" charset="0"/>
                        </a:rPr>
                        <a:t>" component supports properly, at request, the needs of the "</a:t>
                      </a:r>
                      <a:r>
                        <a:rPr lang="en-GB" sz="800" b="0" i="0" u="none" strike="noStrike" kern="1200" dirty="0" err="1">
                          <a:solidFill>
                            <a:schemeClr val="tx1"/>
                          </a:solidFill>
                          <a:effectLst/>
                          <a:latin typeface="+mn-lt"/>
                          <a:ea typeface="+mn-ea"/>
                          <a:cs typeface="Calibri" panose="020F0502020204030204" pitchFamily="34" charset="0"/>
                        </a:rPr>
                        <a:t>CustomerApp</a:t>
                      </a:r>
                      <a:r>
                        <a:rPr lang="en-GB" sz="800" b="0" i="0" u="none" strike="noStrike" kern="1200" dirty="0">
                          <a:solidFill>
                            <a:schemeClr val="tx1"/>
                          </a:solidFill>
                          <a:effectLst/>
                          <a:latin typeface="+mn-lt"/>
                          <a:ea typeface="+mn-ea"/>
                          <a:cs typeface="Calibri" panose="020F0502020204030204" pitchFamily="34" charset="0"/>
                        </a:rPr>
                        <a:t>" application.”</a:t>
                      </a:r>
                    </a:p>
                  </a:txBody>
                  <a:tcPr marL="0" marR="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pt-PT" sz="1200" kern="1200" noProof="0" dirty="0">
                        <a:solidFill>
                          <a:schemeClr val="tx1"/>
                        </a:solidFill>
                        <a:latin typeface="+mj-lt"/>
                        <a:ea typeface="+mn-ea"/>
                        <a:cs typeface="Times New Roman" pitchFamily="18"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Início: 02-05-2022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PT" sz="10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Fim: 29-05-2022</a:t>
                      </a:r>
                      <a:endParaRPr kumimoji="0" lang="pt-PT"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PT"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marL="0" marR="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pt-PT" sz="2400" b="0" i="0" u="none" strike="noStrike" kern="1200" dirty="0">
                          <a:solidFill>
                            <a:srgbClr val="FF0000"/>
                          </a:solidFill>
                          <a:latin typeface="+mn-lt"/>
                          <a:ea typeface="+mn-ea"/>
                          <a:cs typeface="+mn-cs"/>
                          <a:sym typeface="Wingdings"/>
                        </a:rPr>
                        <a:t></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77F00284-704B-56BC-DBC7-58CD459E4E3E}"/>
              </a:ext>
            </a:extLst>
          </p:cNvPr>
          <p:cNvSpPr txBox="1"/>
          <p:nvPr/>
        </p:nvSpPr>
        <p:spPr>
          <a:xfrm>
            <a:off x="459496" y="4988271"/>
            <a:ext cx="5076163" cy="261610"/>
          </a:xfrm>
          <a:prstGeom prst="rect">
            <a:avLst/>
          </a:prstGeom>
          <a:noFill/>
        </p:spPr>
        <p:txBody>
          <a:bodyPr wrap="square" rtlCol="0">
            <a:spAutoFit/>
          </a:bodyPr>
          <a:lstStyle/>
          <a:p>
            <a:r>
              <a:rPr lang="pt-PT" sz="1050" dirty="0">
                <a:highlight>
                  <a:srgbClr val="FFFF00"/>
                </a:highlight>
              </a:rPr>
              <a:t>Nota: </a:t>
            </a:r>
            <a:r>
              <a:rPr lang="pt-PT" sz="1050" dirty="0" err="1">
                <a:highlight>
                  <a:srgbClr val="FFFF00"/>
                </a:highlight>
              </a:rPr>
              <a:t>User</a:t>
            </a:r>
            <a:r>
              <a:rPr lang="pt-PT" sz="1050" dirty="0">
                <a:highlight>
                  <a:srgbClr val="FFFF00"/>
                </a:highlight>
              </a:rPr>
              <a:t> </a:t>
            </a:r>
            <a:r>
              <a:rPr lang="pt-PT" sz="1050" dirty="0" err="1">
                <a:highlight>
                  <a:srgbClr val="FFFF00"/>
                </a:highlight>
              </a:rPr>
              <a:t>stories</a:t>
            </a:r>
            <a:r>
              <a:rPr lang="pt-PT" sz="1050" dirty="0">
                <a:highlight>
                  <a:srgbClr val="FFFF00"/>
                </a:highlight>
              </a:rPr>
              <a:t> de prioridade 5.</a:t>
            </a:r>
          </a:p>
        </p:txBody>
      </p:sp>
    </p:spTree>
    <p:extLst>
      <p:ext uri="{BB962C8B-B14F-4D97-AF65-F5344CB8AC3E}">
        <p14:creationId xmlns:p14="http://schemas.microsoft.com/office/powerpoint/2010/main" val="201358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74766" y="2813933"/>
            <a:ext cx="10859588" cy="3416320"/>
          </a:xfrm>
          <a:prstGeom prst="rect">
            <a:avLst/>
          </a:prstGeom>
        </p:spPr>
        <p:txBody>
          <a:bodyPr wrap="square">
            <a:spAutoFit/>
          </a:bodyPr>
          <a:lstStyle/>
          <a:p>
            <a:pPr marL="285750" indent="-285750">
              <a:buFont typeface="Arial" panose="020B0604020202020204" pitchFamily="34" charset="0"/>
              <a:buChar char="•"/>
            </a:pPr>
            <a:r>
              <a:rPr lang="pt-PT" dirty="0"/>
              <a:t>Sprint B:</a:t>
            </a:r>
          </a:p>
          <a:p>
            <a:pPr marL="742950" lvl="1" indent="-285750">
              <a:buFont typeface="Arial" panose="020B0604020202020204" pitchFamily="34" charset="0"/>
              <a:buChar char="•"/>
            </a:pPr>
            <a:r>
              <a:rPr lang="pt-PT" dirty="0"/>
              <a:t>Registos de </a:t>
            </a:r>
            <a:r>
              <a:rPr lang="pt-PT" dirty="0" err="1"/>
              <a:t>Customers</a:t>
            </a:r>
            <a:r>
              <a:rPr lang="pt-PT" dirty="0"/>
              <a:t>;</a:t>
            </a:r>
          </a:p>
          <a:p>
            <a:pPr marL="742950" lvl="1" indent="-285750">
              <a:buFont typeface="Arial" panose="020B0604020202020204" pitchFamily="34" charset="0"/>
              <a:buChar char="•"/>
            </a:pPr>
            <a:r>
              <a:rPr lang="pt-PT" dirty="0"/>
              <a:t>Registo de </a:t>
            </a:r>
            <a:r>
              <a:rPr lang="pt-PT" dirty="0" err="1"/>
              <a:t>Products</a:t>
            </a:r>
            <a:r>
              <a:rPr lang="pt-PT" dirty="0"/>
              <a:t>;</a:t>
            </a:r>
          </a:p>
          <a:p>
            <a:pPr marL="742950" lvl="1" indent="-285750">
              <a:buFont typeface="Arial" panose="020B0604020202020204" pitchFamily="34" charset="0"/>
              <a:buChar char="•"/>
            </a:pPr>
            <a:r>
              <a:rPr lang="pt-PT" dirty="0"/>
              <a:t>Registo de </a:t>
            </a:r>
            <a:r>
              <a:rPr lang="pt-PT" dirty="0" err="1"/>
              <a:t>Orders</a:t>
            </a:r>
            <a:r>
              <a:rPr lang="pt-PT" dirty="0"/>
              <a:t>;</a:t>
            </a:r>
          </a:p>
          <a:p>
            <a:pPr marL="742950" lvl="1" indent="-285750">
              <a:buFont typeface="Arial" panose="020B0604020202020204" pitchFamily="34" charset="0"/>
              <a:buChar char="•"/>
            </a:pPr>
            <a:r>
              <a:rPr lang="pt-PT" dirty="0"/>
              <a:t>Pesquisar/visualizar os </a:t>
            </a:r>
            <a:r>
              <a:rPr lang="pt-PT" dirty="0" err="1"/>
              <a:t>products</a:t>
            </a:r>
            <a:r>
              <a:rPr lang="pt-PT" dirty="0"/>
              <a:t> por determinados filtros (categoria, marcas, </a:t>
            </a:r>
            <a:r>
              <a:rPr lang="pt-PT" dirty="0" err="1"/>
              <a:t>etc</a:t>
            </a:r>
            <a:r>
              <a:rPr lang="pt-PT" dirty="0"/>
              <a:t>);</a:t>
            </a:r>
          </a:p>
          <a:p>
            <a:pPr marL="742950" lvl="1" indent="-285750">
              <a:buFont typeface="Arial" panose="020B0604020202020204" pitchFamily="34" charset="0"/>
              <a:buChar char="•"/>
            </a:pPr>
            <a:r>
              <a:rPr lang="pt-PT" dirty="0"/>
              <a:t>Definir a planta do armazém (</a:t>
            </a:r>
            <a:r>
              <a:rPr lang="pt-PT" dirty="0" err="1"/>
              <a:t>warehouse</a:t>
            </a:r>
            <a:r>
              <a:rPr lang="pt-PT" dirty="0"/>
              <a:t>) através da importação de um ficheiro JSON.</a:t>
            </a:r>
          </a:p>
          <a:p>
            <a:pPr marL="285750" indent="-285750">
              <a:buFont typeface="Arial" panose="020B0604020202020204" pitchFamily="34" charset="0"/>
              <a:buChar char="•"/>
            </a:pPr>
            <a:r>
              <a:rPr lang="pt-PT" dirty="0"/>
              <a:t>Sprint C:</a:t>
            </a:r>
          </a:p>
          <a:p>
            <a:pPr marL="742950" lvl="1" indent="-285750">
              <a:buFont typeface="Arial" panose="020B0604020202020204" pitchFamily="34" charset="0"/>
              <a:buChar char="•"/>
            </a:pPr>
            <a:r>
              <a:rPr lang="pt-PT" dirty="0"/>
              <a:t>Escolher um AGV para preparar uma </a:t>
            </a:r>
            <a:r>
              <a:rPr lang="pt-PT" dirty="0" err="1"/>
              <a:t>Order</a:t>
            </a:r>
            <a:r>
              <a:rPr lang="pt-PT" dirty="0"/>
              <a:t>;</a:t>
            </a:r>
          </a:p>
          <a:p>
            <a:pPr marL="742950" lvl="1" indent="-285750">
              <a:buFont typeface="Arial" panose="020B0604020202020204" pitchFamily="34" charset="0"/>
              <a:buChar char="•"/>
            </a:pPr>
            <a:r>
              <a:rPr lang="pt-PT" dirty="0"/>
              <a:t>Atribuição automática de </a:t>
            </a:r>
            <a:r>
              <a:rPr lang="pt-PT" dirty="0" err="1"/>
              <a:t>Orders</a:t>
            </a:r>
            <a:r>
              <a:rPr lang="pt-PT" dirty="0"/>
              <a:t> a </a:t>
            </a:r>
            <a:r>
              <a:rPr lang="pt-PT" dirty="0" err="1"/>
              <a:t>AGVs</a:t>
            </a:r>
            <a:r>
              <a:rPr lang="pt-PT" dirty="0"/>
              <a:t> com algoritmo FIFO;</a:t>
            </a:r>
          </a:p>
          <a:p>
            <a:pPr marL="742950" lvl="1" indent="-285750">
              <a:buFont typeface="Arial" panose="020B0604020202020204" pitchFamily="34" charset="0"/>
              <a:buChar char="•"/>
            </a:pPr>
            <a:r>
              <a:rPr lang="pt-PT" dirty="0"/>
              <a:t>Módulo de comunicação bidirecional entre AGV Manager e o AGV Digital </a:t>
            </a:r>
            <a:r>
              <a:rPr lang="pt-PT" dirty="0" err="1"/>
              <a:t>Twin</a:t>
            </a:r>
            <a:r>
              <a:rPr lang="pt-PT" dirty="0"/>
              <a:t>;</a:t>
            </a:r>
          </a:p>
          <a:p>
            <a:pPr marL="742950" lvl="1" indent="-285750">
              <a:buFont typeface="Arial" panose="020B0604020202020204" pitchFamily="34" charset="0"/>
              <a:buChar char="•"/>
            </a:pPr>
            <a:r>
              <a:rPr lang="pt-PT" dirty="0"/>
              <a:t>Possibilidade de atualizar as </a:t>
            </a:r>
            <a:r>
              <a:rPr lang="pt-PT" dirty="0" err="1"/>
              <a:t>orders</a:t>
            </a:r>
            <a:r>
              <a:rPr lang="pt-PT" dirty="0"/>
              <a:t> que já estão a ser preparadas pelos </a:t>
            </a:r>
            <a:r>
              <a:rPr lang="pt-PT" dirty="0" err="1"/>
              <a:t>AGVs</a:t>
            </a:r>
            <a:r>
              <a:rPr lang="pt-PT" dirty="0"/>
              <a:t>;</a:t>
            </a:r>
          </a:p>
          <a:p>
            <a:pPr marL="742950" lvl="1" indent="-285750">
              <a:buFont typeface="Arial" panose="020B0604020202020204" pitchFamily="34" charset="0"/>
              <a:buChar char="•"/>
            </a:pPr>
            <a:endParaRPr lang="pt-PT" dirty="0"/>
          </a:p>
        </p:txBody>
      </p:sp>
      <p:sp>
        <p:nvSpPr>
          <p:cNvPr id="4" name="Título 3"/>
          <p:cNvSpPr>
            <a:spLocks noGrp="1"/>
          </p:cNvSpPr>
          <p:nvPr>
            <p:ph type="title"/>
          </p:nvPr>
        </p:nvSpPr>
        <p:spPr/>
        <p:txBody>
          <a:bodyPr/>
          <a:lstStyle/>
          <a:p>
            <a:r>
              <a:rPr lang="pt-PT" dirty="0"/>
              <a:t>Principais objetivos do sistema</a:t>
            </a:r>
          </a:p>
        </p:txBody>
      </p:sp>
    </p:spTree>
    <p:extLst>
      <p:ext uri="{BB962C8B-B14F-4D97-AF65-F5344CB8AC3E}">
        <p14:creationId xmlns:p14="http://schemas.microsoft.com/office/powerpoint/2010/main" val="234049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74766" y="2813932"/>
            <a:ext cx="7464334" cy="2585323"/>
          </a:xfrm>
          <a:prstGeom prst="rect">
            <a:avLst/>
          </a:prstGeom>
        </p:spPr>
        <p:txBody>
          <a:bodyPr wrap="square">
            <a:spAutoFit/>
          </a:bodyPr>
          <a:lstStyle/>
          <a:p>
            <a:pPr marL="742950" lvl="1" indent="-285750">
              <a:buFont typeface="Arial" panose="020B0604020202020204" pitchFamily="34" charset="0"/>
              <a:buChar char="•"/>
            </a:pPr>
            <a:r>
              <a:rPr lang="pt-PT" dirty="0"/>
              <a:t>A metodologia usado foi </a:t>
            </a:r>
            <a:r>
              <a:rPr lang="pt-PT" dirty="0" err="1"/>
              <a:t>Scrum</a:t>
            </a:r>
            <a:r>
              <a:rPr lang="pt-PT" dirty="0"/>
              <a:t>;</a:t>
            </a:r>
          </a:p>
          <a:p>
            <a:pPr marL="742950" lvl="1" indent="-285750">
              <a:buFont typeface="Arial" panose="020B0604020202020204" pitchFamily="34" charset="0"/>
              <a:buChar char="•"/>
            </a:pPr>
            <a:r>
              <a:rPr lang="pt-PT" dirty="0"/>
              <a:t>A resolução de conflitos foi feita em reuniões (</a:t>
            </a:r>
            <a:r>
              <a:rPr lang="pt-PT" dirty="0" err="1"/>
              <a:t>group</a:t>
            </a:r>
            <a:r>
              <a:rPr lang="pt-PT" dirty="0"/>
              <a:t> meetings) sempre que consideradas necessários por qualquer membro onde reuníamos para organizar o trabalho, pedir opiniões, ajuda e chegarmos a um consenso com grupo;</a:t>
            </a:r>
          </a:p>
          <a:p>
            <a:pPr marL="742950" lvl="1" indent="-285750">
              <a:buFont typeface="Arial" panose="020B0604020202020204" pitchFamily="34" charset="0"/>
              <a:buChar char="•"/>
            </a:pPr>
            <a:r>
              <a:rPr lang="pt-PT" dirty="0"/>
              <a:t>A atribuição das </a:t>
            </a:r>
            <a:r>
              <a:rPr lang="pt-PT" dirty="0" err="1"/>
              <a:t>User</a:t>
            </a:r>
            <a:r>
              <a:rPr lang="pt-PT" dirty="0"/>
              <a:t> </a:t>
            </a:r>
            <a:r>
              <a:rPr lang="pt-PT" dirty="0" err="1"/>
              <a:t>Stories</a:t>
            </a:r>
            <a:r>
              <a:rPr lang="pt-PT" dirty="0"/>
              <a:t> aos membros foi feita tendo em conta o contacto direto com os temas das </a:t>
            </a:r>
            <a:r>
              <a:rPr lang="pt-PT" dirty="0" err="1"/>
              <a:t>User</a:t>
            </a:r>
            <a:r>
              <a:rPr lang="pt-PT" dirty="0"/>
              <a:t> </a:t>
            </a:r>
            <a:r>
              <a:rPr lang="pt-PT" dirty="0" err="1"/>
              <a:t>Stories</a:t>
            </a:r>
            <a:r>
              <a:rPr lang="pt-PT" dirty="0"/>
              <a:t> do Sprint anterior;</a:t>
            </a:r>
          </a:p>
        </p:txBody>
      </p:sp>
      <p:sp>
        <p:nvSpPr>
          <p:cNvPr id="4" name="Título 3"/>
          <p:cNvSpPr>
            <a:spLocks noGrp="1"/>
          </p:cNvSpPr>
          <p:nvPr>
            <p:ph type="title"/>
          </p:nvPr>
        </p:nvSpPr>
        <p:spPr/>
        <p:txBody>
          <a:bodyPr/>
          <a:lstStyle/>
          <a:p>
            <a:r>
              <a:rPr lang="pt-PT" sz="3200" dirty="0"/>
              <a:t>Metodologia de trabalho em equipa e estratégia para resolução de conflitos</a:t>
            </a:r>
          </a:p>
        </p:txBody>
      </p:sp>
      <p:pic>
        <p:nvPicPr>
          <p:cNvPr id="8" name="Picture 7" descr="Graphical user interface, application&#10;&#10;Description automatically generated">
            <a:extLst>
              <a:ext uri="{FF2B5EF4-FFF2-40B4-BE49-F238E27FC236}">
                <a16:creationId xmlns:a16="http://schemas.microsoft.com/office/drawing/2014/main" id="{852B59DD-5FA5-CFFA-81E1-F10B40899909}"/>
              </a:ext>
            </a:extLst>
          </p:cNvPr>
          <p:cNvPicPr>
            <a:picLocks noChangeAspect="1"/>
          </p:cNvPicPr>
          <p:nvPr/>
        </p:nvPicPr>
        <p:blipFill>
          <a:blip r:embed="rId2"/>
          <a:stretch>
            <a:fillRect/>
          </a:stretch>
        </p:blipFill>
        <p:spPr>
          <a:xfrm>
            <a:off x="8619487" y="2581588"/>
            <a:ext cx="2593757" cy="3318051"/>
          </a:xfrm>
          <a:prstGeom prst="rect">
            <a:avLst/>
          </a:prstGeom>
        </p:spPr>
      </p:pic>
      <p:sp>
        <p:nvSpPr>
          <p:cNvPr id="9" name="TextBox 8">
            <a:extLst>
              <a:ext uri="{FF2B5EF4-FFF2-40B4-BE49-F238E27FC236}">
                <a16:creationId xmlns:a16="http://schemas.microsoft.com/office/drawing/2014/main" id="{D5527676-5F7E-C3A6-BACE-DE444D3B7502}"/>
              </a:ext>
            </a:extLst>
          </p:cNvPr>
          <p:cNvSpPr txBox="1"/>
          <p:nvPr/>
        </p:nvSpPr>
        <p:spPr>
          <a:xfrm>
            <a:off x="8619487" y="6038850"/>
            <a:ext cx="2593757" cy="445646"/>
          </a:xfrm>
          <a:prstGeom prst="rect">
            <a:avLst/>
          </a:prstGeom>
          <a:noFill/>
        </p:spPr>
        <p:txBody>
          <a:bodyPr wrap="square" rtlCol="0">
            <a:spAutoFit/>
          </a:bodyPr>
          <a:lstStyle/>
          <a:p>
            <a:pPr algn="ctr"/>
            <a:r>
              <a:rPr lang="pt-PT" sz="1100" dirty="0"/>
              <a:t>Exemplo de algumas das </a:t>
            </a:r>
            <a:r>
              <a:rPr lang="pt-PT" sz="1100" dirty="0" err="1"/>
              <a:t>group</a:t>
            </a:r>
            <a:r>
              <a:rPr lang="pt-PT" sz="1100" dirty="0"/>
              <a:t> meetings registadas no </a:t>
            </a:r>
            <a:r>
              <a:rPr lang="pt-PT" sz="1100" dirty="0" err="1"/>
              <a:t>Jira</a:t>
            </a:r>
            <a:endParaRPr lang="pt-PT" sz="1100" dirty="0"/>
          </a:p>
        </p:txBody>
      </p:sp>
    </p:spTree>
    <p:extLst>
      <p:ext uri="{BB962C8B-B14F-4D97-AF65-F5344CB8AC3E}">
        <p14:creationId xmlns:p14="http://schemas.microsoft.com/office/powerpoint/2010/main" val="36056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154953" y="973668"/>
            <a:ext cx="8761413" cy="706964"/>
          </a:xfrm>
        </p:spPr>
        <p:txBody>
          <a:bodyPr vert="horz" lIns="91440" tIns="45720" rIns="91440" bIns="45720" rtlCol="0" anchor="ctr">
            <a:normAutofit/>
          </a:bodyPr>
          <a:lstStyle/>
          <a:p>
            <a:pPr>
              <a:lnSpc>
                <a:spcPct val="90000"/>
              </a:lnSpc>
            </a:pPr>
            <a:r>
              <a:rPr lang="en-US" sz="2000"/>
              <a:t>Metodologia de trabalho em equipa e estratégia para resolução de conflitos</a:t>
            </a:r>
          </a:p>
        </p:txBody>
      </p:sp>
      <p:sp>
        <p:nvSpPr>
          <p:cNvPr id="10" name="Retângulo 2">
            <a:extLst>
              <a:ext uri="{FF2B5EF4-FFF2-40B4-BE49-F238E27FC236}">
                <a16:creationId xmlns:a16="http://schemas.microsoft.com/office/drawing/2014/main" id="{A58548A5-58EA-E37F-D9E0-8BB0E4ADDDA7}"/>
              </a:ext>
            </a:extLst>
          </p:cNvPr>
          <p:cNvSpPr/>
          <p:nvPr/>
        </p:nvSpPr>
        <p:spPr>
          <a:xfrm>
            <a:off x="293914" y="2520750"/>
            <a:ext cx="3481054" cy="3416300"/>
          </a:xfrm>
          <a:prstGeom prst="rect">
            <a:avLst/>
          </a:prstGeom>
        </p:spPr>
        <p:txBody>
          <a:bodyPr vert="horz" lIns="91440" tIns="45720" rIns="91440" bIns="45720" rtlCol="0" anchor="ctr">
            <a:normAutofit/>
          </a:bodyPr>
          <a:lstStyle/>
          <a:p>
            <a:pPr marL="742950" lvl="1" indent="-285750">
              <a:spcBef>
                <a:spcPts val="1000"/>
              </a:spcBef>
              <a:buClr>
                <a:schemeClr val="accent1"/>
              </a:buClr>
              <a:buSzPct val="80000"/>
              <a:buFont typeface="Wingdings 3" charset="2"/>
              <a:buChar char=""/>
            </a:pPr>
            <a:r>
              <a:rPr lang="en-US" sz="1600" dirty="0">
                <a:solidFill>
                  <a:schemeClr val="tx1">
                    <a:lumMod val="75000"/>
                    <a:lumOff val="25000"/>
                  </a:schemeClr>
                </a:solidFill>
              </a:rPr>
              <a:t>Para </a:t>
            </a:r>
            <a:r>
              <a:rPr lang="en-US" sz="1600" dirty="0" err="1">
                <a:solidFill>
                  <a:schemeClr val="tx1">
                    <a:lumMod val="75000"/>
                    <a:lumOff val="25000"/>
                  </a:schemeClr>
                </a:solidFill>
              </a:rPr>
              <a:t>manter</a:t>
            </a:r>
            <a:r>
              <a:rPr lang="en-US" sz="1600" dirty="0">
                <a:solidFill>
                  <a:schemeClr val="tx1">
                    <a:lumMod val="75000"/>
                    <a:lumOff val="25000"/>
                  </a:schemeClr>
                </a:solidFill>
              </a:rPr>
              <a:t> o </a:t>
            </a:r>
            <a:r>
              <a:rPr lang="en-US" sz="1600" dirty="0" err="1">
                <a:solidFill>
                  <a:schemeClr val="tx1">
                    <a:lumMod val="75000"/>
                    <a:lumOff val="25000"/>
                  </a:schemeClr>
                </a:solidFill>
              </a:rPr>
              <a:t>controlo</a:t>
            </a:r>
            <a:r>
              <a:rPr lang="en-US" sz="1600" dirty="0">
                <a:solidFill>
                  <a:schemeClr val="tx1">
                    <a:lumMod val="75000"/>
                    <a:lumOff val="25000"/>
                  </a:schemeClr>
                </a:solidFill>
              </a:rPr>
              <a:t> e o </a:t>
            </a:r>
            <a:r>
              <a:rPr lang="en-US" sz="1600" dirty="0" err="1">
                <a:solidFill>
                  <a:schemeClr val="tx1">
                    <a:lumMod val="75000"/>
                    <a:lumOff val="25000"/>
                  </a:schemeClr>
                </a:solidFill>
              </a:rPr>
              <a:t>conhecimento</a:t>
            </a:r>
            <a:r>
              <a:rPr lang="en-US" sz="1600" dirty="0">
                <a:solidFill>
                  <a:schemeClr val="tx1">
                    <a:lumMod val="75000"/>
                    <a:lumOff val="25000"/>
                  </a:schemeClr>
                </a:solidFill>
              </a:rPr>
              <a:t> do que </a:t>
            </a:r>
            <a:r>
              <a:rPr lang="en-US" sz="1600" dirty="0" err="1">
                <a:solidFill>
                  <a:schemeClr val="tx1">
                    <a:lumMod val="75000"/>
                    <a:lumOff val="25000"/>
                  </a:schemeClr>
                </a:solidFill>
              </a:rPr>
              <a:t>os</a:t>
            </a:r>
            <a:r>
              <a:rPr lang="en-US" sz="1600" dirty="0">
                <a:solidFill>
                  <a:schemeClr val="tx1">
                    <a:lumMod val="75000"/>
                    <a:lumOff val="25000"/>
                  </a:schemeClr>
                </a:solidFill>
              </a:rPr>
              <a:t> </a:t>
            </a:r>
            <a:r>
              <a:rPr lang="en-US" sz="1600" dirty="0" err="1">
                <a:solidFill>
                  <a:schemeClr val="tx1">
                    <a:lumMod val="75000"/>
                    <a:lumOff val="25000"/>
                  </a:schemeClr>
                </a:solidFill>
              </a:rPr>
              <a:t>membros</a:t>
            </a:r>
            <a:r>
              <a:rPr lang="en-US" sz="1600" dirty="0">
                <a:solidFill>
                  <a:schemeClr val="tx1">
                    <a:lumMod val="75000"/>
                    <a:lumOff val="25000"/>
                  </a:schemeClr>
                </a:solidFill>
              </a:rPr>
              <a:t> da </a:t>
            </a:r>
            <a:r>
              <a:rPr lang="en-US" sz="1600" dirty="0" err="1">
                <a:solidFill>
                  <a:schemeClr val="tx1">
                    <a:lumMod val="75000"/>
                    <a:lumOff val="25000"/>
                  </a:schemeClr>
                </a:solidFill>
              </a:rPr>
              <a:t>equipa</a:t>
            </a:r>
            <a:r>
              <a:rPr lang="en-US" sz="1600" dirty="0">
                <a:solidFill>
                  <a:schemeClr val="tx1">
                    <a:lumMod val="75000"/>
                    <a:lumOff val="25000"/>
                  </a:schemeClr>
                </a:solidFill>
              </a:rPr>
              <a:t> </a:t>
            </a:r>
            <a:r>
              <a:rPr lang="en-US" sz="1600" dirty="0" err="1">
                <a:solidFill>
                  <a:schemeClr val="tx1">
                    <a:lumMod val="75000"/>
                    <a:lumOff val="25000"/>
                  </a:schemeClr>
                </a:solidFill>
              </a:rPr>
              <a:t>estão</a:t>
            </a:r>
            <a:r>
              <a:rPr lang="en-US" sz="1600" dirty="0">
                <a:solidFill>
                  <a:schemeClr val="tx1">
                    <a:lumMod val="75000"/>
                    <a:lumOff val="25000"/>
                  </a:schemeClr>
                </a:solidFill>
              </a:rPr>
              <a:t> a </a:t>
            </a:r>
            <a:r>
              <a:rPr lang="en-US" sz="1600" dirty="0" err="1">
                <a:solidFill>
                  <a:schemeClr val="tx1">
                    <a:lumMod val="75000"/>
                    <a:lumOff val="25000"/>
                  </a:schemeClr>
                </a:solidFill>
              </a:rPr>
              <a:t>fazer</a:t>
            </a:r>
            <a:r>
              <a:rPr lang="en-US" sz="1600" dirty="0">
                <a:solidFill>
                  <a:schemeClr val="tx1">
                    <a:lumMod val="75000"/>
                    <a:lumOff val="25000"/>
                  </a:schemeClr>
                </a:solidFill>
              </a:rPr>
              <a:t> </a:t>
            </a:r>
            <a:r>
              <a:rPr lang="en-US" sz="1600" dirty="0" err="1">
                <a:solidFill>
                  <a:schemeClr val="tx1">
                    <a:lumMod val="75000"/>
                    <a:lumOff val="25000"/>
                  </a:schemeClr>
                </a:solidFill>
              </a:rPr>
              <a:t>usamos</a:t>
            </a:r>
            <a:r>
              <a:rPr lang="en-US" sz="1600" dirty="0">
                <a:solidFill>
                  <a:schemeClr val="tx1">
                    <a:lumMod val="75000"/>
                    <a:lumOff val="25000"/>
                  </a:schemeClr>
                </a:solidFill>
              </a:rPr>
              <a:t> o Jira.</a:t>
            </a:r>
          </a:p>
        </p:txBody>
      </p:sp>
      <p:pic>
        <p:nvPicPr>
          <p:cNvPr id="7" name="Picture 6" descr="Text, letter&#10;&#10;Description automatically generated">
            <a:extLst>
              <a:ext uri="{FF2B5EF4-FFF2-40B4-BE49-F238E27FC236}">
                <a16:creationId xmlns:a16="http://schemas.microsoft.com/office/drawing/2014/main" id="{215B9E9C-BEC2-0DCB-5FFD-4ED7C1274AB3}"/>
              </a:ext>
            </a:extLst>
          </p:cNvPr>
          <p:cNvPicPr>
            <a:picLocks noChangeAspect="1"/>
          </p:cNvPicPr>
          <p:nvPr/>
        </p:nvPicPr>
        <p:blipFill>
          <a:blip r:embed="rId2"/>
          <a:stretch>
            <a:fillRect/>
          </a:stretch>
        </p:blipFill>
        <p:spPr>
          <a:xfrm>
            <a:off x="4506686" y="2520750"/>
            <a:ext cx="6894835" cy="367150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2531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89229331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1027</TotalTime>
  <Words>1085</Words>
  <Application>Microsoft Macintosh PowerPoint</Application>
  <PresentationFormat>Widescreen</PresentationFormat>
  <Paragraphs>293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LEI21_22_S4_2DK_03 Progresso – Sprint C </vt:lpstr>
      <vt:lpstr>Resumo</vt:lpstr>
      <vt:lpstr>Backlog</vt:lpstr>
      <vt:lpstr>Planeamento</vt:lpstr>
      <vt:lpstr>Atividades Concluídas</vt:lpstr>
      <vt:lpstr>Atividades Em Curso/A Iniciar</vt:lpstr>
      <vt:lpstr>Principais objetivos do sistema</vt:lpstr>
      <vt:lpstr>Metodologia de trabalho em equipa e estratégia para resolução de conflitos</vt:lpstr>
      <vt:lpstr>Metodologia de trabalho em equipa e estratégia para resolução de conflitos</vt:lpstr>
      <vt:lpstr>A melhorar</vt:lpstr>
      <vt:lpstr>Resultados esperados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Gerir projetos</dc:title>
  <dc:creator>Ana Abreu</dc:creator>
  <cp:lastModifiedBy>Tiago Pinto (1200626)</cp:lastModifiedBy>
  <cp:revision>70</cp:revision>
  <dcterms:created xsi:type="dcterms:W3CDTF">2015-06-02T09:01:30Z</dcterms:created>
  <dcterms:modified xsi:type="dcterms:W3CDTF">2022-05-31T12:19:32Z</dcterms:modified>
</cp:coreProperties>
</file>