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58"/>
  </p:normalViewPr>
  <p:slideViewPr>
    <p:cSldViewPr snapToGrid="0">
      <p:cViewPr varScale="1">
        <p:scale>
          <a:sx n="133" d="100"/>
          <a:sy n="133" d="100"/>
        </p:scale>
        <p:origin x="4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53A-4514-02CC-64B8-67EFBE6C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F02966-8489-2413-0D5E-D3F7ACF0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3C03DE-CDBD-E4A8-AE37-99DA8036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E80E8-A88E-5043-3B14-00498350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A8149D-86CF-F33C-5537-9362D3CB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9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0A75D-3FAD-6D35-D5CA-325D89C0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9A866C-716C-68D3-552F-AE3603D6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2E7A3-C93B-589A-323D-F342037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6C210-B745-7A68-2F23-BC765D61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F31DFF-F0EB-18CC-2747-817B7907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7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6963B7-4BAB-A06B-624C-363EBD907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B05EF7-1B69-E456-53FD-077667A27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8897F-5313-C14C-00CE-9BF8F8DF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678A5-2F1E-92E9-8BD4-D87B24BA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C928B8-A986-163F-9363-641974C7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78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16C60-4F9B-F00D-BF08-5258A1E7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8C2ED-7259-3E05-789A-D9BB7765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80E61-ED7B-88C7-4AA3-FAEE242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D08B7-F05B-6D4B-8F3C-6F2EF7C5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4C77A1-97BF-7796-2B81-1A8CAB5D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8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A9CA4-EEC5-713B-26DE-9ADA7A14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B770EB-12F9-361C-8089-74B3A928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CA7A5-6F3C-E53D-C71B-306A4DC3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095FE-196C-D951-5A07-31FC19DA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2096D2-CDDB-B251-CCB6-1B9F0B3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5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6B7AE-CA4F-6E7B-7680-C34547EF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E07EB-93C2-6122-20CB-5522ABE6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A01B30-EAC9-25D8-5F8B-567363E06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CF8AC3-0801-C08D-934E-6DA9B3CC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68E778-D43F-1C38-07B2-D06CB7DF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5F8208-F081-8506-1E40-B793E749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670B-9B88-60DF-F79C-6EC3189A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9A969-9B65-D090-2BCC-3D2B64703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6C775D-5E3C-27A4-D272-E4ACF37F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E5C2FD-196C-87D3-C0DB-312312720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EA8224-56EA-4475-2B79-9A8FB6332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1F64B1-F3DA-3D19-D228-CF3DFD7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9258DE-4E98-EDE3-5553-078ADFF3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DA4D55-461D-467F-5B8C-AE2B49A7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71DDB-4350-B2B5-46F4-980632B1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1E0E98-B426-58E6-2F4C-1CCE6E1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E39C04-0E60-68F1-067D-AE816C47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BE9C4E-4E78-8258-BC24-27D5E176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18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5BFE2C-2335-328D-09CC-BEF007A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C40B3F-936F-5A60-0F35-ACF6BAD4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B62A65-126E-EA3C-BB76-0D88B06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8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9A140-16EC-679F-5EC1-562EFBB4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CFB435-81F8-61B6-CF2D-84AFCB19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7A44EA-4F0B-4935-83B3-175794A23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FC2496-0BA0-C80D-3762-DBD1F3C8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FC3C90-879C-DA26-DCAE-EEC41480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9DD15-97F2-BB1F-1042-27EB472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4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464AF-8DE6-F88A-4690-255853C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7C6E32-7D6D-49A4-07F2-9C0B30D76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7D32A1-5887-F2A3-E594-A420E794E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F3119-1E92-3B87-7B2D-C0B14628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A02F49-699C-C9BB-E1F1-16E930C7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B27825-7BF6-AE96-0AA8-D43A3D8E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2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1679DD-E2F7-428D-2FD9-7B94ED5E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DC92CC-6E77-1F7C-EF95-8E672BA7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E248F-B962-0D9C-2A08-7AE3D7CDB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4E2D2-F32F-DA47-909C-BBD31A7EBA02}" type="datetimeFigureOut">
              <a:rPr lang="pt-BR" smtClean="0"/>
              <a:t>15/10/2024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902AC-5A10-2BF1-CB57-411899DFA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CF132-5058-56D9-9D06-711C9766B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CB829-F3EB-FF41-8992-EB4623EA3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0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pt_br/AmazonRDS/latest/UserGuide/USER_RestoreFromSnapsho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1A4DA-DE96-D1AB-41E9-EB3A3C453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Tech Experts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16938-1BE7-E698-A527-58B55C4D5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Semana 4</a:t>
            </a:r>
          </a:p>
        </p:txBody>
      </p:sp>
    </p:spTree>
    <p:extLst>
      <p:ext uri="{BB962C8B-B14F-4D97-AF65-F5344CB8AC3E}">
        <p14:creationId xmlns:p14="http://schemas.microsoft.com/office/powerpoint/2010/main" val="16784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88C3D-878E-8190-4DD7-D12273201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12973-B030-8DC7-26C4-0A02728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876AEC-F41F-50C7-D33A-C920CF83B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 Machine Learning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has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completed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proof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concept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for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company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small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sample,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now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ready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implement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end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-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to-end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solution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AWS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SageMaker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 The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historical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training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stored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RDS.</a:t>
            </a:r>
            <a:br>
              <a:rPr lang="pt-BR" dirty="0"/>
            </a:b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Which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approach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should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use for training a model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that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data?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A. Write a direct connection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SQL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database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in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B. 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Push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from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Microsoft SQL Server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S3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AWS Data Pipeline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provide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S3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location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C. Move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DynamoDB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set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up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connection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DynamoDB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in.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D. Move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ElastiCache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AWS DMS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set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up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connection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in for fast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access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</a:t>
            </a: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90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7CF7-906E-44D8-F977-1FF6356EF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ADB38-254E-84A9-2D96-2696D44D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9F9EA-5C4D-E533-A7CF-6A1F40FB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 Machine Learning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has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completed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proof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concept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for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company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small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sample,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now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ready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implement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end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-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to-end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solution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AWS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SageMaker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 The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historical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training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stored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RDS.</a:t>
            </a:r>
            <a:br>
              <a:rPr lang="pt-BR" dirty="0"/>
            </a:b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Which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approach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should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use for training a model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that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data?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A. Write a direct connection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SQL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database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in </a:t>
            </a:r>
            <a:r>
              <a:rPr lang="pt-BR" b="0" i="0" u="none" strike="noStrike" dirty="0">
                <a:solidFill>
                  <a:srgbClr val="FF0000"/>
                </a:solidFill>
                <a:effectLst/>
                <a:latin typeface="Roboto Condensed" panose="020F0502020204030204" pitchFamily="34" charset="0"/>
              </a:rPr>
              <a:t>(</a:t>
            </a:r>
            <a:r>
              <a:rPr lang="pt-BR" b="0" i="0" u="none" strike="noStrike" dirty="0" err="1">
                <a:solidFill>
                  <a:srgbClr val="FF0000"/>
                </a:solidFill>
                <a:effectLst/>
                <a:latin typeface="Roboto Condensed" panose="020F0502020204030204" pitchFamily="34" charset="0"/>
              </a:rPr>
              <a:t>Sagemaker</a:t>
            </a:r>
            <a:r>
              <a:rPr lang="pt-BR" b="0" i="0" u="none" strike="noStrike" dirty="0">
                <a:solidFill>
                  <a:srgbClr val="FF0000"/>
                </a:solidFill>
                <a:effectLst/>
                <a:latin typeface="Roboto Condensed" panose="020F0502020204030204" pitchFamily="34" charset="0"/>
              </a:rPr>
              <a:t> Training Jobs, </a:t>
            </a:r>
            <a:r>
              <a:rPr lang="pt-BR" dirty="0">
                <a:solidFill>
                  <a:srgbClr val="FF0000"/>
                </a:solidFill>
                <a:latin typeface="Roboto Condensed" panose="020F0502020204030204" pitchFamily="34" charset="0"/>
              </a:rPr>
              <a:t>Batch </a:t>
            </a:r>
            <a:r>
              <a:rPr lang="pt-BR" dirty="0" err="1">
                <a:solidFill>
                  <a:srgbClr val="FF0000"/>
                </a:solidFill>
                <a:latin typeface="Roboto Condensed" panose="020F0502020204030204" pitchFamily="34" charset="0"/>
              </a:rPr>
              <a:t>transform</a:t>
            </a:r>
            <a:r>
              <a:rPr lang="pt-BR" dirty="0">
                <a:solidFill>
                  <a:srgbClr val="FF0000"/>
                </a:solidFill>
                <a:latin typeface="Roboto Condensed" panose="020F0502020204030204" pitchFamily="34" charset="0"/>
              </a:rPr>
              <a:t>, </a:t>
            </a:r>
            <a:r>
              <a:rPr lang="pt-BR" dirty="0" err="1">
                <a:solidFill>
                  <a:srgbClr val="FF0000"/>
                </a:solidFill>
                <a:latin typeface="Roboto Condensed" panose="020F0502020204030204" pitchFamily="34" charset="0"/>
              </a:rPr>
              <a:t>processing</a:t>
            </a:r>
            <a:r>
              <a:rPr lang="pt-BR" dirty="0">
                <a:solidFill>
                  <a:srgbClr val="FF000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Roboto Condensed" panose="020F0502020204030204" pitchFamily="34" charset="0"/>
              </a:rPr>
              <a:t>job</a:t>
            </a:r>
            <a:r>
              <a:rPr lang="pt-BR" dirty="0">
                <a:solidFill>
                  <a:srgbClr val="FF000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Roboto Condensed" panose="020F0502020204030204" pitchFamily="34" charset="0"/>
              </a:rPr>
              <a:t>etc</a:t>
            </a:r>
            <a:r>
              <a:rPr lang="pt-BR" dirty="0">
                <a:solidFill>
                  <a:srgbClr val="FF0000"/>
                </a:solidFill>
                <a:latin typeface="Roboto Condensed" panose="020F0502020204030204" pitchFamily="34" charset="0"/>
              </a:rPr>
              <a:t>, só leem dados do S3)</a:t>
            </a:r>
            <a:endParaRPr lang="pt-BR" b="0" i="0" u="none" strike="noStrike" dirty="0">
              <a:solidFill>
                <a:srgbClr val="FF000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B. 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Push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from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Microsoft SQL Server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S3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AWS Data Pipeline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provide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S3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location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notebook.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C. Move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DynamoDB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set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up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connection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DynamoDB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in.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D. Move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ElastiCache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00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AWS DMS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set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up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connection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within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pull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in for fast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access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</a:t>
            </a: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49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8948-FBF0-C6AE-48A4-2A7E5549C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4317D-1797-EBE1-0D38-3DC9EE0F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B2983-DD7D-4AAF-030B-21496FA0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 Data Science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team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designing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repository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where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store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large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amount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training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commonly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its machine learning models. As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Scientists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may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create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arbitrary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number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new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every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,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solution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has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scale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automatically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cost-effective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Also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, it must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possible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explore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SQL.</a:t>
            </a:r>
            <a:br>
              <a:rPr lang="pt-BR" dirty="0"/>
            </a:b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Which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storage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scheme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MOST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adapted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scenario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?</a:t>
            </a:r>
            <a:b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</a:br>
            <a:endParaRPr lang="pt-BR" b="0" i="0" u="none" strike="noStrike" dirty="0">
              <a:solidFill>
                <a:srgbClr val="50505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A.Store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files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S3.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B. Store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files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EBS volume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attached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EC2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instance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C. Store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tables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multi-node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Redshift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cluster.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D. Store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global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tables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DynamoDB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</a:t>
            </a: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513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264B5-D637-2BE4-AF3A-20A9BAABF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6B4F5-5BCB-0A64-A3F2-A0886013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F9BAC-634E-F528-013C-8B7EBD83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 Data Science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team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designing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repository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where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will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store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large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amount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training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commonly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its machine learning models. As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Scientists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may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create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arbitrary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number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of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new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every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,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solution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has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scale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automatically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cost-effective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Also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, it must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possible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explore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using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SQL.</a:t>
            </a:r>
            <a:br>
              <a:rPr lang="pt-BR" dirty="0"/>
            </a:b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Which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storage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scheme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MOST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adapted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this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scenario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?</a:t>
            </a:r>
            <a:b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</a:br>
            <a:endParaRPr lang="pt-BR" b="0" i="0" u="none" strike="noStrike" dirty="0">
              <a:solidFill>
                <a:srgbClr val="50505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A.Store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as files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highlight>
                  <a:srgbClr val="FFFF00"/>
                </a:highlight>
                <a:latin typeface="Roboto Condensed" panose="020F0502020204030204" pitchFamily="34" charset="0"/>
              </a:rPr>
              <a:t> S3.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B. Store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files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EBS volume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attached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to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EC2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instance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 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C. Store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tables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a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multi-node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Redshift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cluster.</a:t>
            </a:r>
          </a:p>
          <a:p>
            <a:pPr lvl="1"/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D. Store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datasets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as global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tables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in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Amazon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DynamoDB</a:t>
            </a:r>
            <a: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  <a:t>.</a:t>
            </a: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28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9606-C2EC-32AD-E450-FBC9103C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DF306-96AC-D446-1E65-180A486F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22A8B-F499-F6F7-E1B3-D8E80F14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machine learning (ML)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setting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scientists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deploying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must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personal notebook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/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requirement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b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</a:br>
            <a:endParaRPr lang="pt-BR" b="0" i="0" u="none" strike="noStrike" dirty="0">
              <a:solidFill>
                <a:srgbClr val="50505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A.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Attach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an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IAM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policy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the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IAM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users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of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the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data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scientists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grant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access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only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their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personal notebook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instance</a:t>
            </a:r>
            <a:endParaRPr lang="pt-BR" dirty="0">
              <a:solidFill>
                <a:srgbClr val="505050"/>
              </a:solidFill>
              <a:latin typeface="Roboto Condensed" panose="020F0502020204030204" pitchFamily="34" charset="0"/>
            </a:endParaRPr>
          </a:p>
          <a:p>
            <a:pPr lvl="1"/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B. Use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port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fowarding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prevent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all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internet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traffic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from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being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forwarded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the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notebook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instances</a:t>
            </a:r>
            <a:endParaRPr lang="pt-BR" dirty="0">
              <a:solidFill>
                <a:srgbClr val="505050"/>
              </a:solidFill>
              <a:latin typeface="Roboto Condensed" panose="020F0502020204030204" pitchFamily="34" charset="0"/>
            </a:endParaRPr>
          </a:p>
          <a:p>
            <a:pPr lvl="1"/>
            <a:r>
              <a:rPr lang="pt-BR" dirty="0">
                <a:latin typeface="+mj-lt"/>
              </a:rPr>
              <a:t>C. Use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CloudWatch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to</a:t>
            </a:r>
            <a:r>
              <a:rPr lang="pt-BR" dirty="0">
                <a:latin typeface="+mj-lt"/>
              </a:rPr>
              <a:t> invoque na AWS Lambda </a:t>
            </a:r>
            <a:r>
              <a:rPr lang="pt-BR" dirty="0" err="1">
                <a:latin typeface="+mj-lt"/>
              </a:rPr>
              <a:t>function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that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restrics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unauthorized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access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D. </a:t>
            </a:r>
            <a:r>
              <a:rPr lang="pt-BR" dirty="0" err="1">
                <a:latin typeface="+mj-lt"/>
              </a:rPr>
              <a:t>Attach</a:t>
            </a:r>
            <a:r>
              <a:rPr lang="pt-BR" dirty="0">
                <a:latin typeface="+mj-lt"/>
              </a:rPr>
              <a:t> na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S3 </a:t>
            </a:r>
            <a:r>
              <a:rPr lang="pt-BR" dirty="0" err="1">
                <a:latin typeface="+mj-lt"/>
              </a:rPr>
              <a:t>bucket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policy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to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restrict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access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to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the</a:t>
            </a:r>
            <a:r>
              <a:rPr lang="pt-BR" dirty="0">
                <a:latin typeface="+mj-lt"/>
              </a:rPr>
              <a:t> S3 </a:t>
            </a:r>
            <a:r>
              <a:rPr lang="pt-BR" dirty="0" err="1">
                <a:latin typeface="+mj-lt"/>
              </a:rPr>
              <a:t>buckets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that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contain</a:t>
            </a:r>
            <a:r>
              <a:rPr lang="pt-BR" dirty="0">
                <a:latin typeface="+mj-lt"/>
              </a:rPr>
              <a:t> notebook </a:t>
            </a:r>
            <a:r>
              <a:rPr lang="pt-BR" dirty="0" err="1">
                <a:latin typeface="+mj-lt"/>
              </a:rPr>
              <a:t>instances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others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users</a:t>
            </a:r>
            <a:r>
              <a:rPr lang="pt-B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74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A901-C465-D9BE-2333-88E5B47D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CDE06-2905-B0AE-6E7A-DB04ECBC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Q3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77C5EE-8C8F-6B6D-BA5A-6F2AC951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/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machine learning (ML)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setting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scientists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deploying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Amazon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notebook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must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scientist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personal notebook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/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ML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specialist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meet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requirement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b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</a:br>
            <a:endParaRPr lang="pt-BR" b="0" i="0" u="none" strike="noStrike" dirty="0">
              <a:solidFill>
                <a:srgbClr val="50505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A.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Attach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an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IAM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policy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the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IAM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users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of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the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data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scientists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grant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access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only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their</a:t>
            </a:r>
            <a:r>
              <a:rPr lang="pt-BR" dirty="0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 personal notebook </a:t>
            </a:r>
            <a:r>
              <a:rPr lang="pt-BR" dirty="0" err="1">
                <a:solidFill>
                  <a:srgbClr val="505050"/>
                </a:solidFill>
                <a:highlight>
                  <a:srgbClr val="FFFF00"/>
                </a:highlight>
                <a:latin typeface="Roboto Condensed" panose="020F0502020204030204" pitchFamily="34" charset="0"/>
              </a:rPr>
              <a:t>instance</a:t>
            </a:r>
            <a:endParaRPr lang="pt-BR" dirty="0">
              <a:solidFill>
                <a:srgbClr val="505050"/>
              </a:solidFill>
              <a:highlight>
                <a:srgbClr val="FFFF00"/>
              </a:highlight>
              <a:latin typeface="Roboto Condensed" panose="020F0502020204030204" pitchFamily="34" charset="0"/>
            </a:endParaRPr>
          </a:p>
          <a:p>
            <a:pPr lvl="1"/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B. Use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port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fowarding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prevent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all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>
                <a:solidFill>
                  <a:srgbClr val="505050"/>
                </a:solidFill>
                <a:highlight>
                  <a:srgbClr val="FF0000"/>
                </a:highlight>
                <a:latin typeface="Roboto Condensed" panose="020F0502020204030204" pitchFamily="34" charset="0"/>
              </a:rPr>
              <a:t>internet </a:t>
            </a:r>
            <a:r>
              <a:rPr lang="pt-BR" dirty="0" err="1">
                <a:solidFill>
                  <a:srgbClr val="505050"/>
                </a:solidFill>
                <a:highlight>
                  <a:srgbClr val="FF0000"/>
                </a:highlight>
                <a:latin typeface="Roboto Condensed" panose="020F0502020204030204" pitchFamily="34" charset="0"/>
              </a:rPr>
              <a:t>traffic</a:t>
            </a:r>
            <a:r>
              <a:rPr lang="pt-BR" dirty="0">
                <a:solidFill>
                  <a:srgbClr val="505050"/>
                </a:solidFill>
                <a:highlight>
                  <a:srgbClr val="FF0000"/>
                </a:highlight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from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being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forwarded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to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the</a:t>
            </a:r>
            <a:r>
              <a:rPr lang="pt-BR" dirty="0">
                <a:solidFill>
                  <a:srgbClr val="505050"/>
                </a:solidFill>
                <a:latin typeface="Roboto Condensed" panose="020F0502020204030204" pitchFamily="34" charset="0"/>
              </a:rPr>
              <a:t> notebook </a:t>
            </a:r>
            <a:r>
              <a:rPr lang="pt-BR" dirty="0" err="1">
                <a:solidFill>
                  <a:srgbClr val="505050"/>
                </a:solidFill>
                <a:latin typeface="Roboto Condensed" panose="020F0502020204030204" pitchFamily="34" charset="0"/>
              </a:rPr>
              <a:t>instances</a:t>
            </a:r>
            <a:endParaRPr lang="pt-BR" dirty="0">
              <a:solidFill>
                <a:srgbClr val="505050"/>
              </a:solidFill>
              <a:latin typeface="Roboto Condensed" panose="020F0502020204030204" pitchFamily="34" charset="0"/>
            </a:endParaRPr>
          </a:p>
          <a:p>
            <a:pPr lvl="1"/>
            <a:r>
              <a:rPr lang="pt-BR" dirty="0">
                <a:latin typeface="+mj-lt"/>
              </a:rPr>
              <a:t>C. Use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Amazon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CloudWatch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</a:t>
            </a:r>
            <a:r>
              <a:rPr lang="pt-BR" dirty="0" err="1">
                <a:latin typeface="+mj-lt"/>
              </a:rPr>
              <a:t>to</a:t>
            </a:r>
            <a:r>
              <a:rPr lang="pt-BR" dirty="0">
                <a:latin typeface="+mj-lt"/>
              </a:rPr>
              <a:t> invoque na AWS Lambda </a:t>
            </a:r>
            <a:r>
              <a:rPr lang="pt-BR" dirty="0" err="1">
                <a:latin typeface="+mj-lt"/>
              </a:rPr>
              <a:t>function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that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restrics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unauthorized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access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D. </a:t>
            </a:r>
            <a:r>
              <a:rPr lang="pt-BR" dirty="0" err="1">
                <a:latin typeface="+mj-lt"/>
              </a:rPr>
              <a:t>Attach</a:t>
            </a:r>
            <a:r>
              <a:rPr lang="pt-BR" dirty="0">
                <a:latin typeface="+mj-lt"/>
              </a:rPr>
              <a:t> na </a:t>
            </a:r>
            <a:r>
              <a:rPr lang="pt-BR" dirty="0" err="1">
                <a:latin typeface="+mj-lt"/>
              </a:rPr>
              <a:t>Amazon</a:t>
            </a:r>
            <a:r>
              <a:rPr lang="pt-BR" dirty="0">
                <a:latin typeface="+mj-lt"/>
              </a:rPr>
              <a:t> S3 </a:t>
            </a:r>
            <a:r>
              <a:rPr lang="pt-BR" dirty="0" err="1">
                <a:latin typeface="+mj-lt"/>
              </a:rPr>
              <a:t>bucket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policy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to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restrict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access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to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the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S3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buckets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that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contain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notebook </a:t>
            </a:r>
            <a:r>
              <a:rPr lang="pt-BR" dirty="0" err="1">
                <a:highlight>
                  <a:srgbClr val="FF0000"/>
                </a:highlight>
                <a:latin typeface="+mj-lt"/>
              </a:rPr>
              <a:t>instances</a:t>
            </a:r>
            <a:r>
              <a:rPr lang="pt-BR" dirty="0">
                <a:highlight>
                  <a:srgbClr val="FF0000"/>
                </a:highlight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others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users</a:t>
            </a:r>
            <a:r>
              <a:rPr lang="pt-B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69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0A82E-A9B1-B570-5204-10B0252C8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9DD61-17C0-48E1-B438-91620E53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Q4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6B0572-E276-C5D1-FDC5-460D38EC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Which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two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of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the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following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are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correct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?</a:t>
            </a:r>
            <a:b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</a:br>
            <a:endParaRPr lang="pt-BR" b="0" i="0" u="none" strike="noStrike" dirty="0">
              <a:solidFill>
                <a:srgbClr val="50505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A.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Multi-AZ:Same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Region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Replica:Multiple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Region</a:t>
            </a:r>
            <a:endParaRPr lang="pt-BR" b="0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B.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Multi-AZ:Multiple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Region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Replica:Same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Region</a:t>
            </a:r>
            <a:endParaRPr lang="pt-BR" b="0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C.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Multi-AZ:Synchronous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Replication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Replica:Asynchronous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Replication</a:t>
            </a:r>
            <a:endParaRPr lang="pt-BR" b="0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D.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Multi-AZ:ASynchronous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Replication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Replica:Synchronous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Replication</a:t>
            </a:r>
            <a:endParaRPr lang="pt-BR" b="0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53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1D8BD-BFA5-6E8E-E749-94123407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5D070-ADA6-2445-0988-570244B0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Q4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9B767-D17D-12AB-A922-31773824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Which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two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of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the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following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are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correct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?</a:t>
            </a:r>
            <a:br>
              <a:rPr lang="pt-BR" b="0" i="0" u="none" strike="noStrike" dirty="0">
                <a:solidFill>
                  <a:srgbClr val="505050"/>
                </a:solidFill>
                <a:effectLst/>
                <a:latin typeface="Roboto Condensed" panose="020F0502020204030204" pitchFamily="34" charset="0"/>
              </a:rPr>
            </a:br>
            <a:endParaRPr lang="pt-BR" b="0" i="0" u="none" strike="noStrike" dirty="0">
              <a:solidFill>
                <a:srgbClr val="505050"/>
              </a:solidFill>
              <a:effectLst/>
              <a:latin typeface="Roboto Condensed" panose="020F0502020204030204" pitchFamily="34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A.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Multi-AZ:Same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Region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Replica:Multiple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Region</a:t>
            </a:r>
            <a:endParaRPr lang="pt-BR" b="0" i="0" u="none" strike="noStrike" dirty="0">
              <a:solidFill>
                <a:srgbClr val="222222"/>
              </a:solidFill>
              <a:effectLst/>
              <a:highlight>
                <a:srgbClr val="FFFF00"/>
              </a:highlight>
              <a:latin typeface="Noto serif" panose="02020600060500020200" pitchFamily="18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B.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Multi-AZ:Multiple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Region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Replica:Same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Region</a:t>
            </a:r>
            <a:endParaRPr lang="pt-BR" b="0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C.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Multi-AZ:Synchronous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Replication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Replica:Asynchronous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Noto serif" panose="02020600060500020200" pitchFamily="18" charset="0"/>
              </a:rPr>
              <a:t>Replication</a:t>
            </a:r>
            <a:endParaRPr lang="pt-BR" b="0" i="0" u="none" strike="noStrike" dirty="0">
              <a:solidFill>
                <a:srgbClr val="222222"/>
              </a:solidFill>
              <a:effectLst/>
              <a:highlight>
                <a:srgbClr val="FFFF00"/>
              </a:highlight>
              <a:latin typeface="Noto serif" panose="02020600060500020200" pitchFamily="18" charset="0"/>
            </a:endParaRPr>
          </a:p>
          <a:p>
            <a:pPr lvl="1"/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D.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Multi-AZ:ASynchronous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Replication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::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Read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Replica:Synchronous</a:t>
            </a:r>
            <a:r>
              <a:rPr lang="pt-BR" b="0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Replication</a:t>
            </a:r>
            <a:endParaRPr lang="pt-BR" b="0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74235-AA4E-8175-7B03-40EFEC98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Relational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Database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Services (RDS)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C69DC-6915-A367-29E7-5AB4D038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Banco de dados Relacional - </a:t>
            </a:r>
            <a:r>
              <a:rPr lang="pt-BR" dirty="0" err="1"/>
              <a:t>nAuto</a:t>
            </a:r>
            <a:r>
              <a:rPr lang="pt-BR" dirty="0"/>
              <a:t> gerenciado</a:t>
            </a:r>
          </a:p>
          <a:p>
            <a:r>
              <a:rPr lang="pt-BR" dirty="0" err="1"/>
              <a:t>Engines</a:t>
            </a:r>
            <a:r>
              <a:rPr lang="pt-BR" dirty="0"/>
              <a:t>: </a:t>
            </a:r>
            <a:r>
              <a:rPr lang="pt-BR" dirty="0" err="1"/>
              <a:t>Mysql</a:t>
            </a:r>
            <a:r>
              <a:rPr lang="pt-BR" dirty="0"/>
              <a:t>, Microsoft SQL Server,  </a:t>
            </a:r>
            <a:r>
              <a:rPr lang="pt-BR" dirty="0" err="1"/>
              <a:t>MariaDB</a:t>
            </a:r>
            <a:r>
              <a:rPr lang="pt-BR" dirty="0"/>
              <a:t>, </a:t>
            </a:r>
            <a:r>
              <a:rPr lang="pt-BR" dirty="0" err="1"/>
              <a:t>Amazon</a:t>
            </a:r>
            <a:r>
              <a:rPr lang="pt-BR" dirty="0"/>
              <a:t> Aurora, Oracle, PostgreSQL</a:t>
            </a:r>
          </a:p>
          <a:p>
            <a:r>
              <a:rPr lang="pt-BR" dirty="0" err="1"/>
              <a:t>Acessivel</a:t>
            </a:r>
            <a:r>
              <a:rPr lang="pt-BR" dirty="0"/>
              <a:t> por um CNAME</a:t>
            </a:r>
          </a:p>
          <a:p>
            <a:r>
              <a:rPr lang="pt-BR" dirty="0" err="1"/>
              <a:t>Failover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Single-AZ</a:t>
            </a:r>
          </a:p>
          <a:p>
            <a:pPr lvl="2"/>
            <a:r>
              <a:rPr lang="pt-BR" dirty="0"/>
              <a:t>EBS alocado na mesma zona de disponibilidade que as instancias EC2</a:t>
            </a:r>
          </a:p>
          <a:p>
            <a:pPr lvl="2"/>
            <a:r>
              <a:rPr lang="pt-BR" dirty="0"/>
              <a:t>Vulnerável à zona de disponibilidade</a:t>
            </a:r>
          </a:p>
          <a:p>
            <a:pPr lvl="1"/>
            <a:r>
              <a:rPr lang="pt-BR" dirty="0" err="1"/>
              <a:t>Muti-AZ</a:t>
            </a:r>
            <a:endParaRPr lang="pt-BR" dirty="0"/>
          </a:p>
          <a:p>
            <a:pPr lvl="2"/>
            <a:r>
              <a:rPr lang="pt-BR" dirty="0"/>
              <a:t>Instancias alocadas em diferentes zonas de disponibilidades</a:t>
            </a:r>
          </a:p>
          <a:p>
            <a:pPr lvl="2"/>
            <a:r>
              <a:rPr lang="pt-BR" dirty="0"/>
              <a:t>Standby replica sempre é mantida síncrona com a instancia primaria</a:t>
            </a:r>
          </a:p>
          <a:p>
            <a:pPr lvl="2"/>
            <a:r>
              <a:rPr lang="pt-BR" dirty="0"/>
              <a:t>A replica Standby não pode ser acessada diretamente, você não pode acessa-la a não ser que ocorra um </a:t>
            </a:r>
            <a:r>
              <a:rPr lang="pt-BR" dirty="0" err="1"/>
              <a:t>failover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Standby não trás benefícios de performance (apenas para backup)</a:t>
            </a:r>
          </a:p>
          <a:p>
            <a:pPr lvl="2"/>
            <a:r>
              <a:rPr lang="pt-BR" dirty="0"/>
              <a:t>Sempre deverá ser alocada na mesma região da primaria, na mesma VPC, mas em </a:t>
            </a:r>
            <a:r>
              <a:rPr lang="pt-BR" dirty="0" err="1"/>
              <a:t>subnet</a:t>
            </a:r>
            <a:r>
              <a:rPr lang="pt-BR" dirty="0"/>
              <a:t> diferente</a:t>
            </a:r>
          </a:p>
          <a:p>
            <a:pPr lvl="2"/>
            <a:r>
              <a:rPr lang="pt-BR" dirty="0"/>
              <a:t>Não prove tolerância a falha (60-120sec de indisponibilidade em eventos de </a:t>
            </a:r>
            <a:r>
              <a:rPr lang="pt-BR" dirty="0" err="1"/>
              <a:t>failover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34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7F6C1-129B-F6AB-C859-41135704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DC5C2-085F-0127-24DC-A64168C4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Relational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Database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Services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AC221-578E-AF6C-021D-8C829114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Backup</a:t>
            </a:r>
          </a:p>
          <a:p>
            <a:pPr lvl="1"/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RPO (Recovery Point </a:t>
            </a:r>
            <a:r>
              <a:rPr lang="pt-BR" b="1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Objective</a:t>
            </a:r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)</a:t>
            </a:r>
          </a:p>
          <a:p>
            <a:pPr lvl="2"/>
            <a:r>
              <a:rPr lang="pt-BR" b="1" dirty="0">
                <a:solidFill>
                  <a:srgbClr val="222222"/>
                </a:solidFill>
                <a:latin typeface="Noto serif" panose="02020600060500020200" pitchFamily="18" charset="0"/>
              </a:rPr>
              <a:t>Tempo entre o backup mais recente e um incidente</a:t>
            </a:r>
          </a:p>
          <a:p>
            <a:pPr lvl="2"/>
            <a:r>
              <a:rPr lang="pt-BR" b="1" dirty="0">
                <a:solidFill>
                  <a:srgbClr val="222222"/>
                </a:solidFill>
                <a:latin typeface="Noto serif" panose="02020600060500020200" pitchFamily="18" charset="0"/>
              </a:rPr>
              <a:t>Para reduzir RPO necessário reduzir a recorrência dos backups automáticos</a:t>
            </a:r>
          </a:p>
          <a:p>
            <a:pPr lvl="1"/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RTO (Recovery Time </a:t>
            </a:r>
            <a:r>
              <a:rPr lang="pt-BR" b="1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Objective</a:t>
            </a:r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)</a:t>
            </a:r>
          </a:p>
          <a:p>
            <a:pPr lvl="2"/>
            <a:r>
              <a:rPr lang="pt-BR" dirty="0"/>
              <a:t>Tempo entre o incidente e o horário que o sistema é totalmente reestabelecido</a:t>
            </a:r>
          </a:p>
          <a:p>
            <a:pPr lvl="2"/>
            <a:r>
              <a:rPr lang="pt-BR" dirty="0"/>
              <a:t>RTO pode ser reduzido com boa documentação e uso de hardware sobressalente</a:t>
            </a:r>
          </a:p>
          <a:p>
            <a:pPr lvl="1"/>
            <a:r>
              <a:rPr lang="pt-BR" dirty="0" err="1"/>
              <a:t>Automatic</a:t>
            </a:r>
            <a:r>
              <a:rPr lang="pt-BR" dirty="0"/>
              <a:t> Back-ups e Manual Snapshots</a:t>
            </a:r>
          </a:p>
          <a:p>
            <a:pPr lvl="2"/>
            <a:r>
              <a:rPr lang="pt-BR" dirty="0"/>
              <a:t>AWS-</a:t>
            </a:r>
            <a:r>
              <a:rPr lang="pt-BR" dirty="0" err="1"/>
              <a:t>managed</a:t>
            </a:r>
            <a:r>
              <a:rPr lang="pt-BR" dirty="0"/>
              <a:t> S3 – Não pode ser visto por usuários através do console.</a:t>
            </a:r>
          </a:p>
          <a:p>
            <a:pPr lvl="2"/>
            <a:r>
              <a:rPr lang="pt-BR" dirty="0" err="1"/>
              <a:t>Region</a:t>
            </a:r>
            <a:r>
              <a:rPr lang="pt-BR" dirty="0"/>
              <a:t> resiliente (</a:t>
            </a:r>
            <a:r>
              <a:rPr lang="pt-BR" dirty="0" err="1"/>
              <a:t>multi</a:t>
            </a:r>
            <a:r>
              <a:rPr lang="pt-BR" dirty="0"/>
              <a:t> AZ)</a:t>
            </a:r>
          </a:p>
          <a:p>
            <a:pPr lvl="2"/>
            <a:r>
              <a:rPr lang="pt-BR" dirty="0"/>
              <a:t>Single AZ, backup é feito a partir da instancia primaria</a:t>
            </a:r>
          </a:p>
          <a:p>
            <a:pPr lvl="2"/>
            <a:r>
              <a:rPr lang="pt-BR" dirty="0" err="1"/>
              <a:t>Multi</a:t>
            </a:r>
            <a:r>
              <a:rPr lang="pt-BR" dirty="0"/>
              <a:t> AZ, backup é feito a partir da standby replica</a:t>
            </a:r>
          </a:p>
          <a:p>
            <a:pPr lvl="2"/>
            <a:r>
              <a:rPr lang="pt-BR" dirty="0"/>
              <a:t>Ocorrem de forma incremental (primeira versão tem todos os dados, as próximas apenas a diferença)</a:t>
            </a:r>
          </a:p>
        </p:txBody>
      </p:sp>
    </p:spTree>
    <p:extLst>
      <p:ext uri="{BB962C8B-B14F-4D97-AF65-F5344CB8AC3E}">
        <p14:creationId xmlns:p14="http://schemas.microsoft.com/office/powerpoint/2010/main" val="10474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7451-1085-3294-0C14-D19D9E6A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40684-A2F5-780B-AB00-76BD612B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Relational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Database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Services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AE959B-4211-4504-4AE7-D0AA975D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Backup</a:t>
            </a:r>
          </a:p>
          <a:p>
            <a:pPr lvl="1"/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RPO (Recovery Point </a:t>
            </a:r>
            <a:r>
              <a:rPr lang="pt-BR" b="1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Objective</a:t>
            </a:r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)</a:t>
            </a:r>
          </a:p>
          <a:p>
            <a:pPr lvl="2"/>
            <a:r>
              <a:rPr lang="pt-BR" b="1" dirty="0">
                <a:solidFill>
                  <a:srgbClr val="222222"/>
                </a:solidFill>
                <a:latin typeface="Noto serif" panose="02020600060500020200" pitchFamily="18" charset="0"/>
              </a:rPr>
              <a:t>Tempo entre o backup mais recente e um incidente</a:t>
            </a:r>
          </a:p>
          <a:p>
            <a:pPr lvl="2"/>
            <a:r>
              <a:rPr lang="pt-BR" b="1" dirty="0">
                <a:solidFill>
                  <a:srgbClr val="222222"/>
                </a:solidFill>
                <a:latin typeface="Noto serif" panose="02020600060500020200" pitchFamily="18" charset="0"/>
              </a:rPr>
              <a:t>Para reduzir RPO necessário reduzir a recorrência dos backups automáticos</a:t>
            </a:r>
          </a:p>
          <a:p>
            <a:pPr lvl="1"/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RTO (Recovery Time </a:t>
            </a:r>
            <a:r>
              <a:rPr lang="pt-BR" b="1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Objective</a:t>
            </a:r>
            <a:r>
              <a:rPr lang="pt-BR" b="1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)</a:t>
            </a:r>
          </a:p>
          <a:p>
            <a:pPr lvl="2"/>
            <a:r>
              <a:rPr lang="pt-BR" dirty="0"/>
              <a:t>Tempo entre o incidente e o horário que o sistema é totalmente reestabelecido</a:t>
            </a:r>
          </a:p>
          <a:p>
            <a:pPr lvl="2"/>
            <a:r>
              <a:rPr lang="pt-BR" dirty="0"/>
              <a:t>RTO pode ser reduzido com boa documentação e uso de hardware sobressalente</a:t>
            </a:r>
          </a:p>
          <a:p>
            <a:pPr lvl="1"/>
            <a:r>
              <a:rPr lang="pt-BR" dirty="0" err="1"/>
              <a:t>Automatic</a:t>
            </a:r>
            <a:r>
              <a:rPr lang="pt-BR" dirty="0"/>
              <a:t> Back-ups e Manual Snapshots</a:t>
            </a:r>
          </a:p>
          <a:p>
            <a:pPr lvl="2"/>
            <a:r>
              <a:rPr lang="pt-BR" dirty="0"/>
              <a:t>AWS-</a:t>
            </a:r>
            <a:r>
              <a:rPr lang="pt-BR" dirty="0" err="1"/>
              <a:t>managed</a:t>
            </a:r>
            <a:r>
              <a:rPr lang="pt-BR" dirty="0"/>
              <a:t> S3 – Não pode ser visto por usuários através do console.</a:t>
            </a:r>
          </a:p>
          <a:p>
            <a:pPr lvl="2"/>
            <a:r>
              <a:rPr lang="pt-BR" dirty="0" err="1"/>
              <a:t>Region</a:t>
            </a:r>
            <a:r>
              <a:rPr lang="pt-BR" dirty="0"/>
              <a:t> resiliente (</a:t>
            </a:r>
            <a:r>
              <a:rPr lang="pt-BR" dirty="0" err="1"/>
              <a:t>multi</a:t>
            </a:r>
            <a:r>
              <a:rPr lang="pt-BR" dirty="0"/>
              <a:t> AZ)</a:t>
            </a:r>
          </a:p>
          <a:p>
            <a:pPr lvl="2"/>
            <a:r>
              <a:rPr lang="pt-BR" dirty="0"/>
              <a:t>Single AZ, backup é feito a partir da instancia primaria</a:t>
            </a:r>
          </a:p>
          <a:p>
            <a:pPr lvl="2"/>
            <a:r>
              <a:rPr lang="pt-BR" dirty="0" err="1"/>
              <a:t>Multi</a:t>
            </a:r>
            <a:r>
              <a:rPr lang="pt-BR" dirty="0"/>
              <a:t> AZ, backup é feito a partir da standby replica</a:t>
            </a:r>
          </a:p>
          <a:p>
            <a:pPr lvl="2"/>
            <a:r>
              <a:rPr lang="pt-BR" dirty="0"/>
              <a:t>Ocorrem de forma incremental (primeira versão tem todos os dados, as próximas apenas a diferença)</a:t>
            </a:r>
          </a:p>
          <a:p>
            <a:pPr lvl="2"/>
            <a:r>
              <a:rPr lang="pt-BR" dirty="0"/>
              <a:t>Quando ocorre uma restauração de backup, uma nova instancia RDS é criada.</a:t>
            </a:r>
          </a:p>
          <a:p>
            <a:pPr lvl="2"/>
            <a:r>
              <a:rPr lang="pt-BR" dirty="0"/>
              <a:t>Recomendo a leitura: </a:t>
            </a:r>
            <a:r>
              <a:rPr lang="pt-BR" dirty="0">
                <a:hlinkClick r:id="rId2"/>
              </a:rPr>
              <a:t>https://docs.aws.amazon.com/pt_br/AmazonRDS/latest/UserGuide/USER_RestoreFromSnapshot.html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918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39647-C651-A80F-A4F0-315021F64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E3E9E-B814-178F-4358-2A3BB019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Relational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Database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Services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596BF-7EB8-47F3-288E-B39B561B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Read</a:t>
            </a:r>
            <a:r>
              <a:rPr lang="pt-BR" dirty="0"/>
              <a:t> replica(</a:t>
            </a:r>
            <a:r>
              <a:rPr lang="pt-BR" dirty="0" err="1"/>
              <a:t>Amazon</a:t>
            </a:r>
            <a:r>
              <a:rPr lang="pt-BR" dirty="0"/>
              <a:t> RDS </a:t>
            </a:r>
            <a:r>
              <a:rPr lang="pt-BR" dirty="0" err="1"/>
              <a:t>Read</a:t>
            </a:r>
            <a:r>
              <a:rPr lang="pt-BR" dirty="0"/>
              <a:t> Replicas)</a:t>
            </a:r>
          </a:p>
          <a:p>
            <a:pPr lvl="1"/>
            <a:r>
              <a:rPr lang="pt-BR" dirty="0"/>
              <a:t>Um novo </a:t>
            </a:r>
            <a:r>
              <a:rPr lang="pt-BR" dirty="0" err="1"/>
              <a:t>endpoint</a:t>
            </a:r>
            <a:r>
              <a:rPr lang="pt-BR" dirty="0"/>
              <a:t>, apenas para leitura</a:t>
            </a:r>
          </a:p>
          <a:p>
            <a:pPr lvl="1"/>
            <a:r>
              <a:rPr lang="pt-BR" dirty="0"/>
              <a:t>Atualizado de forma assíncrona</a:t>
            </a:r>
          </a:p>
          <a:p>
            <a:pPr lvl="1"/>
            <a:r>
              <a:rPr lang="pt-BR" dirty="0"/>
              <a:t>É diferente de </a:t>
            </a:r>
            <a:r>
              <a:rPr lang="pt-BR" dirty="0" err="1"/>
              <a:t>standy</a:t>
            </a:r>
            <a:r>
              <a:rPr lang="pt-BR" dirty="0"/>
              <a:t> replica</a:t>
            </a:r>
          </a:p>
          <a:p>
            <a:pPr lvl="1"/>
            <a:r>
              <a:rPr lang="pt-BR" dirty="0"/>
              <a:t>Pode ser promovida para </a:t>
            </a:r>
            <a:r>
              <a:rPr lang="pt-BR" dirty="0" err="1"/>
              <a:t>read-write</a:t>
            </a:r>
            <a:r>
              <a:rPr lang="pt-BR" dirty="0"/>
              <a:t> caso a primaria falhe</a:t>
            </a:r>
          </a:p>
          <a:p>
            <a:pPr lvl="1"/>
            <a:r>
              <a:rPr lang="pt-BR" dirty="0"/>
              <a:t>Podem existir até 5 réplicas de leitura para </a:t>
            </a:r>
            <a:r>
              <a:rPr lang="pt-BR" dirty="0" err="1"/>
              <a:t>oracle</a:t>
            </a:r>
            <a:r>
              <a:rPr lang="pt-BR" dirty="0"/>
              <a:t> e até 15 para as demais </a:t>
            </a:r>
            <a:r>
              <a:rPr lang="pt-BR" dirty="0" err="1"/>
              <a:t>engines</a:t>
            </a:r>
            <a:r>
              <a:rPr lang="pt-BR" dirty="0"/>
              <a:t>.</a:t>
            </a:r>
          </a:p>
          <a:p>
            <a:r>
              <a:rPr lang="pt-BR" i="0" u="none" strike="noStrike" dirty="0">
                <a:solidFill>
                  <a:srgbClr val="222222"/>
                </a:solidFill>
                <a:effectLst/>
                <a:latin typeface="+mj-lt"/>
              </a:rPr>
              <a:t>Cross-</a:t>
            </a:r>
            <a:r>
              <a:rPr lang="pt-BR" i="0" u="none" strike="noStrike" dirty="0" err="1">
                <a:solidFill>
                  <a:srgbClr val="222222"/>
                </a:solidFill>
                <a:effectLst/>
                <a:latin typeface="+mj-lt"/>
              </a:rPr>
              <a:t>Region</a:t>
            </a:r>
            <a:r>
              <a:rPr lang="pt-BR" i="0" u="none" strike="noStrike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pt-BR" i="0" u="none" strike="noStrike" dirty="0" err="1">
                <a:solidFill>
                  <a:srgbClr val="222222"/>
                </a:solidFill>
                <a:effectLst/>
                <a:latin typeface="+mj-lt"/>
              </a:rPr>
              <a:t>Read</a:t>
            </a:r>
            <a:r>
              <a:rPr lang="pt-BR" i="0" u="none" strike="noStrike" dirty="0">
                <a:solidFill>
                  <a:srgbClr val="222222"/>
                </a:solidFill>
                <a:effectLst/>
                <a:latin typeface="+mj-lt"/>
              </a:rPr>
              <a:t> Replicas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87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92101-919C-DC3F-36DD-706CC6C18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0060F-AC1C-8E38-210B-B77D5FB9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Relational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Database</a:t>
            </a:r>
            <a:r>
              <a:rPr lang="pt-BR" b="0" i="0" u="none" strike="noStrike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Services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7E09-EA5F-0E40-44BE-BAE31B2A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Aurora</a:t>
            </a:r>
          </a:p>
          <a:p>
            <a:pPr lvl="1"/>
            <a:r>
              <a:rPr lang="pt-BR" dirty="0" err="1">
                <a:latin typeface="+mj-lt"/>
              </a:rPr>
              <a:t>Shared</a:t>
            </a:r>
            <a:r>
              <a:rPr lang="pt-BR" dirty="0">
                <a:latin typeface="+mj-lt"/>
              </a:rPr>
              <a:t> cluster volume(SSD) – </a:t>
            </a:r>
            <a:r>
              <a:rPr lang="pt-BR" dirty="0" err="1">
                <a:latin typeface="+mj-lt"/>
              </a:rPr>
              <a:t>Maximo</a:t>
            </a:r>
            <a:r>
              <a:rPr lang="pt-BR" dirty="0">
                <a:latin typeface="+mj-lt"/>
              </a:rPr>
              <a:t> 64TB</a:t>
            </a:r>
          </a:p>
          <a:p>
            <a:pPr lvl="1"/>
            <a:r>
              <a:rPr lang="pt-BR" dirty="0">
                <a:latin typeface="+mj-lt"/>
              </a:rPr>
              <a:t>Maior disponibilidade e performance</a:t>
            </a:r>
          </a:p>
          <a:p>
            <a:pPr lvl="1"/>
            <a:r>
              <a:rPr lang="pt-BR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Cluster </a:t>
            </a:r>
            <a:r>
              <a:rPr lang="pt-BR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Endpoint</a:t>
            </a:r>
            <a:r>
              <a:rPr lang="pt-BR" i="0" u="none" strike="noStrike" dirty="0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 e Reader </a:t>
            </a:r>
            <a:r>
              <a:rPr lang="pt-BR" i="0" u="none" strike="noStrike" dirty="0" err="1">
                <a:solidFill>
                  <a:srgbClr val="222222"/>
                </a:solidFill>
                <a:effectLst/>
                <a:latin typeface="Noto serif" panose="02020600060500020200" pitchFamily="18" charset="0"/>
              </a:rPr>
              <a:t>Endpoint</a:t>
            </a:r>
            <a:endParaRPr lang="pt-BR" i="0" u="none" strike="noStrike" dirty="0">
              <a:solidFill>
                <a:srgbClr val="222222"/>
              </a:solidFill>
              <a:effectLst/>
              <a:latin typeface="Noto serif" panose="02020600060500020200" pitchFamily="18" charset="0"/>
            </a:endParaRPr>
          </a:p>
          <a:p>
            <a:pPr lvl="2"/>
            <a:r>
              <a:rPr lang="pt-BR" dirty="0">
                <a:latin typeface="+mj-lt"/>
              </a:rPr>
              <a:t>Se não possuir replicas, os dois serão o mesmo</a:t>
            </a:r>
          </a:p>
          <a:p>
            <a:pPr lvl="1"/>
            <a:r>
              <a:rPr lang="pt-BR" dirty="0" err="1">
                <a:latin typeface="+mj-lt"/>
              </a:rPr>
              <a:t>Multi-Master</a:t>
            </a:r>
            <a:endParaRPr lang="pt-BR" dirty="0">
              <a:latin typeface="+mj-lt"/>
            </a:endParaRPr>
          </a:p>
          <a:p>
            <a:pPr lvl="2"/>
            <a:r>
              <a:rPr lang="pt-BR" dirty="0">
                <a:latin typeface="+mj-lt"/>
              </a:rPr>
              <a:t>Permite mais instancias com permissão de leitura/escrita</a:t>
            </a:r>
          </a:p>
        </p:txBody>
      </p:sp>
    </p:spTree>
    <p:extLst>
      <p:ext uri="{BB962C8B-B14F-4D97-AF65-F5344CB8AC3E}">
        <p14:creationId xmlns:p14="http://schemas.microsoft.com/office/powerpoint/2010/main" val="5108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29F48-69B6-E1D5-FAF0-117584EC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54A1-4437-F856-FA4F-CBEBC4B2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Redshift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87ABD4-E508-13A8-33B2-C7F78CBC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latin typeface="+mj-lt"/>
              </a:rPr>
              <a:t>Datawarehouse</a:t>
            </a:r>
            <a:r>
              <a:rPr lang="pt-BR" dirty="0">
                <a:latin typeface="+mj-lt"/>
              </a:rPr>
              <a:t> -&gt; Não é usado para transações real time (não é um OLTP e sim OLAP)</a:t>
            </a:r>
          </a:p>
          <a:p>
            <a:r>
              <a:rPr lang="pt-BR" dirty="0" err="1">
                <a:latin typeface="+mj-lt"/>
              </a:rPr>
              <a:t>Petabyte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scale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Redshift</a:t>
            </a:r>
            <a:r>
              <a:rPr lang="pt-BR" dirty="0">
                <a:latin typeface="+mj-lt"/>
              </a:rPr>
              <a:t> Spectrum: Query no S3 sem necessidade de carregar no </a:t>
            </a:r>
            <a:r>
              <a:rPr lang="pt-BR" dirty="0" err="1">
                <a:latin typeface="+mj-lt"/>
              </a:rPr>
              <a:t>Redshift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QuickSight</a:t>
            </a:r>
            <a:r>
              <a:rPr lang="pt-BR" dirty="0">
                <a:latin typeface="+mj-lt"/>
              </a:rPr>
              <a:t> pode ser integrado ao </a:t>
            </a:r>
            <a:r>
              <a:rPr lang="pt-BR" dirty="0" err="1">
                <a:latin typeface="+mj-lt"/>
              </a:rPr>
              <a:t>redshift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Single AZ.</a:t>
            </a:r>
          </a:p>
          <a:p>
            <a:r>
              <a:rPr lang="pt-BR" dirty="0" err="1">
                <a:latin typeface="+mj-lt"/>
              </a:rPr>
              <a:t>Leader</a:t>
            </a:r>
            <a:r>
              <a:rPr lang="pt-BR" dirty="0">
                <a:latin typeface="+mj-lt"/>
              </a:rPr>
              <a:t> Node e Compute Nodes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30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FE08C-084F-8014-E68E-10CADAD9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357FD-A29E-09E0-5A00-632C16D2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Dynamodb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3CCC9-A850-BCD6-35E5-079760EA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9613"/>
          </a:xfrm>
        </p:spPr>
        <p:txBody>
          <a:bodyPr>
            <a:normAutofit/>
          </a:bodyPr>
          <a:lstStyle/>
          <a:p>
            <a:pPr lvl="1"/>
            <a:r>
              <a:rPr lang="pt-BR" dirty="0" err="1">
                <a:latin typeface="+mj-lt"/>
              </a:rPr>
              <a:t>NoSQL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Auto gerenciado</a:t>
            </a:r>
          </a:p>
          <a:p>
            <a:pPr lvl="1"/>
            <a:r>
              <a:rPr lang="pt-BR" dirty="0">
                <a:latin typeface="+mj-lt"/>
              </a:rPr>
              <a:t>Chave valor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D5B02F5-4C29-4406-21D7-AF58DD966826}"/>
              </a:ext>
            </a:extLst>
          </p:cNvPr>
          <p:cNvSpPr txBox="1">
            <a:spLocks/>
          </p:cNvSpPr>
          <p:nvPr/>
        </p:nvSpPr>
        <p:spPr>
          <a:xfrm>
            <a:off x="838200" y="32073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3D3B49"/>
                </a:solidFill>
                <a:latin typeface="Noto Serif" panose="02020600060500020200" pitchFamily="18" charset="0"/>
              </a:rPr>
              <a:t>Neptune</a:t>
            </a: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3D8641B-8CB3-6B46-E8BF-740CE80C88BB}"/>
              </a:ext>
            </a:extLst>
          </p:cNvPr>
          <p:cNvSpPr txBox="1">
            <a:spLocks/>
          </p:cNvSpPr>
          <p:nvPr/>
        </p:nvSpPr>
        <p:spPr>
          <a:xfrm>
            <a:off x="662797" y="4532957"/>
            <a:ext cx="10515600" cy="144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 err="1">
                <a:latin typeface="+mj-lt"/>
              </a:rPr>
              <a:t>NoSQL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Auto gerenciado</a:t>
            </a:r>
          </a:p>
          <a:p>
            <a:pPr lvl="1"/>
            <a:r>
              <a:rPr lang="pt-BR" dirty="0">
                <a:latin typeface="+mj-lt"/>
              </a:rPr>
              <a:t>Grafos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073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F17A-7197-5F0E-2925-3881E9C45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91634-6B6E-0F0E-37BA-4D3A79E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MemCache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B33EE-1B34-2557-8B40-8ED80220C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9613"/>
          </a:xfrm>
        </p:spPr>
        <p:txBody>
          <a:bodyPr>
            <a:normAutofit/>
          </a:bodyPr>
          <a:lstStyle/>
          <a:p>
            <a:pPr lvl="1"/>
            <a:r>
              <a:rPr lang="pt-BR" dirty="0" err="1">
                <a:latin typeface="+mj-lt"/>
              </a:rPr>
              <a:t>NoSQL</a:t>
            </a:r>
            <a:endParaRPr lang="pt-BR" dirty="0">
              <a:latin typeface="+mj-lt"/>
            </a:endParaRPr>
          </a:p>
          <a:p>
            <a:pPr lvl="1"/>
            <a:r>
              <a:rPr lang="pt-BR" dirty="0">
                <a:latin typeface="+mj-lt"/>
              </a:rPr>
              <a:t>Auto gerenciado</a:t>
            </a:r>
          </a:p>
          <a:p>
            <a:pPr lvl="1"/>
            <a:r>
              <a:rPr lang="pt-BR" dirty="0">
                <a:latin typeface="+mj-lt"/>
              </a:rPr>
              <a:t>Chave valor</a:t>
            </a:r>
          </a:p>
          <a:p>
            <a:pPr lvl="1"/>
            <a:r>
              <a:rPr lang="pt-BR" dirty="0">
                <a:latin typeface="+mj-lt"/>
              </a:rPr>
              <a:t>Armazenamento em memória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124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1586</Words>
  <Application>Microsoft Macintosh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arial</vt:lpstr>
      <vt:lpstr>Noto Serif</vt:lpstr>
      <vt:lpstr>Noto Serif</vt:lpstr>
      <vt:lpstr>Roboto Condensed</vt:lpstr>
      <vt:lpstr>Tema do Office</vt:lpstr>
      <vt:lpstr>Tech Experts</vt:lpstr>
      <vt:lpstr>Relational Database Services (RDS) </vt:lpstr>
      <vt:lpstr>Relational Database Services </vt:lpstr>
      <vt:lpstr>Relational Database Services </vt:lpstr>
      <vt:lpstr>Relational Database Services </vt:lpstr>
      <vt:lpstr>Relational Database Services </vt:lpstr>
      <vt:lpstr>Redshift</vt:lpstr>
      <vt:lpstr>Dynamodb</vt:lpstr>
      <vt:lpstr>MemCache</vt:lpstr>
      <vt:lpstr>Q1</vt:lpstr>
      <vt:lpstr>Q1</vt:lpstr>
      <vt:lpstr>Q2</vt:lpstr>
      <vt:lpstr>Q2</vt:lpstr>
      <vt:lpstr>Q3</vt:lpstr>
      <vt:lpstr>Q3</vt:lpstr>
      <vt:lpstr>Q4</vt:lpstr>
      <vt:lpstr>Q4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Paraizo</dc:creator>
  <cp:lastModifiedBy>Tiago Paraizo</cp:lastModifiedBy>
  <cp:revision>1</cp:revision>
  <dcterms:created xsi:type="dcterms:W3CDTF">2024-10-15T12:22:40Z</dcterms:created>
  <dcterms:modified xsi:type="dcterms:W3CDTF">2024-10-15T13:51:11Z</dcterms:modified>
</cp:coreProperties>
</file>