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63" r:id="rId7"/>
    <p:sldId id="262" r:id="rId8"/>
    <p:sldId id="265"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2"/>
    <p:restoredTop sz="80292"/>
  </p:normalViewPr>
  <p:slideViewPr>
    <p:cSldViewPr snapToGrid="0">
      <p:cViewPr varScale="1">
        <p:scale>
          <a:sx n="85" d="100"/>
          <a:sy n="85" d="100"/>
        </p:scale>
        <p:origin x="40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2F765-5B62-C345-B23E-F14DEB8F5008}" type="datetimeFigureOut">
              <a:rPr lang="pt-BR" smtClean="0"/>
              <a:t>30/01/2025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CD35B-07EB-AB4F-91A6-E34108D8BB96}" type="slidenum">
              <a:rPr lang="pt-BR" smtClean="0"/>
              <a:t>‹nº›</a:t>
            </a:fld>
            <a:endParaRPr lang="pt-BR"/>
          </a:p>
        </p:txBody>
      </p:sp>
    </p:spTree>
    <p:extLst>
      <p:ext uri="{BB962C8B-B14F-4D97-AF65-F5344CB8AC3E}">
        <p14:creationId xmlns:p14="http://schemas.microsoft.com/office/powerpoint/2010/main" val="339358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RL é uma estrutura para aprender a tomar decisões sob incerteza para maximizar um benefício a longo prazo por meio de tentativa e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Diferentemente dos modelos de aprendizagem supervisionada e não supervisionada, modelos de </a:t>
            </a:r>
            <a:r>
              <a:rPr lang="pt-BR" b="1" dirty="0"/>
              <a:t>RL aprendem por meio da interação com o ambiente.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RL é uma estrutura para aprender a tomar decisões sob incerteza para maximizar um benefício a longo prazo por meio de tentativa e erro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Não há decisões de verdade fundamentadas fornecidas por um supervisor que digam quais são as decisões ideais em diferentes situações. Em vez disso, o modelo aprende as melhores decisões a partir do feedback de sua própria experiência e das decisões que tomou no passado.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Por exemplo, por tentativa e erro, um modelo RL aprenderia que acelerar demais ao ultrapassar um carro pode levar a acidentes; e pedir muito estoque antes dos feriados causará excesso de estoque mais tarde.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Mesmo na ausência de tal entrada de um modelo auxiliar, os modelos RL, implícita ou explicitamente, preveem a quais situações suas decisões levarão no futuro.</a:t>
            </a:r>
          </a:p>
          <a:p>
            <a:endParaRPr lang="pt-BR" dirty="0"/>
          </a:p>
        </p:txBody>
      </p:sp>
      <p:sp>
        <p:nvSpPr>
          <p:cNvPr id="4" name="Espaço Reservado para Número de Slide 3"/>
          <p:cNvSpPr>
            <a:spLocks noGrp="1"/>
          </p:cNvSpPr>
          <p:nvPr>
            <p:ph type="sldNum" sz="quarter" idx="5"/>
          </p:nvPr>
        </p:nvSpPr>
        <p:spPr/>
        <p:txBody>
          <a:bodyPr/>
          <a:lstStyle/>
          <a:p>
            <a:fld id="{8CDCD35B-07EB-AB4F-91A6-E34108D8BB96}" type="slidenum">
              <a:rPr lang="pt-BR" smtClean="0"/>
              <a:t>3</a:t>
            </a:fld>
            <a:endParaRPr lang="pt-BR"/>
          </a:p>
        </p:txBody>
      </p:sp>
    </p:spTree>
    <p:extLst>
      <p:ext uri="{BB962C8B-B14F-4D97-AF65-F5344CB8AC3E}">
        <p14:creationId xmlns:p14="http://schemas.microsoft.com/office/powerpoint/2010/main" val="18893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modelo que aprendeu a jogar gamão de nível super-humano - um jogo de tabuleiro para dois jogadores com 1020 configurações possíveis.</a:t>
            </a:r>
            <a:br>
              <a:rPr lang="pt-BR" dirty="0"/>
            </a:br>
            <a:r>
              <a:rPr lang="pt-BR" dirty="0"/>
              <a:t>Muitos métodos usados ​​nesse modelo (diferença temporal, </a:t>
            </a:r>
            <a:r>
              <a:rPr lang="pt-BR" dirty="0" err="1"/>
              <a:t>autojogo</a:t>
            </a:r>
            <a:r>
              <a:rPr lang="pt-BR" dirty="0"/>
              <a:t>, uso de redes neurais) ainda estão no centro das implementações modernas de RL.</a:t>
            </a:r>
          </a:p>
          <a:p>
            <a:r>
              <a:rPr lang="pt-BR" dirty="0"/>
              <a:t>Jogos Atari melhores do que humanos usando apenas entrada de tela e pontuações de jogos</a:t>
            </a:r>
          </a:p>
          <a:p>
            <a:r>
              <a:rPr lang="pt-BR" dirty="0"/>
              <a:t>OpenAI treinou um modelo para Dota 2 usando 256 </a:t>
            </a:r>
            <a:r>
              <a:rPr lang="pt-BR" dirty="0" err="1"/>
              <a:t>Gpu`s</a:t>
            </a:r>
            <a:r>
              <a:rPr lang="pt-BR" dirty="0"/>
              <a:t> e 128000CPU`s por meses</a:t>
            </a:r>
          </a:p>
          <a:p>
            <a:endParaRPr lang="pt-BR" dirty="0"/>
          </a:p>
          <a:p>
            <a:r>
              <a:rPr lang="pt-BR" dirty="0"/>
              <a:t>A personalização da arte que você vê para os títulos na Netflix é tratada por algoritmos RL. Com isso, os espectadores identificam melhor os títulos relevantes para seus interesses.</a:t>
            </a:r>
          </a:p>
        </p:txBody>
      </p:sp>
      <p:sp>
        <p:nvSpPr>
          <p:cNvPr id="4" name="Espaço Reservado para Número de Slide 3"/>
          <p:cNvSpPr>
            <a:spLocks noGrp="1"/>
          </p:cNvSpPr>
          <p:nvPr>
            <p:ph type="sldNum" sz="quarter" idx="5"/>
          </p:nvPr>
        </p:nvSpPr>
        <p:spPr/>
        <p:txBody>
          <a:bodyPr/>
          <a:lstStyle/>
          <a:p>
            <a:fld id="{8CDCD35B-07EB-AB4F-91A6-E34108D8BB96}" type="slidenum">
              <a:rPr lang="pt-BR" smtClean="0"/>
              <a:t>4</a:t>
            </a:fld>
            <a:endParaRPr lang="pt-BR"/>
          </a:p>
        </p:txBody>
      </p:sp>
    </p:spTree>
    <p:extLst>
      <p:ext uri="{BB962C8B-B14F-4D97-AF65-F5344CB8AC3E}">
        <p14:creationId xmlns:p14="http://schemas.microsoft.com/office/powerpoint/2010/main" val="136307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 centro de um problema de RL, há o aluno, que é chamado de </a:t>
            </a:r>
            <a:r>
              <a:rPr lang="pt-BR" sz="1600" dirty="0" err="1"/>
              <a:t>agent</a:t>
            </a:r>
            <a:r>
              <a:rPr lang="pt-BR" dirty="0"/>
              <a:t> na terminologia de RL. A maioria das classes problemáticas com as quais lidamos tem um único </a:t>
            </a:r>
            <a:r>
              <a:rPr lang="pt-BR" dirty="0" err="1"/>
              <a:t>agent</a:t>
            </a:r>
            <a:r>
              <a:rPr lang="pt-BR" dirty="0"/>
              <a:t>. MULT AGENTS pode ser cooperativa, competitiva ou a mistura dos dois.</a:t>
            </a:r>
          </a:p>
          <a:p>
            <a:endParaRPr lang="pt-BR" dirty="0"/>
          </a:p>
          <a:p>
            <a:r>
              <a:rPr lang="pt-BR" dirty="0"/>
              <a:t>A essência de um problema de RL é o </a:t>
            </a:r>
            <a:r>
              <a:rPr lang="pt-BR" dirty="0" err="1"/>
              <a:t>agent</a:t>
            </a:r>
            <a:r>
              <a:rPr lang="pt-BR" dirty="0"/>
              <a:t> aprender o que fazer, ou seja, qual ACTION tomar, em diferentes situações no mundo em que vive. Nós chamamos esse mundo de ENVIROMENT e ele se refere a tudo fora do agente.</a:t>
            </a:r>
          </a:p>
          <a:p>
            <a:endParaRPr lang="pt-BR" dirty="0"/>
          </a:p>
          <a:p>
            <a:r>
              <a:rPr lang="pt-BR" dirty="0"/>
              <a:t>O conjunto de todas as informações que descrevem de forma precisa e suficiente a situação no ambiente é chamado de STATE. Então, se o ambiente estiver no mesmo estado em diferentes momentos, isso significa que tudo sobre o ambiente é exatamente o mesmo - como um copiar e colar.</a:t>
            </a:r>
          </a:p>
          <a:p>
            <a:endParaRPr lang="pt-BR" dirty="0"/>
          </a:p>
          <a:p>
            <a:r>
              <a:rPr lang="pt-BR" b="0" i="0" u="none" strike="noStrike" dirty="0">
                <a:solidFill>
                  <a:srgbClr val="222222"/>
                </a:solidFill>
                <a:effectLst/>
                <a:latin typeface="Noto serif" panose="02020600060500020200" pitchFamily="18" charset="0"/>
              </a:rPr>
              <a:t>In RL, </a:t>
            </a:r>
            <a:r>
              <a:rPr lang="pt-BR" b="0" i="0" u="none" strike="noStrike" dirty="0" err="1">
                <a:solidFill>
                  <a:srgbClr val="222222"/>
                </a:solidFill>
                <a:effectLst/>
                <a:latin typeface="Noto serif" panose="02020600060500020200" pitchFamily="18" charset="0"/>
              </a:rPr>
              <a:t>every</a:t>
            </a:r>
            <a:r>
              <a:rPr lang="pt-BR" b="0" i="0" u="none" strike="noStrike" dirty="0">
                <a:solidFill>
                  <a:srgbClr val="222222"/>
                </a:solidFill>
                <a:effectLst/>
                <a:latin typeface="Noto serif" panose="02020600060500020200" pitchFamily="18" charset="0"/>
              </a:rPr>
              <a:t> time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agent</a:t>
            </a:r>
            <a:r>
              <a:rPr lang="pt-BR" b="0" i="0" u="none" strike="noStrike" dirty="0">
                <a:solidFill>
                  <a:srgbClr val="222222"/>
                </a:solidFill>
                <a:effectLst/>
                <a:latin typeface="Noto serif" panose="02020600060500020200" pitchFamily="18" charset="0"/>
              </a:rPr>
              <a:t> takes </a:t>
            </a:r>
            <a:r>
              <a:rPr lang="pt-BR" b="0" i="0" u="none" strike="noStrike" dirty="0" err="1">
                <a:solidFill>
                  <a:srgbClr val="222222"/>
                </a:solidFill>
                <a:effectLst/>
                <a:latin typeface="Noto serif" panose="02020600060500020200" pitchFamily="18" charset="0"/>
              </a:rPr>
              <a:t>an</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action</a:t>
            </a:r>
            <a:r>
              <a:rPr lang="pt-BR" b="0" i="0" u="none" strike="noStrike" dirty="0">
                <a:solidFill>
                  <a:srgbClr val="222222"/>
                </a:solidFill>
                <a:effectLst/>
                <a:latin typeface="Noto serif" panose="02020600060500020200" pitchFamily="18" charset="0"/>
              </a:rPr>
              <a:t>, it </a:t>
            </a:r>
            <a:r>
              <a:rPr lang="pt-BR" b="0" i="0" u="none" strike="noStrike" dirty="0" err="1">
                <a:solidFill>
                  <a:srgbClr val="222222"/>
                </a:solidFill>
                <a:effectLst/>
                <a:latin typeface="Noto serif" panose="02020600060500020200" pitchFamily="18" charset="0"/>
              </a:rPr>
              <a:t>receives</a:t>
            </a:r>
            <a:r>
              <a:rPr lang="pt-BR" b="0" i="0" u="none" strike="noStrike" dirty="0">
                <a:solidFill>
                  <a:srgbClr val="222222"/>
                </a:solidFill>
                <a:effectLst/>
                <a:latin typeface="Noto serif" panose="02020600060500020200" pitchFamily="18" charset="0"/>
              </a:rPr>
              <a:t> a </a:t>
            </a:r>
            <a:r>
              <a:rPr lang="pt-BR" b="1" i="0" u="none" strike="noStrike" dirty="0" err="1">
                <a:solidFill>
                  <a:srgbClr val="222222"/>
                </a:solidFill>
                <a:effectLst/>
                <a:latin typeface="Noto serif" panose="02020600060500020200" pitchFamily="18" charset="0"/>
              </a:rPr>
              <a:t>reward</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from</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environment</a:t>
            </a:r>
            <a:r>
              <a:rPr lang="pt-BR" dirty="0"/>
              <a:t>. REWARD é um número escalar. Quanto maior o número, maior também a recompensa. Em uma iteração de um problema de RL, o agente observa o estado em que o ambiente está (total ou parcialmente) e toma uma ação com base em sua observação. Como resultado, o agente recebe uma recompensa e o ambiente faz a transição para um novo estado.</a:t>
            </a:r>
          </a:p>
        </p:txBody>
      </p:sp>
      <p:sp>
        <p:nvSpPr>
          <p:cNvPr id="4" name="Espaço Reservado para Número de Slide 3"/>
          <p:cNvSpPr>
            <a:spLocks noGrp="1"/>
          </p:cNvSpPr>
          <p:nvPr>
            <p:ph type="sldNum" sz="quarter" idx="5"/>
          </p:nvPr>
        </p:nvSpPr>
        <p:spPr/>
        <p:txBody>
          <a:bodyPr/>
          <a:lstStyle/>
          <a:p>
            <a:fld id="{8CDCD35B-07EB-AB4F-91A6-E34108D8BB96}" type="slidenum">
              <a:rPr lang="pt-BR" smtClean="0"/>
              <a:t>5</a:t>
            </a:fld>
            <a:endParaRPr lang="pt-BR"/>
          </a:p>
        </p:txBody>
      </p:sp>
    </p:spTree>
    <p:extLst>
      <p:ext uri="{BB962C8B-B14F-4D97-AF65-F5344CB8AC3E}">
        <p14:creationId xmlns:p14="http://schemas.microsoft.com/office/powerpoint/2010/main" val="353770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355EE-B626-86E5-78D1-F1183DA8EC3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1E7981A-6B12-1897-D785-2AB7833ED24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0CE7D3F-29EB-DADA-C7F9-F63E4B3B28CA}"/>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2C17AFB-33CA-9C9F-436A-EA90C40211BF}"/>
              </a:ext>
            </a:extLst>
          </p:cNvPr>
          <p:cNvSpPr>
            <a:spLocks noGrp="1"/>
          </p:cNvSpPr>
          <p:nvPr>
            <p:ph type="sldNum" sz="quarter" idx="5"/>
          </p:nvPr>
        </p:nvSpPr>
        <p:spPr/>
        <p:txBody>
          <a:bodyPr/>
          <a:lstStyle/>
          <a:p>
            <a:fld id="{8CDCD35B-07EB-AB4F-91A6-E34108D8BB96}" type="slidenum">
              <a:rPr lang="pt-BR" smtClean="0"/>
              <a:t>6</a:t>
            </a:fld>
            <a:endParaRPr lang="pt-BR"/>
          </a:p>
        </p:txBody>
      </p:sp>
    </p:spTree>
    <p:extLst>
      <p:ext uri="{BB962C8B-B14F-4D97-AF65-F5344CB8AC3E}">
        <p14:creationId xmlns:p14="http://schemas.microsoft.com/office/powerpoint/2010/main" val="134448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D839E-AD08-E881-AA69-F4A93AB801D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2049B02-BBC2-084A-77C2-858E031DBDA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E2AA8AD-DB88-0731-84F7-51A32D0D1C86}"/>
              </a:ext>
            </a:extLst>
          </p:cNvPr>
          <p:cNvSpPr>
            <a:spLocks noGrp="1"/>
          </p:cNvSpPr>
          <p:nvPr>
            <p:ph type="body" idx="1"/>
          </p:nvPr>
        </p:nvSpPr>
        <p:spPr/>
        <p:txBody>
          <a:bodyPr/>
          <a:lstStyle/>
          <a:p>
            <a:pPr algn="l">
              <a:spcBef>
                <a:spcPts val="1800"/>
              </a:spcBef>
              <a:spcAft>
                <a:spcPts val="1800"/>
              </a:spcAft>
              <a:buFont typeface="Arial" panose="020B0604020202020204" pitchFamily="34" charset="0"/>
              <a:buChar char="•"/>
            </a:pPr>
            <a:r>
              <a:rPr lang="pt-BR" b="0" i="0" u="none" strike="noStrike" dirty="0">
                <a:solidFill>
                  <a:srgbClr val="222222"/>
                </a:solidFill>
                <a:effectLst/>
                <a:latin typeface="Noto serif" panose="02020600060500020200" pitchFamily="18" charset="0"/>
              </a:rPr>
              <a:t>The </a:t>
            </a:r>
            <a:r>
              <a:rPr lang="pt-BR" b="0" i="0" u="none" strike="noStrike" dirty="0" err="1">
                <a:solidFill>
                  <a:srgbClr val="222222"/>
                </a:solidFill>
                <a:effectLst/>
                <a:latin typeface="Noto serif" panose="02020600060500020200" pitchFamily="18" charset="0"/>
              </a:rPr>
              <a:t>agent</a:t>
            </a:r>
            <a:r>
              <a:rPr lang="pt-BR" b="0" i="0" u="none" strike="noStrike" dirty="0">
                <a:solidFill>
                  <a:srgbClr val="222222"/>
                </a:solidFill>
                <a:effectLst/>
                <a:latin typeface="Noto serif" panose="02020600060500020200" pitchFamily="18" charset="0"/>
              </a:rPr>
              <a:t> takes </a:t>
            </a:r>
            <a:r>
              <a:rPr lang="pt-BR" b="0" i="0" u="none" strike="noStrike" dirty="0" err="1">
                <a:solidFill>
                  <a:srgbClr val="222222"/>
                </a:solidFill>
                <a:effectLst/>
                <a:latin typeface="Noto serif" panose="02020600060500020200" pitchFamily="18" charset="0"/>
              </a:rPr>
              <a:t>sequential</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actions</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After</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each</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action</a:t>
            </a:r>
            <a:r>
              <a:rPr lang="pt-BR" b="0" i="0" u="none" strike="noStrike" dirty="0">
                <a:solidFill>
                  <a:srgbClr val="222222"/>
                </a:solidFill>
                <a:effectLst/>
                <a:latin typeface="Noto serif" panose="02020600060500020200" pitchFamily="18" charset="0"/>
              </a:rPr>
              <a:t>, a </a:t>
            </a:r>
            <a:r>
              <a:rPr lang="pt-BR" b="0" i="0" u="none" strike="noStrike" dirty="0" err="1">
                <a:solidFill>
                  <a:srgbClr val="222222"/>
                </a:solidFill>
                <a:effectLst/>
                <a:latin typeface="Noto serif" panose="02020600060500020200" pitchFamily="18" charset="0"/>
              </a:rPr>
              <a:t>reward</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is</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received</a:t>
            </a:r>
            <a:r>
              <a:rPr lang="pt-BR" b="0" i="0" u="none" strike="noStrike" dirty="0">
                <a:solidFill>
                  <a:srgbClr val="222222"/>
                </a:solidFill>
                <a:effectLst/>
                <a:latin typeface="Noto serif" panose="02020600060500020200" pitchFamily="18" charset="0"/>
              </a:rPr>
              <a:t>.</a:t>
            </a:r>
          </a:p>
          <a:p>
            <a:pPr algn="l">
              <a:spcBef>
                <a:spcPts val="1800"/>
              </a:spcBef>
              <a:spcAft>
                <a:spcPts val="1800"/>
              </a:spcAft>
              <a:buFont typeface="Arial" panose="020B0604020202020204" pitchFamily="34" charset="0"/>
              <a:buChar char="•"/>
            </a:pPr>
            <a:r>
              <a:rPr lang="pt-BR" b="0" i="0" u="none" strike="noStrike" dirty="0" err="1">
                <a:solidFill>
                  <a:srgbClr val="222222"/>
                </a:solidFill>
                <a:effectLst/>
                <a:latin typeface="Noto serif" panose="02020600060500020200" pitchFamily="18" charset="0"/>
              </a:rPr>
              <a:t>An</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action</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affects</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only</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immediate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reward</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not</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subsequent</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rewards</a:t>
            </a:r>
            <a:r>
              <a:rPr lang="pt-BR" b="0" i="0" u="none" strike="noStrike" dirty="0">
                <a:solidFill>
                  <a:srgbClr val="222222"/>
                </a:solidFill>
                <a:effectLst/>
                <a:latin typeface="Noto serif" panose="02020600060500020200" pitchFamily="18" charset="0"/>
              </a:rPr>
              <a:t>.</a:t>
            </a:r>
          </a:p>
          <a:p>
            <a:pPr algn="l">
              <a:spcBef>
                <a:spcPts val="1800"/>
              </a:spcBef>
              <a:spcAft>
                <a:spcPts val="1800"/>
              </a:spcAft>
              <a:buFont typeface="Arial" panose="020B0604020202020204" pitchFamily="34" charset="0"/>
              <a:buChar char="•"/>
            </a:pPr>
            <a:r>
              <a:rPr lang="pt-BR" b="0" i="0" u="none" strike="noStrike" dirty="0" err="1">
                <a:solidFill>
                  <a:srgbClr val="222222"/>
                </a:solidFill>
                <a:effectLst/>
                <a:latin typeface="Noto serif" panose="02020600060500020200" pitchFamily="18" charset="0"/>
              </a:rPr>
              <a:t>There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is</a:t>
            </a:r>
            <a:r>
              <a:rPr lang="pt-BR" b="0" i="0" u="none" strike="noStrike" dirty="0">
                <a:solidFill>
                  <a:srgbClr val="222222"/>
                </a:solidFill>
                <a:effectLst/>
                <a:latin typeface="Noto serif" panose="02020600060500020200" pitchFamily="18" charset="0"/>
              </a:rPr>
              <a:t> no "</a:t>
            </a:r>
            <a:r>
              <a:rPr lang="pt-BR" b="0" i="0" u="none" strike="noStrike" dirty="0" err="1">
                <a:solidFill>
                  <a:srgbClr val="222222"/>
                </a:solidFill>
                <a:effectLst/>
                <a:latin typeface="Noto serif" panose="02020600060500020200" pitchFamily="18" charset="0"/>
              </a:rPr>
              <a:t>state</a:t>
            </a:r>
            <a:r>
              <a:rPr lang="pt-BR" b="0" i="0" u="none" strike="noStrike" dirty="0">
                <a:solidFill>
                  <a:srgbClr val="222222"/>
                </a:solidFill>
                <a:effectLst/>
                <a:latin typeface="Noto serif" panose="02020600060500020200" pitchFamily="18" charset="0"/>
              </a:rPr>
              <a:t>" in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system </a:t>
            </a:r>
            <a:r>
              <a:rPr lang="pt-BR" b="0" i="0" u="none" strike="noStrike" dirty="0" err="1">
                <a:solidFill>
                  <a:srgbClr val="222222"/>
                </a:solidFill>
                <a:effectLst/>
                <a:latin typeface="Noto serif" panose="02020600060500020200" pitchFamily="18" charset="0"/>
              </a:rPr>
              <a:t>that</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changes</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with</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actions</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that</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agent</a:t>
            </a:r>
            <a:r>
              <a:rPr lang="pt-BR" b="0" i="0" u="none" strike="noStrike" dirty="0">
                <a:solidFill>
                  <a:srgbClr val="222222"/>
                </a:solidFill>
                <a:effectLst/>
                <a:latin typeface="Noto serif" panose="02020600060500020200" pitchFamily="18" charset="0"/>
              </a:rPr>
              <a:t> takes.</a:t>
            </a:r>
          </a:p>
          <a:p>
            <a:pPr algn="l">
              <a:spcBef>
                <a:spcPts val="1800"/>
              </a:spcBef>
              <a:spcAft>
                <a:spcPts val="1800"/>
              </a:spcAft>
              <a:buFont typeface="Arial" panose="020B0604020202020204" pitchFamily="34" charset="0"/>
              <a:buChar char="•"/>
            </a:pPr>
            <a:r>
              <a:rPr lang="pt-BR" b="0" i="0" u="none" strike="noStrike" dirty="0" err="1">
                <a:solidFill>
                  <a:srgbClr val="222222"/>
                </a:solidFill>
                <a:effectLst/>
                <a:latin typeface="Noto serif" panose="02020600060500020200" pitchFamily="18" charset="0"/>
              </a:rPr>
              <a:t>There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is</a:t>
            </a:r>
            <a:r>
              <a:rPr lang="pt-BR" b="0" i="0" u="none" strike="noStrike" dirty="0">
                <a:solidFill>
                  <a:srgbClr val="222222"/>
                </a:solidFill>
                <a:effectLst/>
                <a:latin typeface="Noto serif" panose="02020600060500020200" pitchFamily="18" charset="0"/>
              </a:rPr>
              <a:t> no input </a:t>
            </a:r>
            <a:r>
              <a:rPr lang="pt-BR" b="0" i="0" u="none" strike="noStrike" dirty="0" err="1">
                <a:solidFill>
                  <a:srgbClr val="222222"/>
                </a:solidFill>
                <a:effectLst/>
                <a:latin typeface="Noto serif" panose="02020600060500020200" pitchFamily="18" charset="0"/>
              </a:rPr>
              <a:t>that</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agent</a:t>
            </a:r>
            <a:r>
              <a:rPr lang="pt-BR" b="0" i="0" u="none" strike="noStrike" dirty="0">
                <a:solidFill>
                  <a:srgbClr val="222222"/>
                </a:solidFill>
                <a:effectLst/>
                <a:latin typeface="Noto serif" panose="02020600060500020200" pitchFamily="18" charset="0"/>
              </a:rPr>
              <a:t> uses </a:t>
            </a:r>
            <a:r>
              <a:rPr lang="pt-BR" b="0" i="0" u="none" strike="noStrike" dirty="0" err="1">
                <a:solidFill>
                  <a:srgbClr val="222222"/>
                </a:solidFill>
                <a:effectLst/>
                <a:latin typeface="Noto serif" panose="02020600060500020200" pitchFamily="18" charset="0"/>
              </a:rPr>
              <a:t>to</a:t>
            </a:r>
            <a:r>
              <a:rPr lang="pt-BR" b="0" i="0" u="none" strike="noStrike" dirty="0">
                <a:solidFill>
                  <a:srgbClr val="222222"/>
                </a:solidFill>
                <a:effectLst/>
                <a:latin typeface="Noto serif" panose="02020600060500020200" pitchFamily="18" charset="0"/>
              </a:rPr>
              <a:t> base </a:t>
            </a:r>
            <a:r>
              <a:rPr lang="pt-BR" b="0" i="0" u="none" strike="noStrike" dirty="0" err="1">
                <a:solidFill>
                  <a:srgbClr val="222222"/>
                </a:solidFill>
                <a:effectLst/>
                <a:latin typeface="Noto serif" panose="02020600060500020200" pitchFamily="18" charset="0"/>
              </a:rPr>
              <a:t>his</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decisions</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on</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That</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will</a:t>
            </a:r>
            <a:r>
              <a:rPr lang="pt-BR" b="0" i="0" u="none" strike="noStrike" dirty="0">
                <a:solidFill>
                  <a:srgbClr val="222222"/>
                </a:solidFill>
                <a:effectLst/>
                <a:latin typeface="Noto serif" panose="02020600060500020200" pitchFamily="18" charset="0"/>
              </a:rPr>
              <a:t> come later in </a:t>
            </a:r>
            <a:r>
              <a:rPr lang="pt-BR" b="0" i="0" u="none" strike="noStrike" dirty="0" err="1">
                <a:solidFill>
                  <a:srgbClr val="222222"/>
                </a:solidFill>
                <a:effectLst/>
                <a:latin typeface="Noto serif" panose="02020600060500020200" pitchFamily="18" charset="0"/>
              </a:rPr>
              <a:t>the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next</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chapter</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when</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we</a:t>
            </a:r>
            <a:r>
              <a:rPr lang="pt-BR" b="0" i="0" u="none" strike="noStrike" dirty="0">
                <a:solidFill>
                  <a:srgbClr val="222222"/>
                </a:solidFill>
                <a:effectLst/>
                <a:latin typeface="Noto serif" panose="02020600060500020200" pitchFamily="18" charset="0"/>
              </a:rPr>
              <a:t> </a:t>
            </a:r>
            <a:r>
              <a:rPr lang="pt-BR" b="0" i="0" u="none" strike="noStrike" dirty="0" err="1">
                <a:solidFill>
                  <a:srgbClr val="222222"/>
                </a:solidFill>
                <a:effectLst/>
                <a:latin typeface="Noto serif" panose="02020600060500020200" pitchFamily="18" charset="0"/>
              </a:rPr>
              <a:t>discuss</a:t>
            </a:r>
            <a:r>
              <a:rPr lang="pt-BR" b="0" i="0" u="none" strike="noStrike" dirty="0">
                <a:solidFill>
                  <a:srgbClr val="222222"/>
                </a:solidFill>
                <a:effectLst/>
                <a:latin typeface="Noto serif" panose="02020600060500020200" pitchFamily="18" charset="0"/>
              </a:rPr>
              <a:t> contextual </a:t>
            </a:r>
            <a:r>
              <a:rPr lang="pt-BR" b="0" i="0" u="none" strike="noStrike" dirty="0" err="1">
                <a:solidFill>
                  <a:srgbClr val="222222"/>
                </a:solidFill>
                <a:effectLst/>
                <a:latin typeface="Noto serif" panose="02020600060500020200" pitchFamily="18" charset="0"/>
              </a:rPr>
              <a:t>bandits</a:t>
            </a:r>
            <a:r>
              <a:rPr lang="pt-BR" b="0" i="0" u="none" strike="noStrike" dirty="0">
                <a:solidFill>
                  <a:srgbClr val="222222"/>
                </a:solidFill>
                <a:effectLst/>
                <a:latin typeface="Noto serif" panose="02020600060500020200" pitchFamily="18" charset="0"/>
              </a:rPr>
              <a:t>.</a:t>
            </a:r>
          </a:p>
          <a:p>
            <a:endParaRPr lang="pt-BR" dirty="0"/>
          </a:p>
        </p:txBody>
      </p:sp>
      <p:sp>
        <p:nvSpPr>
          <p:cNvPr id="4" name="Espaço Reservado para Número de Slide 3">
            <a:extLst>
              <a:ext uri="{FF2B5EF4-FFF2-40B4-BE49-F238E27FC236}">
                <a16:creationId xmlns:a16="http://schemas.microsoft.com/office/drawing/2014/main" id="{D6CBEBD4-2CC5-CEC7-35F0-94F3F59C8FF8}"/>
              </a:ext>
            </a:extLst>
          </p:cNvPr>
          <p:cNvSpPr>
            <a:spLocks noGrp="1"/>
          </p:cNvSpPr>
          <p:nvPr>
            <p:ph type="sldNum" sz="quarter" idx="5"/>
          </p:nvPr>
        </p:nvSpPr>
        <p:spPr/>
        <p:txBody>
          <a:bodyPr/>
          <a:lstStyle/>
          <a:p>
            <a:fld id="{8CDCD35B-07EB-AB4F-91A6-E34108D8BB96}" type="slidenum">
              <a:rPr lang="pt-BR" smtClean="0"/>
              <a:t>7</a:t>
            </a:fld>
            <a:endParaRPr lang="pt-BR"/>
          </a:p>
        </p:txBody>
      </p:sp>
    </p:spTree>
    <p:extLst>
      <p:ext uri="{BB962C8B-B14F-4D97-AF65-F5344CB8AC3E}">
        <p14:creationId xmlns:p14="http://schemas.microsoft.com/office/powerpoint/2010/main" val="105563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CE22-2B76-2829-BB20-639D96AF72D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BD7C438-2F47-D54D-C51B-13D63EB1E9B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A421B47-3E4A-8B17-6FD2-996E30745BC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2974C39B-A369-5200-8561-87E1128885D8}"/>
              </a:ext>
            </a:extLst>
          </p:cNvPr>
          <p:cNvSpPr>
            <a:spLocks noGrp="1"/>
          </p:cNvSpPr>
          <p:nvPr>
            <p:ph type="sldNum" sz="quarter" idx="5"/>
          </p:nvPr>
        </p:nvSpPr>
        <p:spPr/>
        <p:txBody>
          <a:bodyPr/>
          <a:lstStyle/>
          <a:p>
            <a:fld id="{8CDCD35B-07EB-AB4F-91A6-E34108D8BB96}" type="slidenum">
              <a:rPr lang="pt-BR" smtClean="0"/>
              <a:t>8</a:t>
            </a:fld>
            <a:endParaRPr lang="pt-BR"/>
          </a:p>
        </p:txBody>
      </p:sp>
    </p:spTree>
    <p:extLst>
      <p:ext uri="{BB962C8B-B14F-4D97-AF65-F5344CB8AC3E}">
        <p14:creationId xmlns:p14="http://schemas.microsoft.com/office/powerpoint/2010/main" val="2492838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1A616-09D9-97F2-DB87-ACABE9CD472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F7A439A-284D-7421-2FE8-615E7A085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3547A8F-3BC4-A70F-FA79-D05E3F99CB93}"/>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5" name="Espaço Reservado para Rodapé 4">
            <a:extLst>
              <a:ext uri="{FF2B5EF4-FFF2-40B4-BE49-F238E27FC236}">
                <a16:creationId xmlns:a16="http://schemas.microsoft.com/office/drawing/2014/main" id="{F1D6ECAC-8F84-4646-D599-9BC282B7361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294599-CA56-4199-897C-A58068B8B1A2}"/>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397563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FFAE9-44FD-8D70-A881-2C5DA5AD8D5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F4CC954-43F5-4B05-A6F4-D0D3FCB9163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1E0A91-4EA0-5A42-5549-3556A7822E81}"/>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5" name="Espaço Reservado para Rodapé 4">
            <a:extLst>
              <a:ext uri="{FF2B5EF4-FFF2-40B4-BE49-F238E27FC236}">
                <a16:creationId xmlns:a16="http://schemas.microsoft.com/office/drawing/2014/main" id="{3C1D9B4A-8D41-4B16-5E69-669B8759AF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E6949B8-4FE9-4227-8F9F-94DEEC656675}"/>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331907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0914A8-FE78-D76D-42BB-9540FD3A84C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B6E9A6E-5503-3034-6B41-EFE698D5A75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649D62-A136-2BD7-D237-231E4C1DA3B1}"/>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5" name="Espaço Reservado para Rodapé 4">
            <a:extLst>
              <a:ext uri="{FF2B5EF4-FFF2-40B4-BE49-F238E27FC236}">
                <a16:creationId xmlns:a16="http://schemas.microsoft.com/office/drawing/2014/main" id="{9B6AE638-01AE-2DB0-B5E5-98B7BEDC4D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7B63EA4-4C58-8EED-D91F-1E664C697318}"/>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145586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B4B54-67F9-6BF9-E6B4-61D66A9B536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D30611F-AA8F-98C8-01DE-6A639E570EC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48E780-DCDF-4971-C6D1-D91BF7BC8A7D}"/>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5" name="Espaço Reservado para Rodapé 4">
            <a:extLst>
              <a:ext uri="{FF2B5EF4-FFF2-40B4-BE49-F238E27FC236}">
                <a16:creationId xmlns:a16="http://schemas.microsoft.com/office/drawing/2014/main" id="{11B39470-A065-ABA7-E369-66CD0715D48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22F7AD7-729F-FDAE-3354-696202D5C43A}"/>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234707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65D3D-DEE8-B498-C01D-1413B63243D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6FCF398-DCA4-B01E-6C61-1479DFEA70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6E9B48B-508A-81FC-4595-FA894BDF454C}"/>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5" name="Espaço Reservado para Rodapé 4">
            <a:extLst>
              <a:ext uri="{FF2B5EF4-FFF2-40B4-BE49-F238E27FC236}">
                <a16:creationId xmlns:a16="http://schemas.microsoft.com/office/drawing/2014/main" id="{71A96E53-8350-0A7B-AB72-5A83C59D513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138A705-3DF5-DAB7-D1E1-AD32AF7643F3}"/>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2813645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0B61A0-90D7-F1EB-2E82-8FE4BDB4279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54E4B47-1660-24E4-0F29-C0AF99A172D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DF76C47-2980-F6E7-1DD6-DDABB5FAB1A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7AAC594-2999-D7D5-99C7-0B6BDB5DD42C}"/>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6" name="Espaço Reservado para Rodapé 5">
            <a:extLst>
              <a:ext uri="{FF2B5EF4-FFF2-40B4-BE49-F238E27FC236}">
                <a16:creationId xmlns:a16="http://schemas.microsoft.com/office/drawing/2014/main" id="{D11D6E66-162A-2C20-3590-2D5AE2909CC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5F5B90E-E72C-83D8-4E94-328A21F713C4}"/>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159200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621AA-A9FF-680A-AA56-70B63398F08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7D44A9A-F47A-DF28-0C62-3A28D2BFC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C3A5B2A-4780-57AD-6A6A-122AD2AE1F7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1CFE0D8-FE35-3DA7-B300-6AE050759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67CB577-1548-03A6-2031-AC2F7C3D5A3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B8FE212-00E0-CF83-F6DB-88A970B06A80}"/>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8" name="Espaço Reservado para Rodapé 7">
            <a:extLst>
              <a:ext uri="{FF2B5EF4-FFF2-40B4-BE49-F238E27FC236}">
                <a16:creationId xmlns:a16="http://schemas.microsoft.com/office/drawing/2014/main" id="{8DCEB7B6-606C-3707-91A5-C29462ABBFA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441EEA3-BD24-EEC0-B332-0E8FDE9FC88A}"/>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395317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B962B9-7148-734F-06E9-9268542B564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FFFBF02-503A-98A5-657C-F5006232BA0D}"/>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4" name="Espaço Reservado para Rodapé 3">
            <a:extLst>
              <a:ext uri="{FF2B5EF4-FFF2-40B4-BE49-F238E27FC236}">
                <a16:creationId xmlns:a16="http://schemas.microsoft.com/office/drawing/2014/main" id="{98ECA764-1260-BED1-97F5-851B10388AF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198A5A3-A2F2-E5D9-BC3A-9979E072E0BD}"/>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205549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28F73F1-7254-F382-9FFE-E664158F0074}"/>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3" name="Espaço Reservado para Rodapé 2">
            <a:extLst>
              <a:ext uri="{FF2B5EF4-FFF2-40B4-BE49-F238E27FC236}">
                <a16:creationId xmlns:a16="http://schemas.microsoft.com/office/drawing/2014/main" id="{A99970A0-E75A-E0B9-6246-33330D80DB1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C5794A4-8185-2CDE-04AF-3532E69C83BC}"/>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241017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D18F8-3185-7801-AAB8-014127CD91F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834DA20-DC0F-5FAC-07BE-DBB537E0E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9F0965C-11DD-CD29-49EF-778C17DB3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5120786-645E-D83D-6141-BC23D26FB6D1}"/>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6" name="Espaço Reservado para Rodapé 5">
            <a:extLst>
              <a:ext uri="{FF2B5EF4-FFF2-40B4-BE49-F238E27FC236}">
                <a16:creationId xmlns:a16="http://schemas.microsoft.com/office/drawing/2014/main" id="{3BA95258-43DF-0CFD-E477-695467431C5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4330BA-0121-FC58-8CB1-07413AFB8EBC}"/>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16383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D92FF-CB24-8789-731B-5B0EA88DEB1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9E4087B-D322-55A2-8E83-D3A79EE840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9E2B95A-9EB0-EFEF-B97F-A39B99919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0D5C796-8FB8-78C6-8DD1-23FA99FB16DA}"/>
              </a:ext>
            </a:extLst>
          </p:cNvPr>
          <p:cNvSpPr>
            <a:spLocks noGrp="1"/>
          </p:cNvSpPr>
          <p:nvPr>
            <p:ph type="dt" sz="half" idx="10"/>
          </p:nvPr>
        </p:nvSpPr>
        <p:spPr/>
        <p:txBody>
          <a:bodyPr/>
          <a:lstStyle/>
          <a:p>
            <a:fld id="{EA0E2606-ED48-3D4B-AE67-699251545375}" type="datetimeFigureOut">
              <a:rPr lang="pt-BR" smtClean="0"/>
              <a:t>30/01/2025</a:t>
            </a:fld>
            <a:endParaRPr lang="pt-BR"/>
          </a:p>
        </p:txBody>
      </p:sp>
      <p:sp>
        <p:nvSpPr>
          <p:cNvPr id="6" name="Espaço Reservado para Rodapé 5">
            <a:extLst>
              <a:ext uri="{FF2B5EF4-FFF2-40B4-BE49-F238E27FC236}">
                <a16:creationId xmlns:a16="http://schemas.microsoft.com/office/drawing/2014/main" id="{16C52B56-B28C-072C-AE00-660D4F460CD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954B4A2-64F6-7790-821E-007690026299}"/>
              </a:ext>
            </a:extLst>
          </p:cNvPr>
          <p:cNvSpPr>
            <a:spLocks noGrp="1"/>
          </p:cNvSpPr>
          <p:nvPr>
            <p:ph type="sldNum" sz="quarter" idx="12"/>
          </p:nvPr>
        </p:nvSpPr>
        <p:spPr/>
        <p:txBody>
          <a:bodyPr/>
          <a:lstStyle/>
          <a:p>
            <a:fld id="{4EB9AAF4-C5CB-0A45-8A5A-D112F5AAF0A9}" type="slidenum">
              <a:rPr lang="pt-BR" smtClean="0"/>
              <a:t>‹nº›</a:t>
            </a:fld>
            <a:endParaRPr lang="pt-BR"/>
          </a:p>
        </p:txBody>
      </p:sp>
    </p:spTree>
    <p:extLst>
      <p:ext uri="{BB962C8B-B14F-4D97-AF65-F5344CB8AC3E}">
        <p14:creationId xmlns:p14="http://schemas.microsoft.com/office/powerpoint/2010/main" val="75605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FD44E7C-70F0-1D7A-97BD-258FE2E3D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EF8F182-79BD-636A-D076-66F2C7BD5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2D1FF0E-1356-D567-0E41-23F95C8AD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0E2606-ED48-3D4B-AE67-699251545375}" type="datetimeFigureOut">
              <a:rPr lang="pt-BR" smtClean="0"/>
              <a:t>30/01/2025</a:t>
            </a:fld>
            <a:endParaRPr lang="pt-BR"/>
          </a:p>
        </p:txBody>
      </p:sp>
      <p:sp>
        <p:nvSpPr>
          <p:cNvPr id="5" name="Espaço Reservado para Rodapé 4">
            <a:extLst>
              <a:ext uri="{FF2B5EF4-FFF2-40B4-BE49-F238E27FC236}">
                <a16:creationId xmlns:a16="http://schemas.microsoft.com/office/drawing/2014/main" id="{8D0B6086-6FA2-ED18-65F1-C80431AEB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B74C794-7BFB-DB6F-ADF9-39D59AF0A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B9AAF4-C5CB-0A45-8A5A-D112F5AAF0A9}" type="slidenum">
              <a:rPr lang="pt-BR" smtClean="0"/>
              <a:t>‹nº›</a:t>
            </a:fld>
            <a:endParaRPr lang="pt-BR"/>
          </a:p>
        </p:txBody>
      </p:sp>
    </p:spTree>
    <p:extLst>
      <p:ext uri="{BB962C8B-B14F-4D97-AF65-F5344CB8AC3E}">
        <p14:creationId xmlns:p14="http://schemas.microsoft.com/office/powerpoint/2010/main" val="247277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etflixtechblog.com/artwork-personalization-c589f074ad76"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research.duolingo.com/papers/yancey.kdd20.pdf" TargetMode="External"/><Relationship Id="rId4" Type="http://schemas.openxmlformats.org/officeDocument/2006/relationships/hyperlink" Target="https://research.atspotify.com/2024/05/in-context-exploration-exploitation-for-reinforcement-lear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flat and minimalist illustration of three slot machines arranged side by side. The machines should be represented with simple, geometric shapes, avoiding excessive details. The color palette should include shades of gray, black, and white, with subtle accents of color for contrast. The design should be sleek, modern, and clean, focusing on the silhouette and basic features of slot machines like levers and windows.">
            <a:extLst>
              <a:ext uri="{FF2B5EF4-FFF2-40B4-BE49-F238E27FC236}">
                <a16:creationId xmlns:a16="http://schemas.microsoft.com/office/drawing/2014/main" id="{79F2C177-2977-7A17-D36A-56819C5B3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21" r="26054" b="309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12D83D5-7005-364A-C30D-0419D34DBC40}"/>
              </a:ext>
            </a:extLst>
          </p:cNvPr>
          <p:cNvSpPr>
            <a:spLocks noGrp="1"/>
          </p:cNvSpPr>
          <p:nvPr>
            <p:ph type="ctrTitle"/>
          </p:nvPr>
        </p:nvSpPr>
        <p:spPr>
          <a:xfrm>
            <a:off x="477981" y="1122363"/>
            <a:ext cx="4023360" cy="3204134"/>
          </a:xfrm>
        </p:spPr>
        <p:txBody>
          <a:bodyPr anchor="b">
            <a:normAutofit/>
          </a:bodyPr>
          <a:lstStyle/>
          <a:p>
            <a:pPr algn="l"/>
            <a:r>
              <a:rPr lang="pt-BR" dirty="0" err="1">
                <a:solidFill>
                  <a:schemeClr val="bg1"/>
                </a:solidFill>
                <a:latin typeface="ADLaM Display" panose="020F0502020204030204" pitchFamily="34" charset="0"/>
                <a:cs typeface="ADLaM Display" panose="020F0502020204030204" pitchFamily="34" charset="0"/>
              </a:rPr>
              <a:t>Multi</a:t>
            </a:r>
            <a:r>
              <a:rPr lang="pt-BR" dirty="0">
                <a:solidFill>
                  <a:schemeClr val="bg1"/>
                </a:solidFill>
                <a:latin typeface="ADLaM Display" panose="020F0502020204030204" pitchFamily="34" charset="0"/>
                <a:cs typeface="ADLaM Display" panose="020F0502020204030204" pitchFamily="34" charset="0"/>
              </a:rPr>
              <a:t> </a:t>
            </a:r>
            <a:r>
              <a:rPr lang="pt-BR" dirty="0" err="1">
                <a:solidFill>
                  <a:schemeClr val="bg1"/>
                </a:solidFill>
                <a:latin typeface="ADLaM Display" panose="020F0502020204030204" pitchFamily="34" charset="0"/>
                <a:cs typeface="ADLaM Display" panose="020F0502020204030204" pitchFamily="34" charset="0"/>
              </a:rPr>
              <a:t>Armed</a:t>
            </a:r>
            <a:r>
              <a:rPr lang="pt-BR" dirty="0">
                <a:solidFill>
                  <a:schemeClr val="bg1"/>
                </a:solidFill>
                <a:latin typeface="ADLaM Display" panose="020F0502020204030204" pitchFamily="34" charset="0"/>
                <a:cs typeface="ADLaM Display" panose="020F0502020204030204" pitchFamily="34" charset="0"/>
              </a:rPr>
              <a:t> </a:t>
            </a:r>
            <a:r>
              <a:rPr lang="pt-BR" dirty="0" err="1">
                <a:solidFill>
                  <a:schemeClr val="bg1"/>
                </a:solidFill>
                <a:latin typeface="ADLaM Display" panose="020F0502020204030204" pitchFamily="34" charset="0"/>
                <a:cs typeface="ADLaM Display" panose="020F0502020204030204" pitchFamily="34" charset="0"/>
              </a:rPr>
              <a:t>Bandits</a:t>
            </a:r>
            <a:endParaRPr lang="pt-BR" dirty="0">
              <a:solidFill>
                <a:schemeClr val="bg1"/>
              </a:solidFill>
              <a:latin typeface="ADLaM Display" panose="020F0502020204030204" pitchFamily="34" charset="0"/>
              <a:cs typeface="ADLaM Display" panose="020F0502020204030204" pitchFamily="34" charset="0"/>
            </a:endParaRPr>
          </a:p>
        </p:txBody>
      </p:sp>
      <p:sp>
        <p:nvSpPr>
          <p:cNvPr id="3" name="Subtítulo 2">
            <a:extLst>
              <a:ext uri="{FF2B5EF4-FFF2-40B4-BE49-F238E27FC236}">
                <a16:creationId xmlns:a16="http://schemas.microsoft.com/office/drawing/2014/main" id="{E7028F1F-B84A-E410-E5F9-E380E3D369F4}"/>
              </a:ext>
            </a:extLst>
          </p:cNvPr>
          <p:cNvSpPr>
            <a:spLocks noGrp="1"/>
          </p:cNvSpPr>
          <p:nvPr>
            <p:ph type="subTitle" idx="1"/>
          </p:nvPr>
        </p:nvSpPr>
        <p:spPr>
          <a:xfrm>
            <a:off x="477980" y="4872922"/>
            <a:ext cx="4023359" cy="1208141"/>
          </a:xfrm>
        </p:spPr>
        <p:txBody>
          <a:bodyPr>
            <a:normAutofit/>
          </a:bodyPr>
          <a:lstStyle/>
          <a:p>
            <a:pPr algn="l"/>
            <a:r>
              <a:rPr lang="pt-BR" sz="2000" dirty="0">
                <a:solidFill>
                  <a:schemeClr val="bg1"/>
                </a:solidFill>
              </a:rPr>
              <a:t>Tiago Paraizo</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85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conceptual and minimalist illustration representing reinforcement learning. The image should include abstract, geometric shapes symbolizing an agent interacting with an environment. Use symbols like arrows, grids, or paths to indicate decision-making and learning through trial and error. The color palette should be modern and sleek, incorporating shades of blue, gray, and white. The overall design should evoke the concept of a dynamic system, learning, and evolving over time, without any text.">
            <a:extLst>
              <a:ext uri="{FF2B5EF4-FFF2-40B4-BE49-F238E27FC236}">
                <a16:creationId xmlns:a16="http://schemas.microsoft.com/office/drawing/2014/main" id="{66702BAE-6ADB-9061-DE1C-98B53B831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091" r="34206"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309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335937B-4128-193A-E14B-F8D18BA6E4C1}"/>
              </a:ext>
            </a:extLst>
          </p:cNvPr>
          <p:cNvSpPr>
            <a:spLocks noGrp="1"/>
          </p:cNvSpPr>
          <p:nvPr>
            <p:ph type="title"/>
          </p:nvPr>
        </p:nvSpPr>
        <p:spPr>
          <a:xfrm>
            <a:off x="371094" y="1161288"/>
            <a:ext cx="3438144" cy="1124712"/>
          </a:xfrm>
        </p:spPr>
        <p:txBody>
          <a:bodyPr anchor="b">
            <a:normAutofit/>
          </a:bodyPr>
          <a:lstStyle/>
          <a:p>
            <a:r>
              <a:rPr lang="pt-BR" sz="2800">
                <a:solidFill>
                  <a:schemeClr val="bg1"/>
                </a:solidFill>
              </a:rPr>
              <a:t>Roteiro</a:t>
            </a:r>
          </a:p>
        </p:txBody>
      </p:sp>
      <p:sp>
        <p:nvSpPr>
          <p:cNvPr id="3094" name="Rectangle 309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6" name="Rectangle 30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D3A2F91F-BE13-8D23-B8EA-3C20C4FB0532}"/>
              </a:ext>
            </a:extLst>
          </p:cNvPr>
          <p:cNvSpPr>
            <a:spLocks noGrp="1"/>
          </p:cNvSpPr>
          <p:nvPr>
            <p:ph idx="1"/>
          </p:nvPr>
        </p:nvSpPr>
        <p:spPr>
          <a:xfrm>
            <a:off x="371094" y="2718054"/>
            <a:ext cx="3438906" cy="3207258"/>
          </a:xfrm>
        </p:spPr>
        <p:txBody>
          <a:bodyPr anchor="t">
            <a:normAutofit/>
          </a:bodyPr>
          <a:lstStyle/>
          <a:p>
            <a:pPr marL="514350" indent="-514350">
              <a:buFont typeface="+mj-lt"/>
              <a:buAutoNum type="arabicPeriod"/>
            </a:pPr>
            <a:r>
              <a:rPr lang="pt-BR" sz="1400" b="1" i="0" u="none" strike="noStrike" dirty="0">
                <a:solidFill>
                  <a:schemeClr val="bg1"/>
                </a:solidFill>
                <a:effectLst/>
                <a:latin typeface="Google Sans Text"/>
              </a:rPr>
              <a:t>O que é </a:t>
            </a:r>
            <a:r>
              <a:rPr lang="pt-BR" sz="1400" b="1" i="0" u="none" strike="noStrike" dirty="0" err="1">
                <a:solidFill>
                  <a:schemeClr val="bg1"/>
                </a:solidFill>
                <a:effectLst/>
                <a:latin typeface="Google Sans Text"/>
              </a:rPr>
              <a:t>Reinforcement</a:t>
            </a:r>
            <a:r>
              <a:rPr lang="pt-BR" sz="1400" b="1" i="0" u="none" strike="noStrike" dirty="0">
                <a:solidFill>
                  <a:schemeClr val="bg1"/>
                </a:solidFill>
                <a:effectLst/>
                <a:latin typeface="Google Sans Text"/>
              </a:rPr>
              <a:t> Learning?</a:t>
            </a:r>
          </a:p>
          <a:p>
            <a:pPr marL="514350" indent="-514350">
              <a:buFont typeface="+mj-lt"/>
              <a:buAutoNum type="arabicPeriod"/>
            </a:pPr>
            <a:r>
              <a:rPr lang="pt-BR" sz="1400" b="1" i="0" u="none" strike="noStrike" dirty="0">
                <a:solidFill>
                  <a:schemeClr val="bg1"/>
                </a:solidFill>
                <a:effectLst/>
                <a:latin typeface="Google Sans Text"/>
              </a:rPr>
              <a:t>Aplicações de RL e histórias de sucesso</a:t>
            </a:r>
          </a:p>
          <a:p>
            <a:pPr marL="514350" indent="-514350">
              <a:buFont typeface="+mj-lt"/>
              <a:buAutoNum type="arabicPeriod"/>
            </a:pPr>
            <a:r>
              <a:rPr lang="pt-BR" sz="1400" b="1" i="0" u="none" strike="noStrike" dirty="0">
                <a:solidFill>
                  <a:schemeClr val="bg1"/>
                </a:solidFill>
                <a:effectLst/>
                <a:latin typeface="Google Sans Text"/>
              </a:rPr>
              <a:t>Elementos de um problema de RL</a:t>
            </a:r>
          </a:p>
          <a:p>
            <a:pPr marL="514350" indent="-514350">
              <a:buFont typeface="+mj-lt"/>
              <a:buAutoNum type="arabicPeriod"/>
            </a:pPr>
            <a:r>
              <a:rPr lang="pt-BR" sz="1400" b="1" i="0" u="none" strike="noStrike" dirty="0" err="1">
                <a:solidFill>
                  <a:schemeClr val="bg1"/>
                </a:solidFill>
                <a:effectLst/>
                <a:latin typeface="Google Sans Text"/>
              </a:rPr>
              <a:t>Exploration-Explotation</a:t>
            </a:r>
            <a:r>
              <a:rPr lang="pt-BR" sz="1400" b="1" i="0" u="none" strike="noStrike" dirty="0">
                <a:solidFill>
                  <a:schemeClr val="bg1"/>
                </a:solidFill>
                <a:effectLst/>
                <a:latin typeface="Google Sans Text"/>
              </a:rPr>
              <a:t> Trade Off</a:t>
            </a:r>
          </a:p>
          <a:p>
            <a:pPr marL="514350" indent="-514350">
              <a:buFont typeface="+mj-lt"/>
              <a:buAutoNum type="arabicPeriod"/>
            </a:pPr>
            <a:r>
              <a:rPr lang="pt-BR" sz="1400" b="1" i="0" u="none" strike="noStrike" dirty="0">
                <a:solidFill>
                  <a:schemeClr val="bg1"/>
                </a:solidFill>
                <a:effectLst/>
                <a:latin typeface="Google Sans Text"/>
              </a:rPr>
              <a:t>O que são </a:t>
            </a:r>
            <a:r>
              <a:rPr lang="pt-BR" sz="1400" b="1" i="0" u="none" strike="noStrike" dirty="0" err="1">
                <a:solidFill>
                  <a:schemeClr val="bg1"/>
                </a:solidFill>
                <a:effectLst/>
                <a:latin typeface="Google Sans Text"/>
              </a:rPr>
              <a:t>Multi-Armed</a:t>
            </a:r>
            <a:r>
              <a:rPr lang="pt-BR" sz="1400" b="1" i="0" u="none" strike="noStrike" dirty="0">
                <a:solidFill>
                  <a:schemeClr val="bg1"/>
                </a:solidFill>
                <a:effectLst/>
                <a:latin typeface="Google Sans Text"/>
              </a:rPr>
              <a:t> </a:t>
            </a:r>
            <a:r>
              <a:rPr lang="pt-BR" sz="1400" b="1" i="0" u="none" strike="noStrike" dirty="0" err="1">
                <a:solidFill>
                  <a:schemeClr val="bg1"/>
                </a:solidFill>
                <a:effectLst/>
                <a:latin typeface="Google Sans Text"/>
              </a:rPr>
              <a:t>Bandits</a:t>
            </a:r>
            <a:r>
              <a:rPr lang="pt-BR" sz="1400" b="1" i="0" u="none" strike="noStrike" dirty="0">
                <a:solidFill>
                  <a:schemeClr val="bg1"/>
                </a:solidFill>
                <a:effectLst/>
                <a:latin typeface="Google Sans Text"/>
              </a:rPr>
              <a:t>?</a:t>
            </a:r>
          </a:p>
          <a:p>
            <a:pPr marL="514350" indent="-514350">
              <a:buFont typeface="+mj-lt"/>
              <a:buAutoNum type="arabicPeriod"/>
            </a:pPr>
            <a:r>
              <a:rPr lang="pt-BR" sz="1400" b="1" dirty="0">
                <a:solidFill>
                  <a:schemeClr val="bg1"/>
                </a:solidFill>
                <a:latin typeface="Google Sans Text"/>
              </a:rPr>
              <a:t>Hands </a:t>
            </a:r>
            <a:r>
              <a:rPr lang="pt-BR" sz="1400" b="1" dirty="0" err="1">
                <a:solidFill>
                  <a:schemeClr val="bg1"/>
                </a:solidFill>
                <a:latin typeface="Google Sans Text"/>
              </a:rPr>
              <a:t>On</a:t>
            </a:r>
            <a:endParaRPr lang="pt-BR" sz="1400" b="1" dirty="0">
              <a:solidFill>
                <a:schemeClr val="bg1"/>
              </a:solidFill>
              <a:latin typeface="Google Sans Text"/>
            </a:endParaRPr>
          </a:p>
        </p:txBody>
      </p:sp>
      <p:pic>
        <p:nvPicPr>
          <p:cNvPr id="3076" name="Picture 4" descr="Mastering Reinforcement Learning with Python">
            <a:extLst>
              <a:ext uri="{FF2B5EF4-FFF2-40B4-BE49-F238E27FC236}">
                <a16:creationId xmlns:a16="http://schemas.microsoft.com/office/drawing/2014/main" id="{B2DA323A-8BF1-6005-3F1C-13AA780C2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0056" y="3866248"/>
            <a:ext cx="2455560" cy="302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2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agem 13">
            <a:extLst>
              <a:ext uri="{FF2B5EF4-FFF2-40B4-BE49-F238E27FC236}">
                <a16:creationId xmlns:a16="http://schemas.microsoft.com/office/drawing/2014/main" id="{3CF6869B-796A-B68A-5B99-3F6266CC3A6F}"/>
              </a:ext>
            </a:extLst>
          </p:cNvPr>
          <p:cNvPicPr>
            <a:picLocks noChangeAspect="1"/>
          </p:cNvPicPr>
          <p:nvPr/>
        </p:nvPicPr>
        <p:blipFill>
          <a:blip r:embed="rId3"/>
          <a:srcRect t="8207" r="9090" b="19880"/>
          <a:stretch/>
        </p:blipFill>
        <p:spPr>
          <a:xfrm>
            <a:off x="3522468" y="10"/>
            <a:ext cx="8669532" cy="6857990"/>
          </a:xfrm>
          <a:prstGeom prst="rect">
            <a:avLst/>
          </a:prstGeom>
        </p:spPr>
      </p:pic>
      <p:sp>
        <p:nvSpPr>
          <p:cNvPr id="21" name="Rectangle 2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7AEB146-EE42-E757-90A1-2570BE9DDB6F}"/>
              </a:ext>
            </a:extLst>
          </p:cNvPr>
          <p:cNvSpPr>
            <a:spLocks noGrp="1"/>
          </p:cNvSpPr>
          <p:nvPr>
            <p:ph type="title"/>
          </p:nvPr>
        </p:nvSpPr>
        <p:spPr>
          <a:xfrm>
            <a:off x="371094" y="1161288"/>
            <a:ext cx="3438144" cy="1124712"/>
          </a:xfrm>
        </p:spPr>
        <p:txBody>
          <a:bodyPr anchor="b">
            <a:normAutofit/>
          </a:bodyPr>
          <a:lstStyle/>
          <a:p>
            <a:r>
              <a:rPr lang="pt-BR" sz="2600">
                <a:solidFill>
                  <a:schemeClr val="bg1"/>
                </a:solidFill>
              </a:rPr>
              <a:t>O que é Reinforcement Learning?</a:t>
            </a:r>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4016746F-6E35-807E-BCB7-8B39B4C160E6}"/>
              </a:ext>
            </a:extLst>
          </p:cNvPr>
          <p:cNvSpPr>
            <a:spLocks noGrp="1"/>
          </p:cNvSpPr>
          <p:nvPr>
            <p:ph idx="1"/>
          </p:nvPr>
        </p:nvSpPr>
        <p:spPr>
          <a:xfrm>
            <a:off x="371094" y="2718054"/>
            <a:ext cx="3438906" cy="2863921"/>
          </a:xfrm>
        </p:spPr>
        <p:txBody>
          <a:bodyPr anchor="t">
            <a:normAutofit fontScale="77500" lnSpcReduction="20000"/>
          </a:bodyPr>
          <a:lstStyle/>
          <a:p>
            <a:r>
              <a:rPr lang="pt-BR" sz="1700" b="1" dirty="0">
                <a:solidFill>
                  <a:schemeClr val="bg1"/>
                </a:solidFill>
              </a:rPr>
              <a:t>Aprendizagem por Tentativa e Erro</a:t>
            </a:r>
          </a:p>
          <a:p>
            <a:r>
              <a:rPr lang="pt-BR" sz="1700" b="1" dirty="0">
                <a:solidFill>
                  <a:schemeClr val="bg1"/>
                </a:solidFill>
              </a:rPr>
              <a:t>Mínimo(ou nenhum) treinamento prévio;</a:t>
            </a:r>
          </a:p>
          <a:p>
            <a:r>
              <a:rPr lang="pt-BR" sz="1700" b="1" dirty="0">
                <a:solidFill>
                  <a:schemeClr val="bg1"/>
                </a:solidFill>
              </a:rPr>
              <a:t>RL aprende por meio da </a:t>
            </a:r>
            <a:r>
              <a:rPr lang="pt-BR" sz="1700" b="1" dirty="0">
                <a:solidFill>
                  <a:schemeClr val="accent2"/>
                </a:solidFill>
              </a:rPr>
              <a:t>interações com o ambiente</a:t>
            </a:r>
            <a:r>
              <a:rPr lang="pt-BR" sz="1700" b="1" dirty="0">
                <a:solidFill>
                  <a:schemeClr val="bg1"/>
                </a:solidFill>
              </a:rPr>
              <a:t>;</a:t>
            </a:r>
          </a:p>
          <a:p>
            <a:r>
              <a:rPr lang="pt-BR" sz="1700" dirty="0">
                <a:solidFill>
                  <a:schemeClr val="bg1"/>
                </a:solidFill>
              </a:rPr>
              <a:t>Objetivo de  </a:t>
            </a:r>
            <a:r>
              <a:rPr lang="pt-BR" sz="1700" b="1" dirty="0">
                <a:solidFill>
                  <a:schemeClr val="accent2"/>
                </a:solidFill>
              </a:rPr>
              <a:t>maximizar os benefícios de longo prazo</a:t>
            </a:r>
            <a:endParaRPr lang="pt-BR" sz="1700" b="1" dirty="0">
              <a:solidFill>
                <a:schemeClr val="bg1"/>
              </a:solidFill>
            </a:endParaRPr>
          </a:p>
          <a:p>
            <a:r>
              <a:rPr lang="pt-BR" sz="1700" dirty="0">
                <a:solidFill>
                  <a:schemeClr val="bg1"/>
                </a:solidFill>
              </a:rPr>
              <a:t>Decisão de acordo com a </a:t>
            </a:r>
            <a:r>
              <a:rPr lang="pt-BR" sz="1700" dirty="0">
                <a:solidFill>
                  <a:schemeClr val="accent2"/>
                </a:solidFill>
              </a:rPr>
              <a:t>situação </a:t>
            </a:r>
            <a:r>
              <a:rPr lang="pt-BR" sz="1700" dirty="0">
                <a:solidFill>
                  <a:schemeClr val="bg1"/>
                </a:solidFill>
              </a:rPr>
              <a:t>(não é uma predição e não é uma clusterização)</a:t>
            </a:r>
          </a:p>
          <a:p>
            <a:r>
              <a:rPr lang="pt-BR" sz="1700" dirty="0">
                <a:solidFill>
                  <a:schemeClr val="bg1"/>
                </a:solidFill>
              </a:rPr>
              <a:t>Frequentemente recebe output de modelos de aprendizagem supervisionada como input</a:t>
            </a:r>
          </a:p>
          <a:p>
            <a:r>
              <a:rPr lang="pt-BR" sz="1700" dirty="0">
                <a:solidFill>
                  <a:schemeClr val="bg1"/>
                </a:solidFill>
              </a:rPr>
              <a:t>Pode-se utilizar métodos de aprendizagem supervisionada, como redes neurais, para desenvolver modelos de RL.</a:t>
            </a:r>
          </a:p>
        </p:txBody>
      </p:sp>
      <p:sp>
        <p:nvSpPr>
          <p:cNvPr id="28" name="CaixaDeTexto 27">
            <a:extLst>
              <a:ext uri="{FF2B5EF4-FFF2-40B4-BE49-F238E27FC236}">
                <a16:creationId xmlns:a16="http://schemas.microsoft.com/office/drawing/2014/main" id="{48FA1213-CA46-B12D-282A-C591930EAC63}"/>
              </a:ext>
            </a:extLst>
          </p:cNvPr>
          <p:cNvSpPr txBox="1"/>
          <p:nvPr/>
        </p:nvSpPr>
        <p:spPr>
          <a:xfrm>
            <a:off x="4671391" y="5581975"/>
            <a:ext cx="7414592" cy="1107739"/>
          </a:xfrm>
          <a:prstGeom prst="rect">
            <a:avLst/>
          </a:prstGeom>
          <a:solidFill>
            <a:schemeClr val="bg1"/>
          </a:solidFill>
        </p:spPr>
        <p:txBody>
          <a:bodyPr wrap="square">
            <a:spAutoFit/>
          </a:bodyPr>
          <a:lstStyle/>
          <a:p>
            <a:pPr algn="l">
              <a:lnSpc>
                <a:spcPts val="2700"/>
              </a:lnSpc>
            </a:pPr>
            <a:r>
              <a:rPr lang="pt-BR" dirty="0"/>
              <a:t>“Na busca por desenvolver modelos que possuem o mesmo nível ou nível de conhecimento superior ao humano, faz sentido desenvolver modelos capazes de aprender com sua própria experiência”.  </a:t>
            </a:r>
            <a:r>
              <a:rPr lang="pt-BR" b="0" i="0" u="none" strike="noStrike" dirty="0" err="1">
                <a:solidFill>
                  <a:schemeClr val="accent1"/>
                </a:solidFill>
                <a:effectLst/>
                <a:latin typeface="Google Sans"/>
              </a:rPr>
              <a:t>Enes</a:t>
            </a:r>
            <a:r>
              <a:rPr lang="pt-BR" b="0" i="0" u="none" strike="noStrike" dirty="0">
                <a:solidFill>
                  <a:schemeClr val="accent1"/>
                </a:solidFill>
                <a:effectLst/>
                <a:latin typeface="Google Sans"/>
              </a:rPr>
              <a:t> </a:t>
            </a:r>
            <a:r>
              <a:rPr lang="pt-BR" b="0" i="0" u="none" strike="noStrike" dirty="0" err="1">
                <a:solidFill>
                  <a:schemeClr val="accent1"/>
                </a:solidFill>
                <a:effectLst/>
                <a:latin typeface="Google Sans"/>
              </a:rPr>
              <a:t>Bilgin</a:t>
            </a:r>
            <a:endParaRPr lang="pt-BR" b="0" i="0" u="none" strike="noStrike" dirty="0">
              <a:solidFill>
                <a:schemeClr val="accent1"/>
              </a:solidFill>
              <a:effectLst/>
              <a:latin typeface="Google Sans"/>
            </a:endParaRPr>
          </a:p>
        </p:txBody>
      </p:sp>
    </p:spTree>
    <p:extLst>
      <p:ext uri="{BB962C8B-B14F-4D97-AF65-F5344CB8AC3E}">
        <p14:creationId xmlns:p14="http://schemas.microsoft.com/office/powerpoint/2010/main" val="305802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7D7A9422-DA25-1CFC-BCD9-A38C415F5BBC}"/>
              </a:ext>
            </a:extLst>
          </p:cNvPr>
          <p:cNvSpPr>
            <a:spLocks noGrp="1"/>
          </p:cNvSpPr>
          <p:nvPr>
            <p:ph type="title"/>
          </p:nvPr>
        </p:nvSpPr>
        <p:spPr>
          <a:xfrm>
            <a:off x="838200" y="448721"/>
            <a:ext cx="4707671" cy="1225650"/>
          </a:xfrm>
        </p:spPr>
        <p:txBody>
          <a:bodyPr anchor="b">
            <a:normAutofit/>
          </a:bodyPr>
          <a:lstStyle/>
          <a:p>
            <a:r>
              <a:rPr lang="pt-BR" sz="3800" dirty="0">
                <a:solidFill>
                  <a:schemeClr val="bg1"/>
                </a:solidFill>
              </a:rPr>
              <a:t>Aplicações e histórias de sucesso</a:t>
            </a:r>
          </a:p>
        </p:txBody>
      </p:sp>
      <p:cxnSp>
        <p:nvCxnSpPr>
          <p:cNvPr id="6153" name="Straight Connector 615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641BC604-534E-ACF1-3819-C2D53459DA08}"/>
              </a:ext>
            </a:extLst>
          </p:cNvPr>
          <p:cNvSpPr>
            <a:spLocks noGrp="1"/>
          </p:cNvSpPr>
          <p:nvPr>
            <p:ph idx="1"/>
          </p:nvPr>
        </p:nvSpPr>
        <p:spPr>
          <a:xfrm>
            <a:off x="575182" y="1911175"/>
            <a:ext cx="5520818" cy="3635078"/>
          </a:xfrm>
        </p:spPr>
        <p:txBody>
          <a:bodyPr>
            <a:normAutofit fontScale="92500" lnSpcReduction="10000"/>
          </a:bodyPr>
          <a:lstStyle/>
          <a:p>
            <a:r>
              <a:rPr lang="pt-BR" sz="1400" dirty="0">
                <a:solidFill>
                  <a:schemeClr val="bg1"/>
                </a:solidFill>
              </a:rPr>
              <a:t>Games:</a:t>
            </a:r>
          </a:p>
          <a:p>
            <a:pPr lvl="1"/>
            <a:r>
              <a:rPr lang="pt-BR" sz="1400" dirty="0">
                <a:solidFill>
                  <a:schemeClr val="bg1"/>
                </a:solidFill>
              </a:rPr>
              <a:t>Gamão (1992) – TD-</a:t>
            </a:r>
            <a:r>
              <a:rPr lang="pt-BR" sz="1400" dirty="0" err="1">
                <a:solidFill>
                  <a:schemeClr val="bg1"/>
                </a:solidFill>
              </a:rPr>
              <a:t>Gammon</a:t>
            </a:r>
            <a:endParaRPr lang="pt-BR" sz="1400" dirty="0">
              <a:solidFill>
                <a:schemeClr val="bg1"/>
              </a:solidFill>
            </a:endParaRPr>
          </a:p>
          <a:p>
            <a:pPr lvl="1"/>
            <a:r>
              <a:rPr lang="pt-BR" sz="1400" dirty="0">
                <a:solidFill>
                  <a:schemeClr val="bg1"/>
                </a:solidFill>
              </a:rPr>
              <a:t>Atari Games (2015) - </a:t>
            </a:r>
            <a:r>
              <a:rPr lang="pt-BR" sz="1400" dirty="0" err="1">
                <a:solidFill>
                  <a:schemeClr val="bg1"/>
                </a:solidFill>
              </a:rPr>
              <a:t>Deep</a:t>
            </a:r>
            <a:r>
              <a:rPr lang="pt-BR" sz="1400" dirty="0">
                <a:solidFill>
                  <a:schemeClr val="bg1"/>
                </a:solidFill>
              </a:rPr>
              <a:t> </a:t>
            </a:r>
            <a:r>
              <a:rPr lang="pt-BR" sz="1400" dirty="0" err="1">
                <a:solidFill>
                  <a:schemeClr val="bg1"/>
                </a:solidFill>
              </a:rPr>
              <a:t>Q</a:t>
            </a:r>
            <a:r>
              <a:rPr lang="pt-BR" sz="1400" dirty="0">
                <a:solidFill>
                  <a:schemeClr val="bg1"/>
                </a:solidFill>
              </a:rPr>
              <a:t> network (DQN) </a:t>
            </a:r>
          </a:p>
          <a:p>
            <a:pPr lvl="1"/>
            <a:r>
              <a:rPr lang="pt-BR" sz="1400" dirty="0">
                <a:solidFill>
                  <a:schemeClr val="bg1"/>
                </a:solidFill>
              </a:rPr>
              <a:t>RL vence o campeão mundial de xadrez (2018) – </a:t>
            </a:r>
            <a:r>
              <a:rPr lang="pt-BR" sz="1400" dirty="0" err="1">
                <a:solidFill>
                  <a:schemeClr val="bg1"/>
                </a:solidFill>
              </a:rPr>
              <a:t>AlphaZero</a:t>
            </a:r>
            <a:endParaRPr lang="pt-BR" sz="1400" dirty="0">
              <a:solidFill>
                <a:schemeClr val="bg1"/>
              </a:solidFill>
            </a:endParaRPr>
          </a:p>
          <a:p>
            <a:pPr lvl="1"/>
            <a:r>
              <a:rPr lang="pt-BR" sz="1400" dirty="0">
                <a:solidFill>
                  <a:schemeClr val="bg1"/>
                </a:solidFill>
              </a:rPr>
              <a:t>Outros jogos como Mario, Dota 2 e </a:t>
            </a:r>
            <a:r>
              <a:rPr lang="pt-BR" sz="1400" dirty="0" err="1">
                <a:solidFill>
                  <a:schemeClr val="bg1"/>
                </a:solidFill>
              </a:rPr>
              <a:t>StarCraft</a:t>
            </a:r>
            <a:r>
              <a:rPr lang="pt-BR" sz="1400" dirty="0">
                <a:solidFill>
                  <a:schemeClr val="bg1"/>
                </a:solidFill>
              </a:rPr>
              <a:t> II – OpenAI, Google</a:t>
            </a:r>
          </a:p>
          <a:p>
            <a:r>
              <a:rPr lang="pt-BR" sz="1400" dirty="0" err="1">
                <a:solidFill>
                  <a:schemeClr val="bg1"/>
                </a:solidFill>
              </a:rPr>
              <a:t>Robos</a:t>
            </a:r>
            <a:r>
              <a:rPr lang="pt-BR" sz="1400" dirty="0">
                <a:solidFill>
                  <a:schemeClr val="bg1"/>
                </a:solidFill>
              </a:rPr>
              <a:t> e sistemas autônomos</a:t>
            </a:r>
          </a:p>
          <a:p>
            <a:pPr lvl="1"/>
            <a:r>
              <a:rPr lang="pt-BR" sz="1400" dirty="0">
                <a:solidFill>
                  <a:schemeClr val="bg1"/>
                </a:solidFill>
              </a:rPr>
              <a:t>Cubo magico(2018) – OpenAI</a:t>
            </a:r>
          </a:p>
          <a:p>
            <a:pPr lvl="1"/>
            <a:r>
              <a:rPr lang="pt-BR" sz="1400" dirty="0">
                <a:solidFill>
                  <a:schemeClr val="bg1"/>
                </a:solidFill>
              </a:rPr>
              <a:t>Veículos autônomos – Tesla</a:t>
            </a:r>
          </a:p>
          <a:p>
            <a:pPr lvl="1"/>
            <a:r>
              <a:rPr lang="pt-BR" sz="1400" dirty="0">
                <a:solidFill>
                  <a:schemeClr val="bg1"/>
                </a:solidFill>
              </a:rPr>
              <a:t>Robôs aspiradores</a:t>
            </a:r>
          </a:p>
          <a:p>
            <a:r>
              <a:rPr lang="pt-BR" sz="1400" dirty="0">
                <a:solidFill>
                  <a:schemeClr val="bg1"/>
                </a:solidFill>
              </a:rPr>
              <a:t>Personalização e sistemas de recomendação</a:t>
            </a:r>
          </a:p>
          <a:p>
            <a:pPr lvl="1"/>
            <a:r>
              <a:rPr lang="pt-BR" sz="1400" dirty="0">
                <a:solidFill>
                  <a:schemeClr val="bg1"/>
                </a:solidFill>
              </a:rPr>
              <a:t>As artes dos títulos da Netflix são desenvolvidas por RL (</a:t>
            </a:r>
            <a:r>
              <a:rPr lang="pt-BR" sz="1400" dirty="0">
                <a:solidFill>
                  <a:schemeClr val="bg1"/>
                </a:solidFill>
                <a:hlinkClick r:id="rId3"/>
              </a:rPr>
              <a:t>link</a:t>
            </a:r>
            <a:r>
              <a:rPr lang="pt-BR" sz="1400" dirty="0">
                <a:solidFill>
                  <a:schemeClr val="bg1"/>
                </a:solidFill>
              </a:rPr>
              <a:t>)</a:t>
            </a:r>
          </a:p>
          <a:p>
            <a:pPr lvl="1"/>
            <a:r>
              <a:rPr lang="pt-BR" sz="1400" dirty="0">
                <a:solidFill>
                  <a:schemeClr val="bg1"/>
                </a:solidFill>
              </a:rPr>
              <a:t>Microsoft News</a:t>
            </a:r>
          </a:p>
          <a:p>
            <a:pPr lvl="1"/>
            <a:r>
              <a:rPr lang="pt-BR" sz="1400" dirty="0" err="1">
                <a:solidFill>
                  <a:schemeClr val="bg1"/>
                </a:solidFill>
              </a:rPr>
              <a:t>Spotify</a:t>
            </a:r>
            <a:r>
              <a:rPr lang="pt-BR" sz="1400" dirty="0">
                <a:solidFill>
                  <a:schemeClr val="bg1"/>
                </a:solidFill>
              </a:rPr>
              <a:t> (</a:t>
            </a:r>
            <a:r>
              <a:rPr lang="pt-BR" sz="1400" dirty="0">
                <a:solidFill>
                  <a:schemeClr val="bg1"/>
                </a:solidFill>
                <a:hlinkClick r:id="rId4"/>
              </a:rPr>
              <a:t>link</a:t>
            </a:r>
            <a:r>
              <a:rPr lang="pt-BR" sz="1400" dirty="0">
                <a:solidFill>
                  <a:schemeClr val="bg1"/>
                </a:solidFill>
              </a:rPr>
              <a:t>)</a:t>
            </a:r>
          </a:p>
          <a:p>
            <a:pPr lvl="1"/>
            <a:r>
              <a:rPr lang="pt-BR" sz="1400" dirty="0" err="1">
                <a:solidFill>
                  <a:schemeClr val="bg1"/>
                </a:solidFill>
              </a:rPr>
              <a:t>Duolingo</a:t>
            </a:r>
            <a:r>
              <a:rPr lang="pt-BR" sz="1400" dirty="0">
                <a:solidFill>
                  <a:schemeClr val="bg1"/>
                </a:solidFill>
              </a:rPr>
              <a:t> (</a:t>
            </a:r>
            <a:r>
              <a:rPr lang="pt-BR" sz="1400" dirty="0">
                <a:solidFill>
                  <a:schemeClr val="bg1"/>
                </a:solidFill>
                <a:hlinkClick r:id="rId5"/>
              </a:rPr>
              <a:t>link</a:t>
            </a:r>
            <a:r>
              <a:rPr lang="pt-BR" sz="1400" dirty="0">
                <a:solidFill>
                  <a:schemeClr val="bg1"/>
                </a:solidFill>
              </a:rPr>
              <a:t>)</a:t>
            </a:r>
          </a:p>
          <a:p>
            <a:r>
              <a:rPr lang="pt-BR" sz="1800" dirty="0">
                <a:solidFill>
                  <a:schemeClr val="bg1"/>
                </a:solidFill>
              </a:rPr>
              <a:t>LLM: </a:t>
            </a:r>
            <a:r>
              <a:rPr lang="pt-BR" sz="1800" dirty="0" err="1">
                <a:solidFill>
                  <a:schemeClr val="bg1"/>
                </a:solidFill>
              </a:rPr>
              <a:t>DeepSeek</a:t>
            </a:r>
            <a:endParaRPr lang="pt-BR" sz="1800" dirty="0">
              <a:solidFill>
                <a:schemeClr val="bg1"/>
              </a:solidFill>
            </a:endParaRPr>
          </a:p>
        </p:txBody>
      </p:sp>
      <p:cxnSp>
        <p:nvCxnSpPr>
          <p:cNvPr id="6155" name="Straight Connector 615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146" name="Picture 2" descr="Figure 1.1 – OpenAI's RL model that solved Rubik's cube is trained in simulation (a) &#13;&#10;and deployed on a physical robot (b)">
            <a:extLst>
              <a:ext uri="{FF2B5EF4-FFF2-40B4-BE49-F238E27FC236}">
                <a16:creationId xmlns:a16="http://schemas.microsoft.com/office/drawing/2014/main" id="{264AEF2B-F75F-8A7E-680E-BAD97DA2AC4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161898" y="1304044"/>
            <a:ext cx="5666547" cy="212495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spirador robô é um bom investimento para casas com pets? | Patas da Casa">
            <a:extLst>
              <a:ext uri="{FF2B5EF4-FFF2-40B4-BE49-F238E27FC236}">
                <a16:creationId xmlns:a16="http://schemas.microsoft.com/office/drawing/2014/main" id="{E57DE65A-87BB-AC6F-78A0-9CE28A0A71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5325" y="3808432"/>
            <a:ext cx="4151453" cy="217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10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226FB635-C779-F01B-8871-A336D1B2AF6C}"/>
              </a:ext>
            </a:extLst>
          </p:cNvPr>
          <p:cNvSpPr>
            <a:spLocks noGrp="1"/>
          </p:cNvSpPr>
          <p:nvPr>
            <p:ph type="title"/>
          </p:nvPr>
        </p:nvSpPr>
        <p:spPr>
          <a:xfrm>
            <a:off x="838200" y="448721"/>
            <a:ext cx="4707671" cy="1225650"/>
          </a:xfrm>
        </p:spPr>
        <p:txBody>
          <a:bodyPr anchor="b">
            <a:normAutofit/>
          </a:bodyPr>
          <a:lstStyle/>
          <a:p>
            <a:r>
              <a:rPr lang="pt-BR" sz="3800">
                <a:solidFill>
                  <a:schemeClr val="bg1"/>
                </a:solidFill>
              </a:rPr>
              <a:t>Elementos de um problema de RL</a:t>
            </a:r>
          </a:p>
        </p:txBody>
      </p:sp>
      <p:cxnSp>
        <p:nvCxnSpPr>
          <p:cNvPr id="7177" name="Straight Connector 717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6E23053-61AC-7AE8-2C8C-1A9D43D9E312}"/>
              </a:ext>
            </a:extLst>
          </p:cNvPr>
          <p:cNvSpPr>
            <a:spLocks noGrp="1"/>
          </p:cNvSpPr>
          <p:nvPr>
            <p:ph idx="1"/>
          </p:nvPr>
        </p:nvSpPr>
        <p:spPr>
          <a:xfrm>
            <a:off x="897769" y="1909192"/>
            <a:ext cx="4586513" cy="3647710"/>
          </a:xfrm>
        </p:spPr>
        <p:txBody>
          <a:bodyPr>
            <a:normAutofit/>
          </a:bodyPr>
          <a:lstStyle/>
          <a:p>
            <a:r>
              <a:rPr lang="pt-BR" sz="2000">
                <a:solidFill>
                  <a:schemeClr val="bg1"/>
                </a:solidFill>
              </a:rPr>
              <a:t>Agent, state, action e reward</a:t>
            </a:r>
          </a:p>
          <a:p>
            <a:r>
              <a:rPr lang="pt-BR" sz="2000">
                <a:solidFill>
                  <a:schemeClr val="bg1"/>
                </a:solidFill>
              </a:rPr>
              <a:t>Episodic task – Maximiza recompensas de ações individuais</a:t>
            </a:r>
          </a:p>
          <a:p>
            <a:r>
              <a:rPr lang="pt-BR" sz="2000">
                <a:solidFill>
                  <a:schemeClr val="bg1"/>
                </a:solidFill>
              </a:rPr>
              <a:t>Continuing task – Maximiza o total das recompensas baseada em uma sequencia de ações</a:t>
            </a:r>
          </a:p>
          <a:p>
            <a:r>
              <a:rPr lang="pt-BR" sz="2000">
                <a:solidFill>
                  <a:schemeClr val="bg1"/>
                </a:solidFill>
              </a:rPr>
              <a:t>Learning Policy</a:t>
            </a:r>
          </a:p>
        </p:txBody>
      </p:sp>
      <p:cxnSp>
        <p:nvCxnSpPr>
          <p:cNvPr id="7179" name="Straight Connector 717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170" name="Picture 2" descr="Figure 1.2 – RL process diagram&#13;&#10;">
            <a:extLst>
              <a:ext uri="{FF2B5EF4-FFF2-40B4-BE49-F238E27FC236}">
                <a16:creationId xmlns:a16="http://schemas.microsoft.com/office/drawing/2014/main" id="{BDD214D1-E37B-CF8F-C8D7-B7A3FD9EE1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5453" y="1721953"/>
            <a:ext cx="5666547" cy="341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2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54D98C-649E-D80C-02DD-C107E2D396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B7C0E6FD-0F1A-153A-31E5-F86514DBC890}"/>
              </a:ext>
            </a:extLst>
          </p:cNvPr>
          <p:cNvSpPr>
            <a:spLocks noGrp="1"/>
          </p:cNvSpPr>
          <p:nvPr>
            <p:ph type="title"/>
          </p:nvPr>
        </p:nvSpPr>
        <p:spPr>
          <a:xfrm>
            <a:off x="1014141" y="1450655"/>
            <a:ext cx="3932030" cy="3956690"/>
          </a:xfrm>
        </p:spPr>
        <p:txBody>
          <a:bodyPr anchor="ctr">
            <a:normAutofit/>
          </a:bodyPr>
          <a:lstStyle/>
          <a:p>
            <a:r>
              <a:rPr lang="pt-BR" sz="5600">
                <a:solidFill>
                  <a:schemeClr val="bg1"/>
                </a:solidFill>
              </a:rPr>
              <a:t>Exploration-Explotation Trade-Off</a:t>
            </a:r>
          </a:p>
        </p:txBody>
      </p:sp>
      <p:cxnSp>
        <p:nvCxnSpPr>
          <p:cNvPr id="12" name="Straight Connector 11">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ço Reservado para Conteúdo 4">
            <a:extLst>
              <a:ext uri="{FF2B5EF4-FFF2-40B4-BE49-F238E27FC236}">
                <a16:creationId xmlns:a16="http://schemas.microsoft.com/office/drawing/2014/main" id="{6A267702-3C5C-5DEC-C2FF-E94757D8E8DB}"/>
              </a:ext>
            </a:extLst>
          </p:cNvPr>
          <p:cNvSpPr>
            <a:spLocks noGrp="1"/>
          </p:cNvSpPr>
          <p:nvPr>
            <p:ph idx="1"/>
          </p:nvPr>
        </p:nvSpPr>
        <p:spPr>
          <a:xfrm>
            <a:off x="6096000" y="1108061"/>
            <a:ext cx="5008901" cy="4571972"/>
          </a:xfrm>
        </p:spPr>
        <p:txBody>
          <a:bodyPr anchor="ctr">
            <a:normAutofit/>
          </a:bodyPr>
          <a:lstStyle/>
          <a:p>
            <a:r>
              <a:rPr lang="pt-BR" sz="2000">
                <a:solidFill>
                  <a:schemeClr val="bg1"/>
                </a:solidFill>
              </a:rPr>
              <a:t>Explore: Teste de novas hipóteses</a:t>
            </a:r>
          </a:p>
          <a:p>
            <a:r>
              <a:rPr lang="pt-BR" sz="2000">
                <a:solidFill>
                  <a:schemeClr val="bg1"/>
                </a:solidFill>
              </a:rPr>
              <a:t>Exploit: Explorar (no sentido de tomar vantagem) sobre o que já se sabe</a:t>
            </a:r>
          </a:p>
          <a:p>
            <a:r>
              <a:rPr lang="pt-BR" sz="2000">
                <a:solidFill>
                  <a:schemeClr val="bg1"/>
                </a:solidFill>
              </a:rPr>
              <a:t>Como balancear e qual estratégia utilizar é um dos maiores desafios quando se trata de problemas de RL.</a:t>
            </a:r>
          </a:p>
          <a:p>
            <a:endParaRPr lang="pt-BR" sz="2000">
              <a:solidFill>
                <a:schemeClr val="bg1"/>
              </a:solidFill>
            </a:endParaRPr>
          </a:p>
        </p:txBody>
      </p:sp>
    </p:spTree>
    <p:extLst>
      <p:ext uri="{BB962C8B-B14F-4D97-AF65-F5344CB8AC3E}">
        <p14:creationId xmlns:p14="http://schemas.microsoft.com/office/powerpoint/2010/main" val="316022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AE60F-C6FD-4F5E-29EF-24CB6468B8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9BC2B5B-F477-036A-64F3-E178A358789C}"/>
              </a:ext>
            </a:extLst>
          </p:cNvPr>
          <p:cNvSpPr>
            <a:spLocks noGrp="1"/>
          </p:cNvSpPr>
          <p:nvPr>
            <p:ph type="title"/>
          </p:nvPr>
        </p:nvSpPr>
        <p:spPr/>
        <p:txBody>
          <a:bodyPr/>
          <a:lstStyle/>
          <a:p>
            <a:r>
              <a:rPr lang="pt-BR"/>
              <a:t>O que são multi armed bandits(MAB)?</a:t>
            </a:r>
            <a:endParaRPr lang="pt-BR" dirty="0"/>
          </a:p>
        </p:txBody>
      </p:sp>
      <p:sp>
        <p:nvSpPr>
          <p:cNvPr id="5" name="Espaço Reservado para Conteúdo 4">
            <a:extLst>
              <a:ext uri="{FF2B5EF4-FFF2-40B4-BE49-F238E27FC236}">
                <a16:creationId xmlns:a16="http://schemas.microsoft.com/office/drawing/2014/main" id="{2DE870CE-D291-1265-4F6E-D414399A7A93}"/>
              </a:ext>
            </a:extLst>
          </p:cNvPr>
          <p:cNvSpPr>
            <a:spLocks noGrp="1"/>
          </p:cNvSpPr>
          <p:nvPr>
            <p:ph idx="1"/>
          </p:nvPr>
        </p:nvSpPr>
        <p:spPr/>
        <p:txBody>
          <a:bodyPr>
            <a:normAutofit lnSpcReduction="10000"/>
          </a:bodyPr>
          <a:lstStyle/>
          <a:p>
            <a:r>
              <a:rPr lang="pt-BR" dirty="0"/>
              <a:t>Qual a maquina caça-níquel vai me dar maior recompensa a longo prazo?</a:t>
            </a:r>
          </a:p>
          <a:p>
            <a:endParaRPr lang="pt-BR" dirty="0"/>
          </a:p>
          <a:p>
            <a:endParaRPr lang="pt-BR" dirty="0"/>
          </a:p>
          <a:p>
            <a:endParaRPr lang="pt-BR" dirty="0"/>
          </a:p>
          <a:p>
            <a:endParaRPr lang="pt-BR" dirty="0"/>
          </a:p>
          <a:p>
            <a:r>
              <a:rPr lang="pt-BR" dirty="0"/>
              <a:t>Resolve problemas de </a:t>
            </a:r>
            <a:r>
              <a:rPr lang="pt-BR" dirty="0" err="1"/>
              <a:t>Episodic</a:t>
            </a:r>
            <a:r>
              <a:rPr lang="pt-BR" dirty="0"/>
              <a:t> </a:t>
            </a:r>
            <a:r>
              <a:rPr lang="pt-BR" dirty="0" err="1"/>
              <a:t>taks</a:t>
            </a:r>
            <a:endParaRPr lang="pt-BR" dirty="0"/>
          </a:p>
          <a:p>
            <a:r>
              <a:rPr lang="pt-BR" dirty="0"/>
              <a:t>Não há “</a:t>
            </a:r>
            <a:r>
              <a:rPr lang="pt-BR" dirty="0" err="1"/>
              <a:t>state</a:t>
            </a:r>
            <a:r>
              <a:rPr lang="pt-BR" dirty="0"/>
              <a:t>” que pode ser mudado após cada ação</a:t>
            </a:r>
          </a:p>
          <a:p>
            <a:r>
              <a:rPr lang="pt-BR" dirty="0"/>
              <a:t>Não há inputs para o </a:t>
            </a:r>
            <a:r>
              <a:rPr lang="pt-BR" dirty="0" err="1"/>
              <a:t>agent</a:t>
            </a:r>
            <a:endParaRPr lang="pt-BR" dirty="0"/>
          </a:p>
        </p:txBody>
      </p:sp>
      <p:pic>
        <p:nvPicPr>
          <p:cNvPr id="6" name="Imagem 5">
            <a:extLst>
              <a:ext uri="{FF2B5EF4-FFF2-40B4-BE49-F238E27FC236}">
                <a16:creationId xmlns:a16="http://schemas.microsoft.com/office/drawing/2014/main" id="{BBF289AE-E9C9-A26C-5552-BFC85AE97CFA}"/>
              </a:ext>
            </a:extLst>
          </p:cNvPr>
          <p:cNvPicPr>
            <a:picLocks noChangeAspect="1"/>
          </p:cNvPicPr>
          <p:nvPr/>
        </p:nvPicPr>
        <p:blipFill>
          <a:blip r:embed="rId3"/>
          <a:stretch>
            <a:fillRect/>
          </a:stretch>
        </p:blipFill>
        <p:spPr>
          <a:xfrm>
            <a:off x="4051299" y="2596455"/>
            <a:ext cx="2994270" cy="1867213"/>
          </a:xfrm>
          <a:prstGeom prst="rect">
            <a:avLst/>
          </a:prstGeom>
        </p:spPr>
      </p:pic>
    </p:spTree>
    <p:extLst>
      <p:ext uri="{BB962C8B-B14F-4D97-AF65-F5344CB8AC3E}">
        <p14:creationId xmlns:p14="http://schemas.microsoft.com/office/powerpoint/2010/main" val="25701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11C1F-22CD-28F2-7C39-012B128A88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91DD15-18AD-0D73-16D1-C0CCCFD9E72D}"/>
              </a:ext>
            </a:extLst>
          </p:cNvPr>
          <p:cNvSpPr>
            <a:spLocks noGrp="1"/>
          </p:cNvSpPr>
          <p:nvPr>
            <p:ph type="title"/>
          </p:nvPr>
        </p:nvSpPr>
        <p:spPr/>
        <p:txBody>
          <a:bodyPr/>
          <a:lstStyle/>
          <a:p>
            <a:r>
              <a:rPr lang="pt-BR" dirty="0"/>
              <a:t>Hands </a:t>
            </a:r>
            <a:r>
              <a:rPr lang="pt-BR" dirty="0" err="1"/>
              <a:t>On</a:t>
            </a:r>
            <a:endParaRPr lang="pt-BR" dirty="0"/>
          </a:p>
        </p:txBody>
      </p:sp>
      <p:sp>
        <p:nvSpPr>
          <p:cNvPr id="5" name="Espaço Reservado para Conteúdo 4">
            <a:extLst>
              <a:ext uri="{FF2B5EF4-FFF2-40B4-BE49-F238E27FC236}">
                <a16:creationId xmlns:a16="http://schemas.microsoft.com/office/drawing/2014/main" id="{5874AAD9-D2E2-2988-F050-F92A26972AD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28466816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1162</TotalTime>
  <Words>993</Words>
  <Application>Microsoft Macintosh PowerPoint</Application>
  <PresentationFormat>Widescreen</PresentationFormat>
  <Paragraphs>83</Paragraphs>
  <Slides>8</Slides>
  <Notes>6</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8</vt:i4>
      </vt:variant>
    </vt:vector>
  </HeadingPairs>
  <TitlesOfParts>
    <vt:vector size="17" baseType="lpstr">
      <vt:lpstr>ADLaM Display</vt:lpstr>
      <vt:lpstr>Aptos</vt:lpstr>
      <vt:lpstr>Aptos Display</vt:lpstr>
      <vt:lpstr>Arial</vt:lpstr>
      <vt:lpstr>Calibri</vt:lpstr>
      <vt:lpstr>Google Sans</vt:lpstr>
      <vt:lpstr>Google Sans Text</vt:lpstr>
      <vt:lpstr>Noto serif</vt:lpstr>
      <vt:lpstr>Tema do Office</vt:lpstr>
      <vt:lpstr>Multi Armed Bandits</vt:lpstr>
      <vt:lpstr>Roteiro</vt:lpstr>
      <vt:lpstr>O que é Reinforcement Learning?</vt:lpstr>
      <vt:lpstr>Aplicações e histórias de sucesso</vt:lpstr>
      <vt:lpstr>Elementos de um problema de RL</vt:lpstr>
      <vt:lpstr>Exploration-Explotation Trade-Off</vt:lpstr>
      <vt:lpstr>O que são multi armed bandits(MAB)?</vt:lpstr>
      <vt:lpstr>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Tiago Paraizo</dc:creator>
  <cp:lastModifiedBy>Tiago Paraizo</cp:lastModifiedBy>
  <cp:revision>1</cp:revision>
  <dcterms:created xsi:type="dcterms:W3CDTF">2025-01-30T21:18:37Z</dcterms:created>
  <dcterms:modified xsi:type="dcterms:W3CDTF">2025-01-31T16:40:49Z</dcterms:modified>
</cp:coreProperties>
</file>