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4" r:id="rId3"/>
    <p:sldId id="285" r:id="rId4"/>
    <p:sldId id="286" r:id="rId5"/>
    <p:sldId id="288" r:id="rId6"/>
    <p:sldId id="289" r:id="rId7"/>
    <p:sldId id="294" r:id="rId8"/>
    <p:sldId id="291" r:id="rId9"/>
    <p:sldId id="290" r:id="rId10"/>
    <p:sldId id="292" r:id="rId11"/>
    <p:sldId id="293" r:id="rId12"/>
    <p:sldId id="296" r:id="rId13"/>
    <p:sldId id="303" r:id="rId14"/>
    <p:sldId id="297" r:id="rId15"/>
    <p:sldId id="298" r:id="rId16"/>
    <p:sldId id="299" r:id="rId17"/>
    <p:sldId id="300" r:id="rId18"/>
    <p:sldId id="302" r:id="rId19"/>
    <p:sldId id="301" r:id="rId20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50000"/>
      </a:spcBef>
      <a:spcAft>
        <a:spcPct val="0"/>
      </a:spcAft>
      <a:buClr>
        <a:srgbClr val="003366"/>
      </a:buClr>
      <a:buSzPct val="85000"/>
      <a:buFont typeface="Wingdings" pitchFamily="2" charset="2"/>
      <a:defRPr sz="2200" b="1" kern="1200">
        <a:solidFill>
          <a:srgbClr val="003366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buClr>
        <a:srgbClr val="003366"/>
      </a:buClr>
      <a:buSzPct val="85000"/>
      <a:buFont typeface="Wingdings" pitchFamily="2" charset="2"/>
      <a:defRPr sz="2200" b="1" kern="1200">
        <a:solidFill>
          <a:srgbClr val="003366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buClr>
        <a:srgbClr val="003366"/>
      </a:buClr>
      <a:buSzPct val="85000"/>
      <a:buFont typeface="Wingdings" pitchFamily="2" charset="2"/>
      <a:defRPr sz="2200" b="1" kern="1200">
        <a:solidFill>
          <a:srgbClr val="003366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buClr>
        <a:srgbClr val="003366"/>
      </a:buClr>
      <a:buSzPct val="85000"/>
      <a:buFont typeface="Wingdings" pitchFamily="2" charset="2"/>
      <a:defRPr sz="2200" b="1" kern="1200">
        <a:solidFill>
          <a:srgbClr val="003366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buClr>
        <a:srgbClr val="003366"/>
      </a:buClr>
      <a:buSzPct val="85000"/>
      <a:buFont typeface="Wingdings" pitchFamily="2" charset="2"/>
      <a:defRPr sz="2200" b="1" kern="1200">
        <a:solidFill>
          <a:srgbClr val="0033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b="1" kern="1200">
        <a:solidFill>
          <a:srgbClr val="0033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b="1" kern="1200">
        <a:solidFill>
          <a:srgbClr val="0033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b="1" kern="1200">
        <a:solidFill>
          <a:srgbClr val="0033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b="1" kern="1200">
        <a:solidFill>
          <a:srgbClr val="003366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DDDD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575" autoAdjust="0"/>
    <p:restoredTop sz="90929" autoAdjust="0"/>
  </p:normalViewPr>
  <p:slideViewPr>
    <p:cSldViewPr>
      <p:cViewPr>
        <p:scale>
          <a:sx n="70" d="100"/>
          <a:sy n="70" d="100"/>
        </p:scale>
        <p:origin x="-1626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3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FIAP\TCC\Documenta&#231;&#227;o\Resultados%20obtido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thalia\Downloads\Resultados%20obtido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thalia\Downloads\Resultados%20obtido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thalia\Downloads\Resultados%20obtido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thalia\Downloads\Resultados%20obtido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thalia\Downloads\Resultados%20obtido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thalia\Downloads\Resultados%20obtid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28"/>
  <c:chart>
    <c:autoTitleDeleted val="1"/>
    <c:plotArea>
      <c:layout/>
      <c:barChart>
        <c:barDir val="col"/>
        <c:grouping val="clustered"/>
        <c:ser>
          <c:idx val="0"/>
          <c:order val="0"/>
          <c:cat>
            <c:strRef>
              <c:f>Resultados!$A$34:$A$38</c:f>
              <c:strCache>
                <c:ptCount val="5"/>
                <c:pt idx="0">
                  <c:v>Medo da roupa não servir.</c:v>
                </c:pt>
                <c:pt idx="1">
                  <c:v>Receio de não conseguir trocar a roupa.</c:v>
                </c:pt>
                <c:pt idx="2">
                  <c:v>Medo do produto não chegar em sua casa.</c:v>
                </c:pt>
                <c:pt idx="3">
                  <c:v>Falta de padronização de tamanho entre as marcas de roupas.</c:v>
                </c:pt>
                <c:pt idx="4">
                  <c:v>Outros</c:v>
                </c:pt>
              </c:strCache>
            </c:strRef>
          </c:cat>
          <c:val>
            <c:numRef>
              <c:f>Resultados!$B$34:$B$38</c:f>
              <c:numCache>
                <c:formatCode>General</c:formatCode>
                <c:ptCount val="5"/>
                <c:pt idx="0">
                  <c:v>10</c:v>
                </c:pt>
                <c:pt idx="1">
                  <c:v>7</c:v>
                </c:pt>
                <c:pt idx="2">
                  <c:v>8</c:v>
                </c:pt>
                <c:pt idx="3">
                  <c:v>4</c:v>
                </c:pt>
                <c:pt idx="4">
                  <c:v>0</c:v>
                </c:pt>
              </c:numCache>
            </c:numRef>
          </c:val>
        </c:ser>
        <c:dLbls>
          <c:showVal val="1"/>
        </c:dLbls>
        <c:overlap val="-25"/>
        <c:axId val="63438848"/>
        <c:axId val="63440768"/>
      </c:barChart>
      <c:catAx>
        <c:axId val="63438848"/>
        <c:scaling>
          <c:orientation val="minMax"/>
        </c:scaling>
        <c:axPos val="b"/>
        <c:majorTickMark val="none"/>
        <c:tickLblPos val="nextTo"/>
        <c:crossAx val="63440768"/>
        <c:crosses val="autoZero"/>
        <c:auto val="1"/>
        <c:lblAlgn val="ctr"/>
        <c:lblOffset val="100"/>
      </c:catAx>
      <c:valAx>
        <c:axId val="63440768"/>
        <c:scaling>
          <c:orientation val="minMax"/>
          <c:min val="0"/>
        </c:scaling>
        <c:delete val="1"/>
        <c:axPos val="l"/>
        <c:numFmt formatCode="General" sourceLinked="1"/>
        <c:tickLblPos val="none"/>
        <c:crossAx val="63438848"/>
        <c:crosses val="autoZero"/>
        <c:crossBetween val="between"/>
        <c:majorUnit val="1"/>
        <c:minorUnit val="1"/>
      </c:valAx>
    </c:plotArea>
    <c:plotVisOnly val="1"/>
  </c:chart>
  <c:spPr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26"/>
  <c:chart>
    <c:autoTitleDeleted val="1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0.1258184025099823"/>
                  <c:y val="-1.1941169562937469E-2"/>
                </c:manualLayout>
              </c:layout>
              <c:showCatName val="1"/>
              <c:showPercent val="1"/>
            </c:dLbl>
            <c:dLbl>
              <c:idx val="1"/>
              <c:layout>
                <c:manualLayout>
                  <c:x val="-0.24159197542292599"/>
                  <c:y val="4.6126731334187772E-3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Resultados!$A$70:$A$71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Resultados!$B$70:$B$71</c:f>
              <c:numCache>
                <c:formatCode>ge\r\a\l</c:formatCode>
                <c:ptCount val="2"/>
                <c:pt idx="0">
                  <c:v>1</c:v>
                </c:pt>
                <c:pt idx="1">
                  <c:v>28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</c:legend>
    <c:plotVisOnly val="1"/>
    <c:dispBlanksAs val="zero"/>
  </c:chart>
  <c:spPr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26"/>
  <c:chart>
    <c:autoTitleDeleted val="1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6.3990697156571144E-2"/>
                  <c:y val="0.10874428793851548"/>
                </c:manualLayout>
              </c:layout>
              <c:dLblPos val="bestFit"/>
              <c:showCatName val="1"/>
              <c:showPercent val="1"/>
            </c:dLbl>
            <c:dLbl>
              <c:idx val="2"/>
              <c:layout>
                <c:manualLayout>
                  <c:x val="3.1211781952236339E-2"/>
                  <c:y val="-4.9433248095304624E-2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Resultados!$A$105:$A$107</c:f>
              <c:strCache>
                <c:ptCount val="3"/>
                <c:pt idx="0">
                  <c:v>Sim</c:v>
                </c:pt>
                <c:pt idx="1">
                  <c:v>Não</c:v>
                </c:pt>
                <c:pt idx="2">
                  <c:v>Não opinaram</c:v>
                </c:pt>
              </c:strCache>
            </c:strRef>
          </c:cat>
          <c:val>
            <c:numRef>
              <c:f>Resultados!$B$105:$B$107</c:f>
              <c:numCache>
                <c:formatCode>ge\r\a\l</c:formatCode>
                <c:ptCount val="3"/>
                <c:pt idx="0">
                  <c:v>23</c:v>
                </c:pt>
                <c:pt idx="1">
                  <c:v>0</c:v>
                </c:pt>
                <c:pt idx="2">
                  <c:v>6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</c:legend>
    <c:plotVisOnly val="1"/>
    <c:dispBlanksAs val="zero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26"/>
  <c:chart>
    <c:autoTitleDeleted val="1"/>
    <c:plotArea>
      <c:layout/>
      <c:pieChart>
        <c:varyColors val="1"/>
        <c:dLbls>
          <c:showPercent val="1"/>
        </c:dLbls>
        <c:firstSliceAng val="0"/>
      </c:pieChart>
    </c:plotArea>
    <c:legend>
      <c:legendPos val="r"/>
      <c:layout/>
    </c:legend>
    <c:plotVisOnly val="1"/>
    <c:dispBlanksAs val="zero"/>
  </c:chart>
  <c:spPr>
    <a:ln>
      <a:noFill/>
    </a:ln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26"/>
  <c:chart>
    <c:autoTitleDeleted val="1"/>
    <c:plotArea>
      <c:layout/>
      <c:pieChart>
        <c:varyColors val="1"/>
        <c:dLbls>
          <c:showPercent val="1"/>
        </c:dLbls>
        <c:firstSliceAng val="0"/>
      </c:pieChart>
    </c:plotArea>
    <c:legend>
      <c:legendPos val="r"/>
      <c:layout/>
    </c:legend>
    <c:plotVisOnly val="1"/>
    <c:dispBlanksAs val="zero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28"/>
  <c:chart>
    <c:autoTitleDeleted val="1"/>
    <c:plotArea>
      <c:layout/>
      <c:barChart>
        <c:barDir val="col"/>
        <c:grouping val="clustered"/>
        <c:ser>
          <c:idx val="0"/>
          <c:order val="0"/>
          <c:cat>
            <c:strRef>
              <c:f>Resultados!$A$123:$A$127</c:f>
              <c:strCache>
                <c:ptCount val="5"/>
                <c:pt idx="0">
                  <c:v>Muito bom</c:v>
                </c:pt>
                <c:pt idx="1">
                  <c:v>Bom</c:v>
                </c:pt>
                <c:pt idx="2">
                  <c:v>Regular</c:v>
                </c:pt>
                <c:pt idx="3">
                  <c:v>Ruim</c:v>
                </c:pt>
                <c:pt idx="4">
                  <c:v>Muito ruim</c:v>
                </c:pt>
              </c:strCache>
            </c:strRef>
          </c:cat>
          <c:val>
            <c:numRef>
              <c:f>Resultados!$B$123:$B$127</c:f>
              <c:numCache>
                <c:formatCode>General</c:formatCode>
                <c:ptCount val="5"/>
                <c:pt idx="0">
                  <c:v>16</c:v>
                </c:pt>
                <c:pt idx="1">
                  <c:v>13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Val val="1"/>
        </c:dLbls>
        <c:overlap val="-25"/>
        <c:axId val="65491712"/>
        <c:axId val="65493248"/>
      </c:barChart>
      <c:catAx>
        <c:axId val="65491712"/>
        <c:scaling>
          <c:orientation val="minMax"/>
        </c:scaling>
        <c:axPos val="b"/>
        <c:majorTickMark val="none"/>
        <c:tickLblPos val="nextTo"/>
        <c:crossAx val="65493248"/>
        <c:crosses val="autoZero"/>
        <c:auto val="1"/>
        <c:lblAlgn val="ctr"/>
        <c:lblOffset val="100"/>
      </c:catAx>
      <c:valAx>
        <c:axId val="65493248"/>
        <c:scaling>
          <c:orientation val="minMax"/>
          <c:min val="0"/>
        </c:scaling>
        <c:delete val="1"/>
        <c:axPos val="l"/>
        <c:numFmt formatCode="General" sourceLinked="1"/>
        <c:tickLblPos val="none"/>
        <c:crossAx val="65491712"/>
        <c:crosses val="autoZero"/>
        <c:crossBetween val="between"/>
        <c:majorUnit val="1"/>
        <c:minorUnit val="1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28"/>
  <c:chart>
    <c:autoTitleDeleted val="1"/>
    <c:plotArea>
      <c:layout/>
      <c:barChart>
        <c:barDir val="col"/>
        <c:grouping val="clustered"/>
        <c:ser>
          <c:idx val="0"/>
          <c:order val="0"/>
          <c:cat>
            <c:strRef>
              <c:f>Resultados!$A$141:$A$145</c:f>
              <c:strCache>
                <c:ptCount val="5"/>
                <c:pt idx="0">
                  <c:v>Muito bom</c:v>
                </c:pt>
                <c:pt idx="1">
                  <c:v>Bom</c:v>
                </c:pt>
                <c:pt idx="2">
                  <c:v>Regular</c:v>
                </c:pt>
                <c:pt idx="3">
                  <c:v>Ruim</c:v>
                </c:pt>
                <c:pt idx="4">
                  <c:v>Muito ruim</c:v>
                </c:pt>
              </c:strCache>
            </c:strRef>
          </c:cat>
          <c:val>
            <c:numRef>
              <c:f>Resultados!$B$141:$B$145</c:f>
              <c:numCache>
                <c:formatCode>General</c:formatCode>
                <c:ptCount val="5"/>
                <c:pt idx="0">
                  <c:v>18</c:v>
                </c:pt>
                <c:pt idx="1">
                  <c:v>10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Val val="1"/>
        </c:dLbls>
        <c:overlap val="-25"/>
        <c:axId val="65517056"/>
        <c:axId val="65518592"/>
      </c:barChart>
      <c:catAx>
        <c:axId val="65517056"/>
        <c:scaling>
          <c:orientation val="minMax"/>
        </c:scaling>
        <c:axPos val="b"/>
        <c:majorTickMark val="none"/>
        <c:tickLblPos val="nextTo"/>
        <c:crossAx val="65518592"/>
        <c:crosses val="autoZero"/>
        <c:auto val="1"/>
        <c:lblAlgn val="ctr"/>
        <c:lblOffset val="100"/>
      </c:catAx>
      <c:valAx>
        <c:axId val="65518592"/>
        <c:scaling>
          <c:orientation val="minMax"/>
          <c:min val="0"/>
        </c:scaling>
        <c:delete val="1"/>
        <c:axPos val="l"/>
        <c:numFmt formatCode="General" sourceLinked="1"/>
        <c:tickLblPos val="none"/>
        <c:crossAx val="65517056"/>
        <c:crosses val="autoZero"/>
        <c:crossBetween val="between"/>
        <c:majorUnit val="1"/>
        <c:minorUnit val="1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F89EB6B-D13C-4D60-9B7C-D1010CBD71A1}" type="datetimeFigureOut">
              <a:rPr lang="pt-BR"/>
              <a:pPr>
                <a:defRPr/>
              </a:pPr>
              <a:t>27/11/2011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4C1D691-CDF4-48FE-AA52-076606C14C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53054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61CB7-9ECF-4236-8061-5153AED368EE}" type="datetimeFigureOut">
              <a:rPr lang="pt-BR" smtClean="0"/>
              <a:pPr/>
              <a:t>27/11/2011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061C7-5A4C-4C19-971E-7E62A127AE5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4113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3429000" y="3581400"/>
            <a:ext cx="5715000" cy="7620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003366">
                  <a:gamma/>
                  <a:tint val="2000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0" y="3429000"/>
            <a:ext cx="5410200" cy="7620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003366">
                  <a:gamma/>
                  <a:tint val="2000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2209800" y="3733800"/>
            <a:ext cx="5715000" cy="7620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003366">
                  <a:gamma/>
                  <a:tint val="2000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01850"/>
            <a:ext cx="7772400" cy="946150"/>
          </a:xfrm>
        </p:spPr>
        <p:txBody>
          <a:bodyPr anchor="b">
            <a:spAutoFit/>
          </a:bodyPr>
          <a:lstStyle>
            <a:lvl1pPr algn="ctr">
              <a:defRPr>
                <a:solidFill>
                  <a:srgbClr val="003366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4191000"/>
            <a:ext cx="8153400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tIns="45720" bIns="45720" anchor="t"/>
          <a:lstStyle>
            <a:lvl1pPr marL="0" indent="0" algn="ctr">
              <a:buFont typeface="Wingdings" pitchFamily="2" charset="2"/>
              <a:buNone/>
              <a:defRPr sz="2200"/>
            </a:lvl1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544" y="1196751"/>
            <a:ext cx="8208911" cy="540060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152400" y="0"/>
            <a:ext cx="8991600" cy="9144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3920" y="-1"/>
            <a:ext cx="640081" cy="94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5000" y="2801938"/>
            <a:ext cx="3860800" cy="124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801938"/>
            <a:ext cx="3860800" cy="124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FFF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1"/>
          <p:cNvGrpSpPr>
            <a:grpSpLocks/>
          </p:cNvGrpSpPr>
          <p:nvPr userDrawn="1"/>
        </p:nvGrpSpPr>
        <p:grpSpPr bwMode="auto">
          <a:xfrm>
            <a:off x="0" y="0"/>
            <a:ext cx="9144000" cy="952500"/>
            <a:chOff x="0" y="0"/>
            <a:chExt cx="5760" cy="600"/>
          </a:xfrm>
        </p:grpSpPr>
        <p:sp>
          <p:nvSpPr>
            <p:cNvPr id="1066" name="Rectangle 42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60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003366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67" name="Line 43"/>
            <p:cNvSpPr>
              <a:spLocks noChangeShapeType="1"/>
            </p:cNvSpPr>
            <p:nvPr userDrawn="1"/>
          </p:nvSpPr>
          <p:spPr bwMode="auto">
            <a:xfrm>
              <a:off x="0" y="537"/>
              <a:ext cx="5760" cy="0"/>
            </a:xfrm>
            <a:prstGeom prst="line">
              <a:avLst/>
            </a:prstGeom>
            <a:noFill/>
            <a:ln w="38100" cmpd="dbl">
              <a:solidFill>
                <a:srgbClr val="E3F1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071" name="Rectangle 4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68" name="AutoShap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2801938"/>
            <a:ext cx="7874000" cy="1244600"/>
          </a:xfrm>
          <a:prstGeom prst="roundRect">
            <a:avLst>
              <a:gd name="adj" fmla="val 16667"/>
            </a:avLst>
          </a:prstGeom>
          <a:solidFill>
            <a:schemeClr val="bg1">
              <a:alpha val="50195"/>
            </a:schemeClr>
          </a:solidFill>
          <a:ln w="12700">
            <a:solidFill>
              <a:srgbClr val="003366"/>
            </a:solidFill>
            <a:round/>
            <a:headEnd/>
            <a:tailEnd/>
          </a:ln>
        </p:spPr>
        <p:txBody>
          <a:bodyPr vert="horz" wrap="square" lIns="91440" tIns="90000" rIns="91440" bIns="900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" grpId="0" autoUpdateAnimBg="0"/>
      <p:bldP spid="1068" grpId="0" build="p" bldLvl="2" animBg="1" autoUpdateAnimBg="0" advAuto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6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6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6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l"/>
        <a:defRPr sz="2000" b="1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09550" algn="l" rtl="0" eaLnBrk="0" fontAlgn="base" hangingPunct="0">
        <a:spcBef>
          <a:spcPct val="5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l"/>
        <a:defRPr sz="1600" b="1">
          <a:solidFill>
            <a:srgbClr val="003366"/>
          </a:solidFill>
          <a:latin typeface="+mn-lt"/>
        </a:defRPr>
      </a:lvl2pPr>
      <a:lvl3pPr marL="1162050" indent="-228600" algn="l" rtl="0" eaLnBrk="0" fontAlgn="base" hangingPunct="0">
        <a:spcBef>
          <a:spcPct val="5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l"/>
        <a:defRPr sz="1200" b="1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5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l"/>
        <a:defRPr sz="2000" b="1">
          <a:solidFill>
            <a:srgbClr val="003366"/>
          </a:solidFill>
          <a:latin typeface="+mn-lt"/>
        </a:defRPr>
      </a:lvl4pPr>
      <a:lvl5pPr marL="2057400" indent="-228600" algn="l" rtl="0" eaLnBrk="0" fontAlgn="base" hangingPunct="0">
        <a:spcBef>
          <a:spcPct val="5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l"/>
        <a:defRPr sz="2000" b="1">
          <a:solidFill>
            <a:srgbClr val="003366"/>
          </a:solidFill>
          <a:latin typeface="+mn-lt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l"/>
        <a:defRPr sz="2000" b="1">
          <a:solidFill>
            <a:srgbClr val="003366"/>
          </a:solidFill>
          <a:latin typeface="+mn-lt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l"/>
        <a:defRPr sz="2000" b="1">
          <a:solidFill>
            <a:srgbClr val="003366"/>
          </a:solidFill>
          <a:latin typeface="+mn-lt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l"/>
        <a:defRPr sz="2000" b="1">
          <a:solidFill>
            <a:srgbClr val="003366"/>
          </a:solidFill>
          <a:latin typeface="+mn-lt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l"/>
        <a:defRPr sz="2000" b="1">
          <a:solidFill>
            <a:srgbClr val="003366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5372100" y="4533900"/>
            <a:ext cx="2476500" cy="11430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6991350" y="4343400"/>
            <a:ext cx="1771650" cy="4191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6324600" y="5524500"/>
            <a:ext cx="1085850" cy="4191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83" name="Rectangle 15"/>
          <p:cNvSpPr>
            <a:spLocks noChangeArrowheads="1"/>
          </p:cNvSpPr>
          <p:nvPr/>
        </p:nvSpPr>
        <p:spPr bwMode="auto">
          <a:xfrm>
            <a:off x="234950" y="228600"/>
            <a:ext cx="1905000" cy="11430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84" name="Rectangle 16"/>
          <p:cNvSpPr>
            <a:spLocks noChangeArrowheads="1"/>
          </p:cNvSpPr>
          <p:nvPr/>
        </p:nvSpPr>
        <p:spPr bwMode="auto">
          <a:xfrm>
            <a:off x="1339850" y="762000"/>
            <a:ext cx="2476500" cy="11430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85" name="Rectangle 17"/>
          <p:cNvSpPr>
            <a:spLocks noChangeArrowheads="1"/>
          </p:cNvSpPr>
          <p:nvPr/>
        </p:nvSpPr>
        <p:spPr bwMode="auto">
          <a:xfrm>
            <a:off x="2292350" y="1771650"/>
            <a:ext cx="1085850" cy="4191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8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4437112"/>
            <a:ext cx="9144000" cy="1728192"/>
          </a:xfrm>
          <a:noFill/>
          <a:ln w="12700">
            <a:round/>
          </a:ln>
        </p:spPr>
        <p:txBody>
          <a:bodyPr/>
          <a:lstStyle/>
          <a:p>
            <a:pPr algn="l"/>
            <a:r>
              <a:rPr lang="en-US" sz="1600" dirty="0" smtClean="0"/>
              <a:t>Allan Schott </a:t>
            </a:r>
            <a:r>
              <a:rPr lang="en-US" sz="1600" dirty="0" err="1" smtClean="0"/>
              <a:t>Alves</a:t>
            </a:r>
            <a:r>
              <a:rPr lang="en-US" sz="1600" dirty="0" smtClean="0"/>
              <a:t> Ferreira – RM 60395</a:t>
            </a:r>
            <a:endParaRPr lang="pt-BR" sz="1600" dirty="0" smtClean="0"/>
          </a:p>
          <a:p>
            <a:pPr algn="l"/>
            <a:r>
              <a:rPr lang="pt-BR" sz="1600" dirty="0" smtClean="0"/>
              <a:t>Guilherme </a:t>
            </a:r>
            <a:r>
              <a:rPr lang="pt-BR" sz="1600" dirty="0" err="1" smtClean="0"/>
              <a:t>Kazuaki</a:t>
            </a:r>
            <a:r>
              <a:rPr lang="pt-BR" sz="1600" dirty="0" smtClean="0"/>
              <a:t> </a:t>
            </a:r>
            <a:r>
              <a:rPr lang="pt-BR" sz="1600" dirty="0" err="1" smtClean="0"/>
              <a:t>Ishikawa</a:t>
            </a:r>
            <a:r>
              <a:rPr lang="pt-BR" sz="1600" dirty="0" smtClean="0"/>
              <a:t> – RM 61538</a:t>
            </a:r>
          </a:p>
          <a:p>
            <a:pPr algn="l"/>
            <a:r>
              <a:rPr lang="pt-BR" sz="1600" dirty="0" smtClean="0"/>
              <a:t>Tiago Pinto Coelho </a:t>
            </a:r>
            <a:r>
              <a:rPr lang="pt-BR" sz="1600" dirty="0" err="1" smtClean="0"/>
              <a:t>Bordignon</a:t>
            </a:r>
            <a:r>
              <a:rPr lang="pt-BR" sz="1600" dirty="0" smtClean="0"/>
              <a:t> – RM 60635</a:t>
            </a:r>
          </a:p>
          <a:p>
            <a:pPr algn="l"/>
            <a:r>
              <a:rPr lang="pt-BR" sz="1600" dirty="0" smtClean="0"/>
              <a:t>Orientador: Professor Dr. Antônio Marcos </a:t>
            </a:r>
            <a:r>
              <a:rPr lang="pt-BR" sz="1600" dirty="0" err="1" smtClean="0"/>
              <a:t>Selmini</a:t>
            </a:r>
            <a:endParaRPr lang="pt-BR" sz="1600" dirty="0" smtClean="0"/>
          </a:p>
          <a:p>
            <a:pPr algn="l" eaLnBrk="1" hangingPunct="1"/>
            <a:endParaRPr lang="pt-BR" sz="1600" dirty="0" smtClean="0"/>
          </a:p>
        </p:txBody>
      </p:sp>
      <p:sp>
        <p:nvSpPr>
          <p:cNvPr id="30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323925"/>
            <a:ext cx="9144000" cy="1384995"/>
          </a:xfrm>
        </p:spPr>
        <p:txBody>
          <a:bodyPr/>
          <a:lstStyle/>
          <a:p>
            <a:r>
              <a:rPr lang="pt-BR" dirty="0" smtClean="0"/>
              <a:t>Sistema de Vestuário Eletrônico para </a:t>
            </a:r>
            <a:r>
              <a:rPr lang="pt-BR" dirty="0" err="1" smtClean="0"/>
              <a:t>E-Commerce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E-MEDIDACERTA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defTabSz="76200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r>
              <a:rPr lang="pt-BR" dirty="0"/>
              <a:t>Com a análise de medidas, será indicado qual produto servirá para o </a:t>
            </a:r>
            <a:r>
              <a:rPr lang="pt-BR" dirty="0" smtClean="0"/>
              <a:t>consumidor</a:t>
            </a:r>
          </a:p>
          <a:p>
            <a:pPr algn="ctr" defTabSz="76200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endParaRPr lang="pt-BR" dirty="0"/>
          </a:p>
          <a:p>
            <a:pPr algn="ctr" defTabSz="76200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endParaRPr lang="pt-BR" dirty="0" smtClean="0"/>
          </a:p>
          <a:p>
            <a:pPr algn="ctr" defTabSz="76200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endParaRPr lang="pt-BR" dirty="0"/>
          </a:p>
          <a:p>
            <a:pPr algn="ctr" defTabSz="76200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endParaRPr lang="pt-BR" dirty="0" smtClean="0"/>
          </a:p>
          <a:p>
            <a:pPr algn="ctr" defTabSz="76200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endParaRPr lang="pt-BR" dirty="0"/>
          </a:p>
          <a:p>
            <a:pPr algn="ctr" defTabSz="76200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endParaRPr lang="pt-BR" dirty="0" smtClean="0"/>
          </a:p>
          <a:p>
            <a:pPr algn="ctr" defTabSz="76200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endParaRPr lang="pt-BR" dirty="0"/>
          </a:p>
          <a:p>
            <a:pPr algn="ctr" defTabSz="76200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endParaRPr lang="pt-BR" dirty="0" smtClean="0"/>
          </a:p>
          <a:p>
            <a:pPr algn="ctr" defTabSz="76200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endParaRPr lang="pt-BR" dirty="0"/>
          </a:p>
          <a:p>
            <a:pPr algn="ctr" defTabSz="76200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endParaRPr lang="pt-BR" dirty="0" smtClean="0"/>
          </a:p>
          <a:p>
            <a:pPr algn="ctr" defTabSz="76200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endParaRPr lang="pt-BR" dirty="0"/>
          </a:p>
          <a:p>
            <a:pPr algn="ctr" defTabSz="76200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endParaRPr lang="pt-BR" dirty="0" smtClean="0"/>
          </a:p>
          <a:p>
            <a:pPr algn="ctr" defTabSz="76200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5432" y="2262336"/>
            <a:ext cx="4114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461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474812" y="1196752"/>
            <a:ext cx="8208911" cy="5400601"/>
          </a:xfrm>
        </p:spPr>
        <p:txBody>
          <a:bodyPr/>
          <a:lstStyle/>
          <a:p>
            <a:pPr algn="ctr"/>
            <a:r>
              <a:rPr lang="pt-BR" dirty="0"/>
              <a:t>Visualização do produto através da webcam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88840"/>
            <a:ext cx="7074664" cy="430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271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  <a:buFont typeface="Arial" pitchFamily="34" charset="0"/>
              <a:buChar char="•"/>
            </a:pPr>
            <a:r>
              <a:rPr lang="pt-BR" dirty="0" smtClean="0"/>
              <a:t> Realizar a análise entre as medidas do produto e do cliente</a:t>
            </a:r>
          </a:p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  <a:buFont typeface="Arial" pitchFamily="34" charset="0"/>
              <a:buChar char="•"/>
            </a:pPr>
            <a:r>
              <a:rPr lang="pt-BR" dirty="0" smtClean="0"/>
              <a:t> Implementação da visualização da roupa através de webcam</a:t>
            </a:r>
          </a:p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  <a:buFont typeface="Arial" pitchFamily="34" charset="0"/>
              <a:buChar char="•"/>
            </a:pPr>
            <a:r>
              <a:rPr lang="pt-BR" dirty="0" smtClean="0"/>
              <a:t> Realizar o teste completo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148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r>
              <a:rPr lang="pt-BR" dirty="0"/>
              <a:t>Pesquisa disponibilizada na internet  contendo 10 questões para identificar experiência do usuário,  usabilidade do sistema e avaliação da </a:t>
            </a:r>
            <a:r>
              <a:rPr lang="pt-BR" dirty="0" smtClean="0"/>
              <a:t>ideia.</a:t>
            </a:r>
            <a:endParaRPr lang="pt-BR" dirty="0"/>
          </a:p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endParaRPr lang="pt-BR" dirty="0"/>
          </a:p>
          <a:p>
            <a:pPr algn="ctr" defTabSz="76200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r>
              <a:rPr lang="pt-BR" u="sng" dirty="0"/>
              <a:t>http://pesquisa.e-medidacerta.com.br/</a:t>
            </a:r>
          </a:p>
          <a:p>
            <a:pPr defTabSz="76200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endParaRPr lang="pt-BR" u="sng" dirty="0"/>
          </a:p>
          <a:p>
            <a:pPr defTabSz="76200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r>
              <a:rPr lang="pt-BR" dirty="0"/>
              <a:t>A pesquisa foi divulgada para 33 pessoas sendo que 29 responderam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Avaliação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148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Receio ao comprar roupas pela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internet</a:t>
            </a:r>
          </a:p>
          <a:p>
            <a:pPr algn="ctr"/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5" name="Gráfico 4"/>
          <p:cNvGraphicFramePr/>
          <p:nvPr/>
        </p:nvGraphicFramePr>
        <p:xfrm>
          <a:off x="2051720" y="2492896"/>
          <a:ext cx="5256584" cy="3197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0445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4860032" y="2204864"/>
            <a:ext cx="4108822" cy="3960440"/>
          </a:xfrm>
          <a:prstGeom prst="roundRect">
            <a:avLst>
              <a:gd name="adj" fmla="val 16667"/>
            </a:avLst>
          </a:prstGeom>
          <a:solidFill>
            <a:schemeClr val="bg1">
              <a:alpha val="50195"/>
            </a:schemeClr>
          </a:solidFill>
          <a:ln w="9525">
            <a:solidFill>
              <a:srgbClr val="003366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just" defTabSz="762000" eaLnBrk="0" hangingPunct="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  <a:buFont typeface="Wingdings 3" pitchFamily="18" charset="2"/>
              <a:buNone/>
            </a:pPr>
            <a:endParaRPr lang="pt-BR" sz="1600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51520" y="2204864"/>
            <a:ext cx="4108822" cy="3960440"/>
          </a:xfrm>
          <a:prstGeom prst="roundRect">
            <a:avLst>
              <a:gd name="adj" fmla="val 16667"/>
            </a:avLst>
          </a:prstGeom>
          <a:solidFill>
            <a:schemeClr val="bg1">
              <a:alpha val="50195"/>
            </a:schemeClr>
          </a:solidFill>
          <a:ln w="9525">
            <a:solidFill>
              <a:srgbClr val="003366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just" defTabSz="762000" eaLnBrk="0" hangingPunct="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  <a:buFont typeface="Wingdings 3" pitchFamily="18" charset="2"/>
              <a:buNone/>
            </a:pPr>
            <a:endParaRPr lang="pt-BR" sz="1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4" name="Espaço Reservado para Conteúd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60018314"/>
              </p:ext>
            </p:extLst>
          </p:nvPr>
        </p:nvGraphicFramePr>
        <p:xfrm>
          <a:off x="285837" y="2209440"/>
          <a:ext cx="4040188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Espaço Reservado para Conteúd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83932518"/>
              </p:ext>
            </p:extLst>
          </p:nvPr>
        </p:nvGraphicFramePr>
        <p:xfrm>
          <a:off x="4893555" y="2214016"/>
          <a:ext cx="4041775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ângulo 7"/>
          <p:cNvSpPr/>
          <p:nvPr/>
        </p:nvSpPr>
        <p:spPr>
          <a:xfrm>
            <a:off x="323528" y="1196752"/>
            <a:ext cx="40368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Utilizou sistemas </a:t>
            </a:r>
            <a:r>
              <a:rPr lang="pt-BR" dirty="0" smtClean="0"/>
              <a:t>semelhantes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499992" y="1196752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E-MedidaCerta</a:t>
            </a:r>
            <a:r>
              <a:rPr lang="pt-BR" dirty="0"/>
              <a:t> motiva a compra de </a:t>
            </a:r>
            <a:r>
              <a:rPr lang="pt-BR" dirty="0" smtClean="0"/>
              <a:t>roupas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2278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4860032" y="2204864"/>
            <a:ext cx="4108822" cy="3960440"/>
          </a:xfrm>
          <a:prstGeom prst="roundRect">
            <a:avLst>
              <a:gd name="adj" fmla="val 16667"/>
            </a:avLst>
          </a:prstGeom>
          <a:solidFill>
            <a:schemeClr val="bg1">
              <a:alpha val="50195"/>
            </a:schemeClr>
          </a:solidFill>
          <a:ln w="9525">
            <a:solidFill>
              <a:srgbClr val="003366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just" defTabSz="762000" eaLnBrk="0" hangingPunct="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  <a:buFont typeface="Wingdings 3" pitchFamily="18" charset="2"/>
              <a:buNone/>
            </a:pPr>
            <a:endParaRPr lang="pt-BR" sz="1600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51520" y="2204864"/>
            <a:ext cx="4108822" cy="3960440"/>
          </a:xfrm>
          <a:prstGeom prst="roundRect">
            <a:avLst>
              <a:gd name="adj" fmla="val 16667"/>
            </a:avLst>
          </a:prstGeom>
          <a:solidFill>
            <a:schemeClr val="bg1">
              <a:alpha val="50195"/>
            </a:schemeClr>
          </a:solidFill>
          <a:ln w="9525">
            <a:solidFill>
              <a:srgbClr val="003366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just" defTabSz="762000" eaLnBrk="0" hangingPunct="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  <a:buFont typeface="Wingdings 3" pitchFamily="18" charset="2"/>
              <a:buNone/>
            </a:pPr>
            <a:endParaRPr lang="pt-BR" sz="1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4" name="Espaço Reservado para Conteúd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60593799"/>
              </p:ext>
            </p:extLst>
          </p:nvPr>
        </p:nvGraphicFramePr>
        <p:xfrm>
          <a:off x="285837" y="2209440"/>
          <a:ext cx="4040188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Espaço Reservado para Conteúd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18733816"/>
              </p:ext>
            </p:extLst>
          </p:nvPr>
        </p:nvGraphicFramePr>
        <p:xfrm>
          <a:off x="4893555" y="2214016"/>
          <a:ext cx="4041775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ângulo 7"/>
          <p:cNvSpPr/>
          <p:nvPr/>
        </p:nvSpPr>
        <p:spPr>
          <a:xfrm>
            <a:off x="323528" y="1412776"/>
            <a:ext cx="40368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 i="0" u="none" strike="noStrike" kern="1200" baseline="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pPr>
            <a:r>
              <a:rPr lang="pt-BR" sz="2000" dirty="0" smtClean="0"/>
              <a:t>Avaliação </a:t>
            </a:r>
            <a:r>
              <a:rPr lang="pt-BR" sz="2000" dirty="0"/>
              <a:t>da </a:t>
            </a:r>
            <a:r>
              <a:rPr lang="pt-BR" sz="2000" dirty="0" smtClean="0"/>
              <a:t>idéia</a:t>
            </a:r>
            <a:endParaRPr lang="pt-BR" sz="2000" dirty="0"/>
          </a:p>
        </p:txBody>
      </p:sp>
      <p:sp>
        <p:nvSpPr>
          <p:cNvPr id="9" name="Retângulo 8"/>
          <p:cNvSpPr/>
          <p:nvPr/>
        </p:nvSpPr>
        <p:spPr>
          <a:xfrm>
            <a:off x="4499992" y="141277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1800" b="1" i="0" u="none" strike="noStrike" kern="1200" baseline="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pPr>
            <a:r>
              <a:rPr lang="pt-BR" sz="2000" dirty="0"/>
              <a:t>Avaliação </a:t>
            </a:r>
            <a:r>
              <a:rPr lang="pt-BR" sz="2000"/>
              <a:t>do </a:t>
            </a:r>
            <a:r>
              <a:rPr lang="pt-BR" sz="2000" smtClean="0"/>
              <a:t>sistema</a:t>
            </a:r>
            <a:endParaRPr lang="pt-BR" sz="2000" dirty="0"/>
          </a:p>
        </p:txBody>
      </p:sp>
      <p:graphicFrame>
        <p:nvGraphicFramePr>
          <p:cNvPr id="13" name="Gráfico 12"/>
          <p:cNvGraphicFramePr/>
          <p:nvPr/>
        </p:nvGraphicFramePr>
        <p:xfrm>
          <a:off x="539552" y="3140968"/>
          <a:ext cx="3653812" cy="2179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5004048" y="3140968"/>
          <a:ext cx="3577139" cy="2133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88369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defTabSz="7620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r>
              <a:rPr lang="pt-BR" dirty="0" smtClean="0"/>
              <a:t>A análise de medidas, idéia central do sistema, agradou aos pesquisados, fazendo com que se sentissem motivados a comprar roupas, por estarem mais seguros de que o produto realmente irá servir. E um fator que parecia ser um complicador para a utilização do sistema – A atualização constante das medidas – não se mostrou ruim, de acordo com a pesquisa realizada.</a:t>
            </a:r>
          </a:p>
          <a:p>
            <a:pPr algn="just" defTabSz="7620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endParaRPr lang="pt-BR" dirty="0" smtClean="0"/>
          </a:p>
          <a:p>
            <a:pPr algn="just" defTabSz="7620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r>
              <a:rPr lang="pt-BR" dirty="0" smtClean="0"/>
              <a:t>No entanto a idéia de vestuário eletrônico apresentada, na qual o cliente consegue visualizar a roupa, precisa ter sua usabilidade melhorada.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647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  <a:buFont typeface="Arial" pitchFamily="34" charset="0"/>
              <a:buChar char="•"/>
            </a:pPr>
            <a:r>
              <a:rPr lang="pt-BR" dirty="0" smtClean="0"/>
              <a:t> Melhorar a usabilidade da visualização através de webcam</a:t>
            </a:r>
          </a:p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  <a:buFont typeface="Arial" pitchFamily="34" charset="0"/>
              <a:buChar char="•"/>
            </a:pPr>
            <a:r>
              <a:rPr lang="pt-BR" dirty="0" smtClean="0"/>
              <a:t> Implementar o sistema em um e-commerce real</a:t>
            </a:r>
          </a:p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  <a:buFont typeface="Arial" pitchFamily="34" charset="0"/>
              <a:buChar char="•"/>
            </a:pPr>
            <a:r>
              <a:rPr lang="pt-BR" dirty="0" smtClean="0"/>
              <a:t> Trabalhar com outros tipos de roupas</a:t>
            </a:r>
          </a:p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  <a:buFont typeface="Arial" pitchFamily="34" charset="0"/>
              <a:buChar char="•"/>
            </a:pPr>
            <a:r>
              <a:rPr lang="pt-BR" dirty="0" smtClean="0"/>
              <a:t> Relatórios de utilização para o lojista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Futuro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9623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defTabSz="762000">
              <a:lnSpc>
                <a:spcPct val="250000"/>
              </a:lnSpc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r>
              <a:rPr lang="pt-BR" dirty="0" smtClean="0"/>
              <a:t>Obrigado pela atenção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Agradecimento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647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defTabSz="76200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endParaRPr lang="pt-BR" dirty="0" smtClean="0"/>
          </a:p>
          <a:p>
            <a:pPr algn="just" defTabSz="76200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r>
              <a:rPr lang="pt-BR" dirty="0" smtClean="0"/>
              <a:t>O  </a:t>
            </a:r>
            <a:r>
              <a:rPr lang="pt-BR" dirty="0"/>
              <a:t>e-commerce  –  comércio  eletrônico  –  proporciona  a  venda  e </a:t>
            </a:r>
            <a:r>
              <a:rPr lang="pt-BR" dirty="0" smtClean="0"/>
              <a:t>compra </a:t>
            </a:r>
            <a:r>
              <a:rPr lang="pt-BR" dirty="0"/>
              <a:t>de diversos produtos e serviços através da internet</a:t>
            </a:r>
          </a:p>
          <a:p>
            <a:pPr algn="just" defTabSz="76200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endParaRPr lang="pt-BR" dirty="0"/>
          </a:p>
          <a:p>
            <a:pPr algn="just" defTabSz="76200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r>
              <a:rPr lang="pt-BR" dirty="0"/>
              <a:t>O hábito de comprar roupas pela internet ainda é pouco comum no Brasil, mas a evolução do e-commerce e o aumento de marcas especializadas em vestuário e acessórios que apostam neste canal está mudando este cenário</a:t>
            </a:r>
          </a:p>
          <a:p>
            <a:pPr algn="just" defTabSz="76200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endParaRPr lang="pt-BR" dirty="0"/>
          </a:p>
          <a:p>
            <a:pPr algn="just" defTabSz="762000">
              <a:spcBef>
                <a:spcPct val="0"/>
              </a:spcBef>
              <a:spcAft>
                <a:spcPts val="600"/>
              </a:spcAft>
              <a:buClr>
                <a:srgbClr val="CC3300"/>
              </a:buClr>
              <a:buSzPct val="120000"/>
            </a:pPr>
            <a:r>
              <a:rPr lang="pt-BR" dirty="0"/>
              <a:t> Um dos principais desafios para as marcas é convencer o cliente a abrir mão da experiência de compra no ponto-de-venda, tendo contato direto com os produtos e vendedores, em prol do conforto e da praticidade oferecidos pela internet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940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  <a:buFont typeface="Arial" pitchFamily="34" charset="0"/>
              <a:buChar char="•"/>
            </a:pPr>
            <a:r>
              <a:rPr lang="pt-BR" dirty="0" smtClean="0"/>
              <a:t> Dúvidas </a:t>
            </a:r>
            <a:r>
              <a:rPr lang="pt-BR" dirty="0"/>
              <a:t>sobre o caimento da peça</a:t>
            </a:r>
          </a:p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  <a:buFont typeface="Arial" pitchFamily="34" charset="0"/>
              <a:buChar char="•"/>
            </a:pPr>
            <a:r>
              <a:rPr lang="pt-BR" dirty="0"/>
              <a:t> Ausência de contato físico com o produto</a:t>
            </a:r>
          </a:p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  <a:buFont typeface="Arial" pitchFamily="34" charset="0"/>
              <a:buChar char="•"/>
            </a:pPr>
            <a:r>
              <a:rPr lang="pt-BR" dirty="0"/>
              <a:t> Ausência de padronização do  tamanho de roupas e </a:t>
            </a:r>
            <a:r>
              <a:rPr lang="pt-BR" dirty="0" smtClean="0"/>
              <a:t>acessórios na </a:t>
            </a:r>
            <a:r>
              <a:rPr lang="pt-BR" dirty="0"/>
              <a:t>indústria têxtil brasileira</a:t>
            </a:r>
          </a:p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  <a:buFont typeface="Arial" pitchFamily="34" charset="0"/>
              <a:buChar char="•"/>
            </a:pPr>
            <a:r>
              <a:rPr lang="pt-BR" dirty="0"/>
              <a:t> Não adquirem produtos por desconhecerem as medidas deles.</a:t>
            </a:r>
          </a:p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  <a:buFont typeface="Arial" pitchFamily="34" charset="0"/>
              <a:buChar char="•"/>
            </a:pPr>
            <a:r>
              <a:rPr lang="pt-BR" dirty="0"/>
              <a:t> Desconfiança da troca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9623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</a:pPr>
            <a:r>
              <a:rPr lang="pt-BR" dirty="0" smtClean="0"/>
              <a:t>Alguns e-commerces disponibilizam as medidas de seus produtos</a:t>
            </a:r>
          </a:p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</a:pPr>
            <a:endParaRPr lang="pt-BR" dirty="0" smtClean="0"/>
          </a:p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</a:pPr>
            <a:endParaRPr lang="pt-BR" dirty="0" smtClean="0"/>
          </a:p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</a:pPr>
            <a:endParaRPr lang="pt-BR" dirty="0" smtClean="0"/>
          </a:p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</a:pPr>
            <a:r>
              <a:rPr lang="pt-BR" dirty="0" err="1" smtClean="0"/>
              <a:t>Zugara</a:t>
            </a:r>
            <a:r>
              <a:rPr lang="pt-BR" dirty="0" smtClean="0"/>
              <a:t> – Site americano de soluções de internet com realidade aumentada </a:t>
            </a:r>
          </a:p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</a:pPr>
            <a:r>
              <a:rPr lang="pt-BR" dirty="0" smtClean="0"/>
              <a:t> </a:t>
            </a: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Soluções Atuais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8840"/>
            <a:ext cx="53625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Descrição: \\10.0.1.96\SourceSafe\Allan_Certificação\Nova pasta\zugara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437112"/>
            <a:ext cx="3638178" cy="2124696"/>
          </a:xfrm>
          <a:prstGeom prst="rect">
            <a:avLst/>
          </a:prstGeom>
          <a:noFill/>
          <a:ln w="9525" cmpd="sng">
            <a:solidFill>
              <a:srgbClr val="4F81BD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6231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  <a:buFont typeface="Arial" pitchFamily="34" charset="0"/>
              <a:buChar char="•"/>
            </a:pPr>
            <a:r>
              <a:rPr lang="pt-BR" dirty="0" smtClean="0"/>
              <a:t> Mercado </a:t>
            </a:r>
            <a:r>
              <a:rPr lang="pt-BR" dirty="0"/>
              <a:t>ainda pouco explorado </a:t>
            </a:r>
          </a:p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  <a:buFont typeface="Arial" pitchFamily="34" charset="0"/>
              <a:buChar char="•"/>
            </a:pPr>
            <a:r>
              <a:rPr lang="pt-BR" dirty="0"/>
              <a:t> Segmento de vestuário em expansão no e-commerce</a:t>
            </a:r>
          </a:p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Fornecer uma solução para a falta de padronização da indústria brasileira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883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Desenvolver </a:t>
            </a:r>
            <a:r>
              <a:rPr lang="pt-BR" dirty="0"/>
              <a:t>um módulo complementar para </a:t>
            </a:r>
            <a:r>
              <a:rPr lang="pt-BR" dirty="0" smtClean="0"/>
              <a:t>e-commerce </a:t>
            </a:r>
            <a:r>
              <a:rPr lang="pt-BR" dirty="0"/>
              <a:t>de vestuário visando diminuir a insegurança dos consumidores no momento de realizar  compras de roupas através da internet.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9011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  <a:buFont typeface="Arial" pitchFamily="34" charset="0"/>
              <a:buChar char="•"/>
            </a:pPr>
            <a:r>
              <a:rPr lang="pt-BR" dirty="0" err="1"/>
              <a:t>.Net</a:t>
            </a:r>
            <a:r>
              <a:rPr lang="pt-BR" dirty="0"/>
              <a:t> Framework  - Visual Studio 2008/2010</a:t>
            </a:r>
          </a:p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  <a:buFont typeface="Arial" pitchFamily="34" charset="0"/>
              <a:buChar char="•"/>
            </a:pPr>
            <a:r>
              <a:rPr lang="pt-BR" dirty="0"/>
              <a:t> Linguagem C# </a:t>
            </a:r>
          </a:p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  <a:buFont typeface="Arial" pitchFamily="34" charset="0"/>
              <a:buChar char="•"/>
            </a:pPr>
            <a:r>
              <a:rPr lang="pt-BR" dirty="0"/>
              <a:t> Biblioteca de 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jQuery</a:t>
            </a:r>
            <a:endParaRPr lang="pt-BR" dirty="0"/>
          </a:p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  <a:buFont typeface="Arial" pitchFamily="34" charset="0"/>
              <a:buChar char="•"/>
            </a:pPr>
            <a:r>
              <a:rPr lang="pt-BR" dirty="0"/>
              <a:t> Adobe Flash </a:t>
            </a:r>
          </a:p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  <a:buFont typeface="Arial" pitchFamily="34" charset="0"/>
              <a:buChar char="•"/>
            </a:pPr>
            <a:r>
              <a:rPr lang="pt-BR" dirty="0"/>
              <a:t> Banco de dados Microsoft </a:t>
            </a:r>
            <a:r>
              <a:rPr lang="pt-BR" dirty="0" err="1"/>
              <a:t>SQLServer</a:t>
            </a:r>
            <a:r>
              <a:rPr lang="pt-BR" dirty="0"/>
              <a:t> </a:t>
            </a:r>
            <a:r>
              <a:rPr lang="pt-BR" dirty="0" smtClean="0"/>
              <a:t>2005/2008</a:t>
            </a:r>
          </a:p>
          <a:p>
            <a:pPr algn="just" defTabSz="762000">
              <a:lnSpc>
                <a:spcPct val="200000"/>
              </a:lnSpc>
              <a:spcBef>
                <a:spcPct val="0"/>
              </a:spcBef>
              <a:spcAft>
                <a:spcPts val="1000"/>
              </a:spcAft>
              <a:buClr>
                <a:srgbClr val="CC3300"/>
              </a:buClr>
              <a:buSzPct val="120000"/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err="1" smtClean="0"/>
              <a:t>Webservices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Utilizadas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634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algn="ctr"/>
            <a:endParaRPr lang="pt-BR" dirty="0" smtClean="0"/>
          </a:p>
          <a:p>
            <a:pPr algn="ctr">
              <a:spcBef>
                <a:spcPct val="0"/>
              </a:spcBef>
              <a:buClrTx/>
              <a:buSzTx/>
            </a:pPr>
            <a:r>
              <a:rPr lang="pt-BR" dirty="0"/>
              <a:t>Fluxo 1:Cadastro do lojista no E-</a:t>
            </a:r>
            <a:r>
              <a:rPr lang="pt-BR" dirty="0" err="1"/>
              <a:t>MedidaCerta</a:t>
            </a: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7560840" cy="381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346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algn="ctr"/>
            <a:endParaRPr lang="pt-BR" dirty="0" smtClean="0"/>
          </a:p>
          <a:p>
            <a:pPr algn="ctr">
              <a:spcBef>
                <a:spcPct val="0"/>
              </a:spcBef>
              <a:buClrTx/>
              <a:buSzTx/>
            </a:pPr>
            <a:r>
              <a:rPr lang="pt-BR" dirty="0"/>
              <a:t>Fluxo 2: Cliente acessa o e-commerce de vestuário integrado ao </a:t>
            </a:r>
            <a:endParaRPr lang="pt-BR" dirty="0" smtClean="0"/>
          </a:p>
          <a:p>
            <a:pPr algn="ctr">
              <a:spcBef>
                <a:spcPct val="0"/>
              </a:spcBef>
              <a:buClrTx/>
              <a:buSzTx/>
            </a:pPr>
            <a:r>
              <a:rPr lang="pt-BR" dirty="0" smtClean="0"/>
              <a:t>E-</a:t>
            </a:r>
            <a:r>
              <a:rPr lang="pt-BR" dirty="0" err="1" smtClean="0"/>
              <a:t>MedidaCerta</a:t>
            </a: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48061"/>
            <a:ext cx="7776864" cy="4017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5205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">
      <a:dk1>
        <a:srgbClr val="003366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2A56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3366"/>
          </a:buClr>
          <a:buSzPct val="85000"/>
          <a:buFont typeface="Wingdings" pitchFamily="2" charset="2"/>
          <a:buNone/>
          <a:tabLst/>
          <a:defRPr kumimoji="0" lang="pt-BR" sz="22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3366"/>
          </a:buClr>
          <a:buSzPct val="85000"/>
          <a:buFont typeface="Wingdings" pitchFamily="2" charset="2"/>
          <a:buNone/>
          <a:tabLst/>
          <a:defRPr kumimoji="0" lang="pt-BR" sz="22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trutura padrão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apresentação\A mao livre.pot</Template>
  <TotalTime>561</TotalTime>
  <Words>547</Words>
  <Application>Microsoft Office PowerPoint</Application>
  <PresentationFormat>Apresentação na tela (4:3)</PresentationFormat>
  <Paragraphs>159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Estrutura padrão</vt:lpstr>
      <vt:lpstr>Sistema de Vestuário Eletrônico para E-Commerce  E-MEDIDACERTA</vt:lpstr>
      <vt:lpstr>Introdução</vt:lpstr>
      <vt:lpstr>Problemas</vt:lpstr>
      <vt:lpstr>Soluções Atuais</vt:lpstr>
      <vt:lpstr>Motivação</vt:lpstr>
      <vt:lpstr>Objetivo</vt:lpstr>
      <vt:lpstr>Tecnologias Utilizadas</vt:lpstr>
      <vt:lpstr>Escopo</vt:lpstr>
      <vt:lpstr>Escopo</vt:lpstr>
      <vt:lpstr>Sistema</vt:lpstr>
      <vt:lpstr>Sistema</vt:lpstr>
      <vt:lpstr>Dificuldades</vt:lpstr>
      <vt:lpstr>Metodologia de Avaliação</vt:lpstr>
      <vt:lpstr>Resultados</vt:lpstr>
      <vt:lpstr>Resultados</vt:lpstr>
      <vt:lpstr>Resultados</vt:lpstr>
      <vt:lpstr>Conclusão</vt:lpstr>
      <vt:lpstr>Futuro</vt:lpstr>
      <vt:lpstr>Agradecimento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Forma Informática</dc:creator>
  <cp:lastModifiedBy>Allan</cp:lastModifiedBy>
  <cp:revision>100</cp:revision>
  <dcterms:created xsi:type="dcterms:W3CDTF">2008-03-24T18:27:50Z</dcterms:created>
  <dcterms:modified xsi:type="dcterms:W3CDTF">2011-11-27T17:38:20Z</dcterms:modified>
</cp:coreProperties>
</file>