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6" r:id="rId4"/>
    <p:sldId id="278" r:id="rId5"/>
    <p:sldId id="285" r:id="rId6"/>
    <p:sldId id="274" r:id="rId7"/>
    <p:sldId id="283" r:id="rId8"/>
    <p:sldId id="276" r:id="rId9"/>
    <p:sldId id="273" r:id="rId10"/>
    <p:sldId id="27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t. Renegociação" id="{A1A334B6-6E8E-4537-BAE3-050CCAFFCD27}">
          <p14:sldIdLst>
            <p14:sldId id="280"/>
            <p14:sldId id="282"/>
            <p14:sldId id="286"/>
            <p14:sldId id="278"/>
            <p14:sldId id="285"/>
          </p14:sldIdLst>
        </p14:section>
        <p14:section name="Reneg. Prod Origens" id="{996DDF21-59F9-479F-A46B-D496E3B8DF3D}">
          <p14:sldIdLst>
            <p14:sldId id="274"/>
            <p14:sldId id="283"/>
          </p14:sldIdLst>
        </p14:section>
        <p14:section name="Reneg Centrais e Cooperativas" id="{3FF452EB-3ADD-41E6-B662-9D5CD5A0C193}">
          <p14:sldIdLst>
            <p14:sldId id="276"/>
            <p14:sldId id="27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a Maria Goelzer" initials="AMG" lastIdx="1" clrIdx="0">
    <p:extLst>
      <p:ext uri="{19B8F6BF-5375-455C-9EA6-DF929625EA0E}">
        <p15:presenceInfo xmlns:p15="http://schemas.microsoft.com/office/powerpoint/2012/main" userId="S-1-5-21-3801559654-2212272161-2346916291-2009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83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cap="none" spc="50" normalizeH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pPr>
            <a:r>
              <a:rPr lang="en-US" sz="1700" b="0" i="0" u="none" strike="noStrike" cap="none" normalizeH="0" baseline="0" dirty="0">
                <a:effectLst/>
              </a:rPr>
              <a:t>Carteira </a:t>
            </a:r>
            <a:r>
              <a:rPr lang="en-US" sz="1700" b="0" i="0" u="none" strike="noStrike" cap="none" normalizeH="0" baseline="0" dirty="0" err="1">
                <a:effectLst/>
              </a:rPr>
              <a:t>Renegociação</a:t>
            </a:r>
            <a:r>
              <a:rPr lang="en-US" sz="1700" b="0" i="0" u="none" strike="noStrike" cap="none" normalizeH="0" baseline="0" dirty="0">
                <a:effectLst/>
              </a:rPr>
              <a:t> </a:t>
            </a:r>
            <a:r>
              <a:rPr lang="en-US" sz="1700" b="0" i="0" u="none" strike="noStrike" cap="none" normalizeH="0" baseline="0" dirty="0" err="1">
                <a:effectLst/>
              </a:rPr>
              <a:t>Inadimplente</a:t>
            </a:r>
            <a:r>
              <a:rPr lang="en-US" sz="1700" b="0" i="0" u="none" strike="noStrike" cap="none" normalizeH="0" baseline="0" dirty="0">
                <a:effectLst/>
              </a:rPr>
              <a:t> </a:t>
            </a:r>
            <a:r>
              <a:rPr lang="en-US" sz="1700" b="0" i="0" u="none" strike="noStrike" cap="none" normalizeH="0" baseline="0" dirty="0" err="1">
                <a:effectLst/>
              </a:rPr>
              <a:t>por</a:t>
            </a:r>
            <a:r>
              <a:rPr lang="en-US" sz="1700" b="0" i="0" u="none" strike="noStrike" cap="none" normalizeH="0" baseline="0" dirty="0">
                <a:effectLst/>
              </a:rPr>
              <a:t> </a:t>
            </a:r>
            <a:r>
              <a:rPr lang="en-US" sz="1700" b="0" i="0" u="none" strike="noStrike" cap="none" normalizeH="0" baseline="0" dirty="0" err="1">
                <a:effectLst/>
              </a:rPr>
              <a:t>Faixa</a:t>
            </a:r>
            <a:r>
              <a:rPr lang="en-US" sz="1700" b="0" i="0" u="none" strike="noStrike" cap="none" normalizeH="0" baseline="0" dirty="0">
                <a:effectLst/>
              </a:rPr>
              <a:t> de </a:t>
            </a:r>
            <a:r>
              <a:rPr lang="en-US" sz="1700" b="0" i="0" u="none" strike="noStrike" cap="none" normalizeH="0" baseline="0" dirty="0" err="1">
                <a:effectLst/>
              </a:rPr>
              <a:t>atraso</a:t>
            </a:r>
            <a:endParaRPr lang="en-US" sz="1700" dirty="0">
              <a:solidFill>
                <a:srgbClr val="64C832"/>
              </a:solidFill>
              <a:latin typeface="+mn-lt"/>
            </a:endParaRPr>
          </a:p>
        </c:rich>
      </c:tx>
      <c:layout>
        <c:manualLayout>
          <c:xMode val="edge"/>
          <c:yMode val="edge"/>
          <c:x val="4.2068456078899093E-2"/>
          <c:y val="9.6904114669697557E-3"/>
        </c:manualLayout>
      </c:layout>
      <c:overlay val="0"/>
      <c:spPr>
        <a:solidFill>
          <a:srgbClr val="64C83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cap="none" spc="50" normalizeH="0" baseline="0">
              <a:solidFill>
                <a:schemeClr val="bg1"/>
              </a:solidFill>
              <a:latin typeface="+mn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490962613771173"/>
          <c:y val="0.15340774090101525"/>
          <c:w val="0.64699246422833878"/>
          <c:h val="0.61205334126360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Saldo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Planilha1!$A$2:$A$14</c:f>
              <c:strCache>
                <c:ptCount val="13"/>
                <c:pt idx="0">
                  <c:v>1 - 14</c:v>
                </c:pt>
                <c:pt idx="1">
                  <c:v>15 - 30</c:v>
                </c:pt>
                <c:pt idx="2">
                  <c:v>31 - 60</c:v>
                </c:pt>
                <c:pt idx="3">
                  <c:v>61 - 90</c:v>
                </c:pt>
                <c:pt idx="4">
                  <c:v>91 - 120</c:v>
                </c:pt>
                <c:pt idx="5">
                  <c:v>121 - 150</c:v>
                </c:pt>
                <c:pt idx="6">
                  <c:v>151 - 180</c:v>
                </c:pt>
                <c:pt idx="7">
                  <c:v>181 - 210</c:v>
                </c:pt>
                <c:pt idx="8">
                  <c:v>211 - 240</c:v>
                </c:pt>
                <c:pt idx="9">
                  <c:v>241 - 270</c:v>
                </c:pt>
                <c:pt idx="10">
                  <c:v>271 - 300</c:v>
                </c:pt>
                <c:pt idx="11">
                  <c:v>331 - 360</c:v>
                </c:pt>
                <c:pt idx="12">
                  <c:v>360+</c:v>
                </c:pt>
              </c:strCache>
            </c:strRef>
          </c:cat>
          <c:val>
            <c:numRef>
              <c:f>Planilha1!$B$2:$B$14</c:f>
              <c:numCache>
                <c:formatCode>_(* #,##0.00_);_(* \(#,##0.00\);_(* "-"??_);_(@_)</c:formatCode>
                <c:ptCount val="13"/>
                <c:pt idx="0">
                  <c:v>60000</c:v>
                </c:pt>
                <c:pt idx="1">
                  <c:v>85000</c:v>
                </c:pt>
                <c:pt idx="2">
                  <c:v>90000</c:v>
                </c:pt>
                <c:pt idx="3">
                  <c:v>89000</c:v>
                </c:pt>
                <c:pt idx="4">
                  <c:v>74000</c:v>
                </c:pt>
                <c:pt idx="5">
                  <c:v>51000</c:v>
                </c:pt>
                <c:pt idx="6">
                  <c:v>34000</c:v>
                </c:pt>
                <c:pt idx="7">
                  <c:v>45000</c:v>
                </c:pt>
                <c:pt idx="8">
                  <c:v>48000</c:v>
                </c:pt>
                <c:pt idx="9">
                  <c:v>25000</c:v>
                </c:pt>
                <c:pt idx="10">
                  <c:v>75000</c:v>
                </c:pt>
                <c:pt idx="11">
                  <c:v>101000</c:v>
                </c:pt>
                <c:pt idx="12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14-4286-B61D-3019A85CF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5667215"/>
        <c:axId val="621590223"/>
      </c:barChart>
      <c:catAx>
        <c:axId val="6256672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590223"/>
        <c:crosses val="autoZero"/>
        <c:auto val="1"/>
        <c:lblAlgn val="ctr"/>
        <c:lblOffset val="100"/>
        <c:noMultiLvlLbl val="0"/>
      </c:catAx>
      <c:valAx>
        <c:axId val="62159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566721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normalizeH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pPr>
            <a:r>
              <a:rPr lang="en-US" sz="1800" b="0" i="0" u="none" strike="noStrike" cap="none" normalizeH="0" baseline="0" dirty="0">
                <a:solidFill>
                  <a:srgbClr val="64C832"/>
                </a:solidFill>
                <a:effectLst/>
                <a:latin typeface="+mn-lt"/>
              </a:rPr>
              <a:t>  </a:t>
            </a:r>
            <a:r>
              <a:rPr lang="en-US" sz="1800" b="0" i="0" u="none" strike="noStrike" cap="none" normalizeH="0" baseline="0" dirty="0">
                <a:effectLst/>
              </a:rPr>
              <a:t>Carteira </a:t>
            </a:r>
            <a:r>
              <a:rPr lang="en-US" sz="1800" b="0" i="0" u="none" strike="noStrike" cap="none" normalizeH="0" baseline="0" dirty="0" err="1">
                <a:effectLst/>
              </a:rPr>
              <a:t>Renegociação</a:t>
            </a:r>
            <a:r>
              <a:rPr lang="en-US" sz="1800" b="0" i="0" u="none" strike="noStrike" cap="none" normalizeH="0" baseline="0" dirty="0">
                <a:effectLst/>
              </a:rPr>
              <a:t> </a:t>
            </a:r>
            <a:r>
              <a:rPr lang="en-US" sz="1800" b="0" i="0" u="none" strike="noStrike" cap="none" normalizeH="0" baseline="0" dirty="0" err="1">
                <a:effectLst/>
              </a:rPr>
              <a:t>Prejuízo</a:t>
            </a:r>
            <a:r>
              <a:rPr lang="en-US" sz="1800" b="0" i="0" u="none" strike="noStrike" cap="none" normalizeH="0" baseline="0" dirty="0">
                <a:effectLst/>
              </a:rPr>
              <a:t> </a:t>
            </a:r>
            <a:r>
              <a:rPr lang="en-US" sz="1800" b="0" i="0" u="none" strike="noStrike" cap="none" normalizeH="0" baseline="0" dirty="0" err="1">
                <a:effectLst/>
              </a:rPr>
              <a:t>por</a:t>
            </a:r>
            <a:r>
              <a:rPr lang="en-US" sz="1800" b="0" i="0" u="none" strike="noStrike" cap="none" normalizeH="0" baseline="0" dirty="0">
                <a:effectLst/>
              </a:rPr>
              <a:t> </a:t>
            </a:r>
            <a:r>
              <a:rPr lang="en-US" sz="1800" b="0" i="0" u="none" strike="noStrike" cap="none" normalizeH="0" baseline="0" dirty="0" err="1">
                <a:effectLst/>
              </a:rPr>
              <a:t>Faixa</a:t>
            </a:r>
            <a:r>
              <a:rPr lang="en-US" sz="1800" b="0" i="0" u="none" strike="noStrike" cap="none" normalizeH="0" baseline="0" dirty="0">
                <a:effectLst/>
              </a:rPr>
              <a:t> de </a:t>
            </a:r>
            <a:r>
              <a:rPr lang="en-US" sz="1800" b="0" i="0" u="none" strike="noStrike" cap="none" normalizeH="0" baseline="0" dirty="0" err="1">
                <a:effectLst/>
              </a:rPr>
              <a:t>atraso</a:t>
            </a:r>
            <a:r>
              <a:rPr lang="en-US" sz="1800" b="0" i="0" u="none" strike="noStrike" cap="none" normalizeH="0" baseline="0" dirty="0">
                <a:effectLst/>
              </a:rPr>
              <a:t>  </a:t>
            </a:r>
            <a:r>
              <a:rPr lang="en-US" sz="1800" dirty="0">
                <a:solidFill>
                  <a:srgbClr val="64C832"/>
                </a:solidFill>
                <a:latin typeface="+mn-lt"/>
              </a:rPr>
              <a:t>-</a:t>
            </a:r>
          </a:p>
        </c:rich>
      </c:tx>
      <c:layout>
        <c:manualLayout>
          <c:xMode val="edge"/>
          <c:yMode val="edge"/>
          <c:x val="4.2068456078899093E-2"/>
          <c:y val="9.6904114669697557E-3"/>
        </c:manualLayout>
      </c:layout>
      <c:overlay val="0"/>
      <c:spPr>
        <a:solidFill>
          <a:srgbClr val="64C83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normalizeH="0" baseline="0">
              <a:solidFill>
                <a:schemeClr val="bg1"/>
              </a:solidFill>
              <a:latin typeface="+mn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490962613771173"/>
          <c:y val="0.15340774090101525"/>
          <c:w val="0.64699246422833878"/>
          <c:h val="0.61205334126360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Saldo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Planilha1!$A$2:$A$14</c:f>
              <c:strCache>
                <c:ptCount val="13"/>
                <c:pt idx="0">
                  <c:v>1 - 14</c:v>
                </c:pt>
                <c:pt idx="1">
                  <c:v>15 - 30</c:v>
                </c:pt>
                <c:pt idx="2">
                  <c:v>31 - 60</c:v>
                </c:pt>
                <c:pt idx="3">
                  <c:v>61 - 90</c:v>
                </c:pt>
                <c:pt idx="4">
                  <c:v>91 - 120</c:v>
                </c:pt>
                <c:pt idx="5">
                  <c:v>121 - 150</c:v>
                </c:pt>
                <c:pt idx="6">
                  <c:v>151 - 180</c:v>
                </c:pt>
                <c:pt idx="7">
                  <c:v>181 - 210</c:v>
                </c:pt>
                <c:pt idx="8">
                  <c:v>211 - 240</c:v>
                </c:pt>
                <c:pt idx="9">
                  <c:v>241 - 270</c:v>
                </c:pt>
                <c:pt idx="10">
                  <c:v>271 - 300</c:v>
                </c:pt>
                <c:pt idx="11">
                  <c:v>331 - 360</c:v>
                </c:pt>
                <c:pt idx="12">
                  <c:v>360+</c:v>
                </c:pt>
              </c:strCache>
            </c:strRef>
          </c:cat>
          <c:val>
            <c:numRef>
              <c:f>Planilha1!$B$2:$B$14</c:f>
              <c:numCache>
                <c:formatCode>_(* #,##0.00_);_(* \(#,##0.00\);_(* "-"??_);_(@_)</c:formatCode>
                <c:ptCount val="13"/>
                <c:pt idx="0">
                  <c:v>60000</c:v>
                </c:pt>
                <c:pt idx="1">
                  <c:v>85000</c:v>
                </c:pt>
                <c:pt idx="2">
                  <c:v>90000</c:v>
                </c:pt>
                <c:pt idx="3">
                  <c:v>89000</c:v>
                </c:pt>
                <c:pt idx="4">
                  <c:v>74000</c:v>
                </c:pt>
                <c:pt idx="5">
                  <c:v>51000</c:v>
                </c:pt>
                <c:pt idx="6">
                  <c:v>34000</c:v>
                </c:pt>
                <c:pt idx="7">
                  <c:v>45000</c:v>
                </c:pt>
                <c:pt idx="8">
                  <c:v>48000</c:v>
                </c:pt>
                <c:pt idx="9">
                  <c:v>25000</c:v>
                </c:pt>
                <c:pt idx="10">
                  <c:v>75000</c:v>
                </c:pt>
                <c:pt idx="11">
                  <c:v>101000</c:v>
                </c:pt>
                <c:pt idx="12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F-4BCA-B811-C8A74EDA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5667215"/>
        <c:axId val="621590223"/>
      </c:barChart>
      <c:catAx>
        <c:axId val="6256672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590223"/>
        <c:crosses val="autoZero"/>
        <c:auto val="1"/>
        <c:lblAlgn val="ctr"/>
        <c:lblOffset val="100"/>
        <c:noMultiLvlLbl val="0"/>
      </c:catAx>
      <c:valAx>
        <c:axId val="62159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566721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cap="none" spc="50" normalizeH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pPr>
            <a:r>
              <a:rPr lang="en-US" sz="1700" dirty="0">
                <a:solidFill>
                  <a:schemeClr val="bg1"/>
                </a:solidFill>
                <a:latin typeface="+mn-lt"/>
              </a:rPr>
              <a:t>Carteira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Renegociação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Inadimplente</a:t>
            </a:r>
            <a:r>
              <a:rPr lang="en-US" sz="17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por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Faixa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de</a:t>
            </a:r>
            <a:r>
              <a:rPr lang="en-US" sz="17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baseline="0" dirty="0" err="1">
                <a:solidFill>
                  <a:schemeClr val="bg1"/>
                </a:solidFill>
                <a:latin typeface="+mn-lt"/>
              </a:rPr>
              <a:t>risco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700" b="0" i="0" u="none" strike="noStrike" cap="none" normalizeH="0" baseline="0" dirty="0">
                <a:effectLst/>
                <a:latin typeface="+mn-lt"/>
              </a:rPr>
              <a:t> </a:t>
            </a:r>
            <a:r>
              <a:rPr lang="en-US" sz="1700" dirty="0">
                <a:solidFill>
                  <a:srgbClr val="64C832"/>
                </a:solidFill>
                <a:latin typeface="+mn-lt"/>
              </a:rPr>
              <a:t>-</a:t>
            </a:r>
          </a:p>
        </c:rich>
      </c:tx>
      <c:layout>
        <c:manualLayout>
          <c:xMode val="edge"/>
          <c:yMode val="edge"/>
          <c:x val="4.2068456078899093E-2"/>
          <c:y val="9.6904114669697557E-3"/>
        </c:manualLayout>
      </c:layout>
      <c:overlay val="0"/>
      <c:spPr>
        <a:solidFill>
          <a:srgbClr val="64C83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cap="none" spc="50" normalizeH="0" baseline="0">
              <a:solidFill>
                <a:schemeClr val="bg1"/>
              </a:solidFill>
              <a:latin typeface="+mn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490962613771173"/>
          <c:y val="0.15340774090101525"/>
          <c:w val="0.64699246422833878"/>
          <c:h val="0.61205334126360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Saldo atual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Planilha1!$A$2:$A$10</c:f>
              <c:strCache>
                <c:ptCount val="9"/>
                <c:pt idx="0">
                  <c:v>Baixíssimo</c:v>
                </c:pt>
                <c:pt idx="1">
                  <c:v>Baixo 1</c:v>
                </c:pt>
                <c:pt idx="2">
                  <c:v>Baixo 2</c:v>
                </c:pt>
                <c:pt idx="3">
                  <c:v>Médio</c:v>
                </c:pt>
                <c:pt idx="4">
                  <c:v>Médio 1</c:v>
                </c:pt>
                <c:pt idx="5">
                  <c:v>Médio 2</c:v>
                </c:pt>
                <c:pt idx="6">
                  <c:v>Alto 1</c:v>
                </c:pt>
                <c:pt idx="7">
                  <c:v>Alto 2</c:v>
                </c:pt>
                <c:pt idx="8">
                  <c:v>Altíssimo</c:v>
                </c:pt>
              </c:strCache>
            </c:strRef>
          </c:cat>
          <c:val>
            <c:numRef>
              <c:f>Planilha1!$B$2:$B$10</c:f>
              <c:numCache>
                <c:formatCode>_(* #,##0.00_);_(* \(#,##0.00\);_(* "-"??_);_(@_)</c:formatCode>
                <c:ptCount val="9"/>
                <c:pt idx="0">
                  <c:v>60000</c:v>
                </c:pt>
                <c:pt idx="1">
                  <c:v>85000</c:v>
                </c:pt>
                <c:pt idx="2">
                  <c:v>90000</c:v>
                </c:pt>
                <c:pt idx="3">
                  <c:v>89000</c:v>
                </c:pt>
                <c:pt idx="4">
                  <c:v>74000</c:v>
                </c:pt>
                <c:pt idx="5">
                  <c:v>51000</c:v>
                </c:pt>
                <c:pt idx="6">
                  <c:v>34000</c:v>
                </c:pt>
                <c:pt idx="7">
                  <c:v>45000</c:v>
                </c:pt>
                <c:pt idx="8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56-4F3A-BC0F-30E3E3F16C9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Na concessão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Planilha1!$A$2:$A$10</c:f>
              <c:strCache>
                <c:ptCount val="9"/>
                <c:pt idx="0">
                  <c:v>Baixíssimo</c:v>
                </c:pt>
                <c:pt idx="1">
                  <c:v>Baixo 1</c:v>
                </c:pt>
                <c:pt idx="2">
                  <c:v>Baixo 2</c:v>
                </c:pt>
                <c:pt idx="3">
                  <c:v>Médio</c:v>
                </c:pt>
                <c:pt idx="4">
                  <c:v>Médio 1</c:v>
                </c:pt>
                <c:pt idx="5">
                  <c:v>Médio 2</c:v>
                </c:pt>
                <c:pt idx="6">
                  <c:v>Alto 1</c:v>
                </c:pt>
                <c:pt idx="7">
                  <c:v>Alto 2</c:v>
                </c:pt>
                <c:pt idx="8">
                  <c:v>Altíssimo</c:v>
                </c:pt>
              </c:strCache>
            </c:strRef>
          </c:cat>
          <c:val>
            <c:numRef>
              <c:f>Planilha1!$C$2:$C$10</c:f>
              <c:numCache>
                <c:formatCode>_(* #,##0.00_);_(* \(#,##0.00\);_(* "-"??_);_(@_)</c:formatCode>
                <c:ptCount val="9"/>
                <c:pt idx="0">
                  <c:v>95000</c:v>
                </c:pt>
                <c:pt idx="1">
                  <c:v>70000</c:v>
                </c:pt>
                <c:pt idx="2">
                  <c:v>65000</c:v>
                </c:pt>
                <c:pt idx="3">
                  <c:v>50000</c:v>
                </c:pt>
                <c:pt idx="4">
                  <c:v>55000</c:v>
                </c:pt>
                <c:pt idx="5">
                  <c:v>35000</c:v>
                </c:pt>
                <c:pt idx="6">
                  <c:v>25000</c:v>
                </c:pt>
                <c:pt idx="7">
                  <c:v>10000</c:v>
                </c:pt>
                <c:pt idx="8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56-4F3A-BC0F-30E3E3F16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5667215"/>
        <c:axId val="621590223"/>
      </c:barChart>
      <c:catAx>
        <c:axId val="6256672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590223"/>
        <c:crosses val="autoZero"/>
        <c:auto val="1"/>
        <c:lblAlgn val="ctr"/>
        <c:lblOffset val="100"/>
        <c:noMultiLvlLbl val="0"/>
      </c:catAx>
      <c:valAx>
        <c:axId val="62159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566721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cap="none" spc="50" normalizeH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pPr>
            <a:r>
              <a:rPr lang="en-US" sz="1700" dirty="0">
                <a:solidFill>
                  <a:schemeClr val="bg1"/>
                </a:solidFill>
                <a:latin typeface="+mn-lt"/>
              </a:rPr>
              <a:t>      Carteira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Renegociação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Prejuízo</a:t>
            </a:r>
            <a:r>
              <a:rPr lang="en-US" sz="17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por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bg1"/>
                </a:solidFill>
                <a:latin typeface="+mn-lt"/>
              </a:rPr>
              <a:t>Faixa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de</a:t>
            </a:r>
            <a:r>
              <a:rPr lang="en-US" sz="1700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700" baseline="0" dirty="0" err="1">
                <a:solidFill>
                  <a:schemeClr val="bg1"/>
                </a:solidFill>
                <a:latin typeface="+mn-lt"/>
              </a:rPr>
              <a:t>risco</a:t>
            </a:r>
            <a:r>
              <a:rPr lang="en-US" sz="1700" baseline="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1700" dirty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700" b="0" i="0" u="none" strike="noStrike" cap="none" normalizeH="0" baseline="0" dirty="0">
                <a:effectLst/>
                <a:latin typeface="+mn-lt"/>
              </a:rPr>
              <a:t> </a:t>
            </a:r>
            <a:r>
              <a:rPr lang="en-US" sz="1700" dirty="0">
                <a:solidFill>
                  <a:srgbClr val="64C832"/>
                </a:solidFill>
                <a:latin typeface="+mn-lt"/>
              </a:rPr>
              <a:t>-</a:t>
            </a:r>
          </a:p>
        </c:rich>
      </c:tx>
      <c:layout>
        <c:manualLayout>
          <c:xMode val="edge"/>
          <c:yMode val="edge"/>
          <c:x val="4.2068456078899093E-2"/>
          <c:y val="9.6904114669697557E-3"/>
        </c:manualLayout>
      </c:layout>
      <c:overlay val="0"/>
      <c:spPr>
        <a:solidFill>
          <a:srgbClr val="64C83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cap="none" spc="50" normalizeH="0" baseline="0">
              <a:solidFill>
                <a:schemeClr val="bg1"/>
              </a:solidFill>
              <a:latin typeface="+mn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6490962613771173"/>
          <c:y val="0.15340774090101525"/>
          <c:w val="0.64699246422833878"/>
          <c:h val="0.61205334126360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Saldo atual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Planilha1!$A$2:$A$10</c:f>
              <c:strCache>
                <c:ptCount val="9"/>
                <c:pt idx="0">
                  <c:v>Baixíssimo</c:v>
                </c:pt>
                <c:pt idx="1">
                  <c:v>Baixo 1</c:v>
                </c:pt>
                <c:pt idx="2">
                  <c:v>Baixo 2</c:v>
                </c:pt>
                <c:pt idx="3">
                  <c:v>Médio</c:v>
                </c:pt>
                <c:pt idx="4">
                  <c:v>Médio 1</c:v>
                </c:pt>
                <c:pt idx="5">
                  <c:v>Médio 2</c:v>
                </c:pt>
                <c:pt idx="6">
                  <c:v>Alto 1</c:v>
                </c:pt>
                <c:pt idx="7">
                  <c:v>Alto 2</c:v>
                </c:pt>
                <c:pt idx="8">
                  <c:v>Altíssimo</c:v>
                </c:pt>
              </c:strCache>
            </c:strRef>
          </c:cat>
          <c:val>
            <c:numRef>
              <c:f>Planilha1!$B$2:$B$10</c:f>
              <c:numCache>
                <c:formatCode>_(* #,##0.00_);_(* \(#,##0.00\);_(* "-"??_);_(@_)</c:formatCode>
                <c:ptCount val="9"/>
                <c:pt idx="0">
                  <c:v>60000</c:v>
                </c:pt>
                <c:pt idx="1">
                  <c:v>85000</c:v>
                </c:pt>
                <c:pt idx="2">
                  <c:v>90000</c:v>
                </c:pt>
                <c:pt idx="3">
                  <c:v>89000</c:v>
                </c:pt>
                <c:pt idx="4">
                  <c:v>74000</c:v>
                </c:pt>
                <c:pt idx="5">
                  <c:v>51000</c:v>
                </c:pt>
                <c:pt idx="6">
                  <c:v>34000</c:v>
                </c:pt>
                <c:pt idx="7">
                  <c:v>45000</c:v>
                </c:pt>
                <c:pt idx="8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F-48CA-A314-090A639D97D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Na concessão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Planilha1!$A$2:$A$10</c:f>
              <c:strCache>
                <c:ptCount val="9"/>
                <c:pt idx="0">
                  <c:v>Baixíssimo</c:v>
                </c:pt>
                <c:pt idx="1">
                  <c:v>Baixo 1</c:v>
                </c:pt>
                <c:pt idx="2">
                  <c:v>Baixo 2</c:v>
                </c:pt>
                <c:pt idx="3">
                  <c:v>Médio</c:v>
                </c:pt>
                <c:pt idx="4">
                  <c:v>Médio 1</c:v>
                </c:pt>
                <c:pt idx="5">
                  <c:v>Médio 2</c:v>
                </c:pt>
                <c:pt idx="6">
                  <c:v>Alto 1</c:v>
                </c:pt>
                <c:pt idx="7">
                  <c:v>Alto 2</c:v>
                </c:pt>
                <c:pt idx="8">
                  <c:v>Altíssimo</c:v>
                </c:pt>
              </c:strCache>
            </c:strRef>
          </c:cat>
          <c:val>
            <c:numRef>
              <c:f>Planilha1!$C$2:$C$10</c:f>
              <c:numCache>
                <c:formatCode>_(* #,##0.00_);_(* \(#,##0.00\);_(* "-"??_);_(@_)</c:formatCode>
                <c:ptCount val="9"/>
                <c:pt idx="0">
                  <c:v>95000</c:v>
                </c:pt>
                <c:pt idx="1">
                  <c:v>70000</c:v>
                </c:pt>
                <c:pt idx="2">
                  <c:v>65000</c:v>
                </c:pt>
                <c:pt idx="3">
                  <c:v>50000</c:v>
                </c:pt>
                <c:pt idx="4">
                  <c:v>55000</c:v>
                </c:pt>
                <c:pt idx="5">
                  <c:v>35000</c:v>
                </c:pt>
                <c:pt idx="6">
                  <c:v>25000</c:v>
                </c:pt>
                <c:pt idx="7">
                  <c:v>10000</c:v>
                </c:pt>
                <c:pt idx="8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F-48CA-A314-090A639D9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5667215"/>
        <c:axId val="621590223"/>
      </c:barChart>
      <c:catAx>
        <c:axId val="62566721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590223"/>
        <c:crosses val="autoZero"/>
        <c:auto val="1"/>
        <c:lblAlgn val="ctr"/>
        <c:lblOffset val="100"/>
        <c:noMultiLvlLbl val="0"/>
      </c:catAx>
      <c:valAx>
        <c:axId val="62159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566721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0843-2E16-43BD-9D55-1FD2B810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0670F1-5D24-4FF5-8F19-44C268806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977FF-B939-40C7-BA42-9D3BF3F5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3B620-FBEF-4336-92F8-523CB38A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798F8-0FD5-4442-8103-8C829C6C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65F15-4143-4EB5-941A-E06317C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13A56F-941C-43CF-A1DA-31F3B4C48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90370-228A-4259-A593-BCE27039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7A847D-8069-4B9B-A8B7-FB282136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D46C7-2C37-455D-B495-7EBE6E8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5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F47A88-2E1F-4A11-96D9-EFECF18F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EA0FD7-ABE2-46EF-8AE3-AE7BC30F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71062C-CAC8-49E2-A186-2712EA67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21024-2699-4812-96B9-8300B7E4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286E84-C037-4FAD-B6D2-BAA85BCC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9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A728-9C13-4129-A6C3-01086A86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E8749-2681-426F-814D-AB5B52DA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15CF0-FC55-4F2E-B0E7-53CA6623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78C6B-1538-4602-827A-D2484A9C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A0C36-BF21-4ABC-A6EC-384F283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7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2EC0-291C-4D30-A933-75CAB958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57FF1-653D-402B-B2C2-2DE3B10B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50B54-787B-4618-B3F5-A1028C34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E569E-9F23-4B94-BCB6-67DCFAAB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D253CF-798D-4541-B8A4-A8FFF448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3840-7601-4493-8287-07951D59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B3F1B-91A4-4A99-834B-57A4CA542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0FE6B-3F76-4593-966F-0F3B0BEC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19194-A849-40AC-AA9E-8B24A752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5FDAEE-546C-45A0-A557-0C6B4D21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518EA-C6CE-460E-8F4D-0224958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7B2B3-1894-4019-9804-73F06633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2D7F4F-29D8-4272-A6C4-A5519129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F814CD-33B6-47FE-81A2-C8318DE3D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BBA724-BCAA-4BC9-93E8-63ECF2517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4A4882-1C4F-4EEB-A46B-9E073EEC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B0B573-9DCA-4EC0-B6E7-0D4EC0B4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889598-F1C7-40D9-A55E-A1D6FA9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BFDC4F-18FD-49B0-BDBE-9E6106CF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B17-AF80-433F-B099-9F50FBFA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7A12F0-F0A5-4B4E-8E03-942DA951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0788-EB14-4B15-9F8D-2BB61B0C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B9746-2EB9-4B70-9456-851EAC08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583A36-218C-4061-BFD4-A9D002CB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DB095A-87AB-466D-AAEE-0DEE9613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19E1D4-4F42-4250-923A-A01753AA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D507-8D2C-4232-BF70-0508CA6A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6CD3B-F3AE-47D9-AE42-F38960C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7B8CE-E33D-4CFB-9E5C-36DFAA43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6984C-5088-461D-81B9-99130C12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8140F5-D3A3-4A02-A430-44849BAA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46615-86EF-4CD1-B5A6-0D0B7AF3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3FB77-1B92-47E1-9D1A-9DEB114B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31506D-A9FD-423D-B0AD-C77E455D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DEF90F-448D-4CBA-BBF2-442E72723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4D0AA2-E06F-4C07-94AA-8E6B5428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8E07B-67D7-4F3E-AA56-EE72E9EC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B7DFD-BBF6-4B29-BD8A-5A1CC78F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3E8D21-B4E7-41A9-9FF1-EFBBADCD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426F27-22DD-4487-9CEA-628903B2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40EC5-AD93-44D5-9997-3891A09A5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4E84-1DB2-43B8-9007-83265217218E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CBA05C-04D7-4D3E-8EE4-7320DD3A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6BD18-EA70-43EF-97E2-25E6041C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35AE-4FB7-4C39-A1F1-6CDBFB18AD0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891313737,&quot;Placement&quot;:&quot;Footer&quot;}">
            <a:extLst>
              <a:ext uri="{FF2B5EF4-FFF2-40B4-BE49-F238E27FC236}">
                <a16:creationId xmlns:a16="http://schemas.microsoft.com/office/drawing/2014/main" id="{0CF05AFC-8D49-4494-BED4-71AA241C7925}"/>
              </a:ext>
            </a:extLst>
          </p:cNvPr>
          <p:cNvSpPr txBox="1"/>
          <p:nvPr userDrawn="1"/>
        </p:nvSpPr>
        <p:spPr>
          <a:xfrm>
            <a:off x="4885989" y="6595656"/>
            <a:ext cx="242002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354586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83540-1282-4ED3-954B-CC071EE0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Consegui validar com as cooperativas as novas visões que desenhei, pois, as agendas estavam cheias (eles estão em período de campanha)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Talvez precise de ajustes nestes gráficos durante o piloto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Precisarei validar alguns pontos com as cooperativas participantes do piloto (regras do % de renegociação e novos gráficos)</a:t>
            </a:r>
          </a:p>
          <a:p>
            <a:pPr algn="just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4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329678" y="0"/>
            <a:ext cx="11521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2D280-EA4F-46AA-A412-E7FD765C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7" y="1354142"/>
            <a:ext cx="7405041" cy="53977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7CE3393-1582-49E8-99D6-A886374F22DC}"/>
              </a:ext>
            </a:extLst>
          </p:cNvPr>
          <p:cNvSpPr txBox="1"/>
          <p:nvPr/>
        </p:nvSpPr>
        <p:spPr>
          <a:xfrm>
            <a:off x="1294228" y="215406"/>
            <a:ext cx="1031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Produtos da área de Recuperação – verificar como estão atualizando na tabela de apoio da risco onde se buscam informações sobre produtos</a:t>
            </a:r>
          </a:p>
          <a:p>
            <a:r>
              <a:rPr lang="pt-BR" dirty="0"/>
              <a:t>Já enviei </a:t>
            </a:r>
            <a:r>
              <a:rPr lang="pt-BR" dirty="0" err="1"/>
              <a:t>email</a:t>
            </a:r>
            <a:r>
              <a:rPr lang="pt-BR" dirty="0"/>
              <a:t> ao Djean e sugeri para os produtos descontinuados permanecer com descrições antigas</a:t>
            </a:r>
          </a:p>
        </p:txBody>
      </p:sp>
    </p:spTree>
    <p:extLst>
      <p:ext uri="{BB962C8B-B14F-4D97-AF65-F5344CB8AC3E}">
        <p14:creationId xmlns:p14="http://schemas.microsoft.com/office/powerpoint/2010/main" val="1917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2E88A0-78DE-4AF5-B2B7-A5D467BA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5" y="1026214"/>
            <a:ext cx="10039350" cy="2743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36E611-AF43-436D-B547-1635DE88DC41}"/>
              </a:ext>
            </a:extLst>
          </p:cNvPr>
          <p:cNvSpPr txBox="1"/>
          <p:nvPr/>
        </p:nvSpPr>
        <p:spPr>
          <a:xfrm>
            <a:off x="855785" y="4319509"/>
            <a:ext cx="10480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Renegociação (verificar regra do % com as </a:t>
            </a:r>
            <a:r>
              <a:rPr lang="pt-BR" dirty="0" err="1"/>
              <a:t>coops</a:t>
            </a:r>
            <a:r>
              <a:rPr lang="pt-BR" dirty="0"/>
              <a:t> – o q faz mais sentido para as cooperativas para gerar o percentual?)  - Revalidar com cooperativas esta regra</a:t>
            </a:r>
          </a:p>
          <a:p>
            <a:endParaRPr lang="pt-BR" dirty="0"/>
          </a:p>
          <a:p>
            <a:r>
              <a:rPr lang="pt-BR" dirty="0" err="1"/>
              <a:t>Cart</a:t>
            </a:r>
            <a:r>
              <a:rPr lang="pt-BR" dirty="0"/>
              <a:t> Ativa </a:t>
            </a:r>
            <a:r>
              <a:rPr lang="pt-BR" dirty="0" err="1"/>
              <a:t>reneg</a:t>
            </a:r>
            <a:r>
              <a:rPr lang="pt-BR" dirty="0"/>
              <a:t>: % de renegociação sobre a carteira total ativa de todos produtos</a:t>
            </a:r>
          </a:p>
          <a:p>
            <a:r>
              <a:rPr lang="pt-BR" dirty="0" err="1"/>
              <a:t>Inadim</a:t>
            </a:r>
            <a:r>
              <a:rPr lang="pt-BR" dirty="0"/>
              <a:t> </a:t>
            </a:r>
            <a:r>
              <a:rPr lang="pt-BR" dirty="0" err="1"/>
              <a:t>reneg</a:t>
            </a:r>
            <a:r>
              <a:rPr lang="pt-BR" dirty="0"/>
              <a:t>: % renegociação inadimplentes sobre total da carteira ativa de todos os produtos</a:t>
            </a:r>
          </a:p>
          <a:p>
            <a:r>
              <a:rPr lang="pt-BR" dirty="0" err="1"/>
              <a:t>Preju</a:t>
            </a:r>
            <a:r>
              <a:rPr lang="pt-BR" dirty="0"/>
              <a:t> </a:t>
            </a:r>
            <a:r>
              <a:rPr lang="pt-BR" dirty="0" err="1"/>
              <a:t>Reneg</a:t>
            </a:r>
            <a:r>
              <a:rPr lang="pt-BR" dirty="0"/>
              <a:t>: % renegociação prejuízo sobre total da carteira Ativa + </a:t>
            </a:r>
            <a:r>
              <a:rPr lang="pt-BR" dirty="0" err="1"/>
              <a:t>Cart</a:t>
            </a:r>
            <a:r>
              <a:rPr lang="pt-BR" dirty="0"/>
              <a:t> </a:t>
            </a:r>
            <a:r>
              <a:rPr lang="pt-BR" dirty="0" err="1"/>
              <a:t>Prejuizo</a:t>
            </a:r>
            <a:r>
              <a:rPr lang="pt-BR" dirty="0"/>
              <a:t> de todos os produtos</a:t>
            </a:r>
          </a:p>
          <a:p>
            <a:endParaRPr lang="pt-BR" dirty="0"/>
          </a:p>
          <a:p>
            <a:r>
              <a:rPr lang="pt-BR" dirty="0"/>
              <a:t>Ajustar o eixo (não parece estar começando em zero)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FBCE4B-7F4D-45B9-BD75-C4116CB1D213}"/>
              </a:ext>
            </a:extLst>
          </p:cNvPr>
          <p:cNvSpPr txBox="1"/>
          <p:nvPr/>
        </p:nvSpPr>
        <p:spPr>
          <a:xfrm>
            <a:off x="855785" y="496162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303915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80B6E16-BC14-4486-AFAF-5C39EC58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0" y="1798984"/>
            <a:ext cx="10823398" cy="46105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2A81C2-62F0-47E1-BD18-481B14A189DB}"/>
              </a:ext>
            </a:extLst>
          </p:cNvPr>
          <p:cNvSpPr txBox="1"/>
          <p:nvPr/>
        </p:nvSpPr>
        <p:spPr>
          <a:xfrm>
            <a:off x="452036" y="517134"/>
            <a:ext cx="1060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Manter este gráfico. Adicionar subgrupo 2, produto, Carteira, </a:t>
            </a:r>
            <a:r>
              <a:rPr lang="pt-BR" dirty="0" err="1"/>
              <a:t>anomes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 (conforme os </a:t>
            </a:r>
            <a:r>
              <a:rPr lang="pt-BR" dirty="0" err="1"/>
              <a:t>dash</a:t>
            </a:r>
            <a:r>
              <a:rPr lang="pt-BR" dirty="0"/>
              <a:t> de </a:t>
            </a:r>
            <a:r>
              <a:rPr lang="pt-BR" dirty="0" err="1"/>
              <a:t>inadimplencia</a:t>
            </a:r>
            <a:endParaRPr lang="pt-BR" dirty="0"/>
          </a:p>
          <a:p>
            <a:r>
              <a:rPr lang="pt-BR" dirty="0"/>
              <a:t> e corrigir o produto para tipo de produto</a:t>
            </a:r>
          </a:p>
        </p:txBody>
      </p:sp>
    </p:spTree>
    <p:extLst>
      <p:ext uri="{BB962C8B-B14F-4D97-AF65-F5344CB8AC3E}">
        <p14:creationId xmlns:p14="http://schemas.microsoft.com/office/powerpoint/2010/main" val="32531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240165" y="32056"/>
            <a:ext cx="11521440" cy="6793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64843C6-950B-4208-AE0D-AFEDF45792A4}"/>
              </a:ext>
            </a:extLst>
          </p:cNvPr>
          <p:cNvGrpSpPr/>
          <p:nvPr/>
        </p:nvGrpSpPr>
        <p:grpSpPr>
          <a:xfrm>
            <a:off x="465750" y="852246"/>
            <a:ext cx="1252025" cy="277200"/>
            <a:chOff x="688536" y="1062620"/>
            <a:chExt cx="1252025" cy="2769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CEBDC91-877F-413C-BCC2-8859E46CB444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B6B4558C-344A-4C9C-A769-E3CF3B7A131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C797255-A175-4DE2-9404-3D6C8F976F4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Central</a:t>
              </a:r>
            </a:p>
          </p:txBody>
        </p:sp>
      </p:grpSp>
      <p:grpSp>
        <p:nvGrpSpPr>
          <p:cNvPr id="383" name="Agrupar 382">
            <a:extLst>
              <a:ext uri="{FF2B5EF4-FFF2-40B4-BE49-F238E27FC236}">
                <a16:creationId xmlns:a16="http://schemas.microsoft.com/office/drawing/2014/main" id="{7DD73FB0-CE90-42EC-A879-2FEFA588C9AD}"/>
              </a:ext>
            </a:extLst>
          </p:cNvPr>
          <p:cNvGrpSpPr/>
          <p:nvPr/>
        </p:nvGrpSpPr>
        <p:grpSpPr>
          <a:xfrm>
            <a:off x="1664570" y="853695"/>
            <a:ext cx="1252025" cy="277200"/>
            <a:chOff x="688536" y="1062620"/>
            <a:chExt cx="1252025" cy="276999"/>
          </a:xfrm>
        </p:grpSpPr>
        <p:sp>
          <p:nvSpPr>
            <p:cNvPr id="384" name="Retângulo 383">
              <a:extLst>
                <a:ext uri="{FF2B5EF4-FFF2-40B4-BE49-F238E27FC236}">
                  <a16:creationId xmlns:a16="http://schemas.microsoft.com/office/drawing/2014/main" id="{ADCA3542-48CD-4E1A-876B-303BDACA1508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340024B9-71E2-4904-A21C-C3FA238C9CDA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CaixaDeTexto 385">
              <a:extLst>
                <a:ext uri="{FF2B5EF4-FFF2-40B4-BE49-F238E27FC236}">
                  <a16:creationId xmlns:a16="http://schemas.microsoft.com/office/drawing/2014/main" id="{41F1B432-5891-4BC6-9443-7FAA31C97F0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Cooperati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  <p:grpSp>
        <p:nvGrpSpPr>
          <p:cNvPr id="387" name="Agrupar 386">
            <a:extLst>
              <a:ext uri="{FF2B5EF4-FFF2-40B4-BE49-F238E27FC236}">
                <a16:creationId xmlns:a16="http://schemas.microsoft.com/office/drawing/2014/main" id="{4A79C238-8F47-4FA1-8DD6-1D871BF61539}"/>
              </a:ext>
            </a:extLst>
          </p:cNvPr>
          <p:cNvGrpSpPr/>
          <p:nvPr/>
        </p:nvGrpSpPr>
        <p:grpSpPr>
          <a:xfrm>
            <a:off x="2863390" y="855144"/>
            <a:ext cx="1252025" cy="277200"/>
            <a:chOff x="688536" y="1062620"/>
            <a:chExt cx="1252025" cy="276999"/>
          </a:xfrm>
        </p:grpSpPr>
        <p:sp>
          <p:nvSpPr>
            <p:cNvPr id="388" name="Retângulo 387">
              <a:extLst>
                <a:ext uri="{FF2B5EF4-FFF2-40B4-BE49-F238E27FC236}">
                  <a16:creationId xmlns:a16="http://schemas.microsoft.com/office/drawing/2014/main" id="{933E1738-93E5-4676-80B0-5C8072AD71B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9" name="Triângulo isósceles 388">
              <a:extLst>
                <a:ext uri="{FF2B5EF4-FFF2-40B4-BE49-F238E27FC236}">
                  <a16:creationId xmlns:a16="http://schemas.microsoft.com/office/drawing/2014/main" id="{2C346E17-C01D-4386-9F9F-B03D198976A9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CaixaDeTexto 389">
              <a:extLst>
                <a:ext uri="{FF2B5EF4-FFF2-40B4-BE49-F238E27FC236}">
                  <a16:creationId xmlns:a16="http://schemas.microsoft.com/office/drawing/2014/main" id="{CE099B1A-A6B6-4D44-9B9E-C2509A81772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Agência</a:t>
              </a:r>
            </a:p>
          </p:txBody>
        </p:sp>
      </p:grpSp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904CDC87-64EE-4DFA-8441-08C25E75F98B}"/>
              </a:ext>
            </a:extLst>
          </p:cNvPr>
          <p:cNvGrpSpPr/>
          <p:nvPr/>
        </p:nvGrpSpPr>
        <p:grpSpPr>
          <a:xfrm>
            <a:off x="4062210" y="856593"/>
            <a:ext cx="992129" cy="277200"/>
            <a:chOff x="688536" y="1062620"/>
            <a:chExt cx="1252025" cy="276999"/>
          </a:xfrm>
        </p:grpSpPr>
        <p:sp>
          <p:nvSpPr>
            <p:cNvPr id="392" name="Retângulo 391">
              <a:extLst>
                <a:ext uri="{FF2B5EF4-FFF2-40B4-BE49-F238E27FC236}">
                  <a16:creationId xmlns:a16="http://schemas.microsoft.com/office/drawing/2014/main" id="{9CB9975E-503A-4E11-8D83-82EFC1C4177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3" name="Triângulo isósceles 392">
              <a:extLst>
                <a:ext uri="{FF2B5EF4-FFF2-40B4-BE49-F238E27FC236}">
                  <a16:creationId xmlns:a16="http://schemas.microsoft.com/office/drawing/2014/main" id="{6B8ACC4C-16A3-4552-B693-97CBD6F4B7AB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CaixaDeTexto 393">
              <a:extLst>
                <a:ext uri="{FF2B5EF4-FFF2-40B4-BE49-F238E27FC236}">
                  <a16:creationId xmlns:a16="http://schemas.microsoft.com/office/drawing/2014/main" id="{E2A832AC-A52A-46D4-A4D0-063D2FB0CEC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Gestor</a:t>
              </a:r>
            </a:p>
          </p:txBody>
        </p:sp>
      </p:grpSp>
      <p:grpSp>
        <p:nvGrpSpPr>
          <p:cNvPr id="395" name="Agrupar 394">
            <a:extLst>
              <a:ext uri="{FF2B5EF4-FFF2-40B4-BE49-F238E27FC236}">
                <a16:creationId xmlns:a16="http://schemas.microsoft.com/office/drawing/2014/main" id="{21A6222E-7914-4888-8E66-F69F9121D041}"/>
              </a:ext>
            </a:extLst>
          </p:cNvPr>
          <p:cNvGrpSpPr/>
          <p:nvPr/>
        </p:nvGrpSpPr>
        <p:grpSpPr>
          <a:xfrm>
            <a:off x="5032430" y="858042"/>
            <a:ext cx="1099233" cy="277200"/>
            <a:chOff x="688536" y="1062620"/>
            <a:chExt cx="1252025" cy="276999"/>
          </a:xfrm>
        </p:grpSpPr>
        <p:sp>
          <p:nvSpPr>
            <p:cNvPr id="396" name="Retângulo 395">
              <a:extLst>
                <a:ext uri="{FF2B5EF4-FFF2-40B4-BE49-F238E27FC236}">
                  <a16:creationId xmlns:a16="http://schemas.microsoft.com/office/drawing/2014/main" id="{C49D399F-110F-4A27-BAE6-CF70FFE853AF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7" name="Triângulo isósceles 396">
              <a:extLst>
                <a:ext uri="{FF2B5EF4-FFF2-40B4-BE49-F238E27FC236}">
                  <a16:creationId xmlns:a16="http://schemas.microsoft.com/office/drawing/2014/main" id="{08BFD51B-92E3-4F34-B718-9A1185C2CBD3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CaixaDeTexto 397">
              <a:extLst>
                <a:ext uri="{FF2B5EF4-FFF2-40B4-BE49-F238E27FC236}">
                  <a16:creationId xmlns:a16="http://schemas.microsoft.com/office/drawing/2014/main" id="{F4971BB2-7392-43AA-961B-6DDB7CBA42E2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Carteira</a:t>
              </a:r>
            </a:p>
          </p:txBody>
        </p: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07F3532D-97CF-4DB6-A407-03525A87ED9B}"/>
              </a:ext>
            </a:extLst>
          </p:cNvPr>
          <p:cNvGrpSpPr/>
          <p:nvPr/>
        </p:nvGrpSpPr>
        <p:grpSpPr>
          <a:xfrm>
            <a:off x="6078458" y="859491"/>
            <a:ext cx="1099233" cy="277200"/>
            <a:chOff x="688536" y="1062620"/>
            <a:chExt cx="1252025" cy="276999"/>
          </a:xfrm>
        </p:grpSpPr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3074F63C-AABE-4105-A5A0-7E3E98CA1BB2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1" name="Triângulo isósceles 400">
              <a:extLst>
                <a:ext uri="{FF2B5EF4-FFF2-40B4-BE49-F238E27FC236}">
                  <a16:creationId xmlns:a16="http://schemas.microsoft.com/office/drawing/2014/main" id="{C77591BE-FA2D-4F1C-B64E-5A14D9EBD39F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CaixaDeTexto 401">
              <a:extLst>
                <a:ext uri="{FF2B5EF4-FFF2-40B4-BE49-F238E27FC236}">
                  <a16:creationId xmlns:a16="http://schemas.microsoft.com/office/drawing/2014/main" id="{ED75FF5D-7AB0-4BF1-8304-44FAD153895B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Segmento</a:t>
              </a:r>
            </a:p>
          </p:txBody>
        </p:sp>
      </p:grpSp>
      <p:grpSp>
        <p:nvGrpSpPr>
          <p:cNvPr id="403" name="Agrupar 402">
            <a:extLst>
              <a:ext uri="{FF2B5EF4-FFF2-40B4-BE49-F238E27FC236}">
                <a16:creationId xmlns:a16="http://schemas.microsoft.com/office/drawing/2014/main" id="{BA18A9D4-A82B-40AA-B9F2-A632D76884C1}"/>
              </a:ext>
            </a:extLst>
          </p:cNvPr>
          <p:cNvGrpSpPr/>
          <p:nvPr/>
        </p:nvGrpSpPr>
        <p:grpSpPr>
          <a:xfrm>
            <a:off x="8937363" y="844928"/>
            <a:ext cx="1099233" cy="289868"/>
            <a:chOff x="688536" y="1062620"/>
            <a:chExt cx="1152781" cy="276999"/>
          </a:xfrm>
        </p:grpSpPr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2631D629-1397-4A0E-86AC-2E8B5AD3E46B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5" name="Triângulo isósceles 404">
              <a:extLst>
                <a:ext uri="{FF2B5EF4-FFF2-40B4-BE49-F238E27FC236}">
                  <a16:creationId xmlns:a16="http://schemas.microsoft.com/office/drawing/2014/main" id="{41876B41-36DE-468F-990C-7046AEDBAA16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6" name="CaixaDeTexto 405">
              <a:extLst>
                <a:ext uri="{FF2B5EF4-FFF2-40B4-BE49-F238E27FC236}">
                  <a16:creationId xmlns:a16="http://schemas.microsoft.com/office/drawing/2014/main" id="{510E471A-0B2B-4CEF-A675-08901BB6CDBD}"/>
                </a:ext>
              </a:extLst>
            </p:cNvPr>
            <p:cNvSpPr txBox="1"/>
            <p:nvPr/>
          </p:nvSpPr>
          <p:spPr>
            <a:xfrm>
              <a:off x="688536" y="1062620"/>
              <a:ext cx="991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Produto</a:t>
              </a:r>
            </a:p>
          </p:txBody>
        </p:sp>
      </p:grpSp>
      <p:grpSp>
        <p:nvGrpSpPr>
          <p:cNvPr id="407" name="Agrupar 406">
            <a:extLst>
              <a:ext uri="{FF2B5EF4-FFF2-40B4-BE49-F238E27FC236}">
                <a16:creationId xmlns:a16="http://schemas.microsoft.com/office/drawing/2014/main" id="{562873E6-63B4-40B9-9446-011DFA53224E}"/>
              </a:ext>
            </a:extLst>
          </p:cNvPr>
          <p:cNvGrpSpPr/>
          <p:nvPr/>
        </p:nvGrpSpPr>
        <p:grpSpPr>
          <a:xfrm>
            <a:off x="10070523" y="857596"/>
            <a:ext cx="1012100" cy="277200"/>
            <a:chOff x="688536" y="1062620"/>
            <a:chExt cx="1152781" cy="276999"/>
          </a:xfrm>
        </p:grpSpPr>
        <p:sp>
          <p:nvSpPr>
            <p:cNvPr id="408" name="Retângulo 407">
              <a:extLst>
                <a:ext uri="{FF2B5EF4-FFF2-40B4-BE49-F238E27FC236}">
                  <a16:creationId xmlns:a16="http://schemas.microsoft.com/office/drawing/2014/main" id="{175DADFC-79B7-4E59-B837-234E04F43C87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9" name="Triângulo isósceles 408">
              <a:extLst>
                <a:ext uri="{FF2B5EF4-FFF2-40B4-BE49-F238E27FC236}">
                  <a16:creationId xmlns:a16="http://schemas.microsoft.com/office/drawing/2014/main" id="{4446C475-8F76-457F-8C07-D314A6BAB15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0" name="CaixaDeTexto 409">
              <a:extLst>
                <a:ext uri="{FF2B5EF4-FFF2-40B4-BE49-F238E27FC236}">
                  <a16:creationId xmlns:a16="http://schemas.microsoft.com/office/drawing/2014/main" id="{3EE1CD72-3803-45DE-9946-CEB7E194D8A6}"/>
                </a:ext>
              </a:extLst>
            </p:cNvPr>
            <p:cNvSpPr txBox="1"/>
            <p:nvPr/>
          </p:nvSpPr>
          <p:spPr>
            <a:xfrm>
              <a:off x="688536" y="1062620"/>
              <a:ext cx="860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Período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112A781-1E88-45CC-B34C-37E253B615CE}"/>
              </a:ext>
            </a:extLst>
          </p:cNvPr>
          <p:cNvGrpSpPr/>
          <p:nvPr/>
        </p:nvGrpSpPr>
        <p:grpSpPr>
          <a:xfrm>
            <a:off x="444000" y="97730"/>
            <a:ext cx="11304000" cy="756000"/>
            <a:chOff x="444000" y="162125"/>
            <a:chExt cx="11304000" cy="75600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4438ABB-3989-4DE3-9B4C-CC2359048F20}"/>
                </a:ext>
              </a:extLst>
            </p:cNvPr>
            <p:cNvSpPr/>
            <p:nvPr/>
          </p:nvSpPr>
          <p:spPr>
            <a:xfrm>
              <a:off x="444000" y="162125"/>
              <a:ext cx="11304000" cy="75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15">
              <a:extLst>
                <a:ext uri="{FF2B5EF4-FFF2-40B4-BE49-F238E27FC236}">
                  <a16:creationId xmlns:a16="http://schemas.microsoft.com/office/drawing/2014/main" id="{1A698719-352D-4571-8522-594FA035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790876" y="347312"/>
              <a:ext cx="1610125" cy="3937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19FDFA-6DBD-4ABA-A25B-5EF918E00509}"/>
                </a:ext>
              </a:extLst>
            </p:cNvPr>
            <p:cNvSpPr txBox="1"/>
            <p:nvPr/>
          </p:nvSpPr>
          <p:spPr>
            <a:xfrm>
              <a:off x="689317" y="210207"/>
              <a:ext cx="82615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Carteira Renegociação</a:t>
              </a:r>
            </a:p>
            <a:p>
              <a:r>
                <a:rPr lang="pt-BR" sz="14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Departamental - Cobrança e Recuperação de Crédito - recuperacaodecredito@sicredi.com.br</a:t>
              </a:r>
              <a:r>
                <a:rPr lang="pt-BR" sz="12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 </a:t>
              </a:r>
            </a:p>
          </p:txBody>
        </p:sp>
      </p:grpSp>
      <p:pic>
        <p:nvPicPr>
          <p:cNvPr id="48" name="Imagem 47">
            <a:extLst>
              <a:ext uri="{FF2B5EF4-FFF2-40B4-BE49-F238E27FC236}">
                <a16:creationId xmlns:a16="http://schemas.microsoft.com/office/drawing/2014/main" id="{83BBA2C7-4B1A-4850-955C-91FE4AB7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43" y="830120"/>
            <a:ext cx="468000" cy="46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E794FA2-EE49-44CA-A080-E8A6F0252F89}"/>
              </a:ext>
            </a:extLst>
          </p:cNvPr>
          <p:cNvSpPr txBox="1"/>
          <p:nvPr/>
        </p:nvSpPr>
        <p:spPr>
          <a:xfrm>
            <a:off x="394437" y="5000732"/>
            <a:ext cx="4230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Considerar para </a:t>
            </a:r>
            <a:r>
              <a:rPr lang="pt-BR" sz="1400" b="1" dirty="0"/>
              <a:t>Sub-Produto2</a:t>
            </a:r>
            <a:r>
              <a:rPr lang="pt-BR" sz="1200" dirty="0"/>
              <a:t> (TOP 9 e o 10º item agrupar em outros e gerar % sobre o todo – distribuição) teria que ser dinâmico conforme os filtros do cabeçalho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52AEDE-77C8-40AE-A1AF-6013A6DA2AD4}"/>
              </a:ext>
            </a:extLst>
          </p:cNvPr>
          <p:cNvSpPr/>
          <p:nvPr/>
        </p:nvSpPr>
        <p:spPr>
          <a:xfrm>
            <a:off x="7173453" y="913367"/>
            <a:ext cx="1728582" cy="16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B14181EF-D157-4829-B9F3-F6DC3B9B1450}"/>
              </a:ext>
            </a:extLst>
          </p:cNvPr>
          <p:cNvSpPr/>
          <p:nvPr/>
        </p:nvSpPr>
        <p:spPr>
          <a:xfrm flipV="1">
            <a:off x="8558211" y="6069603"/>
            <a:ext cx="97401" cy="9570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9D9BA9C-75F8-4B1F-B149-908ABDCF5D88}"/>
              </a:ext>
            </a:extLst>
          </p:cNvPr>
          <p:cNvSpPr txBox="1"/>
          <p:nvPr/>
        </p:nvSpPr>
        <p:spPr>
          <a:xfrm>
            <a:off x="7224359" y="860501"/>
            <a:ext cx="182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SubGrupo2 produto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3118B0-10A4-4766-B39E-46F6DEA1EA2C}"/>
              </a:ext>
            </a:extLst>
          </p:cNvPr>
          <p:cNvSpPr txBox="1"/>
          <p:nvPr/>
        </p:nvSpPr>
        <p:spPr>
          <a:xfrm>
            <a:off x="5031635" y="4910995"/>
            <a:ext cx="600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Um gráfico de inadimplência e ao lado de prejuízo e ao lado total</a:t>
            </a:r>
          </a:p>
          <a:p>
            <a:r>
              <a:rPr lang="pt-BR" sz="1200" dirty="0"/>
              <a:t>Valores de saldos e bloqueio iguais ao gráfico de inadimplência e prejuízo (Importante ter o percentual sobre o total) – distribuição dos produtos renegociação</a:t>
            </a:r>
          </a:p>
          <a:p>
            <a:endParaRPr lang="pt-BR" sz="1200" dirty="0"/>
          </a:p>
          <a:p>
            <a:r>
              <a:rPr lang="pt-BR" sz="1200" dirty="0"/>
              <a:t>Não colocamos em inadimplência para não confundir as cooperativas/centrais com a quantidade de filtros que já possui o relatório</a:t>
            </a:r>
          </a:p>
          <a:p>
            <a:endParaRPr lang="pt-BR" sz="1200" dirty="0"/>
          </a:p>
        </p:txBody>
      </p:sp>
      <p:sp>
        <p:nvSpPr>
          <p:cNvPr id="12" name="Texto Explicativo: Seta para Cima 11">
            <a:extLst>
              <a:ext uri="{FF2B5EF4-FFF2-40B4-BE49-F238E27FC236}">
                <a16:creationId xmlns:a16="http://schemas.microsoft.com/office/drawing/2014/main" id="{FC05748F-9709-4436-BCB9-C5BF660E60EE}"/>
              </a:ext>
            </a:extLst>
          </p:cNvPr>
          <p:cNvSpPr/>
          <p:nvPr/>
        </p:nvSpPr>
        <p:spPr>
          <a:xfrm>
            <a:off x="6432120" y="1009243"/>
            <a:ext cx="4968881" cy="455675"/>
          </a:xfrm>
          <a:prstGeom prst="up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Tanto o produto quanto subgrupo2 de produto aparecerá somente itens de renegociação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CBE5DC-627B-4559-BD08-3B9CA242568D}"/>
              </a:ext>
            </a:extLst>
          </p:cNvPr>
          <p:cNvGrpSpPr/>
          <p:nvPr/>
        </p:nvGrpSpPr>
        <p:grpSpPr>
          <a:xfrm>
            <a:off x="403561" y="1554188"/>
            <a:ext cx="3562898" cy="3299676"/>
            <a:chOff x="403561" y="1554188"/>
            <a:chExt cx="3562898" cy="329967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41CBD21-3B28-4D3C-A8A0-E4BCF56518FE}"/>
                </a:ext>
              </a:extLst>
            </p:cNvPr>
            <p:cNvGrpSpPr/>
            <p:nvPr/>
          </p:nvGrpSpPr>
          <p:grpSpPr>
            <a:xfrm>
              <a:off x="491394" y="1689715"/>
              <a:ext cx="3475065" cy="3164149"/>
              <a:chOff x="487954" y="1478189"/>
              <a:chExt cx="4633806" cy="3783721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6FF8F08-6C0D-4F03-B1C0-74F9A1668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A2D306A-9614-42AE-93B3-247B05368E48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9AF6AB1-20A7-4A89-99C3-01FF15A68DE1}"/>
                </a:ext>
              </a:extLst>
            </p:cNvPr>
            <p:cNvSpPr txBox="1"/>
            <p:nvPr/>
          </p:nvSpPr>
          <p:spPr>
            <a:xfrm>
              <a:off x="403561" y="1554188"/>
              <a:ext cx="184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Inadimplência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E7F8E54-48B6-4124-808F-718FF16E9CB7}"/>
              </a:ext>
            </a:extLst>
          </p:cNvPr>
          <p:cNvGrpSpPr/>
          <p:nvPr/>
        </p:nvGrpSpPr>
        <p:grpSpPr>
          <a:xfrm>
            <a:off x="4449720" y="1508193"/>
            <a:ext cx="3166707" cy="3321880"/>
            <a:chOff x="4449720" y="1508193"/>
            <a:chExt cx="3166707" cy="332188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EAE2B97B-CE17-472A-837E-E388F9DEFAC3}"/>
                </a:ext>
              </a:extLst>
            </p:cNvPr>
            <p:cNvGrpSpPr/>
            <p:nvPr/>
          </p:nvGrpSpPr>
          <p:grpSpPr>
            <a:xfrm>
              <a:off x="4508744" y="1642734"/>
              <a:ext cx="3107683" cy="3187339"/>
              <a:chOff x="487954" y="1478189"/>
              <a:chExt cx="4633806" cy="3783721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3F61573D-23F0-41DE-A283-08D32CF53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A33676-3E03-41F4-8EDF-C977BC7E966C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E6B82790-BC63-4CFC-82D6-24F3E55709FD}"/>
                </a:ext>
              </a:extLst>
            </p:cNvPr>
            <p:cNvSpPr txBox="1"/>
            <p:nvPr/>
          </p:nvSpPr>
          <p:spPr>
            <a:xfrm>
              <a:off x="4449720" y="1508193"/>
              <a:ext cx="184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Prejuízo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466F11-9380-488C-9025-10A4E885C599}"/>
              </a:ext>
            </a:extLst>
          </p:cNvPr>
          <p:cNvGrpSpPr/>
          <p:nvPr/>
        </p:nvGrpSpPr>
        <p:grpSpPr>
          <a:xfrm>
            <a:off x="8039409" y="1493778"/>
            <a:ext cx="3175040" cy="3322227"/>
            <a:chOff x="8039409" y="1493778"/>
            <a:chExt cx="3175040" cy="3322227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FB05DFB-F814-41CA-99A4-9245CDD01134}"/>
                </a:ext>
              </a:extLst>
            </p:cNvPr>
            <p:cNvGrpSpPr/>
            <p:nvPr/>
          </p:nvGrpSpPr>
          <p:grpSpPr>
            <a:xfrm>
              <a:off x="8106766" y="1628666"/>
              <a:ext cx="3107683" cy="3187339"/>
              <a:chOff x="487954" y="1478189"/>
              <a:chExt cx="4633806" cy="3783721"/>
            </a:xfrm>
          </p:grpSpPr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DDE95578-731B-4526-8B34-61D36CE5C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B5A1C262-EA16-4911-88FC-14EF8A6E6994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045CB07-8195-4B4E-9563-650D5558086D}"/>
                </a:ext>
              </a:extLst>
            </p:cNvPr>
            <p:cNvSpPr txBox="1"/>
            <p:nvPr/>
          </p:nvSpPr>
          <p:spPr>
            <a:xfrm>
              <a:off x="8039409" y="1493778"/>
              <a:ext cx="256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Total (</a:t>
              </a:r>
              <a:r>
                <a:rPr lang="pt-BR" dirty="0" err="1"/>
                <a:t>Inadim</a:t>
              </a:r>
              <a:r>
                <a:rPr lang="pt-BR" dirty="0"/>
                <a:t> + </a:t>
              </a:r>
              <a:r>
                <a:rPr lang="pt-BR" dirty="0" err="1"/>
                <a:t>Prejuizo</a:t>
              </a:r>
              <a:r>
                <a:rPr lang="pt-BR" dirty="0"/>
                <a:t>)</a:t>
              </a:r>
            </a:p>
          </p:txBody>
        </p:sp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8C53892-E06E-4374-BC62-950078E7B95C}"/>
              </a:ext>
            </a:extLst>
          </p:cNvPr>
          <p:cNvSpPr txBox="1"/>
          <p:nvPr/>
        </p:nvSpPr>
        <p:spPr>
          <a:xfrm>
            <a:off x="349132" y="6483592"/>
            <a:ext cx="30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meramente ilustrativos</a:t>
            </a:r>
          </a:p>
        </p:txBody>
      </p:sp>
    </p:spTree>
    <p:extLst>
      <p:ext uri="{BB962C8B-B14F-4D97-AF65-F5344CB8AC3E}">
        <p14:creationId xmlns:p14="http://schemas.microsoft.com/office/powerpoint/2010/main" val="17997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240165" y="32056"/>
            <a:ext cx="11521440" cy="6793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64843C6-950B-4208-AE0D-AFEDF45792A4}"/>
              </a:ext>
            </a:extLst>
          </p:cNvPr>
          <p:cNvGrpSpPr/>
          <p:nvPr/>
        </p:nvGrpSpPr>
        <p:grpSpPr>
          <a:xfrm>
            <a:off x="465750" y="852246"/>
            <a:ext cx="1252025" cy="277200"/>
            <a:chOff x="688536" y="1062620"/>
            <a:chExt cx="1252025" cy="2769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CEBDC91-877F-413C-BCC2-8859E46CB444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B6B4558C-344A-4C9C-A769-E3CF3B7A131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C797255-A175-4DE2-9404-3D6C8F976F4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Central</a:t>
              </a:r>
            </a:p>
          </p:txBody>
        </p:sp>
      </p:grpSp>
      <p:grpSp>
        <p:nvGrpSpPr>
          <p:cNvPr id="383" name="Agrupar 382">
            <a:extLst>
              <a:ext uri="{FF2B5EF4-FFF2-40B4-BE49-F238E27FC236}">
                <a16:creationId xmlns:a16="http://schemas.microsoft.com/office/drawing/2014/main" id="{7DD73FB0-CE90-42EC-A879-2FEFA588C9AD}"/>
              </a:ext>
            </a:extLst>
          </p:cNvPr>
          <p:cNvGrpSpPr/>
          <p:nvPr/>
        </p:nvGrpSpPr>
        <p:grpSpPr>
          <a:xfrm>
            <a:off x="1664570" y="853695"/>
            <a:ext cx="1252025" cy="277200"/>
            <a:chOff x="688536" y="1062620"/>
            <a:chExt cx="1252025" cy="276999"/>
          </a:xfrm>
        </p:grpSpPr>
        <p:sp>
          <p:nvSpPr>
            <p:cNvPr id="384" name="Retângulo 383">
              <a:extLst>
                <a:ext uri="{FF2B5EF4-FFF2-40B4-BE49-F238E27FC236}">
                  <a16:creationId xmlns:a16="http://schemas.microsoft.com/office/drawing/2014/main" id="{ADCA3542-48CD-4E1A-876B-303BDACA1508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340024B9-71E2-4904-A21C-C3FA238C9CDA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CaixaDeTexto 385">
              <a:extLst>
                <a:ext uri="{FF2B5EF4-FFF2-40B4-BE49-F238E27FC236}">
                  <a16:creationId xmlns:a16="http://schemas.microsoft.com/office/drawing/2014/main" id="{41F1B432-5891-4BC6-9443-7FAA31C97F0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Cooperati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  <p:grpSp>
        <p:nvGrpSpPr>
          <p:cNvPr id="387" name="Agrupar 386">
            <a:extLst>
              <a:ext uri="{FF2B5EF4-FFF2-40B4-BE49-F238E27FC236}">
                <a16:creationId xmlns:a16="http://schemas.microsoft.com/office/drawing/2014/main" id="{4A79C238-8F47-4FA1-8DD6-1D871BF61539}"/>
              </a:ext>
            </a:extLst>
          </p:cNvPr>
          <p:cNvGrpSpPr/>
          <p:nvPr/>
        </p:nvGrpSpPr>
        <p:grpSpPr>
          <a:xfrm>
            <a:off x="2863390" y="855144"/>
            <a:ext cx="1252025" cy="277200"/>
            <a:chOff x="688536" y="1062620"/>
            <a:chExt cx="1252025" cy="276999"/>
          </a:xfrm>
        </p:grpSpPr>
        <p:sp>
          <p:nvSpPr>
            <p:cNvPr id="388" name="Retângulo 387">
              <a:extLst>
                <a:ext uri="{FF2B5EF4-FFF2-40B4-BE49-F238E27FC236}">
                  <a16:creationId xmlns:a16="http://schemas.microsoft.com/office/drawing/2014/main" id="{933E1738-93E5-4676-80B0-5C8072AD71B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9" name="Triângulo isósceles 388">
              <a:extLst>
                <a:ext uri="{FF2B5EF4-FFF2-40B4-BE49-F238E27FC236}">
                  <a16:creationId xmlns:a16="http://schemas.microsoft.com/office/drawing/2014/main" id="{2C346E17-C01D-4386-9F9F-B03D198976A9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CaixaDeTexto 389">
              <a:extLst>
                <a:ext uri="{FF2B5EF4-FFF2-40B4-BE49-F238E27FC236}">
                  <a16:creationId xmlns:a16="http://schemas.microsoft.com/office/drawing/2014/main" id="{CE099B1A-A6B6-4D44-9B9E-C2509A81772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Agência</a:t>
              </a:r>
            </a:p>
          </p:txBody>
        </p:sp>
      </p:grpSp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904CDC87-64EE-4DFA-8441-08C25E75F98B}"/>
              </a:ext>
            </a:extLst>
          </p:cNvPr>
          <p:cNvGrpSpPr/>
          <p:nvPr/>
        </p:nvGrpSpPr>
        <p:grpSpPr>
          <a:xfrm>
            <a:off x="4062210" y="856593"/>
            <a:ext cx="992129" cy="277200"/>
            <a:chOff x="688536" y="1062620"/>
            <a:chExt cx="1252025" cy="276999"/>
          </a:xfrm>
        </p:grpSpPr>
        <p:sp>
          <p:nvSpPr>
            <p:cNvPr id="392" name="Retângulo 391">
              <a:extLst>
                <a:ext uri="{FF2B5EF4-FFF2-40B4-BE49-F238E27FC236}">
                  <a16:creationId xmlns:a16="http://schemas.microsoft.com/office/drawing/2014/main" id="{9CB9975E-503A-4E11-8D83-82EFC1C4177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3" name="Triângulo isósceles 392">
              <a:extLst>
                <a:ext uri="{FF2B5EF4-FFF2-40B4-BE49-F238E27FC236}">
                  <a16:creationId xmlns:a16="http://schemas.microsoft.com/office/drawing/2014/main" id="{6B8ACC4C-16A3-4552-B693-97CBD6F4B7AB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CaixaDeTexto 393">
              <a:extLst>
                <a:ext uri="{FF2B5EF4-FFF2-40B4-BE49-F238E27FC236}">
                  <a16:creationId xmlns:a16="http://schemas.microsoft.com/office/drawing/2014/main" id="{E2A832AC-A52A-46D4-A4D0-063D2FB0CEC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Gestor</a:t>
              </a:r>
            </a:p>
          </p:txBody>
        </p:sp>
      </p:grpSp>
      <p:grpSp>
        <p:nvGrpSpPr>
          <p:cNvPr id="395" name="Agrupar 394">
            <a:extLst>
              <a:ext uri="{FF2B5EF4-FFF2-40B4-BE49-F238E27FC236}">
                <a16:creationId xmlns:a16="http://schemas.microsoft.com/office/drawing/2014/main" id="{21A6222E-7914-4888-8E66-F69F9121D041}"/>
              </a:ext>
            </a:extLst>
          </p:cNvPr>
          <p:cNvGrpSpPr/>
          <p:nvPr/>
        </p:nvGrpSpPr>
        <p:grpSpPr>
          <a:xfrm>
            <a:off x="5032430" y="858042"/>
            <a:ext cx="1099233" cy="277200"/>
            <a:chOff x="688536" y="1062620"/>
            <a:chExt cx="1252025" cy="276999"/>
          </a:xfrm>
        </p:grpSpPr>
        <p:sp>
          <p:nvSpPr>
            <p:cNvPr id="396" name="Retângulo 395">
              <a:extLst>
                <a:ext uri="{FF2B5EF4-FFF2-40B4-BE49-F238E27FC236}">
                  <a16:creationId xmlns:a16="http://schemas.microsoft.com/office/drawing/2014/main" id="{C49D399F-110F-4A27-BAE6-CF70FFE853AF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7" name="Triângulo isósceles 396">
              <a:extLst>
                <a:ext uri="{FF2B5EF4-FFF2-40B4-BE49-F238E27FC236}">
                  <a16:creationId xmlns:a16="http://schemas.microsoft.com/office/drawing/2014/main" id="{08BFD51B-92E3-4F34-B718-9A1185C2CBD3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CaixaDeTexto 397">
              <a:extLst>
                <a:ext uri="{FF2B5EF4-FFF2-40B4-BE49-F238E27FC236}">
                  <a16:creationId xmlns:a16="http://schemas.microsoft.com/office/drawing/2014/main" id="{F4971BB2-7392-43AA-961B-6DDB7CBA42E2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Carteira</a:t>
              </a:r>
            </a:p>
          </p:txBody>
        </p: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07F3532D-97CF-4DB6-A407-03525A87ED9B}"/>
              </a:ext>
            </a:extLst>
          </p:cNvPr>
          <p:cNvGrpSpPr/>
          <p:nvPr/>
        </p:nvGrpSpPr>
        <p:grpSpPr>
          <a:xfrm>
            <a:off x="6078458" y="859491"/>
            <a:ext cx="1099233" cy="277200"/>
            <a:chOff x="688536" y="1062620"/>
            <a:chExt cx="1252025" cy="276999"/>
          </a:xfrm>
        </p:grpSpPr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3074F63C-AABE-4105-A5A0-7E3E98CA1BB2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1" name="Triângulo isósceles 400">
              <a:extLst>
                <a:ext uri="{FF2B5EF4-FFF2-40B4-BE49-F238E27FC236}">
                  <a16:creationId xmlns:a16="http://schemas.microsoft.com/office/drawing/2014/main" id="{C77591BE-FA2D-4F1C-B64E-5A14D9EBD39F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CaixaDeTexto 401">
              <a:extLst>
                <a:ext uri="{FF2B5EF4-FFF2-40B4-BE49-F238E27FC236}">
                  <a16:creationId xmlns:a16="http://schemas.microsoft.com/office/drawing/2014/main" id="{ED75FF5D-7AB0-4BF1-8304-44FAD153895B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Segmento</a:t>
              </a:r>
            </a:p>
          </p:txBody>
        </p:sp>
      </p:grpSp>
      <p:grpSp>
        <p:nvGrpSpPr>
          <p:cNvPr id="403" name="Agrupar 402">
            <a:extLst>
              <a:ext uri="{FF2B5EF4-FFF2-40B4-BE49-F238E27FC236}">
                <a16:creationId xmlns:a16="http://schemas.microsoft.com/office/drawing/2014/main" id="{BA18A9D4-A82B-40AA-B9F2-A632D76884C1}"/>
              </a:ext>
            </a:extLst>
          </p:cNvPr>
          <p:cNvGrpSpPr/>
          <p:nvPr/>
        </p:nvGrpSpPr>
        <p:grpSpPr>
          <a:xfrm>
            <a:off x="8937363" y="844928"/>
            <a:ext cx="1099233" cy="289868"/>
            <a:chOff x="688536" y="1062620"/>
            <a:chExt cx="1152781" cy="276999"/>
          </a:xfrm>
        </p:grpSpPr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2631D629-1397-4A0E-86AC-2E8B5AD3E46B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5" name="Triângulo isósceles 404">
              <a:extLst>
                <a:ext uri="{FF2B5EF4-FFF2-40B4-BE49-F238E27FC236}">
                  <a16:creationId xmlns:a16="http://schemas.microsoft.com/office/drawing/2014/main" id="{41876B41-36DE-468F-990C-7046AEDBAA16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6" name="CaixaDeTexto 405">
              <a:extLst>
                <a:ext uri="{FF2B5EF4-FFF2-40B4-BE49-F238E27FC236}">
                  <a16:creationId xmlns:a16="http://schemas.microsoft.com/office/drawing/2014/main" id="{510E471A-0B2B-4CEF-A675-08901BB6CDBD}"/>
                </a:ext>
              </a:extLst>
            </p:cNvPr>
            <p:cNvSpPr txBox="1"/>
            <p:nvPr/>
          </p:nvSpPr>
          <p:spPr>
            <a:xfrm>
              <a:off x="688536" y="1062620"/>
              <a:ext cx="991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Produto</a:t>
              </a:r>
            </a:p>
          </p:txBody>
        </p:sp>
      </p:grpSp>
      <p:grpSp>
        <p:nvGrpSpPr>
          <p:cNvPr id="407" name="Agrupar 406">
            <a:extLst>
              <a:ext uri="{FF2B5EF4-FFF2-40B4-BE49-F238E27FC236}">
                <a16:creationId xmlns:a16="http://schemas.microsoft.com/office/drawing/2014/main" id="{562873E6-63B4-40B9-9446-011DFA53224E}"/>
              </a:ext>
            </a:extLst>
          </p:cNvPr>
          <p:cNvGrpSpPr/>
          <p:nvPr/>
        </p:nvGrpSpPr>
        <p:grpSpPr>
          <a:xfrm>
            <a:off x="10070523" y="857596"/>
            <a:ext cx="1012100" cy="277200"/>
            <a:chOff x="688536" y="1062620"/>
            <a:chExt cx="1152781" cy="276999"/>
          </a:xfrm>
        </p:grpSpPr>
        <p:sp>
          <p:nvSpPr>
            <p:cNvPr id="408" name="Retângulo 407">
              <a:extLst>
                <a:ext uri="{FF2B5EF4-FFF2-40B4-BE49-F238E27FC236}">
                  <a16:creationId xmlns:a16="http://schemas.microsoft.com/office/drawing/2014/main" id="{175DADFC-79B7-4E59-B837-234E04F43C87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9" name="Triângulo isósceles 408">
              <a:extLst>
                <a:ext uri="{FF2B5EF4-FFF2-40B4-BE49-F238E27FC236}">
                  <a16:creationId xmlns:a16="http://schemas.microsoft.com/office/drawing/2014/main" id="{4446C475-8F76-457F-8C07-D314A6BAB15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0" name="CaixaDeTexto 409">
              <a:extLst>
                <a:ext uri="{FF2B5EF4-FFF2-40B4-BE49-F238E27FC236}">
                  <a16:creationId xmlns:a16="http://schemas.microsoft.com/office/drawing/2014/main" id="{3EE1CD72-3803-45DE-9946-CEB7E194D8A6}"/>
                </a:ext>
              </a:extLst>
            </p:cNvPr>
            <p:cNvSpPr txBox="1"/>
            <p:nvPr/>
          </p:nvSpPr>
          <p:spPr>
            <a:xfrm>
              <a:off x="688536" y="1062620"/>
              <a:ext cx="860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Período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112A781-1E88-45CC-B34C-37E253B615CE}"/>
              </a:ext>
            </a:extLst>
          </p:cNvPr>
          <p:cNvGrpSpPr/>
          <p:nvPr/>
        </p:nvGrpSpPr>
        <p:grpSpPr>
          <a:xfrm>
            <a:off x="444000" y="97730"/>
            <a:ext cx="11304000" cy="756000"/>
            <a:chOff x="444000" y="162125"/>
            <a:chExt cx="11304000" cy="75600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4438ABB-3989-4DE3-9B4C-CC2359048F20}"/>
                </a:ext>
              </a:extLst>
            </p:cNvPr>
            <p:cNvSpPr/>
            <p:nvPr/>
          </p:nvSpPr>
          <p:spPr>
            <a:xfrm>
              <a:off x="444000" y="162125"/>
              <a:ext cx="11304000" cy="75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15">
              <a:extLst>
                <a:ext uri="{FF2B5EF4-FFF2-40B4-BE49-F238E27FC236}">
                  <a16:creationId xmlns:a16="http://schemas.microsoft.com/office/drawing/2014/main" id="{1A698719-352D-4571-8522-594FA035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790876" y="347312"/>
              <a:ext cx="1610125" cy="3937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19FDFA-6DBD-4ABA-A25B-5EF918E00509}"/>
                </a:ext>
              </a:extLst>
            </p:cNvPr>
            <p:cNvSpPr txBox="1"/>
            <p:nvPr/>
          </p:nvSpPr>
          <p:spPr>
            <a:xfrm>
              <a:off x="689317" y="210207"/>
              <a:ext cx="82615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Carteira Renegociação</a:t>
              </a:r>
            </a:p>
            <a:p>
              <a:r>
                <a:rPr lang="pt-BR" sz="14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Departamental - Cobrança e Recuperação de Crédito - recuperacaodecredito@sicredi.com.br</a:t>
              </a:r>
              <a:r>
                <a:rPr lang="pt-BR" sz="12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 </a:t>
              </a:r>
            </a:p>
          </p:txBody>
        </p:sp>
      </p:grpSp>
      <p:pic>
        <p:nvPicPr>
          <p:cNvPr id="48" name="Imagem 47">
            <a:extLst>
              <a:ext uri="{FF2B5EF4-FFF2-40B4-BE49-F238E27FC236}">
                <a16:creationId xmlns:a16="http://schemas.microsoft.com/office/drawing/2014/main" id="{83BBA2C7-4B1A-4850-955C-91FE4AB7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43" y="830120"/>
            <a:ext cx="468000" cy="46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E794FA2-EE49-44CA-A080-E8A6F0252F89}"/>
              </a:ext>
            </a:extLst>
          </p:cNvPr>
          <p:cNvSpPr txBox="1"/>
          <p:nvPr/>
        </p:nvSpPr>
        <p:spPr>
          <a:xfrm>
            <a:off x="394437" y="5000732"/>
            <a:ext cx="42307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Considerar </a:t>
            </a:r>
            <a:r>
              <a:rPr lang="pt-BR" sz="1400" b="1" dirty="0"/>
              <a:t>PRODUTO </a:t>
            </a:r>
            <a:r>
              <a:rPr lang="pt-BR" sz="1200" dirty="0"/>
              <a:t>(TOP 9 e o 10º item agrupar em outros e gerar % sobre o todo – distribuição) teria que ser dinâmico conforme os filtros do cabeçalho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52AEDE-77C8-40AE-A1AF-6013A6DA2AD4}"/>
              </a:ext>
            </a:extLst>
          </p:cNvPr>
          <p:cNvSpPr/>
          <p:nvPr/>
        </p:nvSpPr>
        <p:spPr>
          <a:xfrm>
            <a:off x="7173453" y="913367"/>
            <a:ext cx="1728582" cy="16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B14181EF-D157-4829-B9F3-F6DC3B9B1450}"/>
              </a:ext>
            </a:extLst>
          </p:cNvPr>
          <p:cNvSpPr/>
          <p:nvPr/>
        </p:nvSpPr>
        <p:spPr>
          <a:xfrm flipV="1">
            <a:off x="8558211" y="6069603"/>
            <a:ext cx="97401" cy="9570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9D9BA9C-75F8-4B1F-B149-908ABDCF5D88}"/>
              </a:ext>
            </a:extLst>
          </p:cNvPr>
          <p:cNvSpPr txBox="1"/>
          <p:nvPr/>
        </p:nvSpPr>
        <p:spPr>
          <a:xfrm>
            <a:off x="7224359" y="860501"/>
            <a:ext cx="182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SubGrupo2 produto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3118B0-10A4-4766-B39E-46F6DEA1EA2C}"/>
              </a:ext>
            </a:extLst>
          </p:cNvPr>
          <p:cNvSpPr txBox="1"/>
          <p:nvPr/>
        </p:nvSpPr>
        <p:spPr>
          <a:xfrm>
            <a:off x="5075281" y="5051615"/>
            <a:ext cx="6007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Um gráfico de inadimplência e ao lado de prejuízo e ao lado total</a:t>
            </a:r>
          </a:p>
          <a:p>
            <a:r>
              <a:rPr lang="pt-BR" sz="1200" dirty="0"/>
              <a:t>Valores de saldos e bloqueio iguais ao gráfico de inadimplência e prejuízo (Importante ter o percentual sobre o total) – distribuição dos produtos renegociação</a:t>
            </a:r>
          </a:p>
          <a:p>
            <a:endParaRPr lang="pt-BR" sz="1200" dirty="0"/>
          </a:p>
          <a:p>
            <a:r>
              <a:rPr lang="pt-BR" sz="1200" dirty="0"/>
              <a:t>Não colocamos em inadimplência para não confundir as cooperativas/centrais com a quantidade de filtros que já possui o relatório</a:t>
            </a:r>
          </a:p>
          <a:p>
            <a:endParaRPr lang="pt-BR" sz="1200" dirty="0"/>
          </a:p>
        </p:txBody>
      </p:sp>
      <p:sp>
        <p:nvSpPr>
          <p:cNvPr id="12" name="Texto Explicativo: Seta para Cima 11">
            <a:extLst>
              <a:ext uri="{FF2B5EF4-FFF2-40B4-BE49-F238E27FC236}">
                <a16:creationId xmlns:a16="http://schemas.microsoft.com/office/drawing/2014/main" id="{FC05748F-9709-4436-BCB9-C5BF660E60EE}"/>
              </a:ext>
            </a:extLst>
          </p:cNvPr>
          <p:cNvSpPr/>
          <p:nvPr/>
        </p:nvSpPr>
        <p:spPr>
          <a:xfrm>
            <a:off x="6432120" y="1009243"/>
            <a:ext cx="4968881" cy="455675"/>
          </a:xfrm>
          <a:prstGeom prst="up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Tanto o produto quanto subgrupo2 de produto aparecerá somente itens de renegociação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CBE5DC-627B-4559-BD08-3B9CA242568D}"/>
              </a:ext>
            </a:extLst>
          </p:cNvPr>
          <p:cNvGrpSpPr/>
          <p:nvPr/>
        </p:nvGrpSpPr>
        <p:grpSpPr>
          <a:xfrm>
            <a:off x="403561" y="1554188"/>
            <a:ext cx="3562898" cy="3299676"/>
            <a:chOff x="403561" y="1554188"/>
            <a:chExt cx="3562898" cy="3299676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941CBD21-3B28-4D3C-A8A0-E4BCF56518FE}"/>
                </a:ext>
              </a:extLst>
            </p:cNvPr>
            <p:cNvGrpSpPr/>
            <p:nvPr/>
          </p:nvGrpSpPr>
          <p:grpSpPr>
            <a:xfrm>
              <a:off x="491394" y="1689715"/>
              <a:ext cx="3475065" cy="3164149"/>
              <a:chOff x="487954" y="1478189"/>
              <a:chExt cx="4633806" cy="3783721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6FF8F08-6C0D-4F03-B1C0-74F9A1668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A2D306A-9614-42AE-93B3-247B05368E48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9AF6AB1-20A7-4A89-99C3-01FF15A68DE1}"/>
                </a:ext>
              </a:extLst>
            </p:cNvPr>
            <p:cNvSpPr txBox="1"/>
            <p:nvPr/>
          </p:nvSpPr>
          <p:spPr>
            <a:xfrm>
              <a:off x="403561" y="1554188"/>
              <a:ext cx="184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Inadimplência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E7F8E54-48B6-4124-808F-718FF16E9CB7}"/>
              </a:ext>
            </a:extLst>
          </p:cNvPr>
          <p:cNvGrpSpPr/>
          <p:nvPr/>
        </p:nvGrpSpPr>
        <p:grpSpPr>
          <a:xfrm>
            <a:off x="4449720" y="1508193"/>
            <a:ext cx="3166707" cy="3321880"/>
            <a:chOff x="4449720" y="1508193"/>
            <a:chExt cx="3166707" cy="332188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EAE2B97B-CE17-472A-837E-E388F9DEFAC3}"/>
                </a:ext>
              </a:extLst>
            </p:cNvPr>
            <p:cNvGrpSpPr/>
            <p:nvPr/>
          </p:nvGrpSpPr>
          <p:grpSpPr>
            <a:xfrm>
              <a:off x="4508744" y="1642734"/>
              <a:ext cx="3107683" cy="3187339"/>
              <a:chOff x="487954" y="1478189"/>
              <a:chExt cx="4633806" cy="3783721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3F61573D-23F0-41DE-A283-08D32CF53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37A33676-3E03-41F4-8EDF-C977BC7E966C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E6B82790-BC63-4CFC-82D6-24F3E55709FD}"/>
                </a:ext>
              </a:extLst>
            </p:cNvPr>
            <p:cNvSpPr txBox="1"/>
            <p:nvPr/>
          </p:nvSpPr>
          <p:spPr>
            <a:xfrm>
              <a:off x="4449720" y="1508193"/>
              <a:ext cx="184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Prejuízo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D466F11-9380-488C-9025-10A4E885C599}"/>
              </a:ext>
            </a:extLst>
          </p:cNvPr>
          <p:cNvGrpSpPr/>
          <p:nvPr/>
        </p:nvGrpSpPr>
        <p:grpSpPr>
          <a:xfrm>
            <a:off x="8039409" y="1493778"/>
            <a:ext cx="3175040" cy="3322227"/>
            <a:chOff x="8039409" y="1493778"/>
            <a:chExt cx="3175040" cy="3322227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FB05DFB-F814-41CA-99A4-9245CDD01134}"/>
                </a:ext>
              </a:extLst>
            </p:cNvPr>
            <p:cNvGrpSpPr/>
            <p:nvPr/>
          </p:nvGrpSpPr>
          <p:grpSpPr>
            <a:xfrm>
              <a:off x="8106766" y="1628666"/>
              <a:ext cx="3107683" cy="3187339"/>
              <a:chOff x="487954" y="1478189"/>
              <a:chExt cx="4633806" cy="3783721"/>
            </a:xfrm>
          </p:grpSpPr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DDE95578-731B-4526-8B34-61D36CE5C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954" y="1758462"/>
                <a:ext cx="4570471" cy="3503448"/>
              </a:xfrm>
              <a:prstGeom prst="rect">
                <a:avLst/>
              </a:prstGeom>
            </p:spPr>
          </p:pic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B5A1C262-EA16-4911-88FC-14EF8A6E6994}"/>
                  </a:ext>
                </a:extLst>
              </p:cNvPr>
              <p:cNvSpPr txBox="1"/>
              <p:nvPr/>
            </p:nvSpPr>
            <p:spPr>
              <a:xfrm>
                <a:off x="4209168" y="1478189"/>
                <a:ext cx="9125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100" dirty="0"/>
                  <a:t>Saldo/</a:t>
                </a:r>
                <a:r>
                  <a:rPr lang="pt-BR" sz="1100" dirty="0" err="1"/>
                  <a:t>Qtd</a:t>
                </a:r>
                <a:r>
                  <a:rPr lang="pt-BR" sz="1100" dirty="0"/>
                  <a:t>/%</a:t>
                </a:r>
              </a:p>
            </p:txBody>
          </p:sp>
        </p:grp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045CB07-8195-4B4E-9563-650D5558086D}"/>
                </a:ext>
              </a:extLst>
            </p:cNvPr>
            <p:cNvSpPr txBox="1"/>
            <p:nvPr/>
          </p:nvSpPr>
          <p:spPr>
            <a:xfrm>
              <a:off x="8039409" y="1493778"/>
              <a:ext cx="2563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Total (</a:t>
              </a:r>
              <a:r>
                <a:rPr lang="pt-BR" dirty="0" err="1"/>
                <a:t>Inadim</a:t>
              </a:r>
              <a:r>
                <a:rPr lang="pt-BR" dirty="0"/>
                <a:t> + </a:t>
              </a:r>
              <a:r>
                <a:rPr lang="pt-BR" dirty="0" err="1"/>
                <a:t>Prejuizo</a:t>
              </a:r>
              <a:r>
                <a:rPr lang="pt-BR" dirty="0"/>
                <a:t>)</a:t>
              </a:r>
            </a:p>
          </p:txBody>
        </p:sp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8C53892-E06E-4374-BC62-950078E7B95C}"/>
              </a:ext>
            </a:extLst>
          </p:cNvPr>
          <p:cNvSpPr txBox="1"/>
          <p:nvPr/>
        </p:nvSpPr>
        <p:spPr>
          <a:xfrm>
            <a:off x="349132" y="6483592"/>
            <a:ext cx="30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meramente ilustrativos</a:t>
            </a:r>
          </a:p>
        </p:txBody>
      </p:sp>
    </p:spTree>
    <p:extLst>
      <p:ext uri="{BB962C8B-B14F-4D97-AF65-F5344CB8AC3E}">
        <p14:creationId xmlns:p14="http://schemas.microsoft.com/office/powerpoint/2010/main" val="10988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329678" y="0"/>
            <a:ext cx="11521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3520A8-BB45-4AF4-881E-11C884C1DE9D}"/>
              </a:ext>
            </a:extLst>
          </p:cNvPr>
          <p:cNvSpPr txBox="1"/>
          <p:nvPr/>
        </p:nvSpPr>
        <p:spPr>
          <a:xfrm>
            <a:off x="3498181" y="-66639"/>
            <a:ext cx="5184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Poderia deixar visível os 6 primeiros produtos de maior % e os demais juntar em Outros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3914B91-1F2F-46B3-BB4B-39A812E69471}"/>
              </a:ext>
            </a:extLst>
          </p:cNvPr>
          <p:cNvGrpSpPr/>
          <p:nvPr/>
        </p:nvGrpSpPr>
        <p:grpSpPr>
          <a:xfrm>
            <a:off x="461211" y="3246925"/>
            <a:ext cx="5837353" cy="3406139"/>
            <a:chOff x="452164" y="3286459"/>
            <a:chExt cx="5240074" cy="3406139"/>
          </a:xfrm>
        </p:grpSpPr>
        <p:pic>
          <p:nvPicPr>
            <p:cNvPr id="1027" name="Imagem 3" descr="image002">
              <a:extLst>
                <a:ext uri="{FF2B5EF4-FFF2-40B4-BE49-F238E27FC236}">
                  <a16:creationId xmlns:a16="http://schemas.microsoft.com/office/drawing/2014/main" id="{DBBA0B20-848D-45A1-B5E4-359AC2B95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11"/>
            <a:stretch/>
          </p:blipFill>
          <p:spPr bwMode="auto">
            <a:xfrm>
              <a:off x="452164" y="3332144"/>
              <a:ext cx="5184433" cy="336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9B26337-50F6-4FBC-B46E-0A1B4A6B6593}"/>
                </a:ext>
              </a:extLst>
            </p:cNvPr>
            <p:cNvSpPr txBox="1"/>
            <p:nvPr/>
          </p:nvSpPr>
          <p:spPr>
            <a:xfrm>
              <a:off x="4771793" y="3286459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Saldo/</a:t>
              </a:r>
              <a:r>
                <a:rPr lang="pt-BR" sz="1100" dirty="0" err="1"/>
                <a:t>Qtd</a:t>
              </a:r>
              <a:r>
                <a:rPr lang="pt-BR" sz="1100" dirty="0"/>
                <a:t>/%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46582D3-CBE1-4DE9-B5DC-8081A1A137C1}"/>
              </a:ext>
            </a:extLst>
          </p:cNvPr>
          <p:cNvGrpSpPr/>
          <p:nvPr/>
        </p:nvGrpSpPr>
        <p:grpSpPr>
          <a:xfrm>
            <a:off x="6405323" y="3271543"/>
            <a:ext cx="5339035" cy="3338469"/>
            <a:chOff x="452164" y="2746254"/>
            <a:chExt cx="3981450" cy="3239182"/>
          </a:xfrm>
        </p:grpSpPr>
        <p:pic>
          <p:nvPicPr>
            <p:cNvPr id="1028" name="Imagem 4" descr="image003">
              <a:extLst>
                <a:ext uri="{FF2B5EF4-FFF2-40B4-BE49-F238E27FC236}">
                  <a16:creationId xmlns:a16="http://schemas.microsoft.com/office/drawing/2014/main" id="{3E560EB3-5E3B-4304-B5DD-77C6FC433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24"/>
            <a:stretch/>
          </p:blipFill>
          <p:spPr bwMode="auto">
            <a:xfrm>
              <a:off x="452164" y="2760322"/>
              <a:ext cx="3981450" cy="322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A0A39B1-778D-45BB-A90F-68997B7A2C43}"/>
                </a:ext>
              </a:extLst>
            </p:cNvPr>
            <p:cNvSpPr txBox="1"/>
            <p:nvPr/>
          </p:nvSpPr>
          <p:spPr>
            <a:xfrm>
              <a:off x="3436929" y="2746254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100" dirty="0"/>
                <a:t>Saldo/</a:t>
              </a:r>
              <a:r>
                <a:rPr lang="pt-BR" sz="1100" dirty="0" err="1"/>
                <a:t>Qtd</a:t>
              </a:r>
              <a:r>
                <a:rPr lang="pt-BR" sz="1100" dirty="0"/>
                <a:t>/%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745B26-B177-4DC9-8D0B-000D5D39957E}"/>
              </a:ext>
            </a:extLst>
          </p:cNvPr>
          <p:cNvSpPr txBox="1"/>
          <p:nvPr/>
        </p:nvSpPr>
        <p:spPr>
          <a:xfrm>
            <a:off x="6350019" y="729667"/>
            <a:ext cx="5572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Poderia colocar TOP 10 (para pessoa selecionar a quantidade).</a:t>
            </a:r>
          </a:p>
          <a:p>
            <a:r>
              <a:rPr lang="pt-BR" dirty="0"/>
              <a:t>Colocar um ao lado do outro talvez? Total /</a:t>
            </a:r>
            <a:r>
              <a:rPr lang="pt-BR" dirty="0" err="1"/>
              <a:t>Inadim</a:t>
            </a:r>
            <a:r>
              <a:rPr lang="pt-BR" dirty="0"/>
              <a:t>/</a:t>
            </a:r>
            <a:r>
              <a:rPr lang="pt-BR" dirty="0" err="1"/>
              <a:t>Preju</a:t>
            </a:r>
            <a:endParaRPr lang="pt-BR" dirty="0"/>
          </a:p>
          <a:p>
            <a:r>
              <a:rPr lang="pt-BR" dirty="0"/>
              <a:t>O percentual deverá ser sobre o total para verificar a distribuição dos produtos de origem da renegociação sobre o todo (se realizar filtros deverá modificar)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00C352-BE30-4EC8-A3B5-A7C5ADA618F3}"/>
              </a:ext>
            </a:extLst>
          </p:cNvPr>
          <p:cNvGrpSpPr/>
          <p:nvPr/>
        </p:nvGrpSpPr>
        <p:grpSpPr>
          <a:xfrm>
            <a:off x="461211" y="383664"/>
            <a:ext cx="5766322" cy="2668418"/>
            <a:chOff x="1043099" y="640883"/>
            <a:chExt cx="5184434" cy="26684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95DF-1B70-4C80-A0DD-5C6F0316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099" y="670262"/>
              <a:ext cx="5184434" cy="263903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E05D834-769A-42DE-9579-16FF13979775}"/>
                </a:ext>
              </a:extLst>
            </p:cNvPr>
            <p:cNvSpPr txBox="1"/>
            <p:nvPr/>
          </p:nvSpPr>
          <p:spPr>
            <a:xfrm>
              <a:off x="5264156" y="640883"/>
              <a:ext cx="912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Saldo/</a:t>
              </a:r>
              <a:r>
                <a:rPr lang="pt-BR" sz="1100" dirty="0" err="1"/>
                <a:t>Qtd</a:t>
              </a:r>
              <a:r>
                <a:rPr lang="pt-BR" sz="1100" dirty="0"/>
                <a:t>/%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B68411-B86A-4889-95B8-0B24CE60F4C2}"/>
              </a:ext>
            </a:extLst>
          </p:cNvPr>
          <p:cNvSpPr txBox="1"/>
          <p:nvPr/>
        </p:nvSpPr>
        <p:spPr>
          <a:xfrm>
            <a:off x="329677" y="-76553"/>
            <a:ext cx="4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Visões dos produtos de origem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CC3360-BCBA-4D82-B269-0D9A0191E396}"/>
              </a:ext>
            </a:extLst>
          </p:cNvPr>
          <p:cNvSpPr txBox="1"/>
          <p:nvPr/>
        </p:nvSpPr>
        <p:spPr>
          <a:xfrm>
            <a:off x="6350019" y="2724795"/>
            <a:ext cx="30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meramente ilustrativos</a:t>
            </a:r>
          </a:p>
        </p:txBody>
      </p:sp>
    </p:spTree>
    <p:extLst>
      <p:ext uri="{BB962C8B-B14F-4D97-AF65-F5344CB8AC3E}">
        <p14:creationId xmlns:p14="http://schemas.microsoft.com/office/powerpoint/2010/main" val="36929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329678" y="0"/>
            <a:ext cx="11521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E3520A8-BB45-4AF4-881E-11C884C1DE9D}"/>
              </a:ext>
            </a:extLst>
          </p:cNvPr>
          <p:cNvSpPr txBox="1"/>
          <p:nvPr/>
        </p:nvSpPr>
        <p:spPr>
          <a:xfrm>
            <a:off x="3498181" y="-66639"/>
            <a:ext cx="5184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Poderia deixar visível os 6 primeiros produtos de maior % e os demais juntar em Outros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745B26-B177-4DC9-8D0B-000D5D39957E}"/>
              </a:ext>
            </a:extLst>
          </p:cNvPr>
          <p:cNvSpPr txBox="1"/>
          <p:nvPr/>
        </p:nvSpPr>
        <p:spPr>
          <a:xfrm>
            <a:off x="6272709" y="645274"/>
            <a:ext cx="570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clicar no credito comercial – abrir gráfico dos produtos de credito comercial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00C352-BE30-4EC8-A3B5-A7C5ADA618F3}"/>
              </a:ext>
            </a:extLst>
          </p:cNvPr>
          <p:cNvGrpSpPr/>
          <p:nvPr/>
        </p:nvGrpSpPr>
        <p:grpSpPr>
          <a:xfrm>
            <a:off x="461211" y="383664"/>
            <a:ext cx="5811498" cy="2542416"/>
            <a:chOff x="1043099" y="640883"/>
            <a:chExt cx="5184434" cy="266841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95DF-1B70-4C80-A0DD-5C6F0316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099" y="670262"/>
              <a:ext cx="5184434" cy="263903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E05D834-769A-42DE-9579-16FF13979775}"/>
                </a:ext>
              </a:extLst>
            </p:cNvPr>
            <p:cNvSpPr txBox="1"/>
            <p:nvPr/>
          </p:nvSpPr>
          <p:spPr>
            <a:xfrm>
              <a:off x="5264156" y="640883"/>
              <a:ext cx="9125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Saldo/</a:t>
              </a:r>
              <a:r>
                <a:rPr lang="pt-BR" sz="1100" dirty="0" err="1"/>
                <a:t>Qtd</a:t>
              </a:r>
              <a:r>
                <a:rPr lang="pt-BR" sz="1100" dirty="0"/>
                <a:t>/%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B68411-B86A-4889-95B8-0B24CE60F4C2}"/>
              </a:ext>
            </a:extLst>
          </p:cNvPr>
          <p:cNvSpPr txBox="1"/>
          <p:nvPr/>
        </p:nvSpPr>
        <p:spPr>
          <a:xfrm>
            <a:off x="329677" y="-76553"/>
            <a:ext cx="4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Visões dos produtos de origem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81D2F0-8A36-454F-B898-861DA9E153CF}"/>
              </a:ext>
            </a:extLst>
          </p:cNvPr>
          <p:cNvSpPr txBox="1"/>
          <p:nvPr/>
        </p:nvSpPr>
        <p:spPr>
          <a:xfrm>
            <a:off x="402212" y="3172346"/>
            <a:ext cx="11246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TOP 10 produtos (para pessoa selecionar a quantidade como os outros gráficos de inadimplência e </a:t>
            </a:r>
            <a:r>
              <a:rPr lang="pt-BR" dirty="0" err="1"/>
              <a:t>prejuizo</a:t>
            </a:r>
            <a:r>
              <a:rPr lang="pt-BR" dirty="0"/>
              <a:t>).</a:t>
            </a:r>
          </a:p>
          <a:p>
            <a:r>
              <a:rPr lang="pt-BR" dirty="0"/>
              <a:t>O percentual deverá ser sobre o total para verificar a distribuição dos produtos de origem da renegociação sobre o todo (se realizar filtros deverá modificar)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C9E735-AB7D-4860-9B22-797C1F500AD9}"/>
              </a:ext>
            </a:extLst>
          </p:cNvPr>
          <p:cNvSpPr txBox="1"/>
          <p:nvPr/>
        </p:nvSpPr>
        <p:spPr>
          <a:xfrm>
            <a:off x="340882" y="6434351"/>
            <a:ext cx="30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meramente ilustrativos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04DAA0-5CA8-4044-9B92-D4B71D17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78" y="4252823"/>
            <a:ext cx="6291511" cy="24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564843C6-950B-4208-AE0D-AFEDF45792A4}"/>
              </a:ext>
            </a:extLst>
          </p:cNvPr>
          <p:cNvGrpSpPr/>
          <p:nvPr/>
        </p:nvGrpSpPr>
        <p:grpSpPr>
          <a:xfrm>
            <a:off x="465750" y="852246"/>
            <a:ext cx="1252025" cy="277200"/>
            <a:chOff x="688536" y="1062620"/>
            <a:chExt cx="1252025" cy="2769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CEBDC91-877F-413C-BCC2-8859E46CB444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Triângulo isósceles 8">
              <a:extLst>
                <a:ext uri="{FF2B5EF4-FFF2-40B4-BE49-F238E27FC236}">
                  <a16:creationId xmlns:a16="http://schemas.microsoft.com/office/drawing/2014/main" id="{B6B4558C-344A-4C9C-A769-E3CF3B7A131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C797255-A175-4DE2-9404-3D6C8F976F4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Central</a:t>
              </a:r>
            </a:p>
          </p:txBody>
        </p:sp>
      </p:grpSp>
      <p:grpSp>
        <p:nvGrpSpPr>
          <p:cNvPr id="383" name="Agrupar 382">
            <a:extLst>
              <a:ext uri="{FF2B5EF4-FFF2-40B4-BE49-F238E27FC236}">
                <a16:creationId xmlns:a16="http://schemas.microsoft.com/office/drawing/2014/main" id="{7DD73FB0-CE90-42EC-A879-2FEFA588C9AD}"/>
              </a:ext>
            </a:extLst>
          </p:cNvPr>
          <p:cNvGrpSpPr/>
          <p:nvPr/>
        </p:nvGrpSpPr>
        <p:grpSpPr>
          <a:xfrm>
            <a:off x="1664570" y="853695"/>
            <a:ext cx="1252025" cy="277200"/>
            <a:chOff x="688536" y="1062620"/>
            <a:chExt cx="1252025" cy="276999"/>
          </a:xfrm>
        </p:grpSpPr>
        <p:sp>
          <p:nvSpPr>
            <p:cNvPr id="384" name="Retângulo 383">
              <a:extLst>
                <a:ext uri="{FF2B5EF4-FFF2-40B4-BE49-F238E27FC236}">
                  <a16:creationId xmlns:a16="http://schemas.microsoft.com/office/drawing/2014/main" id="{ADCA3542-48CD-4E1A-876B-303BDACA1508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340024B9-71E2-4904-A21C-C3FA238C9CDA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CaixaDeTexto 385">
              <a:extLst>
                <a:ext uri="{FF2B5EF4-FFF2-40B4-BE49-F238E27FC236}">
                  <a16:creationId xmlns:a16="http://schemas.microsoft.com/office/drawing/2014/main" id="{41F1B432-5891-4BC6-9443-7FAA31C97F0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Cooperati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  <p:grpSp>
        <p:nvGrpSpPr>
          <p:cNvPr id="387" name="Agrupar 386">
            <a:extLst>
              <a:ext uri="{FF2B5EF4-FFF2-40B4-BE49-F238E27FC236}">
                <a16:creationId xmlns:a16="http://schemas.microsoft.com/office/drawing/2014/main" id="{4A79C238-8F47-4FA1-8DD6-1D871BF61539}"/>
              </a:ext>
            </a:extLst>
          </p:cNvPr>
          <p:cNvGrpSpPr/>
          <p:nvPr/>
        </p:nvGrpSpPr>
        <p:grpSpPr>
          <a:xfrm>
            <a:off x="2863390" y="855144"/>
            <a:ext cx="1252025" cy="277200"/>
            <a:chOff x="688536" y="1062620"/>
            <a:chExt cx="1252025" cy="276999"/>
          </a:xfrm>
        </p:grpSpPr>
        <p:sp>
          <p:nvSpPr>
            <p:cNvPr id="388" name="Retângulo 387">
              <a:extLst>
                <a:ext uri="{FF2B5EF4-FFF2-40B4-BE49-F238E27FC236}">
                  <a16:creationId xmlns:a16="http://schemas.microsoft.com/office/drawing/2014/main" id="{933E1738-93E5-4676-80B0-5C8072AD71B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9" name="Triângulo isósceles 388">
              <a:extLst>
                <a:ext uri="{FF2B5EF4-FFF2-40B4-BE49-F238E27FC236}">
                  <a16:creationId xmlns:a16="http://schemas.microsoft.com/office/drawing/2014/main" id="{2C346E17-C01D-4386-9F9F-B03D198976A9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CaixaDeTexto 389">
              <a:extLst>
                <a:ext uri="{FF2B5EF4-FFF2-40B4-BE49-F238E27FC236}">
                  <a16:creationId xmlns:a16="http://schemas.microsoft.com/office/drawing/2014/main" id="{CE099B1A-A6B6-4D44-9B9E-C2509A817729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Agência</a:t>
              </a:r>
            </a:p>
          </p:txBody>
        </p:sp>
      </p:grpSp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904CDC87-64EE-4DFA-8441-08C25E75F98B}"/>
              </a:ext>
            </a:extLst>
          </p:cNvPr>
          <p:cNvGrpSpPr/>
          <p:nvPr/>
        </p:nvGrpSpPr>
        <p:grpSpPr>
          <a:xfrm>
            <a:off x="4062210" y="856593"/>
            <a:ext cx="992129" cy="277200"/>
            <a:chOff x="688536" y="1062620"/>
            <a:chExt cx="1252025" cy="276999"/>
          </a:xfrm>
        </p:grpSpPr>
        <p:sp>
          <p:nvSpPr>
            <p:cNvPr id="392" name="Retângulo 391">
              <a:extLst>
                <a:ext uri="{FF2B5EF4-FFF2-40B4-BE49-F238E27FC236}">
                  <a16:creationId xmlns:a16="http://schemas.microsoft.com/office/drawing/2014/main" id="{9CB9975E-503A-4E11-8D83-82EFC1C41770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3" name="Triângulo isósceles 392">
              <a:extLst>
                <a:ext uri="{FF2B5EF4-FFF2-40B4-BE49-F238E27FC236}">
                  <a16:creationId xmlns:a16="http://schemas.microsoft.com/office/drawing/2014/main" id="{6B8ACC4C-16A3-4552-B693-97CBD6F4B7AB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CaixaDeTexto 393">
              <a:extLst>
                <a:ext uri="{FF2B5EF4-FFF2-40B4-BE49-F238E27FC236}">
                  <a16:creationId xmlns:a16="http://schemas.microsoft.com/office/drawing/2014/main" id="{E2A832AC-A52A-46D4-A4D0-063D2FB0CEC6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Gestor</a:t>
              </a:r>
            </a:p>
          </p:txBody>
        </p:sp>
      </p:grpSp>
      <p:grpSp>
        <p:nvGrpSpPr>
          <p:cNvPr id="395" name="Agrupar 394">
            <a:extLst>
              <a:ext uri="{FF2B5EF4-FFF2-40B4-BE49-F238E27FC236}">
                <a16:creationId xmlns:a16="http://schemas.microsoft.com/office/drawing/2014/main" id="{21A6222E-7914-4888-8E66-F69F9121D041}"/>
              </a:ext>
            </a:extLst>
          </p:cNvPr>
          <p:cNvGrpSpPr/>
          <p:nvPr/>
        </p:nvGrpSpPr>
        <p:grpSpPr>
          <a:xfrm>
            <a:off x="5032430" y="858042"/>
            <a:ext cx="1099233" cy="277200"/>
            <a:chOff x="688536" y="1062620"/>
            <a:chExt cx="1252025" cy="276999"/>
          </a:xfrm>
        </p:grpSpPr>
        <p:sp>
          <p:nvSpPr>
            <p:cNvPr id="396" name="Retângulo 395">
              <a:extLst>
                <a:ext uri="{FF2B5EF4-FFF2-40B4-BE49-F238E27FC236}">
                  <a16:creationId xmlns:a16="http://schemas.microsoft.com/office/drawing/2014/main" id="{C49D399F-110F-4A27-BAE6-CF70FFE853AF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7" name="Triângulo isósceles 396">
              <a:extLst>
                <a:ext uri="{FF2B5EF4-FFF2-40B4-BE49-F238E27FC236}">
                  <a16:creationId xmlns:a16="http://schemas.microsoft.com/office/drawing/2014/main" id="{08BFD51B-92E3-4F34-B718-9A1185C2CBD3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CaixaDeTexto 397">
              <a:extLst>
                <a:ext uri="{FF2B5EF4-FFF2-40B4-BE49-F238E27FC236}">
                  <a16:creationId xmlns:a16="http://schemas.microsoft.com/office/drawing/2014/main" id="{F4971BB2-7392-43AA-961B-6DDB7CBA42E2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Carteira</a:t>
              </a:r>
            </a:p>
          </p:txBody>
        </p:sp>
      </p:grpSp>
      <p:grpSp>
        <p:nvGrpSpPr>
          <p:cNvPr id="399" name="Agrupar 398">
            <a:extLst>
              <a:ext uri="{FF2B5EF4-FFF2-40B4-BE49-F238E27FC236}">
                <a16:creationId xmlns:a16="http://schemas.microsoft.com/office/drawing/2014/main" id="{07F3532D-97CF-4DB6-A407-03525A87ED9B}"/>
              </a:ext>
            </a:extLst>
          </p:cNvPr>
          <p:cNvGrpSpPr/>
          <p:nvPr/>
        </p:nvGrpSpPr>
        <p:grpSpPr>
          <a:xfrm>
            <a:off x="6078458" y="859491"/>
            <a:ext cx="1099233" cy="277200"/>
            <a:chOff x="688536" y="1062620"/>
            <a:chExt cx="1252025" cy="276999"/>
          </a:xfrm>
        </p:grpSpPr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3074F63C-AABE-4105-A5A0-7E3E98CA1BB2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1" name="Triângulo isósceles 400">
              <a:extLst>
                <a:ext uri="{FF2B5EF4-FFF2-40B4-BE49-F238E27FC236}">
                  <a16:creationId xmlns:a16="http://schemas.microsoft.com/office/drawing/2014/main" id="{C77591BE-FA2D-4F1C-B64E-5A14D9EBD39F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2" name="CaixaDeTexto 401">
              <a:extLst>
                <a:ext uri="{FF2B5EF4-FFF2-40B4-BE49-F238E27FC236}">
                  <a16:creationId xmlns:a16="http://schemas.microsoft.com/office/drawing/2014/main" id="{ED75FF5D-7AB0-4BF1-8304-44FAD153895B}"/>
                </a:ext>
              </a:extLst>
            </p:cNvPr>
            <p:cNvSpPr txBox="1"/>
            <p:nvPr/>
          </p:nvSpPr>
          <p:spPr>
            <a:xfrm>
              <a:off x="688536" y="1062620"/>
              <a:ext cx="12520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Segmento</a:t>
              </a:r>
            </a:p>
          </p:txBody>
        </p:sp>
      </p:grpSp>
      <p:grpSp>
        <p:nvGrpSpPr>
          <p:cNvPr id="403" name="Agrupar 402">
            <a:extLst>
              <a:ext uri="{FF2B5EF4-FFF2-40B4-BE49-F238E27FC236}">
                <a16:creationId xmlns:a16="http://schemas.microsoft.com/office/drawing/2014/main" id="{BA18A9D4-A82B-40AA-B9F2-A632D76884C1}"/>
              </a:ext>
            </a:extLst>
          </p:cNvPr>
          <p:cNvGrpSpPr/>
          <p:nvPr/>
        </p:nvGrpSpPr>
        <p:grpSpPr>
          <a:xfrm>
            <a:off x="8937363" y="844928"/>
            <a:ext cx="1099233" cy="289868"/>
            <a:chOff x="688536" y="1062620"/>
            <a:chExt cx="1152781" cy="276999"/>
          </a:xfrm>
        </p:grpSpPr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2631D629-1397-4A0E-86AC-2E8B5AD3E46B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5" name="Triângulo isósceles 404">
              <a:extLst>
                <a:ext uri="{FF2B5EF4-FFF2-40B4-BE49-F238E27FC236}">
                  <a16:creationId xmlns:a16="http://schemas.microsoft.com/office/drawing/2014/main" id="{41876B41-36DE-468F-990C-7046AEDBAA16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6" name="CaixaDeTexto 405">
              <a:extLst>
                <a:ext uri="{FF2B5EF4-FFF2-40B4-BE49-F238E27FC236}">
                  <a16:creationId xmlns:a16="http://schemas.microsoft.com/office/drawing/2014/main" id="{510E471A-0B2B-4CEF-A675-08901BB6CDBD}"/>
                </a:ext>
              </a:extLst>
            </p:cNvPr>
            <p:cNvSpPr txBox="1"/>
            <p:nvPr/>
          </p:nvSpPr>
          <p:spPr>
            <a:xfrm>
              <a:off x="688536" y="1062620"/>
              <a:ext cx="991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Produto</a:t>
              </a:r>
            </a:p>
          </p:txBody>
        </p:sp>
      </p:grpSp>
      <p:grpSp>
        <p:nvGrpSpPr>
          <p:cNvPr id="407" name="Agrupar 406">
            <a:extLst>
              <a:ext uri="{FF2B5EF4-FFF2-40B4-BE49-F238E27FC236}">
                <a16:creationId xmlns:a16="http://schemas.microsoft.com/office/drawing/2014/main" id="{562873E6-63B4-40B9-9446-011DFA53224E}"/>
              </a:ext>
            </a:extLst>
          </p:cNvPr>
          <p:cNvGrpSpPr/>
          <p:nvPr/>
        </p:nvGrpSpPr>
        <p:grpSpPr>
          <a:xfrm>
            <a:off x="10070523" y="857596"/>
            <a:ext cx="1012100" cy="277200"/>
            <a:chOff x="688536" y="1062620"/>
            <a:chExt cx="1152781" cy="276999"/>
          </a:xfrm>
        </p:grpSpPr>
        <p:sp>
          <p:nvSpPr>
            <p:cNvPr id="408" name="Retângulo 407">
              <a:extLst>
                <a:ext uri="{FF2B5EF4-FFF2-40B4-BE49-F238E27FC236}">
                  <a16:creationId xmlns:a16="http://schemas.microsoft.com/office/drawing/2014/main" id="{175DADFC-79B7-4E59-B837-234E04F43C87}"/>
                </a:ext>
              </a:extLst>
            </p:cNvPr>
            <p:cNvSpPr/>
            <p:nvPr/>
          </p:nvSpPr>
          <p:spPr>
            <a:xfrm>
              <a:off x="689317" y="1110728"/>
              <a:ext cx="1152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9" name="Triângulo isósceles 408">
              <a:extLst>
                <a:ext uri="{FF2B5EF4-FFF2-40B4-BE49-F238E27FC236}">
                  <a16:creationId xmlns:a16="http://schemas.microsoft.com/office/drawing/2014/main" id="{4446C475-8F76-457F-8C07-D314A6BAB15C}"/>
                </a:ext>
              </a:extLst>
            </p:cNvPr>
            <p:cNvSpPr/>
            <p:nvPr/>
          </p:nvSpPr>
          <p:spPr>
            <a:xfrm flipV="1">
              <a:off x="1680665" y="1148591"/>
              <a:ext cx="110940" cy="956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0" name="CaixaDeTexto 409">
              <a:extLst>
                <a:ext uri="{FF2B5EF4-FFF2-40B4-BE49-F238E27FC236}">
                  <a16:creationId xmlns:a16="http://schemas.microsoft.com/office/drawing/2014/main" id="{3EE1CD72-3803-45DE-9946-CEB7E194D8A6}"/>
                </a:ext>
              </a:extLst>
            </p:cNvPr>
            <p:cNvSpPr txBox="1"/>
            <p:nvPr/>
          </p:nvSpPr>
          <p:spPr>
            <a:xfrm>
              <a:off x="688536" y="1062620"/>
              <a:ext cx="860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Período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112A781-1E88-45CC-B34C-37E253B615CE}"/>
              </a:ext>
            </a:extLst>
          </p:cNvPr>
          <p:cNvGrpSpPr/>
          <p:nvPr/>
        </p:nvGrpSpPr>
        <p:grpSpPr>
          <a:xfrm>
            <a:off x="444000" y="97730"/>
            <a:ext cx="11304000" cy="756000"/>
            <a:chOff x="444000" y="162125"/>
            <a:chExt cx="11304000" cy="75600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4438ABB-3989-4DE3-9B4C-CC2359048F20}"/>
                </a:ext>
              </a:extLst>
            </p:cNvPr>
            <p:cNvSpPr/>
            <p:nvPr/>
          </p:nvSpPr>
          <p:spPr>
            <a:xfrm>
              <a:off x="444000" y="162125"/>
              <a:ext cx="11304000" cy="75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6" name="Picture 15">
              <a:extLst>
                <a:ext uri="{FF2B5EF4-FFF2-40B4-BE49-F238E27FC236}">
                  <a16:creationId xmlns:a16="http://schemas.microsoft.com/office/drawing/2014/main" id="{1A698719-352D-4571-8522-594FA035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tretch>
              <a:fillRect/>
            </a:stretch>
          </p:blipFill>
          <p:spPr>
            <a:xfrm>
              <a:off x="9790876" y="347312"/>
              <a:ext cx="1610125" cy="39374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19FDFA-6DBD-4ABA-A25B-5EF918E00509}"/>
                </a:ext>
              </a:extLst>
            </p:cNvPr>
            <p:cNvSpPr txBox="1"/>
            <p:nvPr/>
          </p:nvSpPr>
          <p:spPr>
            <a:xfrm>
              <a:off x="689317" y="210207"/>
              <a:ext cx="82615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Carteira Renegociação</a:t>
              </a:r>
            </a:p>
            <a:p>
              <a:r>
                <a:rPr lang="pt-BR" sz="14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Departamental - Cobrança e Recuperação de Crédito - recuperacaodecredito@sicredi.com.br</a:t>
              </a:r>
              <a:r>
                <a:rPr lang="pt-BR" sz="1200" i="1" dirty="0">
                  <a:solidFill>
                    <a:schemeClr val="bg1"/>
                  </a:solidFill>
                  <a:latin typeface="Exo 2.0" panose="00000500000000000000" pitchFamily="50" charset="0"/>
                </a:rPr>
                <a:t> </a:t>
              </a:r>
            </a:p>
          </p:txBody>
        </p:sp>
      </p:grpSp>
      <p:pic>
        <p:nvPicPr>
          <p:cNvPr id="48" name="Imagem 47">
            <a:extLst>
              <a:ext uri="{FF2B5EF4-FFF2-40B4-BE49-F238E27FC236}">
                <a16:creationId xmlns:a16="http://schemas.microsoft.com/office/drawing/2014/main" id="{83BBA2C7-4B1A-4850-955C-91FE4AB7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43" y="830120"/>
            <a:ext cx="468000" cy="46800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3052AEDE-77C8-40AE-A1AF-6013A6DA2AD4}"/>
              </a:ext>
            </a:extLst>
          </p:cNvPr>
          <p:cNvSpPr/>
          <p:nvPr/>
        </p:nvSpPr>
        <p:spPr>
          <a:xfrm>
            <a:off x="7173453" y="913367"/>
            <a:ext cx="1728582" cy="167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9D9BA9C-75F8-4B1F-B149-908ABDCF5D88}"/>
              </a:ext>
            </a:extLst>
          </p:cNvPr>
          <p:cNvSpPr txBox="1"/>
          <p:nvPr/>
        </p:nvSpPr>
        <p:spPr>
          <a:xfrm>
            <a:off x="7224359" y="860501"/>
            <a:ext cx="182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SubGrupo2 produto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748947-44DB-4D83-AE7E-1DDA76412CFA}"/>
              </a:ext>
            </a:extLst>
          </p:cNvPr>
          <p:cNvSpPr txBox="1"/>
          <p:nvPr/>
        </p:nvSpPr>
        <p:spPr>
          <a:xfrm>
            <a:off x="465750" y="1298120"/>
            <a:ext cx="914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Apresentar o saldo de renegociação por Central com % sobre a carteira total de renegociação 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A653C8-35DD-470C-A4BF-597BF793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7" y="2761630"/>
            <a:ext cx="3867099" cy="225695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E39DB6-2C7B-4050-8171-3553A94AD4E5}"/>
              </a:ext>
            </a:extLst>
          </p:cNvPr>
          <p:cNvSpPr txBox="1"/>
          <p:nvPr/>
        </p:nvSpPr>
        <p:spPr>
          <a:xfrm>
            <a:off x="525905" y="5110499"/>
            <a:ext cx="4492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Selecionando uma central no gráfico poderá refletir no gráfico ao lado as cooperativas da central para a renegociação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ED143B9-DAD3-443A-8905-9EEDC2CD5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621" y="3273650"/>
            <a:ext cx="4269180" cy="225695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8A0289-DDC7-4F55-8D60-D49F2143B0FF}"/>
              </a:ext>
            </a:extLst>
          </p:cNvPr>
          <p:cNvSpPr txBox="1"/>
          <p:nvPr/>
        </p:nvSpPr>
        <p:spPr>
          <a:xfrm>
            <a:off x="525905" y="6390938"/>
            <a:ext cx="30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Valores meramente ilustrativos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8EF4-97E2-46F1-9F6B-30577A6CFBD4}"/>
              </a:ext>
            </a:extLst>
          </p:cNvPr>
          <p:cNvSpPr txBox="1"/>
          <p:nvPr/>
        </p:nvSpPr>
        <p:spPr>
          <a:xfrm>
            <a:off x="2945364" y="1793318"/>
            <a:ext cx="19031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Caixa de seleção: </a:t>
            </a:r>
            <a:r>
              <a:rPr lang="pt-BR" sz="1200" dirty="0" err="1"/>
              <a:t>Inadimplencia</a:t>
            </a:r>
            <a:endParaRPr lang="pt-BR" sz="1200" dirty="0"/>
          </a:p>
          <a:p>
            <a:pPr algn="r"/>
            <a:r>
              <a:rPr lang="pt-BR" sz="1200" dirty="0"/>
              <a:t>Prejuízo</a:t>
            </a:r>
          </a:p>
          <a:p>
            <a:pPr algn="r"/>
            <a:r>
              <a:rPr lang="pt-BR" sz="1200" dirty="0"/>
              <a:t>Total </a:t>
            </a:r>
            <a:r>
              <a:rPr lang="pt-BR" sz="1200" dirty="0" err="1"/>
              <a:t>Reneg</a:t>
            </a:r>
            <a:r>
              <a:rPr lang="pt-BR" sz="1200" dirty="0"/>
              <a:t>. (</a:t>
            </a:r>
            <a:r>
              <a:rPr lang="pt-BR" sz="1200" dirty="0" err="1"/>
              <a:t>Inadim+Prejuizo</a:t>
            </a:r>
            <a:r>
              <a:rPr lang="pt-BR" sz="1200" dirty="0"/>
              <a:t>)</a:t>
            </a:r>
          </a:p>
          <a:p>
            <a:r>
              <a:rPr lang="pt-BR" sz="1400" b="1" dirty="0"/>
              <a:t>Gráfico por Central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669151-FF44-4650-B31A-73B79C3B7891}"/>
              </a:ext>
            </a:extLst>
          </p:cNvPr>
          <p:cNvSpPr txBox="1"/>
          <p:nvPr/>
        </p:nvSpPr>
        <p:spPr>
          <a:xfrm>
            <a:off x="6299635" y="1787345"/>
            <a:ext cx="5215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Neste não precisaria a caixa de seleção (</a:t>
            </a:r>
            <a:r>
              <a:rPr lang="pt-BR" sz="1500" dirty="0" err="1"/>
              <a:t>preju</a:t>
            </a:r>
            <a:r>
              <a:rPr lang="pt-BR" sz="1500" dirty="0"/>
              <a:t>/</a:t>
            </a:r>
            <a:r>
              <a:rPr lang="pt-BR" sz="1500" dirty="0" err="1"/>
              <a:t>inadim</a:t>
            </a:r>
            <a:r>
              <a:rPr lang="pt-BR" sz="1500" dirty="0"/>
              <a:t>/total) ou de % e saldo porque estará atrelado ao gráfico ao lado</a:t>
            </a:r>
          </a:p>
          <a:p>
            <a:endParaRPr lang="pt-BR" sz="1500" dirty="0"/>
          </a:p>
          <a:p>
            <a:r>
              <a:rPr lang="pt-BR" sz="1500" b="1" dirty="0"/>
              <a:t>Gráfico por cooperativa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D2A81F-7153-4364-AAC6-C30A3D9EAC34}"/>
              </a:ext>
            </a:extLst>
          </p:cNvPr>
          <p:cNvSpPr txBox="1"/>
          <p:nvPr/>
        </p:nvSpPr>
        <p:spPr>
          <a:xfrm>
            <a:off x="239153" y="1784280"/>
            <a:ext cx="336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Poderia ter uma 2ª caixa seleção:</a:t>
            </a:r>
          </a:p>
          <a:p>
            <a:r>
              <a:rPr lang="pt-BR" sz="1200" dirty="0"/>
              <a:t>* % </a:t>
            </a:r>
            <a:r>
              <a:rPr lang="pt-BR" sz="1200" dirty="0" err="1"/>
              <a:t>reneg</a:t>
            </a:r>
            <a:r>
              <a:rPr lang="pt-BR" sz="1200" dirty="0"/>
              <a:t> = </a:t>
            </a:r>
            <a:r>
              <a:rPr lang="pt-BR" sz="1200" dirty="0" err="1"/>
              <a:t>Reneg</a:t>
            </a:r>
            <a:r>
              <a:rPr lang="pt-BR" sz="1200" dirty="0"/>
              <a:t> sobre a carteira total da central</a:t>
            </a:r>
          </a:p>
          <a:p>
            <a:r>
              <a:rPr lang="pt-BR" sz="1200" dirty="0"/>
              <a:t>* Saldo Carteira (R$)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B6B9AFD-6687-4EA4-8C11-4C7B98EE8D7B}"/>
              </a:ext>
            </a:extLst>
          </p:cNvPr>
          <p:cNvSpPr txBox="1"/>
          <p:nvPr/>
        </p:nvSpPr>
        <p:spPr>
          <a:xfrm>
            <a:off x="6568322" y="5543144"/>
            <a:ext cx="449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Selecionando Uma </a:t>
            </a:r>
            <a:r>
              <a:rPr lang="pt-BR" dirty="0" err="1"/>
              <a:t>coop</a:t>
            </a:r>
            <a:r>
              <a:rPr lang="pt-BR" dirty="0"/>
              <a:t> abre por agencia (aparece as diferentes agencias da </a:t>
            </a:r>
            <a:r>
              <a:rPr lang="pt-BR" dirty="0" err="1"/>
              <a:t>coop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10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F86289-A9C8-405F-80D4-662CF424E365}"/>
              </a:ext>
            </a:extLst>
          </p:cNvPr>
          <p:cNvSpPr/>
          <p:nvPr/>
        </p:nvSpPr>
        <p:spPr>
          <a:xfrm>
            <a:off x="329678" y="0"/>
            <a:ext cx="115214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320A30B-6024-4627-943C-08098C777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1829"/>
              </p:ext>
            </p:extLst>
          </p:nvPr>
        </p:nvGraphicFramePr>
        <p:xfrm>
          <a:off x="100889" y="39585"/>
          <a:ext cx="6744412" cy="338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C449BC4-F139-473E-8562-2C87A665D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030695"/>
              </p:ext>
            </p:extLst>
          </p:nvPr>
        </p:nvGraphicFramePr>
        <p:xfrm>
          <a:off x="5976004" y="59377"/>
          <a:ext cx="6744412" cy="338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0AA0A41-330B-4739-AA8F-4E33493C0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568523"/>
              </p:ext>
            </p:extLst>
          </p:nvPr>
        </p:nvGraphicFramePr>
        <p:xfrm>
          <a:off x="149974" y="3379572"/>
          <a:ext cx="6744412" cy="346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0065C84-F70E-40BB-B03A-F930A6876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186814"/>
              </p:ext>
            </p:extLst>
          </p:nvPr>
        </p:nvGraphicFramePr>
        <p:xfrm>
          <a:off x="5976004" y="3379572"/>
          <a:ext cx="6744412" cy="346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B96F8B7-4DF4-4F99-A4FF-E89B8F96BDA8}"/>
              </a:ext>
            </a:extLst>
          </p:cNvPr>
          <p:cNvSpPr txBox="1"/>
          <p:nvPr/>
        </p:nvSpPr>
        <p:spPr>
          <a:xfrm rot="19155186">
            <a:off x="4712340" y="3320457"/>
            <a:ext cx="24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Já incluso dentro de </a:t>
            </a:r>
            <a:r>
              <a:rPr lang="pt-BR" dirty="0" err="1">
                <a:solidFill>
                  <a:srgbClr val="FF0000"/>
                </a:solidFill>
              </a:rPr>
              <a:t>Inadimplencia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 err="1">
                <a:solidFill>
                  <a:srgbClr val="FF0000"/>
                </a:solidFill>
              </a:rPr>
              <a:t>Prejuizo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22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793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Exo 2.0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Schroeder Horn</dc:creator>
  <cp:lastModifiedBy>Andreia Maria Goelzer</cp:lastModifiedBy>
  <cp:revision>155</cp:revision>
  <dcterms:created xsi:type="dcterms:W3CDTF">2019-02-01T13:24:10Z</dcterms:created>
  <dcterms:modified xsi:type="dcterms:W3CDTF">2019-06-04T20:07:05Z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Owner">
    <vt:lpwstr>daniel_schroeder@sicredi.com.br</vt:lpwstr>
  </property>
  <property fmtid="{D5CDD505-2E9C-101B-9397-08002B2CF9AE}" pid="5" name="MSIP_Label_99deea41-824f-4c3c-afd5-7afdfc16eee8_SetDate">
    <vt:lpwstr>2019-02-01T15:48:55.7335788Z</vt:lpwstr>
  </property>
  <property fmtid="{D5CDD505-2E9C-101B-9397-08002B2CF9AE}" pid="6" name="MSIP_Label_99deea41-824f-4c3c-afd5-7afdfc16eee8_Name">
    <vt:lpwstr>Uso Interno</vt:lpwstr>
  </property>
  <property fmtid="{D5CDD505-2E9C-101B-9397-08002B2CF9AE}" pid="7" name="MSIP_Label_99deea41-824f-4c3c-afd5-7afdfc16eee8_Application">
    <vt:lpwstr>Microsoft Azure Information Protection</vt:lpwstr>
  </property>
  <property fmtid="{D5CDD505-2E9C-101B-9397-08002B2CF9AE}" pid="8" name="MSIP_Label_99deea41-824f-4c3c-afd5-7afdfc16eee8_Extended_MSFT_Method">
    <vt:lpwstr>Automatic</vt:lpwstr>
  </property>
  <property fmtid="{D5CDD505-2E9C-101B-9397-08002B2CF9AE}" pid="9" name="Sensitivity">
    <vt:lpwstr>Uso Interno</vt:lpwstr>
  </property>
</Properties>
</file>