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RICARDO</a:t>
            </a:r>
          </a:p>
          <a:p>
            <a:pPr/>
            <a:r>
              <a:t>Major content creation companies use YouTube APIs to monitor their channels, improve their marketing strategy, adjust their content strategy and maximize their channel’s reach. That’s why this is a good use case for data analytics.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RICARDO</a:t>
            </a:r>
          </a:p>
          <a:p>
            <a:pPr/>
            <a:r>
              <a:t>The YouTube API provides a wide range of data: Video Metadata, Channel Metadata, Search Results (simulate a search), Video Comments, Channel Analytics, Playlists, Live Streaming, Subscriptions</a:t>
            </a:r>
          </a:p>
          <a:p>
            <a:pPr/>
            <a:r>
              <a:t>Due to problem with the encoding of greek letters, we were not able to add Greece as a region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TIAGO</a:t>
            </a:r>
          </a:p>
          <a:p>
            <a:pPr/>
            <a:r>
              <a:t>From Nov 2017 to Jun 2018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TIAGO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TIAGO</a:t>
            </a:r>
          </a:p>
          <a:p>
            <a:pPr/>
            <a:r>
              <a:t>Comments show engagement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ÁLVARO</a:t>
            </a:r>
          </a:p>
          <a:p>
            <a:pPr/>
            <a:r>
              <a:t>Categories: Entertainment everywhere, gaming in Brazil, Sport and Entertainment in Kenya, People &amp; Blogs in Nepal, PT similar to Spain</a:t>
            </a:r>
          </a:p>
          <a:p>
            <a:pPr/>
            <a:r>
              <a:t>Views: Music in Brazil, Comedy disappeared, Pets &amp; Animals in Kenya</a:t>
            </a:r>
          </a:p>
          <a:p>
            <a:pPr/>
            <a:r>
              <a:t>Comments: Music everywhere, News &amp; Politics has a minor appearance</a:t>
            </a:r>
          </a:p>
          <a:p>
            <a:pPr/>
            <a:r>
              <a:t>We would need more days to draw a conclusion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ÁLVARO</a:t>
            </a:r>
          </a:p>
          <a:p>
            <a:pPr/>
            <a:r>
              <a:t>There are companies that manage, optimize and grow our channel through this data</a:t>
            </a:r>
          </a:p>
          <a:p>
            <a:pPr/>
            <a:r>
              <a:t>Dislike button!</a:t>
            </a:r>
          </a:p>
          <a:p>
            <a:pPr/>
          </a:p>
          <a:p>
            <a:pPr marL="291041" indent="-291041">
              <a:buSzPct val="125000"/>
              <a:buChar char="-"/>
            </a:pPr>
            <a:r>
              <a:t>Trending for how many days?</a:t>
            </a:r>
          </a:p>
          <a:p>
            <a:pPr marL="291041" indent="-291041">
              <a:buSzPct val="125000"/>
              <a:buChar char="-"/>
            </a:pPr>
            <a:r>
              <a:t>Are viewers subscribed?</a:t>
            </a:r>
          </a:p>
          <a:p>
            <a:pPr marL="291041" indent="-291041">
              <a:buSzPct val="125000"/>
              <a:buChar char="-"/>
            </a:pPr>
            <a:r>
              <a:t>Are the videos in playlists?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anchor="t"/>
          <a:lstStyle>
            <a:lvl1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1pPr>
            <a:lvl2pPr marL="12192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2pPr>
            <a:lvl3pPr marL="18288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3pPr>
            <a:lvl4pPr marL="24384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4pPr>
            <a:lvl5pPr marL="30480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0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b="1" spc="-170" sz="8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datasnaek/youtube-new" TargetMode="External"/><Relationship Id="rId4" Type="http://schemas.openxmlformats.org/officeDocument/2006/relationships/hyperlink" Target="https://www.googleapis.com/youtube/v3/videoCategories" TargetMode="External"/><Relationship Id="rId5" Type="http://schemas.openxmlformats.org/officeDocument/2006/relationships/hyperlink" Target="https://www.googleapis.com/youtube/v3/videos" TargetMode="External"/><Relationship Id="rId6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a Thieves Project"/>
          <p:cNvSpPr txBox="1"/>
          <p:nvPr>
            <p:ph type="subTitle" sz="quarter" idx="1"/>
          </p:nvPr>
        </p:nvSpPr>
        <p:spPr>
          <a:xfrm>
            <a:off x="1778000" y="7073900"/>
            <a:ext cx="20717666" cy="1627932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</a:lstStyle>
          <a:p>
            <a:pPr/>
            <a:r>
              <a:t>Data Thieves Project</a:t>
            </a:r>
          </a:p>
        </p:txBody>
      </p:sp>
      <p:pic>
        <p:nvPicPr>
          <p:cNvPr id="131" name="youtube-logo-png-46020.png" descr="youtube-logo-png-46020.png"/>
          <p:cNvPicPr>
            <a:picLocks noChangeAspect="1"/>
          </p:cNvPicPr>
          <p:nvPr/>
        </p:nvPicPr>
        <p:blipFill>
          <a:blip r:embed="rId3">
            <a:extLst/>
          </a:blip>
          <a:srcRect l="0" t="29642" r="0" b="29642"/>
          <a:stretch>
            <a:fillRect/>
          </a:stretch>
        </p:blipFill>
        <p:spPr>
          <a:xfrm>
            <a:off x="4953396" y="3178956"/>
            <a:ext cx="14477153" cy="327465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Álvaro Grácio…"/>
          <p:cNvSpPr txBox="1"/>
          <p:nvPr/>
        </p:nvSpPr>
        <p:spPr>
          <a:xfrm>
            <a:off x="1206499" y="10847989"/>
            <a:ext cx="21971002" cy="1798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>
              <a:defRPr sz="3600"/>
            </a:pPr>
            <a:r>
              <a:t>Álvaro Grácio</a:t>
            </a:r>
          </a:p>
          <a:p>
            <a:pPr algn="l">
              <a:defRPr sz="3600"/>
            </a:pPr>
            <a:r>
              <a:t>Ricardo Mendes</a:t>
            </a:r>
          </a:p>
          <a:p>
            <a:pPr algn="l">
              <a:defRPr sz="3600"/>
            </a:pPr>
            <a:r>
              <a:t>Tiago Rebelo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ethod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37" name="Dataset: Trending YouTube Video Statistics (https://www.kaggle.com/datasets/datasnaek/youtube-new)…"/>
          <p:cNvSpPr txBox="1"/>
          <p:nvPr>
            <p:ph type="body" idx="1"/>
          </p:nvPr>
        </p:nvSpPr>
        <p:spPr>
          <a:xfrm>
            <a:off x="1151532" y="3771625"/>
            <a:ext cx="17840751" cy="9103009"/>
          </a:xfrm>
          <a:prstGeom prst="rect">
            <a:avLst/>
          </a:prstGeom>
        </p:spPr>
        <p:txBody>
          <a:bodyPr lIns="127000" tIns="127000" rIns="127000" bIns="127000"/>
          <a:lstStyle/>
          <a:p>
            <a:pPr marL="487680" indent="-487680" defTabSz="1950671">
              <a:spcBef>
                <a:spcPts val="3600"/>
              </a:spcBef>
              <a:buClr>
                <a:srgbClr val="000000"/>
              </a:buClr>
              <a:defRPr sz="3840"/>
            </a:pPr>
            <a:r>
              <a:t>Dataset: </a:t>
            </a:r>
            <a:r>
              <a:t>Trending YouTube Video Statistics (</a:t>
            </a:r>
            <a:r>
              <a:rPr u="sng">
                <a:hlinkClick r:id="rId3" invalidUrl="" action="" tgtFrame="" tooltip="" history="1" highlightClick="0" endSnd="0"/>
              </a:rPr>
              <a:t>https://www.kaggle.com/datasets/datasnaek/youtube-new</a:t>
            </a:r>
            <a:r>
              <a:t>)</a:t>
            </a:r>
            <a:endParaRPr sz="3440"/>
          </a:p>
          <a:p>
            <a:pPr marL="467359" indent="-467359" defTabSz="1950671">
              <a:spcBef>
                <a:spcPts val="3600"/>
              </a:spcBef>
              <a:buClr>
                <a:srgbClr val="000000"/>
              </a:buClr>
              <a:defRPr sz="3680"/>
            </a:pPr>
            <a:r>
              <a:t>Enrichment: </a:t>
            </a:r>
          </a:p>
          <a:p>
            <a:pPr lvl="1" marL="955040" indent="-467359" defTabSz="1950671">
              <a:spcBef>
                <a:spcPts val="3600"/>
              </a:spcBef>
              <a:buClr>
                <a:srgbClr val="000000"/>
              </a:buClr>
              <a:defRPr sz="3680"/>
            </a:pPr>
            <a:r>
              <a:t>Included data from the current day</a:t>
            </a:r>
          </a:p>
          <a:p>
            <a:pPr lvl="1" marL="955040" indent="-467359" defTabSz="1950671">
              <a:spcBef>
                <a:spcPts val="3600"/>
              </a:spcBef>
              <a:buClr>
                <a:srgbClr val="000000"/>
              </a:buClr>
              <a:defRPr sz="3680"/>
            </a:pPr>
            <a:r>
              <a:t>Included data from the following (totally random) regions:</a:t>
            </a:r>
          </a:p>
          <a:p>
            <a:pPr lvl="2" marL="1442719" indent="-467359" defTabSz="1950671">
              <a:spcBef>
                <a:spcPts val="3600"/>
              </a:spcBef>
              <a:buClr>
                <a:srgbClr val="000000"/>
              </a:buClr>
              <a:defRPr sz="3680"/>
            </a:pPr>
            <a:r>
              <a:t>Portugal, Brazil, Spain, Kenya and Nepal</a:t>
            </a:r>
          </a:p>
          <a:p>
            <a:pPr marL="467359" indent="-467359" defTabSz="1950671">
              <a:spcBef>
                <a:spcPts val="3600"/>
              </a:spcBef>
              <a:buClr>
                <a:srgbClr val="000000"/>
              </a:buClr>
              <a:defRPr sz="3680"/>
            </a:pPr>
            <a:r>
              <a:t>API requests:</a:t>
            </a:r>
          </a:p>
          <a:p>
            <a:pPr lvl="1" marL="955040" indent="-467359" defTabSz="1950671">
              <a:spcBef>
                <a:spcPts val="3600"/>
              </a:spcBef>
              <a:buClr>
                <a:srgbClr val="000000"/>
              </a:buClr>
              <a:defRPr sz="3680"/>
            </a:pPr>
            <a:r>
              <a:t>Obtain category IDs per region (</a:t>
            </a:r>
            <a:r>
              <a:rPr u="sng">
                <a:hlinkClick r:id="rId4" invalidUrl="" action="" tgtFrame="" tooltip="" history="1" highlightClick="0" endSnd="0"/>
              </a:rPr>
              <a:t>https://www.googleapis.com/youtube/v3/videoCategories</a:t>
            </a:r>
            <a:r>
              <a:t>)</a:t>
            </a:r>
          </a:p>
          <a:p>
            <a:pPr lvl="1" marL="955040" indent="-467359" defTabSz="1950671">
              <a:spcBef>
                <a:spcPts val="3600"/>
              </a:spcBef>
              <a:buClr>
                <a:srgbClr val="000000"/>
              </a:buClr>
              <a:defRPr sz="3680"/>
            </a:pPr>
            <a:r>
              <a:t>Obtain data about trending videos per region (</a:t>
            </a:r>
            <a:r>
              <a:rPr u="sng">
                <a:hlinkClick r:id="rId5" invalidUrl="" action="" tgtFrame="" tooltip="" history="1" highlightClick="0" endSnd="0"/>
              </a:rPr>
              <a:t>https://www.googleapis.com/youtube/v3/videos</a:t>
            </a:r>
            <a:r>
              <a:t>)</a:t>
            </a:r>
          </a:p>
        </p:txBody>
      </p:sp>
      <p:sp>
        <p:nvSpPr>
          <p:cNvPr id="138" name="Dataset &amp; Enrichment"/>
          <p:cNvSpPr txBox="1"/>
          <p:nvPr>
            <p:ph type="title"/>
          </p:nvPr>
        </p:nvSpPr>
        <p:spPr>
          <a:xfrm>
            <a:off x="1206500" y="1079500"/>
            <a:ext cx="14250194" cy="1435100"/>
          </a:xfrm>
          <a:prstGeom prst="rect">
            <a:avLst/>
          </a:prstGeom>
        </p:spPr>
        <p:txBody>
          <a:bodyPr/>
          <a:lstStyle/>
          <a:p>
            <a:pPr/>
            <a:r>
              <a:t>Dataset &amp; Enrichment</a:t>
            </a:r>
          </a:p>
        </p:txBody>
      </p:sp>
      <p:pic>
        <p:nvPicPr>
          <p:cNvPr id="139" name="youtube-logo-png-1823.png" descr="youtube-logo-png-1823.png"/>
          <p:cNvPicPr>
            <a:picLocks noChangeAspect="1"/>
          </p:cNvPicPr>
          <p:nvPr/>
        </p:nvPicPr>
        <p:blipFill>
          <a:blip r:embed="rId6">
            <a:alphaModFix amt="42533"/>
            <a:extLst/>
          </a:blip>
          <a:srcRect l="25935" t="26072" r="25935" b="26072"/>
          <a:stretch>
            <a:fillRect/>
          </a:stretch>
        </p:blipFill>
        <p:spPr>
          <a:xfrm>
            <a:off x="18983001" y="9836143"/>
            <a:ext cx="6121697" cy="456500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youtube-logo-png-1823.png" descr="youtube-logo-png-1823.png"/>
          <p:cNvPicPr>
            <a:picLocks noChangeAspect="1"/>
          </p:cNvPicPr>
          <p:nvPr/>
        </p:nvPicPr>
        <p:blipFill>
          <a:blip r:embed="rId3">
            <a:alphaModFix amt="42533"/>
            <a:extLst/>
          </a:blip>
          <a:srcRect l="25935" t="26072" r="25935" b="26072"/>
          <a:stretch>
            <a:fillRect/>
          </a:stretch>
        </p:blipFill>
        <p:spPr>
          <a:xfrm>
            <a:off x="18983001" y="9836143"/>
            <a:ext cx="6121697" cy="456500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44" name="US, GB, DE regions"/>
          <p:cNvSpPr txBox="1"/>
          <p:nvPr/>
        </p:nvSpPr>
        <p:spPr>
          <a:xfrm>
            <a:off x="670307" y="1701749"/>
            <a:ext cx="9779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defRPr sz="5500"/>
            </a:lvl1pPr>
          </a:lstStyle>
          <a:p>
            <a:pPr/>
            <a:r>
              <a:t>US, GB, DE regions</a:t>
            </a:r>
          </a:p>
        </p:txBody>
      </p:sp>
      <p:sp>
        <p:nvSpPr>
          <p:cNvPr id="145" name="Trending categories over time"/>
          <p:cNvSpPr txBox="1"/>
          <p:nvPr/>
        </p:nvSpPr>
        <p:spPr>
          <a:xfrm>
            <a:off x="695840" y="441175"/>
            <a:ext cx="2064662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38338">
              <a:lnSpc>
                <a:spcPct val="80000"/>
              </a:lnSpc>
              <a:defRPr spc="-170" sz="8500"/>
            </a:lvl1pPr>
          </a:lstStyle>
          <a:p>
            <a:pPr/>
            <a:r>
              <a:t>Trending categories over time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746" t="1640" r="24576" b="1519"/>
          <a:stretch>
            <a:fillRect/>
          </a:stretch>
        </p:blipFill>
        <p:spPr>
          <a:xfrm>
            <a:off x="16313268" y="3339700"/>
            <a:ext cx="7804842" cy="612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1899" t="2171" r="23525" b="2171"/>
          <a:stretch>
            <a:fillRect/>
          </a:stretch>
        </p:blipFill>
        <p:spPr>
          <a:xfrm>
            <a:off x="51078" y="3362563"/>
            <a:ext cx="8019663" cy="6128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1779" t="2356" r="24088" b="2356"/>
          <a:stretch>
            <a:fillRect/>
          </a:stretch>
        </p:blipFill>
        <p:spPr>
          <a:xfrm>
            <a:off x="8148498" y="3395901"/>
            <a:ext cx="7937630" cy="6095214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US: Other categories are the majority…"/>
          <p:cNvSpPr txBox="1"/>
          <p:nvPr>
            <p:ph type="body" sz="quarter" idx="4294967295"/>
          </p:nvPr>
        </p:nvSpPr>
        <p:spPr>
          <a:xfrm>
            <a:off x="946116" y="10217143"/>
            <a:ext cx="17458632" cy="3363159"/>
          </a:xfrm>
          <a:prstGeom prst="rect">
            <a:avLst/>
          </a:prstGeom>
        </p:spPr>
        <p:txBody>
          <a:bodyPr anchor="t"/>
          <a:lstStyle/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US: Other categories are the majority</a:t>
            </a:r>
          </a:p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UK: Music is the majority (increased over time)</a:t>
            </a:r>
          </a:p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DE: Entertainment is the majority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75680" t="30425" r="1100" b="19665"/>
          <a:stretch>
            <a:fillRect/>
          </a:stretch>
        </p:blipFill>
        <p:spPr>
          <a:xfrm>
            <a:off x="21728302" y="211399"/>
            <a:ext cx="2364385" cy="3016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youtube-logo-png-1823.png" descr="youtube-logo-png-1823.png"/>
          <p:cNvPicPr>
            <a:picLocks noChangeAspect="1"/>
          </p:cNvPicPr>
          <p:nvPr/>
        </p:nvPicPr>
        <p:blipFill>
          <a:blip r:embed="rId3">
            <a:alphaModFix amt="42533"/>
            <a:extLst/>
          </a:blip>
          <a:srcRect l="25935" t="26072" r="25935" b="26072"/>
          <a:stretch>
            <a:fillRect/>
          </a:stretch>
        </p:blipFill>
        <p:spPr>
          <a:xfrm>
            <a:off x="18983001" y="9836143"/>
            <a:ext cx="6121697" cy="456500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55" name="US, GB, DE regions"/>
          <p:cNvSpPr txBox="1"/>
          <p:nvPr/>
        </p:nvSpPr>
        <p:spPr>
          <a:xfrm>
            <a:off x="670307" y="1701749"/>
            <a:ext cx="9779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defRPr sz="5500"/>
            </a:lvl1pPr>
          </a:lstStyle>
          <a:p>
            <a:pPr/>
            <a:r>
              <a:t>US, GB, DE regions</a:t>
            </a:r>
          </a:p>
        </p:txBody>
      </p:sp>
      <p:sp>
        <p:nvSpPr>
          <p:cNvPr id="156" name="Views over time, per category"/>
          <p:cNvSpPr txBox="1"/>
          <p:nvPr/>
        </p:nvSpPr>
        <p:spPr>
          <a:xfrm>
            <a:off x="695840" y="441175"/>
            <a:ext cx="2064662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38338">
              <a:lnSpc>
                <a:spcPct val="80000"/>
              </a:lnSpc>
              <a:defRPr spc="-170" sz="8500"/>
            </a:lvl1pPr>
          </a:lstStyle>
          <a:p>
            <a:pPr/>
            <a:r>
              <a:t>Views over time, per category</a:t>
            </a:r>
          </a:p>
        </p:txBody>
      </p:sp>
      <p:sp>
        <p:nvSpPr>
          <p:cNvPr id="157" name="Music videos have a higher percentage of views…"/>
          <p:cNvSpPr txBox="1"/>
          <p:nvPr>
            <p:ph type="body" sz="quarter" idx="4294967295"/>
          </p:nvPr>
        </p:nvSpPr>
        <p:spPr>
          <a:xfrm>
            <a:off x="946116" y="10217143"/>
            <a:ext cx="17458632" cy="3363159"/>
          </a:xfrm>
          <a:prstGeom prst="rect">
            <a:avLst/>
          </a:prstGeom>
        </p:spPr>
        <p:txBody>
          <a:bodyPr anchor="t"/>
          <a:lstStyle/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Music videos have a higher percentage of views</a:t>
            </a:r>
          </a:p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Sports videos make a (minor) appearance</a:t>
            </a:r>
          </a:p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Other categories, even though trending, have less views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956" t="1714" r="23765" b="1714"/>
          <a:stretch>
            <a:fillRect/>
          </a:stretch>
        </p:blipFill>
        <p:spPr>
          <a:xfrm>
            <a:off x="8337152" y="3406197"/>
            <a:ext cx="7816461" cy="604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2038" t="2291" r="23805" b="2291"/>
          <a:stretch>
            <a:fillRect/>
          </a:stretch>
        </p:blipFill>
        <p:spPr>
          <a:xfrm>
            <a:off x="16325969" y="3496444"/>
            <a:ext cx="7674023" cy="5860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75680" t="30425" r="1100" b="19665"/>
          <a:stretch>
            <a:fillRect/>
          </a:stretch>
        </p:blipFill>
        <p:spPr>
          <a:xfrm>
            <a:off x="21728302" y="211399"/>
            <a:ext cx="2364385" cy="3016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1803" t="2370" r="23833" b="2370"/>
          <a:stretch>
            <a:fillRect/>
          </a:stretch>
        </p:blipFill>
        <p:spPr>
          <a:xfrm>
            <a:off x="362227" y="3496509"/>
            <a:ext cx="7708374" cy="5860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youtube-logo-png-1823.png" descr="youtube-logo-png-1823.png"/>
          <p:cNvPicPr>
            <a:picLocks noChangeAspect="1"/>
          </p:cNvPicPr>
          <p:nvPr/>
        </p:nvPicPr>
        <p:blipFill>
          <a:blip r:embed="rId3">
            <a:alphaModFix amt="42533"/>
            <a:extLst/>
          </a:blip>
          <a:srcRect l="25935" t="26072" r="25935" b="26072"/>
          <a:stretch>
            <a:fillRect/>
          </a:stretch>
        </p:blipFill>
        <p:spPr>
          <a:xfrm>
            <a:off x="18983001" y="9836143"/>
            <a:ext cx="6121697" cy="456500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66" name="US, GB, DE regions"/>
          <p:cNvSpPr txBox="1"/>
          <p:nvPr/>
        </p:nvSpPr>
        <p:spPr>
          <a:xfrm>
            <a:off x="670307" y="1701749"/>
            <a:ext cx="9779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defRPr sz="5500"/>
            </a:lvl1pPr>
          </a:lstStyle>
          <a:p>
            <a:pPr/>
            <a:r>
              <a:t>US, GB, DE regions</a:t>
            </a:r>
          </a:p>
        </p:txBody>
      </p:sp>
      <p:sp>
        <p:nvSpPr>
          <p:cNvPr id="167" name="Comments over time, per category"/>
          <p:cNvSpPr txBox="1"/>
          <p:nvPr/>
        </p:nvSpPr>
        <p:spPr>
          <a:xfrm>
            <a:off x="695840" y="441175"/>
            <a:ext cx="2064662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38338">
              <a:lnSpc>
                <a:spcPct val="80000"/>
              </a:lnSpc>
              <a:defRPr spc="-170" sz="8500"/>
            </a:lvl1pPr>
          </a:lstStyle>
          <a:p>
            <a:pPr/>
            <a:r>
              <a:t>Comments over time, per category</a:t>
            </a:r>
          </a:p>
        </p:txBody>
      </p:sp>
      <p:sp>
        <p:nvSpPr>
          <p:cNvPr id="168" name="Similar to views over time, per category…"/>
          <p:cNvSpPr txBox="1"/>
          <p:nvPr>
            <p:ph type="body" sz="quarter" idx="4294967295"/>
          </p:nvPr>
        </p:nvSpPr>
        <p:spPr>
          <a:xfrm>
            <a:off x="946116" y="10217143"/>
            <a:ext cx="17458632" cy="3363159"/>
          </a:xfrm>
          <a:prstGeom prst="rect">
            <a:avLst/>
          </a:prstGeom>
        </p:spPr>
        <p:txBody>
          <a:bodyPr anchor="t"/>
          <a:lstStyle/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Similar to views over time, per category</a:t>
            </a:r>
          </a:p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Film &amp; Animation category disappears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75680" t="30425" r="1100" b="19665"/>
          <a:stretch>
            <a:fillRect/>
          </a:stretch>
        </p:blipFill>
        <p:spPr>
          <a:xfrm>
            <a:off x="21728302" y="211399"/>
            <a:ext cx="2364385" cy="3016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1740" t="2298" r="19595" b="2298"/>
          <a:stretch>
            <a:fillRect/>
          </a:stretch>
        </p:blipFill>
        <p:spPr>
          <a:xfrm>
            <a:off x="7880772" y="3452391"/>
            <a:ext cx="8128126" cy="5860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2020" t="2166" r="20854" b="2166"/>
          <a:stretch>
            <a:fillRect/>
          </a:stretch>
        </p:blipFill>
        <p:spPr>
          <a:xfrm>
            <a:off x="16073977" y="3356744"/>
            <a:ext cx="8220077" cy="6052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1459" t="2050" r="21948" b="2050"/>
          <a:stretch>
            <a:fillRect/>
          </a:stretch>
        </p:blipFill>
        <p:spPr>
          <a:xfrm>
            <a:off x="26762" y="3479314"/>
            <a:ext cx="7873150" cy="586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youtube-logo-png-1823.png" descr="youtube-logo-png-1823.png"/>
          <p:cNvPicPr>
            <a:picLocks noChangeAspect="1"/>
          </p:cNvPicPr>
          <p:nvPr/>
        </p:nvPicPr>
        <p:blipFill>
          <a:blip r:embed="rId3">
            <a:alphaModFix amt="42533"/>
            <a:extLst/>
          </a:blip>
          <a:srcRect l="25935" t="26072" r="25935" b="26072"/>
          <a:stretch>
            <a:fillRect/>
          </a:stretch>
        </p:blipFill>
        <p:spPr>
          <a:xfrm>
            <a:off x="18983001" y="9836143"/>
            <a:ext cx="6121697" cy="456500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77" name="Categories, views and comments"/>
          <p:cNvSpPr txBox="1"/>
          <p:nvPr/>
        </p:nvSpPr>
        <p:spPr>
          <a:xfrm>
            <a:off x="670307" y="1701749"/>
            <a:ext cx="1187869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defRPr sz="5500"/>
            </a:lvl1pPr>
          </a:lstStyle>
          <a:p>
            <a:pPr/>
            <a:r>
              <a:t>Categories, views and comments</a:t>
            </a:r>
          </a:p>
        </p:txBody>
      </p:sp>
      <p:sp>
        <p:nvSpPr>
          <p:cNvPr id="178" name="Daily analysis of trending videos"/>
          <p:cNvSpPr txBox="1"/>
          <p:nvPr/>
        </p:nvSpPr>
        <p:spPr>
          <a:xfrm>
            <a:off x="695840" y="441175"/>
            <a:ext cx="2064662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38338">
              <a:lnSpc>
                <a:spcPct val="80000"/>
              </a:lnSpc>
              <a:defRPr spc="-170" sz="8500"/>
            </a:lvl1pPr>
          </a:lstStyle>
          <a:p>
            <a:pPr/>
            <a:r>
              <a:t>Daily analysis of trending videos</a:t>
            </a:r>
          </a:p>
        </p:txBody>
      </p:sp>
      <p:sp>
        <p:nvSpPr>
          <p:cNvPr id="179" name="Categories: Gaming in Brazil, People &amp; Blogs in Nepal…"/>
          <p:cNvSpPr txBox="1"/>
          <p:nvPr>
            <p:ph type="body" sz="quarter" idx="4294967295"/>
          </p:nvPr>
        </p:nvSpPr>
        <p:spPr>
          <a:xfrm>
            <a:off x="946116" y="10217143"/>
            <a:ext cx="17458632" cy="3363159"/>
          </a:xfrm>
          <a:prstGeom prst="rect">
            <a:avLst/>
          </a:prstGeom>
        </p:spPr>
        <p:txBody>
          <a:bodyPr anchor="t"/>
          <a:lstStyle/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Categories: Gaming in Brazil, People &amp; Blogs in Nepal</a:t>
            </a:r>
          </a:p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Views: Music in Brazil, Pets &amp; Animals in Kenya</a:t>
            </a:r>
          </a:p>
          <a:p>
            <a:pPr marL="609600" indent="-609600" defTabSz="2438338">
              <a:lnSpc>
                <a:spcPct val="70000"/>
              </a:lnSpc>
              <a:spcBef>
                <a:spcPts val="4500"/>
              </a:spcBef>
              <a:buSzPct val="123000"/>
              <a:defRPr sz="4800"/>
            </a:pPr>
            <a:r>
              <a:t>Comments: Music in every region, News &amp; Politics appears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328" t="2035" r="21816" b="2035"/>
          <a:stretch>
            <a:fillRect/>
          </a:stretch>
        </p:blipFill>
        <p:spPr>
          <a:xfrm>
            <a:off x="-68485" y="3298145"/>
            <a:ext cx="8198320" cy="597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1383" t="2040" r="22332" b="2040"/>
          <a:stretch>
            <a:fillRect/>
          </a:stretch>
        </p:blipFill>
        <p:spPr>
          <a:xfrm>
            <a:off x="8167885" y="3356486"/>
            <a:ext cx="8048176" cy="5905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2031" t="1893" r="22685" b="1893"/>
          <a:stretch>
            <a:fillRect/>
          </a:stretch>
        </p:blipFill>
        <p:spPr>
          <a:xfrm>
            <a:off x="16266937" y="3323545"/>
            <a:ext cx="8006783" cy="5971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60993" t="33332" r="11890" b="31065"/>
          <a:stretch>
            <a:fillRect/>
          </a:stretch>
        </p:blipFill>
        <p:spPr>
          <a:xfrm>
            <a:off x="18964257" y="89929"/>
            <a:ext cx="5395814" cy="2692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youtube-logo-png-1823.png" descr="youtube-logo-png-1823.png"/>
          <p:cNvPicPr>
            <a:picLocks noChangeAspect="1"/>
          </p:cNvPicPr>
          <p:nvPr/>
        </p:nvPicPr>
        <p:blipFill>
          <a:blip r:embed="rId3">
            <a:alphaModFix amt="42533"/>
            <a:extLst/>
          </a:blip>
          <a:srcRect l="25935" t="26072" r="25935" b="26072"/>
          <a:stretch>
            <a:fillRect/>
          </a:stretch>
        </p:blipFill>
        <p:spPr>
          <a:xfrm>
            <a:off x="18983001" y="9836143"/>
            <a:ext cx="6121697" cy="456500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88" name="Applicability and Future Perspectives"/>
          <p:cNvSpPr txBox="1"/>
          <p:nvPr/>
        </p:nvSpPr>
        <p:spPr>
          <a:xfrm>
            <a:off x="695840" y="441175"/>
            <a:ext cx="2064662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38338">
              <a:lnSpc>
                <a:spcPct val="80000"/>
              </a:lnSpc>
              <a:defRPr spc="-170" sz="8500"/>
            </a:lvl1pPr>
          </a:lstStyle>
          <a:p>
            <a:pPr/>
            <a:r>
              <a:t>Applicability and Future Perspectives</a:t>
            </a:r>
          </a:p>
        </p:txBody>
      </p:sp>
      <p:sp>
        <p:nvSpPr>
          <p:cNvPr id="189" name="Gain valuable insights into user behaviour, content trends and engagement…"/>
          <p:cNvSpPr txBox="1"/>
          <p:nvPr/>
        </p:nvSpPr>
        <p:spPr>
          <a:xfrm>
            <a:off x="758191" y="1710820"/>
            <a:ext cx="22867618" cy="11376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Gain valuable insights into user behaviour, content trends and engagement</a:t>
            </a:r>
          </a:p>
          <a:p>
            <a:pPr lvl="1" marL="1270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Optimize a YouTube channel or create more effective video content</a:t>
            </a:r>
          </a:p>
          <a:p>
            <a:pPr lvl="1" marL="1270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Examples: AHREFS and TubeBuddy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For the future:</a:t>
            </a:r>
          </a:p>
          <a:p>
            <a:pPr lvl="1" marL="1270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Analysis over time (extract data daily)</a:t>
            </a:r>
          </a:p>
          <a:p>
            <a:pPr lvl="1" marL="1270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Further analysis of the obtained data (e.g. sentiment analysis of comments)</a:t>
            </a:r>
          </a:p>
          <a:p>
            <a:pPr lvl="1" marL="1270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In depth exploration of the API to expand our analysis (extract more parameters)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