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97" r:id="rId6"/>
    <p:sldId id="277" r:id="rId7"/>
    <p:sldId id="259" r:id="rId8"/>
    <p:sldId id="281" r:id="rId9"/>
  </p:sldIdLst>
  <p:sldSz cx="9144000" cy="5143500" type="screen16x9"/>
  <p:notesSz cx="6858000" cy="9144000"/>
  <p:embeddedFontLst>
    <p:embeddedFont>
      <p:font typeface="Catamaran Light" pitchFamily="2" charset="77"/>
      <p:regular r:id="rId11"/>
      <p:bold r:id="rId12"/>
    </p:embeddedFont>
    <p:embeddedFont>
      <p:font typeface="Fira Sans Extra Condensed Medium" panose="020B0603050000020004" pitchFamily="34" charset="0"/>
      <p:regular r:id="rId13"/>
      <p:bold r:id="rId14"/>
      <p:italic r:id="rId15"/>
      <p:boldItalic r:id="rId16"/>
    </p:embeddedFont>
    <p:embeddedFont>
      <p:font typeface="Livvic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C39"/>
    <a:srgbClr val="192629"/>
    <a:srgbClr val="11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36CBF-62F0-4D9E-AFB7-4725F9667A17}">
  <a:tblStyle styleId="{06D36CBF-62F0-4D9E-AFB7-4725F9667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6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0" r:id="rId6"/>
    <p:sldLayoutId id="2147483665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 rot="-5400000" flipH="1">
            <a:off x="7272665" y="2335165"/>
            <a:ext cx="3358800" cy="383871"/>
          </a:xfrm>
          <a:prstGeom prst="rect">
            <a:avLst/>
          </a:prstGeom>
          <a:solidFill>
            <a:srgbClr val="192C39">
              <a:alpha val="8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228EA8-5837-3971-9112-4E891B65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7" y="-3"/>
            <a:ext cx="5143500" cy="5143500"/>
          </a:xfrm>
          <a:prstGeom prst="rect">
            <a:avLst/>
          </a:prstGeom>
        </p:spPr>
      </p:pic>
      <p:sp>
        <p:nvSpPr>
          <p:cNvPr id="128" name="Google Shape;128;p26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192C39">
              <a:alpha val="8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83663" y="203215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lt1"/>
                </a:solidFill>
              </a:rPr>
              <a:t>Car </a:t>
            </a:r>
            <a:r>
              <a:rPr lang="de-DE" dirty="0" err="1">
                <a:solidFill>
                  <a:schemeClr val="lt1"/>
                </a:solidFill>
              </a:rPr>
              <a:t>Accidents</a:t>
            </a:r>
            <a:r>
              <a:rPr lang="de-DE" dirty="0">
                <a:solidFill>
                  <a:schemeClr val="lt1"/>
                </a:solidFill>
              </a:rPr>
              <a:t> in France </a:t>
            </a:r>
            <a:br>
              <a:rPr lang="de-DE" dirty="0">
                <a:solidFill>
                  <a:schemeClr val="lt1"/>
                </a:solidFill>
              </a:rPr>
            </a:br>
            <a:br>
              <a:rPr lang="de-DE" sz="1500" dirty="0">
                <a:solidFill>
                  <a:schemeClr val="lt1"/>
                </a:solidFill>
              </a:rPr>
            </a:br>
            <a:r>
              <a:rPr lang="de-DE" sz="1400" b="0" dirty="0">
                <a:solidFill>
                  <a:schemeClr val="lt1"/>
                </a:solidFill>
              </a:rPr>
              <a:t>A Data Science Project </a:t>
            </a:r>
            <a:r>
              <a:rPr lang="de-DE" sz="1400" b="0" dirty="0" err="1">
                <a:solidFill>
                  <a:schemeClr val="lt1"/>
                </a:solidFill>
              </a:rPr>
              <a:t>of</a:t>
            </a:r>
            <a:br>
              <a:rPr lang="de-DE" sz="1400" b="0" dirty="0">
                <a:solidFill>
                  <a:schemeClr val="lt1"/>
                </a:solidFill>
              </a:rPr>
            </a:br>
            <a:br>
              <a:rPr lang="de-DE" sz="1400" b="0" dirty="0">
                <a:solidFill>
                  <a:schemeClr val="lt1"/>
                </a:solidFill>
              </a:rPr>
            </a:br>
            <a:r>
              <a:rPr lang="de-DE" sz="1400" b="0" dirty="0">
                <a:solidFill>
                  <a:schemeClr val="lt1"/>
                </a:solidFill>
              </a:rPr>
              <a:t>Tiago </a:t>
            </a:r>
            <a:r>
              <a:rPr lang="de-DE" sz="1400" b="0" dirty="0" err="1">
                <a:solidFill>
                  <a:schemeClr val="lt1"/>
                </a:solidFill>
              </a:rPr>
              <a:t>Russomanno</a:t>
            </a:r>
            <a:br>
              <a:rPr lang="de-DE" sz="1400" b="0" dirty="0">
                <a:solidFill>
                  <a:schemeClr val="lt1"/>
                </a:solidFill>
              </a:rPr>
            </a:br>
            <a:r>
              <a:rPr lang="de-DE" sz="1400" b="0" dirty="0">
                <a:solidFill>
                  <a:schemeClr val="lt1"/>
                </a:solidFill>
              </a:rPr>
              <a:t>Tobias Schulze</a:t>
            </a:r>
            <a:br>
              <a:rPr lang="de-DE" sz="1400" b="0" dirty="0">
                <a:solidFill>
                  <a:schemeClr val="lt1"/>
                </a:solidFill>
              </a:rPr>
            </a:br>
            <a:r>
              <a:rPr lang="de-DE" sz="1400" b="0" dirty="0">
                <a:solidFill>
                  <a:schemeClr val="lt1"/>
                </a:solidFill>
              </a:rPr>
              <a:t>Johanna Starkl</a:t>
            </a:r>
            <a:endParaRPr b="0"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rgbClr val="192C39">
              <a:alpha val="8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20030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Raw Data to Prepared Data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Stakes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&amp; DataViz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Summary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VIEW &amp; PERSPECTIVES</a:t>
            </a:r>
            <a:endParaRPr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solidFill>
            <a:srgbClr val="192C39">
              <a:alpha val="865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Google Shape;207;p32"/>
          <p:cNvSpPr/>
          <p:nvPr/>
        </p:nvSpPr>
        <p:spPr>
          <a:xfrm rot="-5400000">
            <a:off x="5789251" y="83425"/>
            <a:ext cx="1057500" cy="4224899"/>
          </a:xfrm>
          <a:prstGeom prst="rect">
            <a:avLst/>
          </a:prstGeom>
          <a:gradFill flip="none" rotWithShape="1">
            <a:gsLst>
              <a:gs pos="0">
                <a:srgbClr val="192C39">
                  <a:alpha val="70000"/>
                </a:srgbClr>
              </a:gs>
              <a:gs pos="100000">
                <a:srgbClr val="192C39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37496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ABOUT THE PROJECT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STAKES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77" name="Google Shape;177;p30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607473" y="0"/>
            <a:ext cx="3607500" cy="2636134"/>
          </a:xfrm>
          <a:prstGeom prst="rect">
            <a:avLst/>
          </a:prstGeom>
          <a:solidFill>
            <a:srgbClr val="192C39">
              <a:alpha val="61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9" name="Google Shape;179;p30"/>
          <p:cNvSpPr/>
          <p:nvPr/>
        </p:nvSpPr>
        <p:spPr>
          <a:xfrm>
            <a:off x="0" y="2632200"/>
            <a:ext cx="3607500" cy="2511300"/>
          </a:xfrm>
          <a:prstGeom prst="rect">
            <a:avLst/>
          </a:prstGeom>
          <a:solidFill>
            <a:srgbClr val="192C39">
              <a:alpha val="614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0" name="Google Shape;180;p30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1121571 x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type of vehicle &amp; engine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2509620 x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WHO was </a:t>
            </a:r>
            <a:r>
              <a:rPr lang="de-DE" dirty="0" err="1">
                <a:solidFill>
                  <a:schemeClr val="bg1"/>
                </a:solidFill>
              </a:rPr>
              <a:t>involved</a:t>
            </a:r>
            <a:endParaRPr lang="de-DE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WHAT </a:t>
            </a:r>
            <a:r>
              <a:rPr lang="de-DE" dirty="0" err="1">
                <a:solidFill>
                  <a:schemeClr val="bg1"/>
                </a:solidFill>
              </a:rPr>
              <a:t>happened</a:t>
            </a:r>
            <a:r>
              <a:rPr lang="de-DE" dirty="0">
                <a:solidFill>
                  <a:schemeClr val="bg1"/>
                </a:solidFill>
              </a:rPr>
              <a:t> WHERE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WHICH </a:t>
            </a:r>
            <a:r>
              <a:rPr lang="de-DE" dirty="0" err="1">
                <a:solidFill>
                  <a:schemeClr val="bg1"/>
                </a:solidFill>
              </a:rPr>
              <a:t>security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equipment</a:t>
            </a:r>
            <a:endParaRPr lang="de-DE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1121571 x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WHEN does it happen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WHERE and under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WHICH conditions does it happen</a:t>
            </a:r>
          </a:p>
        </p:txBody>
      </p:sp>
      <p:sp>
        <p:nvSpPr>
          <p:cNvPr id="184" name="Google Shape;184;p3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CHARACTERTISTICS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PLACES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1121571 x 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 Types &amp; Conditions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&amp; DataViz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9AA0E8-F808-4D00-7C25-A216DC310DEA}"/>
              </a:ext>
            </a:extLst>
          </p:cNvPr>
          <p:cNvSpPr txBox="1"/>
          <p:nvPr/>
        </p:nvSpPr>
        <p:spPr>
          <a:xfrm rot="19834355">
            <a:off x="791936" y="2246706"/>
            <a:ext cx="654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38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IN STREAMLIT</a:t>
            </a:r>
          </a:p>
        </p:txBody>
      </p:sp>
    </p:spTree>
    <p:extLst>
      <p:ext uri="{BB962C8B-B14F-4D97-AF65-F5344CB8AC3E}">
        <p14:creationId xmlns:p14="http://schemas.microsoft.com/office/powerpoint/2010/main" val="2926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7"/>
          <p:cNvGrpSpPr/>
          <p:nvPr/>
        </p:nvGrpSpPr>
        <p:grpSpPr>
          <a:xfrm>
            <a:off x="942975" y="2460601"/>
            <a:ext cx="6001362" cy="222300"/>
            <a:chOff x="1464850" y="436376"/>
            <a:chExt cx="6001362" cy="222300"/>
          </a:xfrm>
        </p:grpSpPr>
        <p:sp>
          <p:nvSpPr>
            <p:cNvPr id="467" name="Google Shape;467;p47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rgbClr val="19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7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rgbClr val="19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rgbClr val="19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rgbClr val="19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rgbClr val="19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2" name="Google Shape;472;p47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rgbClr val="192C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7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rgbClr val="192C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7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rgbClr val="192C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47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rgbClr val="192C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7"/>
          <p:cNvSpPr/>
          <p:nvPr/>
        </p:nvSpPr>
        <p:spPr>
          <a:xfrm>
            <a:off x="5314786" y="852975"/>
            <a:ext cx="1736801" cy="954300"/>
          </a:xfrm>
          <a:prstGeom prst="rect">
            <a:avLst/>
          </a:prstGeom>
          <a:solidFill>
            <a:srgbClr val="192C39">
              <a:alpha val="2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7" name="Google Shape;457;p47"/>
          <p:cNvSpPr/>
          <p:nvPr/>
        </p:nvSpPr>
        <p:spPr>
          <a:xfrm>
            <a:off x="2400300" y="832727"/>
            <a:ext cx="1587524" cy="954300"/>
          </a:xfrm>
          <a:prstGeom prst="rect">
            <a:avLst/>
          </a:prstGeom>
          <a:solidFill>
            <a:srgbClr val="192C39">
              <a:alpha val="2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8" name="Google Shape;458;p47"/>
          <p:cNvSpPr/>
          <p:nvPr/>
        </p:nvSpPr>
        <p:spPr>
          <a:xfrm>
            <a:off x="3889388" y="3657600"/>
            <a:ext cx="1530412" cy="954300"/>
          </a:xfrm>
          <a:prstGeom prst="rect">
            <a:avLst/>
          </a:prstGeom>
          <a:solidFill>
            <a:srgbClr val="192C39">
              <a:alpha val="2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9" name="Google Shape;459;p47"/>
          <p:cNvSpPr/>
          <p:nvPr/>
        </p:nvSpPr>
        <p:spPr>
          <a:xfrm>
            <a:off x="6718313" y="3657600"/>
            <a:ext cx="352500" cy="954300"/>
          </a:xfrm>
          <a:prstGeom prst="rect">
            <a:avLst/>
          </a:prstGeom>
          <a:solidFill>
            <a:srgbClr val="192C39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7"/>
          <p:cNvSpPr/>
          <p:nvPr/>
        </p:nvSpPr>
        <p:spPr>
          <a:xfrm>
            <a:off x="942974" y="3657600"/>
            <a:ext cx="1543125" cy="954300"/>
          </a:xfrm>
          <a:prstGeom prst="rect">
            <a:avLst/>
          </a:prstGeom>
          <a:solidFill>
            <a:srgbClr val="192C39">
              <a:alpha val="2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</p:txBody>
      </p:sp>
      <p:cxnSp>
        <p:nvCxnSpPr>
          <p:cNvPr id="461" name="Google Shape;461;p47"/>
          <p:cNvCxnSpPr/>
          <p:nvPr/>
        </p:nvCxnSpPr>
        <p:spPr>
          <a:xfrm rot="10800000">
            <a:off x="251145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rgbClr val="192C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7"/>
          <p:cNvCxnSpPr/>
          <p:nvPr/>
        </p:nvCxnSpPr>
        <p:spPr>
          <a:xfrm rot="10800000">
            <a:off x="542610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rgbClr val="192C3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47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64" name="Google Shape;464;p47"/>
          <p:cNvSpPr txBox="1"/>
          <p:nvPr/>
        </p:nvSpPr>
        <p:spPr>
          <a:xfrm>
            <a:off x="2509641" y="876056"/>
            <a:ext cx="1851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Pre-Processing &amp;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Feature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DataViz</a:t>
            </a:r>
            <a:endParaRPr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248610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STAGE 2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5419800" y="894694"/>
            <a:ext cx="1851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MODELLING</a:t>
            </a:r>
            <a:endParaRPr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540075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STAGE 4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8" name="Google Shape;478;p47"/>
          <p:cNvCxnSpPr/>
          <p:nvPr/>
        </p:nvCxnSpPr>
        <p:spPr>
          <a:xfrm rot="10800000">
            <a:off x="3987825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rgbClr val="192C3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47"/>
          <p:cNvSpPr txBox="1"/>
          <p:nvPr/>
        </p:nvSpPr>
        <p:spPr>
          <a:xfrm>
            <a:off x="3998679" y="3699319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Correlation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Analysis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First Run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of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XGBoost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and Random Forest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with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lang="de-DE" sz="1200" i="1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grav</a:t>
            </a:r>
            <a:endParaRPr sz="1200" i="1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80" name="Google Shape;480;p47"/>
          <p:cNvSpPr txBox="1"/>
          <p:nvPr/>
        </p:nvSpPr>
        <p:spPr>
          <a:xfrm>
            <a:off x="3999490" y="3140035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STAGE 3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81" name="Google Shape;481;p47"/>
          <p:cNvCxnSpPr/>
          <p:nvPr/>
        </p:nvCxnSpPr>
        <p:spPr>
          <a:xfrm rot="10800000">
            <a:off x="10446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rgbClr val="192C3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47"/>
          <p:cNvSpPr txBox="1"/>
          <p:nvPr/>
        </p:nvSpPr>
        <p:spPr>
          <a:xfrm>
            <a:off x="1008156" y="3699319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Import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of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Raw Data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Fix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issues</a:t>
            </a:r>
            <a:endParaRPr lang="de-DE"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Merge</a:t>
            </a:r>
            <a:r>
              <a:rPr lang="de-DE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</a:t>
            </a:r>
          </a:p>
        </p:txBody>
      </p:sp>
      <p:sp>
        <p:nvSpPr>
          <p:cNvPr id="483" name="Google Shape;483;p47"/>
          <p:cNvSpPr txBox="1"/>
          <p:nvPr/>
        </p:nvSpPr>
        <p:spPr>
          <a:xfrm>
            <a:off x="1028775" y="3140035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STAGE 1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84" name="Google Shape;484;p47"/>
          <p:cNvCxnSpPr/>
          <p:nvPr/>
        </p:nvCxnSpPr>
        <p:spPr>
          <a:xfrm rot="10800000">
            <a:off x="68358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rgbClr val="192C3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7"/>
          <p:cNvSpPr txBox="1"/>
          <p:nvPr/>
        </p:nvSpPr>
        <p:spPr>
          <a:xfrm>
            <a:off x="6858075" y="4191640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86" name="Google Shape;486;p47"/>
          <p:cNvSpPr txBox="1"/>
          <p:nvPr/>
        </p:nvSpPr>
        <p:spPr>
          <a:xfrm>
            <a:off x="6833187" y="3140035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STAGE 5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" name="Google Shape;479;p47">
            <a:extLst>
              <a:ext uri="{FF2B5EF4-FFF2-40B4-BE49-F238E27FC236}">
                <a16:creationId xmlns:a16="http://schemas.microsoft.com/office/drawing/2014/main" id="{23B42959-CAFE-277D-499F-143EE6AB73DB}"/>
              </a:ext>
            </a:extLst>
          </p:cNvPr>
          <p:cNvSpPr txBox="1"/>
          <p:nvPr/>
        </p:nvSpPr>
        <p:spPr>
          <a:xfrm>
            <a:off x="6820023" y="3657600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gradFill flip="none" rotWithShape="1">
            <a:gsLst>
              <a:gs pos="0">
                <a:srgbClr val="192C39">
                  <a:alpha val="33000"/>
                </a:srgbClr>
              </a:gs>
              <a:gs pos="100000">
                <a:srgbClr val="192C39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MODELS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gradFill flip="none" rotWithShape="1">
            <a:gsLst>
              <a:gs pos="0">
                <a:srgbClr val="192C39">
                  <a:alpha val="33000"/>
                </a:srgbClr>
              </a:gs>
              <a:gs pos="100000">
                <a:srgbClr val="192C39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25F8F5-E278-1C3F-ADBC-5E046D853FD0}"/>
              </a:ext>
            </a:extLst>
          </p:cNvPr>
          <p:cNvSpPr txBox="1"/>
          <p:nvPr/>
        </p:nvSpPr>
        <p:spPr>
          <a:xfrm rot="19834355">
            <a:off x="791936" y="2200540"/>
            <a:ext cx="6547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dirty="0">
                <a:solidFill>
                  <a:srgbClr val="C00000"/>
                </a:solidFill>
              </a:rPr>
              <a:t>IN STREAMLIT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Himmel, Gebäude, draußen, Feuerwerk enthält.&#10;&#10;Automatisch generierte Beschreibung">
            <a:extLst>
              <a:ext uri="{FF2B5EF4-FFF2-40B4-BE49-F238E27FC236}">
                <a16:creationId xmlns:a16="http://schemas.microsoft.com/office/drawing/2014/main" id="{EE4612B6-2C15-CE49-1782-8AB62898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" y="0"/>
            <a:ext cx="5143500" cy="5143500"/>
          </a:xfrm>
          <a:prstGeom prst="rect">
            <a:avLst/>
          </a:prstGeom>
        </p:spPr>
      </p:pic>
      <p:sp>
        <p:nvSpPr>
          <p:cNvPr id="577" name="Google Shape;577;p51"/>
          <p:cNvSpPr/>
          <p:nvPr/>
        </p:nvSpPr>
        <p:spPr>
          <a:xfrm rot="5400000">
            <a:off x="4947168" y="205200"/>
            <a:ext cx="3358800" cy="5026500"/>
          </a:xfrm>
          <a:prstGeom prst="rect">
            <a:avLst/>
          </a:prstGeom>
          <a:solidFill>
            <a:srgbClr val="192C39">
              <a:alpha val="8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5891218" y="376500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578" name="Google Shape;578;p51"/>
          <p:cNvSpPr txBox="1">
            <a:spLocks noGrp="1"/>
          </p:cNvSpPr>
          <p:nvPr>
            <p:ph type="subTitle" idx="1"/>
          </p:nvPr>
        </p:nvSpPr>
        <p:spPr>
          <a:xfrm>
            <a:off x="5891218" y="2314225"/>
            <a:ext cx="28563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lt1"/>
                </a:solidFill>
              </a:rPr>
              <a:t>Merry Christmas and a Happy New Year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" name="Google Shape;3823;p59">
            <a:extLst>
              <a:ext uri="{FF2B5EF4-FFF2-40B4-BE49-F238E27FC236}">
                <a16:creationId xmlns:a16="http://schemas.microsoft.com/office/drawing/2014/main" id="{C10E75B7-86BB-A4B5-5259-0777098513B5}"/>
              </a:ext>
            </a:extLst>
          </p:cNvPr>
          <p:cNvGrpSpPr/>
          <p:nvPr/>
        </p:nvGrpSpPr>
        <p:grpSpPr>
          <a:xfrm>
            <a:off x="7454392" y="3286803"/>
            <a:ext cx="371883" cy="365691"/>
            <a:chOff x="860940" y="2746477"/>
            <a:chExt cx="371883" cy="365691"/>
          </a:xfrm>
          <a:solidFill>
            <a:schemeClr val="bg1"/>
          </a:solidFill>
        </p:grpSpPr>
        <p:sp>
          <p:nvSpPr>
            <p:cNvPr id="11" name="Google Shape;3824;p59">
              <a:extLst>
                <a:ext uri="{FF2B5EF4-FFF2-40B4-BE49-F238E27FC236}">
                  <a16:creationId xmlns:a16="http://schemas.microsoft.com/office/drawing/2014/main" id="{9B081BE2-2C83-895A-79BB-CB961D96101D}"/>
                </a:ext>
              </a:extLst>
            </p:cNvPr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25;p59">
              <a:extLst>
                <a:ext uri="{FF2B5EF4-FFF2-40B4-BE49-F238E27FC236}">
                  <a16:creationId xmlns:a16="http://schemas.microsoft.com/office/drawing/2014/main" id="{18D8FBD0-31DD-8A77-1987-A6E24CE3BE6E}"/>
                </a:ext>
              </a:extLst>
            </p:cNvPr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6;p59">
              <a:extLst>
                <a:ext uri="{FF2B5EF4-FFF2-40B4-BE49-F238E27FC236}">
                  <a16:creationId xmlns:a16="http://schemas.microsoft.com/office/drawing/2014/main" id="{3644E374-76A3-E274-E7DE-F94ABD9BD60D}"/>
                </a:ext>
              </a:extLst>
            </p:cNvPr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7;p59">
              <a:extLst>
                <a:ext uri="{FF2B5EF4-FFF2-40B4-BE49-F238E27FC236}">
                  <a16:creationId xmlns:a16="http://schemas.microsoft.com/office/drawing/2014/main" id="{12D61E61-778A-6859-6DCE-A88C498C29B2}"/>
                </a:ext>
              </a:extLst>
            </p:cNvPr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8;p59">
              <a:extLst>
                <a:ext uri="{FF2B5EF4-FFF2-40B4-BE49-F238E27FC236}">
                  <a16:creationId xmlns:a16="http://schemas.microsoft.com/office/drawing/2014/main" id="{7E94F82D-5383-5A49-45A4-BEB4EDDCCCDA}"/>
                </a:ext>
              </a:extLst>
            </p:cNvPr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979;p59">
            <a:extLst>
              <a:ext uri="{FF2B5EF4-FFF2-40B4-BE49-F238E27FC236}">
                <a16:creationId xmlns:a16="http://schemas.microsoft.com/office/drawing/2014/main" id="{CC4F3D3E-9956-DFE8-8F4F-FBA6B2E682CE}"/>
              </a:ext>
            </a:extLst>
          </p:cNvPr>
          <p:cNvSpPr/>
          <p:nvPr/>
        </p:nvSpPr>
        <p:spPr>
          <a:xfrm>
            <a:off x="6647986" y="3306159"/>
            <a:ext cx="355434" cy="326981"/>
          </a:xfrm>
          <a:custGeom>
            <a:avLst/>
            <a:gdLst/>
            <a:ahLst/>
            <a:cxnLst/>
            <a:rect l="l" t="t" r="r" b="b"/>
            <a:pathLst>
              <a:path w="11193" h="10297" extrusionOk="0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Bildschirmpräsentation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Catamaran Light</vt:lpstr>
      <vt:lpstr>Fira Sans Extra Condensed Medium</vt:lpstr>
      <vt:lpstr>Livvic</vt:lpstr>
      <vt:lpstr>Roboto</vt:lpstr>
      <vt:lpstr>Engineering Project Proposal by Slidesgo</vt:lpstr>
      <vt:lpstr>Car Accidents in France   A Data Science Project of  Tiago Russomanno Tobias Schulze Johanna Starkl</vt:lpstr>
      <vt:lpstr>TABLE OF CONTENTS</vt:lpstr>
      <vt:lpstr>ABOUT THE PROJECT</vt:lpstr>
      <vt:lpstr>DATA</vt:lpstr>
      <vt:lpstr>DATA EXPLORATION &amp; DataViz</vt:lpstr>
      <vt:lpstr>DATA PROCESSING</vt:lpstr>
      <vt:lpstr>OUR MODELS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in France   A Data Science Project of  Tiago Russomano Tobias Schulze Johanna Starkl</dc:title>
  <cp:lastModifiedBy>Johanna Starkl</cp:lastModifiedBy>
  <cp:revision>6</cp:revision>
  <dcterms:modified xsi:type="dcterms:W3CDTF">2023-12-07T08:27:23Z</dcterms:modified>
</cp:coreProperties>
</file>