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5F5DC"/>
    <a:srgbClr val="F5D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52" autoAdjust="0"/>
    <p:restoredTop sz="85801" autoAdjust="0"/>
  </p:normalViewPr>
  <p:slideViewPr>
    <p:cSldViewPr snapToGrid="0">
      <p:cViewPr varScale="1">
        <p:scale>
          <a:sx n="78" d="100"/>
          <a:sy n="78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F7FE-F02B-45D5-B08A-284AAA8511F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3028-5B9F-4B1F-B2A6-0D15ACF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Conseguimos garantir o 3 ponto através do uso de </a:t>
            </a:r>
            <a:r>
              <a:rPr lang="pt-PT" dirty="0" err="1"/>
              <a:t>Transactions</a:t>
            </a: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3028-5B9F-4B1F-B2A6-0D15ACF3FD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E88F-668E-CDD1-233B-E00DF9DA4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F236-ABE8-C0BB-AE7D-E7501A175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26C2-1B82-D52D-F19D-7134A27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DB53-69A1-6741-D649-8D948316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F7AB-999F-972D-5140-90F3952E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AC0B-3479-74A2-60BB-D1CCD7A5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A8631-44C3-8760-D28C-9AF2379F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B216-C4BF-1ADC-FD5F-E5E45B7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2C12-D253-9ABE-6B32-B8CF6A6F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439C-9135-AEB0-C798-3685FA7B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B0D35-B113-94D7-B23E-31E54499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6378B-298F-16A7-D4C6-0AF378F9C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9522-BE06-AE2B-3A88-61F7B847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735A-F973-188B-26DB-CE98C10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FB23-5730-563B-8672-75F95569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A2-E79A-8745-7924-FDAF1E41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DB57-5655-6C42-43C3-085DCDB2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3B91-F1A6-8D2D-8618-FD615614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3BCF-F2E6-A871-53FE-2A4C8EF5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728E-B95B-A508-943A-AEA9605D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FB09-D629-1B7F-94DC-97887A0F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4B734-BD0F-1820-7ACB-2A0D9377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209C-8A66-9BEE-EFC1-83D107AD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1EA3-2E59-648A-B7B2-CECCFB4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AC68-27CA-35FD-1B32-29678EE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321A-9BF8-74C1-474B-3FFA90BD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62B-75F4-28B9-9480-E5741D11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E2E41-04F4-FB17-CC59-27F82C19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284CD-B0D4-5913-0DAB-01E590A8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8CEE-0121-47D9-BB57-4F37A8B4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CD64-9C61-BD05-357E-F7A92AEC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85D-634B-59D4-2BF4-0C7C40ED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B106-513F-18CC-72C1-ECCC4592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FBAA-C0D9-23D9-FACB-34BC81F1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76B5D-6617-A08F-178E-4E355AA81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95FEC-2A3E-4B72-0FC2-D84734FF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301FB-3731-8CBD-E2C7-856A763F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625FB-AE46-A596-726F-97479723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AD361-E783-CF57-09A5-FC89AAB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D2D8-7728-BC8D-4D34-A5342255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BA58A-79FA-EA82-0141-7C0C56FC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5837B-A381-F22A-AEF4-89096A78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22C70-10D6-3D1B-8EAC-EB701CD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74D51-4131-C950-9BE8-1038F6F0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128C3-A53C-4006-13DE-9EE0B040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4808E-FA63-C95D-A790-D657FC80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33-E122-6DF1-FD0F-CC2130E9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92C1-818D-14DD-9025-E3CC2943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3223-66DC-3599-44EA-B8E4ADCF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687F-BE98-E544-C34D-60C79E6F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44F9-3B4B-DB49-0683-BCF611AB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F63F0-1A53-A02F-589A-CD32AB2D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A9F1-58E8-B536-C48F-0D0293B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9E55C-7B51-0729-87DF-FF8F3C568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9CE6-5212-815D-974D-724749BC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74661-EEBB-42DD-0258-EED9AE43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A464-20CA-B715-8747-E012E0F4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BC4C2-0B53-A9D9-9491-63CEFED3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D36E7-4DA9-B5AE-3634-52294DFA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13F8-AD14-ABE6-C06E-47134973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5131-858F-BC7F-7708-2CEABD56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F7551-AEE9-4758-8C90-FB0961C5E9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6345-3BF1-A607-A885-FD3C406B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ED09-F6B3-BAF9-B250-8142438D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6A29-5397-F5B5-6D43-A02A5C15D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048" y="1867625"/>
            <a:ext cx="5549900" cy="1127919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DETI STORE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79A2-FE97-8D87-E1D9-C64DF5BA8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11" y="5217947"/>
            <a:ext cx="4140200" cy="1460080"/>
          </a:xfrm>
        </p:spPr>
        <p:txBody>
          <a:bodyPr>
            <a:normAutofit/>
          </a:bodyPr>
          <a:lstStyle/>
          <a:p>
            <a:pPr algn="l"/>
            <a:r>
              <a:rPr lang="pt-PT" sz="18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Group</a:t>
            </a:r>
            <a:r>
              <a:rPr lang="pt-PT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P2G3   </a:t>
            </a:r>
            <a:r>
              <a:rPr lang="pt-PT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Tiago Fonseca 107266</a:t>
            </a:r>
          </a:p>
          <a:p>
            <a:pPr algn="l"/>
            <a:r>
              <a:rPr lang="pt-PT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       - João Gaspar     114514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C72F7-20F2-262D-CDFD-917B3C1E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368" y="5217947"/>
            <a:ext cx="3169861" cy="6270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87B76-1161-C6A9-7E46-2AFC69ACB076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FBBED0D4-F908-C6B4-71A9-55CC3047B55D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2FBA5-FACA-8D12-5B39-EA74F89F4D77}"/>
              </a:ext>
            </a:extLst>
          </p:cNvPr>
          <p:cNvSpPr txBox="1"/>
          <p:nvPr/>
        </p:nvSpPr>
        <p:spPr>
          <a:xfrm>
            <a:off x="5143500" y="2995544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Base de Dados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523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8F51-DA40-6554-8C69-4525944D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2471-8043-F1E1-415B-4E957D8C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059"/>
            <a:ext cx="10515600" cy="759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dirty="0"/>
              <a:t>Online merchandising </a:t>
            </a:r>
            <a:r>
              <a:rPr lang="pt-PT" dirty="0" err="1"/>
              <a:t>store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views</a:t>
            </a: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53B22E-E82B-6F45-51CF-38EA70D2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C3084-CEB5-6486-8E8C-9568B31F0E48}"/>
              </a:ext>
            </a:extLst>
          </p:cNvPr>
          <p:cNvCxnSpPr>
            <a:endCxn id="3" idx="2"/>
          </p:cNvCxnSpPr>
          <p:nvPr/>
        </p:nvCxnSpPr>
        <p:spPr bwMode="auto">
          <a:xfrm flipV="1">
            <a:off x="6095997" y="2584798"/>
            <a:ext cx="0" cy="3690872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0E345-87AD-29C8-85F0-5FF4BCC00ECD}"/>
              </a:ext>
            </a:extLst>
          </p:cNvPr>
          <p:cNvCxnSpPr/>
          <p:nvPr/>
        </p:nvCxnSpPr>
        <p:spPr bwMode="auto">
          <a:xfrm flipH="1">
            <a:off x="6096000" y="2585364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1D1BC-9E61-0D2F-B588-0813EA7BB996}"/>
              </a:ext>
            </a:extLst>
          </p:cNvPr>
          <p:cNvCxnSpPr/>
          <p:nvPr/>
        </p:nvCxnSpPr>
        <p:spPr bwMode="auto">
          <a:xfrm flipH="1">
            <a:off x="6096000" y="2585364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8FD262-413A-2AA9-0D6B-AB20F977A9AE}"/>
              </a:ext>
            </a:extLst>
          </p:cNvPr>
          <p:cNvCxnSpPr/>
          <p:nvPr/>
        </p:nvCxnSpPr>
        <p:spPr bwMode="auto">
          <a:xfrm flipH="1">
            <a:off x="990600" y="2585166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DAB2E3-066A-96D0-F9D7-12E0EBA5D8BA}"/>
              </a:ext>
            </a:extLst>
          </p:cNvPr>
          <p:cNvCxnSpPr/>
          <p:nvPr/>
        </p:nvCxnSpPr>
        <p:spPr bwMode="auto">
          <a:xfrm flipV="1">
            <a:off x="990600" y="2585364"/>
            <a:ext cx="0" cy="3692359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8AD00C-7E50-14B2-8068-D9E106EBC44A}"/>
              </a:ext>
            </a:extLst>
          </p:cNvPr>
          <p:cNvCxnSpPr/>
          <p:nvPr/>
        </p:nvCxnSpPr>
        <p:spPr bwMode="auto">
          <a:xfrm>
            <a:off x="990599" y="6277723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8FA31-82DC-DD2F-5B2A-C36D2BACDF80}"/>
              </a:ext>
            </a:extLst>
          </p:cNvPr>
          <p:cNvCxnSpPr/>
          <p:nvPr/>
        </p:nvCxnSpPr>
        <p:spPr bwMode="auto">
          <a:xfrm flipV="1">
            <a:off x="6095997" y="6275670"/>
            <a:ext cx="5105399" cy="2053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D9C838-EBDE-ABD5-F8AE-9D397509116B}"/>
              </a:ext>
            </a:extLst>
          </p:cNvPr>
          <p:cNvCxnSpPr/>
          <p:nvPr/>
        </p:nvCxnSpPr>
        <p:spPr bwMode="auto">
          <a:xfrm flipV="1">
            <a:off x="11201400" y="2585364"/>
            <a:ext cx="0" cy="3690306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5BFC77-F405-AF53-177D-905D22C17BCB}"/>
              </a:ext>
            </a:extLst>
          </p:cNvPr>
          <p:cNvSpPr txBox="1"/>
          <p:nvPr/>
        </p:nvSpPr>
        <p:spPr>
          <a:xfrm>
            <a:off x="2846578" y="2601224"/>
            <a:ext cx="95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err="1"/>
              <a:t>User</a:t>
            </a:r>
            <a:endParaRPr lang="en-US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FB006-CC9D-C824-0EFF-A8104CB62FBF}"/>
              </a:ext>
            </a:extLst>
          </p:cNvPr>
          <p:cNvSpPr txBox="1"/>
          <p:nvPr/>
        </p:nvSpPr>
        <p:spPr>
          <a:xfrm>
            <a:off x="8104377" y="2582052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err="1"/>
              <a:t>Admin</a:t>
            </a:r>
            <a:endParaRPr lang="en-US" sz="28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6C3ABB8-8805-8813-3662-C0412811B323}"/>
              </a:ext>
            </a:extLst>
          </p:cNvPr>
          <p:cNvSpPr txBox="1">
            <a:spLocks/>
          </p:cNvSpPr>
          <p:nvPr/>
        </p:nvSpPr>
        <p:spPr>
          <a:xfrm>
            <a:off x="990599" y="3332777"/>
            <a:ext cx="5105399" cy="294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Create</a:t>
            </a:r>
            <a:r>
              <a:rPr lang="pt-PT" sz="2400" dirty="0"/>
              <a:t> </a:t>
            </a:r>
            <a:r>
              <a:rPr lang="pt-PT" sz="2400" dirty="0" err="1"/>
              <a:t>Account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2-Step </a:t>
            </a:r>
            <a:r>
              <a:rPr lang="pt-PT" sz="2400" dirty="0" err="1"/>
              <a:t>Authentication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Edit</a:t>
            </a:r>
            <a:r>
              <a:rPr lang="pt-PT" sz="2400" dirty="0"/>
              <a:t> </a:t>
            </a:r>
            <a:r>
              <a:rPr lang="pt-PT" sz="2400" dirty="0" err="1"/>
              <a:t>account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Add</a:t>
            </a:r>
            <a:r>
              <a:rPr lang="pt-PT" sz="2400" dirty="0"/>
              <a:t>/Remove </a:t>
            </a:r>
            <a:r>
              <a:rPr lang="pt-PT" sz="2400" dirty="0" err="1"/>
              <a:t>Items</a:t>
            </a:r>
            <a:r>
              <a:rPr lang="pt-PT" sz="2400" dirty="0"/>
              <a:t> </a:t>
            </a:r>
            <a:r>
              <a:rPr lang="pt-PT" sz="2400" dirty="0" err="1"/>
              <a:t>from</a:t>
            </a:r>
            <a:r>
              <a:rPr lang="pt-PT" sz="2400" dirty="0"/>
              <a:t> </a:t>
            </a:r>
            <a:r>
              <a:rPr lang="pt-PT" sz="2400" dirty="0" err="1"/>
              <a:t>Cart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en-US" sz="2400" dirty="0"/>
              <a:t>Make orders of products on carts and manage them</a:t>
            </a:r>
          </a:p>
          <a:p>
            <a:pPr>
              <a:buFont typeface="Aptos" panose="020B0004020202020204" pitchFamily="34" charset="0"/>
              <a:buChar char="›"/>
            </a:pPr>
            <a:r>
              <a:rPr lang="en-US" sz="2400" dirty="0"/>
              <a:t>Make reviews on products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C6F230F-6C3B-4C33-CC10-483563E94AED}"/>
              </a:ext>
            </a:extLst>
          </p:cNvPr>
          <p:cNvSpPr txBox="1">
            <a:spLocks/>
          </p:cNvSpPr>
          <p:nvPr/>
        </p:nvSpPr>
        <p:spPr>
          <a:xfrm>
            <a:off x="6095997" y="3302013"/>
            <a:ext cx="5105399" cy="294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Manage</a:t>
            </a:r>
            <a:r>
              <a:rPr lang="pt-PT" sz="2400" dirty="0"/>
              <a:t> stock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products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Add</a:t>
            </a:r>
            <a:r>
              <a:rPr lang="pt-PT" sz="2400" dirty="0"/>
              <a:t>, remove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edit</a:t>
            </a:r>
            <a:r>
              <a:rPr lang="pt-PT" sz="2400" dirty="0"/>
              <a:t> </a:t>
            </a:r>
            <a:r>
              <a:rPr lang="pt-PT" sz="2400" dirty="0" err="1"/>
              <a:t>products</a:t>
            </a:r>
            <a:r>
              <a:rPr lang="pt-PT" sz="2400" dirty="0"/>
              <a:t> to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shop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Manage</a:t>
            </a:r>
            <a:r>
              <a:rPr lang="pt-PT" sz="2400" dirty="0"/>
              <a:t> </a:t>
            </a:r>
            <a:r>
              <a:rPr lang="pt-PT" sz="2400" dirty="0" err="1"/>
              <a:t>client’s</a:t>
            </a:r>
            <a:r>
              <a:rPr lang="pt-PT" sz="2400" dirty="0"/>
              <a:t> </a:t>
            </a:r>
            <a:r>
              <a:rPr lang="pt-PT" sz="2400" dirty="0" err="1"/>
              <a:t>orders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en-US" sz="2400" dirty="0"/>
              <a:t>See </a:t>
            </a:r>
            <a:r>
              <a:rPr lang="pt-PT" sz="2400" dirty="0" err="1"/>
              <a:t>shop</a:t>
            </a:r>
            <a:r>
              <a:rPr lang="pt-PT" sz="2400" dirty="0"/>
              <a:t> </a:t>
            </a:r>
            <a:r>
              <a:rPr lang="pt-PT" sz="2400" dirty="0" err="1"/>
              <a:t>statistics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0CDC99-ADE7-1B08-AB04-714C824B61B5}"/>
              </a:ext>
            </a:extLst>
          </p:cNvPr>
          <p:cNvCxnSpPr/>
          <p:nvPr/>
        </p:nvCxnSpPr>
        <p:spPr bwMode="auto">
          <a:xfrm>
            <a:off x="487250" y="6360973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oliennummernplatzhalter 1">
            <a:extLst>
              <a:ext uri="{FF2B5EF4-FFF2-40B4-BE49-F238E27FC236}">
                <a16:creationId xmlns:a16="http://schemas.microsoft.com/office/drawing/2014/main" id="{99BD0611-D57A-940E-E1DD-5235A49CFDE6}"/>
              </a:ext>
            </a:extLst>
          </p:cNvPr>
          <p:cNvSpPr txBox="1">
            <a:spLocks/>
          </p:cNvSpPr>
          <p:nvPr/>
        </p:nvSpPr>
        <p:spPr>
          <a:xfrm>
            <a:off x="537211" y="6480242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</p:spTree>
    <p:extLst>
      <p:ext uri="{BB962C8B-B14F-4D97-AF65-F5344CB8AC3E}">
        <p14:creationId xmlns:p14="http://schemas.microsoft.com/office/powerpoint/2010/main" val="40733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7D49-E6B7-C654-FE05-02813C61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err="1"/>
              <a:t>Security</a:t>
            </a:r>
            <a:r>
              <a:rPr lang="pt-PT" dirty="0"/>
              <a:t> – </a:t>
            </a:r>
            <a:r>
              <a:rPr lang="pt-PT" dirty="0" err="1"/>
              <a:t>Provide</a:t>
            </a:r>
            <a:r>
              <a:rPr lang="pt-PT" dirty="0"/>
              <a:t> 2FA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Emergency</a:t>
            </a:r>
            <a:r>
              <a:rPr lang="pt-PT" dirty="0"/>
              <a:t> </a:t>
            </a:r>
            <a:r>
              <a:rPr lang="pt-PT" dirty="0" err="1"/>
              <a:t>codes</a:t>
            </a:r>
            <a:r>
              <a:rPr lang="pt-PT" dirty="0"/>
              <a:t> for </a:t>
            </a:r>
            <a:r>
              <a:rPr lang="pt-PT" dirty="0" err="1"/>
              <a:t>users</a:t>
            </a:r>
            <a:r>
              <a:rPr lang="pt-PT" dirty="0"/>
              <a:t>, </a:t>
            </a:r>
            <a:r>
              <a:rPr lang="pt-PT" dirty="0" err="1"/>
              <a:t>securing</a:t>
            </a:r>
            <a:r>
              <a:rPr lang="pt-PT" dirty="0"/>
              <a:t> 		   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authentication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accounts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Performance – </a:t>
            </a:r>
            <a:r>
              <a:rPr lang="pt-PT" dirty="0" err="1"/>
              <a:t>Ensure</a:t>
            </a:r>
            <a:r>
              <a:rPr lang="pt-PT" dirty="0"/>
              <a:t> </a:t>
            </a:r>
            <a:r>
              <a:rPr lang="pt-PT" dirty="0" err="1"/>
              <a:t>smooth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quick</a:t>
            </a:r>
            <a:r>
              <a:rPr lang="pt-PT" dirty="0"/>
              <a:t> response 				 times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Reliability</a:t>
            </a:r>
            <a:r>
              <a:rPr lang="pt-PT" dirty="0"/>
              <a:t> – </a:t>
            </a:r>
            <a:r>
              <a:rPr lang="pt-PT" dirty="0" err="1"/>
              <a:t>Persist</a:t>
            </a:r>
            <a:r>
              <a:rPr lang="pt-PT" dirty="0"/>
              <a:t> </a:t>
            </a:r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after</a:t>
            </a:r>
            <a:r>
              <a:rPr lang="pt-PT" dirty="0"/>
              <a:t> </a:t>
            </a:r>
            <a:r>
              <a:rPr lang="pt-PT" dirty="0" err="1"/>
              <a:t>issues</a:t>
            </a:r>
            <a:r>
              <a:rPr lang="pt-PT" dirty="0"/>
              <a:t>, </a:t>
            </a:r>
            <a:r>
              <a:rPr lang="pt-PT" dirty="0" err="1"/>
              <a:t>maintaining</a:t>
            </a:r>
            <a:r>
              <a:rPr lang="pt-PT" dirty="0"/>
              <a:t> 	                    		       </a:t>
            </a:r>
            <a:r>
              <a:rPr lang="pt-PT" dirty="0" err="1"/>
              <a:t>integrity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critical</a:t>
            </a:r>
            <a:r>
              <a:rPr lang="pt-PT" dirty="0"/>
              <a:t> </a:t>
            </a:r>
            <a:r>
              <a:rPr lang="pt-PT" dirty="0" err="1"/>
              <a:t>information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Ease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use – </a:t>
            </a:r>
            <a:r>
              <a:rPr lang="pt-PT" dirty="0" err="1"/>
              <a:t>Intuitive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accessible</a:t>
            </a:r>
            <a:r>
              <a:rPr lang="pt-PT" dirty="0"/>
              <a:t> interface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784C69-46A4-FE09-6764-18D853D071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Non-</a:t>
            </a:r>
            <a:r>
              <a:rPr lang="pt-PT" b="1" dirty="0" err="1"/>
              <a:t>functional</a:t>
            </a:r>
            <a:r>
              <a:rPr lang="pt-PT" b="1" dirty="0"/>
              <a:t> </a:t>
            </a:r>
            <a:r>
              <a:rPr lang="pt-PT" b="1" dirty="0" err="1"/>
              <a:t>Requirements</a:t>
            </a:r>
            <a:endParaRPr lang="en-US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CD1AB7-7296-44CF-A201-D7E2ACA2B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ACB67-8333-E119-A65C-53F23ED7C3DB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0747246C-F32B-473F-D149-6C9895017B4E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</p:spTree>
    <p:extLst>
      <p:ext uri="{BB962C8B-B14F-4D97-AF65-F5344CB8AC3E}">
        <p14:creationId xmlns:p14="http://schemas.microsoft.com/office/powerpoint/2010/main" val="4259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EF4C18-E7E2-3C44-DEA0-FAB9895F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Entity-Relationship</a:t>
            </a:r>
            <a:r>
              <a:rPr lang="pt-PT" b="1" dirty="0"/>
              <a:t> </a:t>
            </a:r>
            <a:r>
              <a:rPr lang="pt-PT" b="1" dirty="0" err="1"/>
              <a:t>Diagram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777ADF-C764-16C8-614E-0BE0A127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17EE0245-F8BD-6A27-59F4-42D0E9AD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25" y="1659307"/>
            <a:ext cx="7296352" cy="4951905"/>
          </a:xfrm>
          <a:prstGeom prst="rect">
            <a:avLst/>
          </a:prstGeom>
          <a:ln w="6350">
            <a:solidFill>
              <a:srgbClr val="33333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1B000-61DA-127E-988F-38D9F028375C}"/>
              </a:ext>
            </a:extLst>
          </p:cNvPr>
          <p:cNvSpPr txBox="1"/>
          <p:nvPr/>
        </p:nvSpPr>
        <p:spPr>
          <a:xfrm>
            <a:off x="224425" y="2735877"/>
            <a:ext cx="444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/>
              <a:t>Main</a:t>
            </a:r>
            <a:r>
              <a:rPr lang="pt-PT" sz="2000" b="1" dirty="0"/>
              <a:t> </a:t>
            </a:r>
            <a:r>
              <a:rPr lang="pt-PT" sz="2000" b="1" dirty="0" err="1"/>
              <a:t>Entities</a:t>
            </a:r>
            <a:r>
              <a:rPr lang="pt-PT" sz="2000" b="1" dirty="0"/>
              <a:t> </a:t>
            </a:r>
            <a:r>
              <a:rPr lang="pt-PT" sz="2000" b="1" dirty="0" err="1"/>
              <a:t>and</a:t>
            </a:r>
            <a:r>
              <a:rPr lang="pt-PT" sz="2000" b="1" dirty="0"/>
              <a:t> </a:t>
            </a:r>
            <a:r>
              <a:rPr lang="pt-PT" sz="2000" b="1" dirty="0" err="1"/>
              <a:t>relationships</a:t>
            </a:r>
            <a:r>
              <a:rPr lang="pt-PT" sz="2000" b="1" dirty="0"/>
              <a:t>:</a:t>
            </a:r>
          </a:p>
          <a:p>
            <a:endParaRPr lang="pt-PT" sz="2000" b="1" dirty="0"/>
          </a:p>
          <a:p>
            <a:r>
              <a:rPr lang="en-US" sz="2000" b="1" dirty="0"/>
              <a:t>Users</a:t>
            </a:r>
          </a:p>
          <a:p>
            <a:r>
              <a:rPr lang="en-US" sz="2000" dirty="0"/>
              <a:t> 	Have </a:t>
            </a:r>
            <a:r>
              <a:rPr lang="en-US" sz="2000" b="1" dirty="0"/>
              <a:t>Emergency Codes</a:t>
            </a:r>
          </a:p>
          <a:p>
            <a:r>
              <a:rPr lang="en-US" sz="2000" dirty="0"/>
              <a:t>	Have </a:t>
            </a:r>
            <a:r>
              <a:rPr lang="en-US" sz="2000" b="1" dirty="0"/>
              <a:t>Shopping Cart</a:t>
            </a:r>
          </a:p>
          <a:p>
            <a:r>
              <a:rPr lang="en-US" sz="2000" b="1" dirty="0"/>
              <a:t>		     </a:t>
            </a:r>
            <a:r>
              <a:rPr lang="en-US" sz="2000" dirty="0"/>
              <a:t>Contains </a:t>
            </a:r>
            <a:r>
              <a:rPr lang="en-US" sz="2000" b="1" dirty="0"/>
              <a:t>Products</a:t>
            </a:r>
          </a:p>
          <a:p>
            <a:r>
              <a:rPr lang="en-US" sz="2000" b="1" dirty="0"/>
              <a:t>	</a:t>
            </a:r>
            <a:r>
              <a:rPr lang="en-US" sz="2000" dirty="0"/>
              <a:t>Have </a:t>
            </a:r>
            <a:r>
              <a:rPr lang="en-US" sz="2000" b="1" dirty="0"/>
              <a:t>Orders</a:t>
            </a:r>
          </a:p>
          <a:p>
            <a:r>
              <a:rPr lang="en-US" sz="2000" dirty="0"/>
              <a:t>		      Contains </a:t>
            </a:r>
            <a:r>
              <a:rPr lang="en-US" sz="2000" b="1" dirty="0"/>
              <a:t>Products</a:t>
            </a:r>
          </a:p>
          <a:p>
            <a:r>
              <a:rPr lang="en-US" sz="2000" dirty="0"/>
              <a:t>	Make </a:t>
            </a:r>
            <a:r>
              <a:rPr lang="en-US" sz="2000" b="1" dirty="0"/>
              <a:t>Reviews</a:t>
            </a:r>
          </a:p>
          <a:p>
            <a:r>
              <a:rPr lang="en-US" sz="2000" dirty="0"/>
              <a:t>		      On </a:t>
            </a:r>
            <a:r>
              <a:rPr lang="en-US" sz="2000" b="1" dirty="0"/>
              <a:t>Products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E1D45D-2026-83D6-2DFF-9A1B17C03213}"/>
              </a:ext>
            </a:extLst>
          </p:cNvPr>
          <p:cNvCxnSpPr>
            <a:cxnSpLocks/>
          </p:cNvCxnSpPr>
          <p:nvPr/>
        </p:nvCxnSpPr>
        <p:spPr>
          <a:xfrm>
            <a:off x="588175" y="3709887"/>
            <a:ext cx="621500" cy="148393"/>
          </a:xfrm>
          <a:prstGeom prst="bentConnector3">
            <a:avLst>
              <a:gd name="adj1" fmla="val 9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EA1B51-AC00-43F7-61D9-B017B7A63900}"/>
              </a:ext>
            </a:extLst>
          </p:cNvPr>
          <p:cNvCxnSpPr>
            <a:cxnSpLocks/>
          </p:cNvCxnSpPr>
          <p:nvPr/>
        </p:nvCxnSpPr>
        <p:spPr>
          <a:xfrm>
            <a:off x="594525" y="3709887"/>
            <a:ext cx="615150" cy="425372"/>
          </a:xfrm>
          <a:prstGeom prst="bentConnector3">
            <a:avLst>
              <a:gd name="adj1" fmla="val 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57FF074-BE90-5345-617D-CEE94F31EA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02" y="3961875"/>
            <a:ext cx="944741" cy="647695"/>
          </a:xfrm>
          <a:prstGeom prst="bentConnector3">
            <a:avLst>
              <a:gd name="adj1" fmla="val 997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681E3C4-52C7-9E05-89E5-E51B63B48694}"/>
              </a:ext>
            </a:extLst>
          </p:cNvPr>
          <p:cNvCxnSpPr>
            <a:cxnSpLocks/>
          </p:cNvCxnSpPr>
          <p:nvPr/>
        </p:nvCxnSpPr>
        <p:spPr>
          <a:xfrm>
            <a:off x="2166936" y="5518677"/>
            <a:ext cx="276225" cy="159043"/>
          </a:xfrm>
          <a:prstGeom prst="bentConnector3">
            <a:avLst>
              <a:gd name="adj1" fmla="val 1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00C59CC-AB49-C6E8-3A20-509A888B51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377" y="4271844"/>
            <a:ext cx="1547991" cy="647694"/>
          </a:xfrm>
          <a:prstGeom prst="bentConnector3">
            <a:avLst>
              <a:gd name="adj1" fmla="val 996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4B762F8-6DF3-D4BA-EF4C-7718FC474C7E}"/>
              </a:ext>
            </a:extLst>
          </p:cNvPr>
          <p:cNvCxnSpPr>
            <a:cxnSpLocks/>
          </p:cNvCxnSpPr>
          <p:nvPr/>
        </p:nvCxnSpPr>
        <p:spPr>
          <a:xfrm>
            <a:off x="2155822" y="4909918"/>
            <a:ext cx="276225" cy="159043"/>
          </a:xfrm>
          <a:prstGeom prst="bentConnector3">
            <a:avLst>
              <a:gd name="adj1" fmla="val 1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66C55CB-FA9D-D275-E90F-0C8FFFFD1DA1}"/>
              </a:ext>
            </a:extLst>
          </p:cNvPr>
          <p:cNvCxnSpPr>
            <a:cxnSpLocks/>
          </p:cNvCxnSpPr>
          <p:nvPr/>
        </p:nvCxnSpPr>
        <p:spPr>
          <a:xfrm>
            <a:off x="2109786" y="4285722"/>
            <a:ext cx="276225" cy="159043"/>
          </a:xfrm>
          <a:prstGeom prst="bentConnector3">
            <a:avLst>
              <a:gd name="adj1" fmla="val 1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3B57A-C29B-AAA6-DBB6-0CCFA2D4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Relational</a:t>
            </a:r>
            <a:r>
              <a:rPr lang="pt-PT" b="1" dirty="0"/>
              <a:t> </a:t>
            </a:r>
            <a:r>
              <a:rPr lang="pt-PT" b="1" dirty="0" err="1"/>
              <a:t>Schema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6E5C78-C28C-F9AF-9FD1-348F1910F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D2B4B6-B2F3-F880-3B80-17E81244CA58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812CDF1B-298C-BC8B-3C5A-B3CCB34D1EA3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0C7F0-8B4D-52D4-240C-DD6CBE56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426119"/>
            <a:ext cx="6833347" cy="4619727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19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884FD9-C8D7-E72D-A52C-AF5C89CD0F57}"/>
              </a:ext>
            </a:extLst>
          </p:cNvPr>
          <p:cNvSpPr/>
          <p:nvPr/>
        </p:nvSpPr>
        <p:spPr>
          <a:xfrm>
            <a:off x="329997" y="3684147"/>
            <a:ext cx="1266356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>
                <a:solidFill>
                  <a:schemeClr val="bg1"/>
                </a:solidFill>
                <a:cs typeface="Arial" panose="020B0604020202020204" pitchFamily="34" charset="0"/>
              </a:rPr>
              <a:t>UDF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B0D7C-1B86-534E-7012-6FE61542B779}"/>
              </a:ext>
            </a:extLst>
          </p:cNvPr>
          <p:cNvSpPr/>
          <p:nvPr/>
        </p:nvSpPr>
        <p:spPr>
          <a:xfrm>
            <a:off x="3853807" y="1739049"/>
            <a:ext cx="2472852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Procedures</a:t>
            </a:r>
            <a:endParaRPr lang="pt-PT" sz="3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B9159-B7C6-AD6F-C51B-C589A3F76219}"/>
              </a:ext>
            </a:extLst>
          </p:cNvPr>
          <p:cNvSpPr/>
          <p:nvPr/>
        </p:nvSpPr>
        <p:spPr>
          <a:xfrm>
            <a:off x="329997" y="1741105"/>
            <a:ext cx="1266356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View</a:t>
            </a:r>
            <a:endParaRPr lang="pt-PT" sz="3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E3E31F-A2FD-7D20-0EAB-A27D38E3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Database</a:t>
            </a:r>
            <a:r>
              <a:rPr lang="pt-PT" b="1" dirty="0"/>
              <a:t> </a:t>
            </a:r>
            <a:r>
              <a:rPr lang="pt-PT" b="1" dirty="0" err="1"/>
              <a:t>Resources</a:t>
            </a:r>
            <a:endParaRPr lang="en-US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8014C31-F46F-A100-90B7-0CF7DECA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28C23-7273-7912-C4E7-E77F337F7F52}"/>
              </a:ext>
            </a:extLst>
          </p:cNvPr>
          <p:cNvSpPr/>
          <p:nvPr/>
        </p:nvSpPr>
        <p:spPr>
          <a:xfrm>
            <a:off x="329997" y="2237806"/>
            <a:ext cx="3111947" cy="1281927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Available_Products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CompleteUserData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51D932-C31C-BEFC-8B77-8B94F8B6532F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99623585-9AF2-7A4C-7B2F-B513D15E8769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95664-2014-B51D-64C7-F161A944A2DC}"/>
              </a:ext>
            </a:extLst>
          </p:cNvPr>
          <p:cNvSpPr/>
          <p:nvPr/>
        </p:nvSpPr>
        <p:spPr>
          <a:xfrm>
            <a:off x="330000" y="4197750"/>
            <a:ext cx="2878880" cy="1788462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searchProducts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getProductById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getUserCart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getUserOrders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getMonthlySalesTable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EFAC7-F309-FF1F-B423-E0856D94066B}"/>
              </a:ext>
            </a:extLst>
          </p:cNvPr>
          <p:cNvSpPr/>
          <p:nvPr/>
        </p:nvSpPr>
        <p:spPr>
          <a:xfrm>
            <a:off x="3853807" y="2237806"/>
            <a:ext cx="2622758" cy="1281927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deleteUser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updateAccount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updateProduct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ACB69F-F5DC-3876-97EA-A12CC7732619}"/>
              </a:ext>
            </a:extLst>
          </p:cNvPr>
          <p:cNvSpPr/>
          <p:nvPr/>
        </p:nvSpPr>
        <p:spPr>
          <a:xfrm>
            <a:off x="7229186" y="3701049"/>
            <a:ext cx="1556468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Trigger</a:t>
            </a:r>
            <a:endParaRPr lang="pt-PT" sz="3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A91FD-2D21-AA69-E86A-5DBE80B5861E}"/>
              </a:ext>
            </a:extLst>
          </p:cNvPr>
          <p:cNvSpPr/>
          <p:nvPr/>
        </p:nvSpPr>
        <p:spPr>
          <a:xfrm>
            <a:off x="7229186" y="4197750"/>
            <a:ext cx="2557365" cy="1281927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singleReviewPerUser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updateTotalOrderPrice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A99214-B934-14FC-1D0C-D38B64C9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Database</a:t>
            </a:r>
            <a:r>
              <a:rPr lang="pt-PT" b="1" dirty="0"/>
              <a:t> </a:t>
            </a:r>
            <a:r>
              <a:rPr lang="pt-PT" b="1" dirty="0" err="1"/>
              <a:t>Resources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1E38EB-08B0-02C2-D66A-C39E7EA8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32594-ABD7-DC5B-0E9F-F599A5770560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9A97AB4B-483C-2872-CD66-82DE4FCF6BDF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99075-5CE4-0DBF-F3B8-C0096CF6C0A6}"/>
              </a:ext>
            </a:extLst>
          </p:cNvPr>
          <p:cNvSpPr txBox="1"/>
          <p:nvPr/>
        </p:nvSpPr>
        <p:spPr>
          <a:xfrm>
            <a:off x="838200" y="2117733"/>
            <a:ext cx="8539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In </a:t>
            </a:r>
            <a:r>
              <a:rPr lang="pt-PT" sz="2000" dirty="0" err="1"/>
              <a:t>order</a:t>
            </a:r>
            <a:r>
              <a:rPr lang="pt-PT" sz="2000" dirty="0"/>
              <a:t> to </a:t>
            </a:r>
            <a:r>
              <a:rPr lang="pt-PT" sz="2000" dirty="0" err="1"/>
              <a:t>boost</a:t>
            </a:r>
            <a:r>
              <a:rPr lang="pt-PT" sz="2000" dirty="0"/>
              <a:t> </a:t>
            </a:r>
            <a:r>
              <a:rPr lang="pt-PT" sz="2000" dirty="0" err="1"/>
              <a:t>query’s</a:t>
            </a:r>
            <a:r>
              <a:rPr lang="pt-PT" sz="2000" dirty="0"/>
              <a:t> performance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created</a:t>
            </a:r>
            <a:r>
              <a:rPr lang="pt-PT" sz="2000" dirty="0"/>
              <a:t> </a:t>
            </a:r>
            <a:r>
              <a:rPr lang="pt-PT" sz="2000" dirty="0" err="1"/>
              <a:t>several</a:t>
            </a:r>
            <a:r>
              <a:rPr lang="pt-PT" sz="2000" dirty="0"/>
              <a:t> </a:t>
            </a:r>
            <a:r>
              <a:rPr lang="pt-PT" sz="2000" dirty="0" err="1"/>
              <a:t>useful</a:t>
            </a:r>
            <a:r>
              <a:rPr lang="pt-PT" sz="2000" dirty="0"/>
              <a:t> </a:t>
            </a:r>
            <a:r>
              <a:rPr lang="pt-PT" sz="2000" dirty="0" err="1"/>
              <a:t>index’s</a:t>
            </a:r>
            <a:r>
              <a:rPr lang="pt-PT" sz="2000" dirty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56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API deployment with RStudio Connect: Flask">
            <a:extLst>
              <a:ext uri="{FF2B5EF4-FFF2-40B4-BE49-F238E27FC236}">
                <a16:creationId xmlns:a16="http://schemas.microsoft.com/office/drawing/2014/main" id="{1F4D07F7-D71C-5808-FD6D-48D03FF36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46" y="1576331"/>
            <a:ext cx="3130063" cy="208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5B12-CC3D-8B3B-513B-B40A548B7F75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954BDAEA-FC2F-55C3-D687-CC91C909B518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53C47A74-DB24-A4C3-EE80-1524F310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15" y="3663039"/>
            <a:ext cx="1905126" cy="208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ED0C9200-4F02-2016-6B0D-42D0D2F0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3" y="2319713"/>
            <a:ext cx="4843542" cy="268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62BA969-30A9-4798-5542-9E070A30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Technology</a:t>
            </a:r>
            <a:r>
              <a:rPr lang="pt-PT" b="1" dirty="0"/>
              <a:t> </a:t>
            </a:r>
            <a:r>
              <a:rPr lang="pt-PT" b="1" dirty="0" err="1"/>
              <a:t>Used</a:t>
            </a:r>
            <a:endParaRPr lang="en-US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F8D69B7-4396-EDAC-4CC3-CEF0C950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CB4B12-09E6-7179-3669-5C9D333AB971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84DB2E3-2A4E-85BB-2C29-4816C5179712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0F2F27-1E1A-E2F3-D7A9-7BF2D4DF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/>
              <a:t>DEMO</a:t>
            </a:r>
            <a:endParaRPr lang="en-US" b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3BE919-0BF7-718C-2F7F-3874DDDB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8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258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 Black</vt:lpstr>
      <vt:lpstr>Aptos</vt:lpstr>
      <vt:lpstr>Aptos Display</vt:lpstr>
      <vt:lpstr>Arial</vt:lpstr>
      <vt:lpstr>Calibri Light</vt:lpstr>
      <vt:lpstr>Office Theme</vt:lpstr>
      <vt:lpstr>DETI STORE</vt:lpstr>
      <vt:lpstr>Introduction</vt:lpstr>
      <vt:lpstr>PowerPoint Presentation</vt:lpstr>
      <vt:lpstr>Entity-Relationship Diagram</vt:lpstr>
      <vt:lpstr>Relational Schema</vt:lpstr>
      <vt:lpstr>Database Resources</vt:lpstr>
      <vt:lpstr>Database Resources</vt:lpstr>
      <vt:lpstr>Technology Used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STORE</dc:title>
  <dc:creator>João Gaspar</dc:creator>
  <cp:lastModifiedBy>João Paulo</cp:lastModifiedBy>
  <cp:revision>1</cp:revision>
  <dcterms:created xsi:type="dcterms:W3CDTF">2024-05-29T18:20:00Z</dcterms:created>
  <dcterms:modified xsi:type="dcterms:W3CDTF">2024-05-29T22:49:15Z</dcterms:modified>
</cp:coreProperties>
</file>