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58" r:id="rId12"/>
    <p:sldId id="271" r:id="rId13"/>
    <p:sldId id="272" r:id="rId14"/>
    <p:sldId id="273" r:id="rId15"/>
    <p:sldId id="260" r:id="rId1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3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sz="3200" noProof="0" dirty="0" err="1"/>
            <a:t>Big</a:t>
          </a:r>
          <a:r>
            <a:rPr lang="pt-PT" sz="3200" noProof="0" dirty="0"/>
            <a:t> data</a:t>
          </a:r>
          <a:r>
            <a:rPr lang="pt-PT" sz="3700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sz="3200" noProof="0" dirty="0"/>
            <a:t>Base dados-</a:t>
          </a:r>
          <a:r>
            <a:rPr lang="pt-PT" sz="3200" noProof="0" dirty="0" err="1"/>
            <a:t>MySQL</a:t>
          </a:r>
          <a:endParaRPr lang="pt-PT" sz="32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LinFactNeighborX="147" custLinFactNeighborY="339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 custLinFactNeighborX="-1464" custLinFactNeighborY="-915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GenBank</a:t>
          </a:r>
          <a:r>
            <a:rPr lang="pt-PT" noProof="0" dirty="0"/>
            <a:t> File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Webscrapping</a:t>
          </a:r>
          <a:endParaRPr lang="pt-PT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Inserção e obtenção de dados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1603" custLinFactNeighborY="-3740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ue destaqu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Y="2137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destaqu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 destaque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28200" y="-638056"/>
          <a:ext cx="4954351" cy="4954351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91529" y="561095"/>
          <a:ext cx="10460990" cy="10507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7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noProof="0" dirty="0" err="1"/>
            <a:t>Big</a:t>
          </a:r>
          <a:r>
            <a:rPr lang="pt-PT" sz="3200" kern="1200" noProof="0" dirty="0"/>
            <a:t> data</a:t>
          </a:r>
          <a:r>
            <a:rPr lang="pt-PT" sz="3700" kern="1200" noProof="0" dirty="0"/>
            <a:t>	</a:t>
          </a:r>
        </a:p>
      </dsp:txBody>
      <dsp:txXfrm>
        <a:off x="691529" y="561095"/>
        <a:ext cx="10460990" cy="1050799"/>
      </dsp:txXfrm>
    </dsp:sp>
    <dsp:sp modelId="{07CB3071-D555-47DA-A36A-69EB91531FD8}">
      <dsp:nvSpPr>
        <dsp:cNvPr id="0" name=""/>
        <dsp:cNvSpPr/>
      </dsp:nvSpPr>
      <dsp:spPr>
        <a:xfrm>
          <a:off x="173" y="382104"/>
          <a:ext cx="1313498" cy="131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6152" y="2101965"/>
          <a:ext cx="10460990" cy="10507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072" tIns="81280" rIns="81280" bIns="8128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noProof="0" dirty="0"/>
            <a:t>Base dados-</a:t>
          </a:r>
          <a:r>
            <a:rPr lang="pt-PT" sz="3200" kern="1200" noProof="0" dirty="0" err="1"/>
            <a:t>MySQL</a:t>
          </a:r>
          <a:endParaRPr lang="pt-PT" sz="3200" kern="1200" noProof="0" dirty="0"/>
        </a:p>
      </dsp:txBody>
      <dsp:txXfrm>
        <a:off x="676152" y="2101965"/>
        <a:ext cx="10460990" cy="1050799"/>
      </dsp:txXfrm>
    </dsp:sp>
    <dsp:sp modelId="{3F8116AC-FAC3-4E95-9865-93CCFEB191B9}">
      <dsp:nvSpPr>
        <dsp:cNvPr id="0" name=""/>
        <dsp:cNvSpPr/>
      </dsp:nvSpPr>
      <dsp:spPr>
        <a:xfrm>
          <a:off x="19402" y="1970616"/>
          <a:ext cx="1313498" cy="1313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46485" y="440694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GenBank</a:t>
          </a:r>
          <a:r>
            <a:rPr lang="pt-PT" sz="2400" kern="1200" noProof="0" dirty="0"/>
            <a:t> File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525927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Webscrapping</a:t>
          </a:r>
          <a:endParaRPr lang="pt-PT" sz="24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Inserção e obtenção de dados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19/01/2023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19/01/2023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19/01/2023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771435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solidFill>
                  <a:schemeClr val="bg1"/>
                </a:solidFill>
              </a:rPr>
              <a:t>Implementação de uma base de dados para ficheiros </a:t>
            </a:r>
            <a:r>
              <a:rPr lang="pt-PT" dirty="0" err="1">
                <a:solidFill>
                  <a:schemeClr val="bg1"/>
                </a:solidFill>
              </a:rPr>
              <a:t>GenBank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42" y="5686493"/>
            <a:ext cx="10993546" cy="484822"/>
          </a:xfrm>
        </p:spPr>
        <p:txBody>
          <a:bodyPr rtlCol="0"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Joana Araújo PG49836, Mariana Silva PG45966, Tiago Silva PG49849</a:t>
            </a:r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P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EB726E-3247-02A1-9FB3-82D01899804C}"/>
              </a:ext>
            </a:extLst>
          </p:cNvPr>
          <p:cNvSpPr txBox="1">
            <a:spLocks/>
          </p:cNvSpPr>
          <p:nvPr/>
        </p:nvSpPr>
        <p:spPr>
          <a:xfrm>
            <a:off x="997064" y="5450285"/>
            <a:ext cx="11029616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Conexão à base de dados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033B880-35E4-21CF-030A-14CA0895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1" y="953146"/>
            <a:ext cx="5822959" cy="39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6" y="1104053"/>
            <a:ext cx="10986474" cy="43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42CE16-64FB-DDE7-6AB3-7577E4228022}"/>
              </a:ext>
            </a:extLst>
          </p:cNvPr>
          <p:cNvSpPr/>
          <p:nvPr/>
        </p:nvSpPr>
        <p:spPr>
          <a:xfrm>
            <a:off x="0" y="2471980"/>
            <a:ext cx="12192000" cy="95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B6EDB0-8F39-2EC1-182B-E2FC4E1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96" y="592367"/>
            <a:ext cx="8713407" cy="55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F12DCB-CFC1-0B8F-1B11-B6168C4DA0B8}"/>
              </a:ext>
            </a:extLst>
          </p:cNvPr>
          <p:cNvSpPr/>
          <p:nvPr/>
        </p:nvSpPr>
        <p:spPr>
          <a:xfrm>
            <a:off x="0" y="4486761"/>
            <a:ext cx="12192000" cy="94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CA8AB3-97F4-88F4-D059-94DE853B83F2}"/>
              </a:ext>
            </a:extLst>
          </p:cNvPr>
          <p:cNvSpPr/>
          <p:nvPr/>
        </p:nvSpPr>
        <p:spPr>
          <a:xfrm>
            <a:off x="0" y="1278610"/>
            <a:ext cx="12192000" cy="94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6EBEA4-AC8F-F601-3E42-126D89B8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89" y="728271"/>
            <a:ext cx="8291023" cy="56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9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7D704E0-627A-ADB0-1F1C-F35002FA52DB}"/>
              </a:ext>
            </a:extLst>
          </p:cNvPr>
          <p:cNvSpPr txBox="1">
            <a:spLocks/>
          </p:cNvSpPr>
          <p:nvPr/>
        </p:nvSpPr>
        <p:spPr>
          <a:xfrm>
            <a:off x="1162384" y="4171674"/>
            <a:ext cx="11029616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800" dirty="0"/>
              <a:t>Perspetivas futuras</a:t>
            </a:r>
          </a:p>
        </p:txBody>
      </p:sp>
    </p:spTree>
    <p:extLst>
      <p:ext uri="{BB962C8B-B14F-4D97-AF65-F5344CB8AC3E}">
        <p14:creationId xmlns:p14="http://schemas.microsoft.com/office/powerpoint/2010/main" val="351688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Obrigado!!!!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4ED2B-ADEE-8BC3-6ADF-FC29A335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graphicFrame>
        <p:nvGraphicFramePr>
          <p:cNvPr id="4" name="Marcador de Posição de Conteúdo 5" descr="SmartArt">
            <a:extLst>
              <a:ext uri="{FF2B5EF4-FFF2-40B4-BE49-F238E27FC236}">
                <a16:creationId xmlns:a16="http://schemas.microsoft.com/office/drawing/2014/main" id="{A3BC385A-6CCB-3658-9378-B20C4A074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21501"/>
              </p:ext>
            </p:extLst>
          </p:nvPr>
        </p:nvGraphicFramePr>
        <p:xfrm>
          <a:off x="581025" y="2181225"/>
          <a:ext cx="11156545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50A84ABC-CA26-9FDB-8E2B-236F82D7426E}"/>
              </a:ext>
            </a:extLst>
          </p:cNvPr>
          <p:cNvSpPr txBox="1"/>
          <p:nvPr/>
        </p:nvSpPr>
        <p:spPr>
          <a:xfrm>
            <a:off x="5350474" y="4487808"/>
            <a:ext cx="649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odelo de dados mais flexível, maior escalabilidade;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esempenho superior, características de base dados relacionais.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F6D649-8E21-0688-B45A-BB3F70D514A1}"/>
              </a:ext>
            </a:extLst>
          </p:cNvPr>
          <p:cNvSpPr txBox="1"/>
          <p:nvPr/>
        </p:nvSpPr>
        <p:spPr>
          <a:xfrm>
            <a:off x="3669957" y="2896912"/>
            <a:ext cx="794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xtremamente úteis no mundo moderno onde somos constantemente bombardeados com informações;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A5062A-8D5E-F51D-BA80-67A472FD4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14" y="2545071"/>
            <a:ext cx="1490721" cy="13372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A24AE5-6019-F65F-7E35-820738C9DC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688" t="8213" r="12445" b="3426"/>
          <a:stretch/>
        </p:blipFill>
        <p:spPr>
          <a:xfrm>
            <a:off x="469814" y="4125712"/>
            <a:ext cx="1490722" cy="13841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716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31C89-D088-38DB-D983-01038ABC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324" y="688562"/>
            <a:ext cx="6210905" cy="1013800"/>
          </a:xfrm>
        </p:spPr>
        <p:txBody>
          <a:bodyPr/>
          <a:lstStyle/>
          <a:p>
            <a:r>
              <a:rPr lang="pt-PT" dirty="0" err="1"/>
              <a:t>GenBank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5C8FDA-9F33-9EC5-F830-5C6D9C4E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5" y="1189723"/>
            <a:ext cx="5139988" cy="55526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3AC989-CB4A-3439-AFD9-3F06E9BF757C}"/>
              </a:ext>
            </a:extLst>
          </p:cNvPr>
          <p:cNvSpPr txBox="1"/>
          <p:nvPr/>
        </p:nvSpPr>
        <p:spPr>
          <a:xfrm>
            <a:off x="5948324" y="1988706"/>
            <a:ext cx="5662484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asta biblioteca pública de sequências de proteínas e nucleótidos;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É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anotada com informação biológica e bibliográfica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P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Está está dividida em: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-descrição da sequência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P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-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nome científico;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-</a:t>
            </a: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taxonomia; </a:t>
            </a:r>
          </a:p>
          <a:p>
            <a:pPr algn="just">
              <a:lnSpc>
                <a:spcPct val="150000"/>
              </a:lnSpc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-citações bibliográficas;</a:t>
            </a:r>
          </a:p>
          <a:p>
            <a:pPr algn="just">
              <a:lnSpc>
                <a:spcPct val="150000"/>
              </a:lnSpc>
            </a:pPr>
            <a:r>
              <a:rPr lang="pt-PT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-tabela de características.</a:t>
            </a:r>
            <a:endParaRPr lang="pt-P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Objetivos do projeto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56200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23C59EA-2D42-663C-592A-EEF4B9321E24}"/>
              </a:ext>
            </a:extLst>
          </p:cNvPr>
          <p:cNvSpPr/>
          <p:nvPr/>
        </p:nvSpPr>
        <p:spPr>
          <a:xfrm>
            <a:off x="3673098" y="2464231"/>
            <a:ext cx="1108129" cy="92989"/>
          </a:xfrm>
          <a:prstGeom prst="rightArrow">
            <a:avLst/>
          </a:prstGeom>
          <a:solidFill>
            <a:srgbClr val="4590B8"/>
          </a:solidFill>
          <a:ln>
            <a:solidFill>
              <a:srgbClr val="459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D02827B-845F-DB9C-B1A8-454211E712DB}"/>
              </a:ext>
            </a:extLst>
          </p:cNvPr>
          <p:cNvSpPr/>
          <p:nvPr/>
        </p:nvSpPr>
        <p:spPr>
          <a:xfrm>
            <a:off x="7343613" y="2455008"/>
            <a:ext cx="1108129" cy="92989"/>
          </a:xfrm>
          <a:prstGeom prst="rightArrow">
            <a:avLst/>
          </a:prstGeom>
          <a:solidFill>
            <a:srgbClr val="4590B8"/>
          </a:solidFill>
          <a:ln>
            <a:solidFill>
              <a:srgbClr val="459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DBB161A-0C38-AB34-2B61-5DC6DA3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 de utilização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8BEB6-B50B-FAF0-9384-59DB9C6E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6" y="1990241"/>
            <a:ext cx="11041168" cy="41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5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C0C882-5765-6F0B-EAFD-58029C737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2623" r="3740"/>
          <a:stretch/>
        </p:blipFill>
        <p:spPr bwMode="auto">
          <a:xfrm>
            <a:off x="263477" y="907471"/>
            <a:ext cx="6703011" cy="36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A2738B5-2068-C41F-D818-6D78E3FA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04" y="5033933"/>
            <a:ext cx="11029616" cy="101380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Expressões regulares e </a:t>
            </a:r>
            <a:r>
              <a:rPr lang="pt-PT" dirty="0" err="1">
                <a:solidFill>
                  <a:schemeClr val="bg1"/>
                </a:solidFill>
              </a:rPr>
              <a:t>biopython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F30B09-46B9-5BFC-EC55-A6CB884A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05" y="907471"/>
            <a:ext cx="4859018" cy="36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4655-C2BA-2C46-1C03-887241E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9066CC-7085-FE52-0F39-10489E32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58" y="2010035"/>
            <a:ext cx="8826285" cy="45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635E-03EC-7392-78D3-8A8B1549BEA7}"/>
              </a:ext>
            </a:extLst>
          </p:cNvPr>
          <p:cNvSpPr txBox="1">
            <a:spLocks/>
          </p:cNvSpPr>
          <p:nvPr/>
        </p:nvSpPr>
        <p:spPr>
          <a:xfrm>
            <a:off x="519199" y="1756041"/>
            <a:ext cx="11029616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Modelo Conceptual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5255FF6-E733-02EB-7CDA-752FA1CCA27F}"/>
              </a:ext>
            </a:extLst>
          </p:cNvPr>
          <p:cNvSpPr txBox="1">
            <a:spLocks/>
          </p:cNvSpPr>
          <p:nvPr/>
        </p:nvSpPr>
        <p:spPr>
          <a:xfrm>
            <a:off x="519199" y="2851947"/>
            <a:ext cx="3153899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>
                <a:solidFill>
                  <a:srgbClr val="4590B8"/>
                </a:solidFill>
              </a:rPr>
              <a:t>Modelo Lógico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175FCA-0F7D-058A-DF03-E8CD14BB4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397" y="568028"/>
            <a:ext cx="5825511" cy="55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416C2B-AF16-E230-C3A1-CA5F4A066B5E}"/>
              </a:ext>
            </a:extLst>
          </p:cNvPr>
          <p:cNvSpPr/>
          <p:nvPr/>
        </p:nvSpPr>
        <p:spPr>
          <a:xfrm>
            <a:off x="147232" y="2526988"/>
            <a:ext cx="9298983" cy="100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3B6A0A44-BFD5-188C-BE35-71C464F251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9"/>
          <a:stretch/>
        </p:blipFill>
        <p:spPr bwMode="auto">
          <a:xfrm>
            <a:off x="5687879" y="797917"/>
            <a:ext cx="3394128" cy="5062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9EF3F06-78F9-2C72-1F73-65C9AD3F53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/>
              <a:t>Modelo Conceptual</a:t>
            </a:r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60A8C7A-8482-34F2-5937-FE331869A6FD}"/>
              </a:ext>
            </a:extLst>
          </p:cNvPr>
          <p:cNvSpPr txBox="1">
            <a:spLocks/>
          </p:cNvSpPr>
          <p:nvPr/>
        </p:nvSpPr>
        <p:spPr>
          <a:xfrm>
            <a:off x="415877" y="2745349"/>
            <a:ext cx="11029616" cy="1013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67333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{E08013D5-AD8D-454E-8AE5-DAFD892AFC23}tf56390039_win32</Template>
  <TotalTime>554</TotalTime>
  <Words>147</Words>
  <Application>Microsoft Office PowerPoint</Application>
  <PresentationFormat>Ecrã Panorâmico</PresentationFormat>
  <Paragraphs>35</Paragraphs>
  <Slides>15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 2</vt:lpstr>
      <vt:lpstr>Dividendo</vt:lpstr>
      <vt:lpstr>Implementação de uma base de dados para ficheiros GenBank</vt:lpstr>
      <vt:lpstr>Contextualização</vt:lpstr>
      <vt:lpstr>GenBank</vt:lpstr>
      <vt:lpstr>Objetivos do projeto</vt:lpstr>
      <vt:lpstr>Perfil de utilização</vt:lpstr>
      <vt:lpstr>Expressões regulares e biopython</vt:lpstr>
      <vt:lpstr>Modelo Conceptual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uma base de dados para ficheiros GenBank</dc:title>
  <dc:creator>Mariana Silva</dc:creator>
  <cp:lastModifiedBy>Tiago João Lopes da Silva</cp:lastModifiedBy>
  <cp:revision>3</cp:revision>
  <dcterms:created xsi:type="dcterms:W3CDTF">2023-01-18T22:22:29Z</dcterms:created>
  <dcterms:modified xsi:type="dcterms:W3CDTF">2023-01-19T22:58:42Z</dcterms:modified>
</cp:coreProperties>
</file>