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7" r:id="rId1"/>
  </p:sldMasterIdLst>
  <p:notesMasterIdLst>
    <p:notesMasterId r:id="rId14"/>
  </p:notesMasterIdLst>
  <p:sldIdLst>
    <p:sldId id="2147473259" r:id="rId2"/>
    <p:sldId id="2147473261" r:id="rId3"/>
    <p:sldId id="2147473262" r:id="rId4"/>
    <p:sldId id="2147473272" r:id="rId5"/>
    <p:sldId id="2147473270" r:id="rId6"/>
    <p:sldId id="2147473271" r:id="rId7"/>
    <p:sldId id="280" r:id="rId8"/>
    <p:sldId id="2147473264" r:id="rId9"/>
    <p:sldId id="2147473265" r:id="rId10"/>
    <p:sldId id="2147473266" r:id="rId11"/>
    <p:sldId id="2147473267" r:id="rId12"/>
    <p:sldId id="2147473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E24"/>
    <a:srgbClr val="1C5E37"/>
    <a:srgbClr val="2E1D57"/>
    <a:srgbClr val="1E1E56"/>
    <a:srgbClr val="3B2670"/>
    <a:srgbClr val="1F77B4"/>
    <a:srgbClr val="7F1F4F"/>
    <a:srgbClr val="94245C"/>
    <a:srgbClr val="A42866"/>
    <a:srgbClr val="0F7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105" d="100"/>
          <a:sy n="105" d="100"/>
        </p:scale>
        <p:origin x="7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9EF0E-222A-4614-8F6E-678EF97BC7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849DF-EC25-4127-AE5C-46F40517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0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87D-564A-4314-8B98-4FF874327F64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9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2FD9-1C1D-4524-B35D-B00E80E463B9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1B2-368A-4154-AFB8-CB5316F9B7BE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3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546100" y="838205"/>
            <a:ext cx="10998200" cy="1587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6100" y="381000"/>
            <a:ext cx="10883901" cy="381000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200" b="1" dirty="0"/>
              <a:t>Title</a:t>
            </a:r>
            <a:endParaRPr lang="en-US" sz="2200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solidFill>
                  <a:srgbClr val="898989"/>
                </a:solidFill>
                <a:latin typeface="Calibri" pitchFamily="-32" charset="0"/>
                <a:ea typeface="ＭＳ Ｐゴシック" pitchFamily="-32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603495-C550-49C1-99D2-2F4BF61EE7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5"/>
            <a:ext cx="10972800" cy="4525963"/>
          </a:xfrm>
        </p:spPr>
        <p:txBody>
          <a:bodyPr/>
          <a:lstStyle>
            <a:lvl1pPr>
              <a:buNone/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Font typeface="Arial" pitchFamily="34" charset="0"/>
              <a:buChar char="•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Font typeface="Courier New" pitchFamily="49" charset="0"/>
              <a:buChar char="o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1352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03F247-4297-4973-90A3-0193475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136-013F-4651-8727-9E21CAB41C45}" type="datetime1">
              <a:rPr lang="en-US" smtClean="0"/>
              <a:t>4/11/2024</a:t>
            </a:fld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58DA9E-BDF5-4DC7-B478-434301D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96">
            <a:extLst>
              <a:ext uri="{FF2B5EF4-FFF2-40B4-BE49-F238E27FC236}">
                <a16:creationId xmlns:a16="http://schemas.microsoft.com/office/drawing/2014/main" id="{5D317BC2-3CD5-4931-93AD-CC95F2C50D24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991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075AA4-1FA9-4704-A587-D8E88C1D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B7217891-5713-45D6-B4FA-BB04BE9A2AD9}" type="datetime1">
              <a:rPr lang="en-US" smtClean="0"/>
              <a:t>4/11/2024</a:t>
            </a:fld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BF9FC5-73CA-47D5-891A-42CBDE79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6">
            <a:extLst>
              <a:ext uri="{FF2B5EF4-FFF2-40B4-BE49-F238E27FC236}">
                <a16:creationId xmlns:a16="http://schemas.microsoft.com/office/drawing/2014/main" id="{462FAF15-0CB5-418E-A59C-EA8FADE526A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9320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>
          <p15:clr>
            <a:srgbClr val="A4A3A4"/>
          </p15:clr>
        </p15:guide>
        <p15:guide id="2" pos="1463">
          <p15:clr>
            <a:srgbClr val="A4A3A4"/>
          </p15:clr>
        </p15:guide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  <p15:guide id="9" pos="6215">
          <p15:clr>
            <a:srgbClr val="A4A3A4"/>
          </p15:clr>
        </p15:guide>
        <p15:guide id="10" pos="6288">
          <p15:clr>
            <a:srgbClr val="A4A3A4"/>
          </p15:clr>
        </p15:guide>
        <p15:guide id="11" orient="horz" pos="890">
          <p15:clr>
            <a:srgbClr val="C35EA4"/>
          </p15:clr>
        </p15:guide>
        <p15:guide id="12" orient="horz" pos="981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E4B5EC-9E53-45C3-B765-C1C483A070D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8" y="1567815"/>
            <a:ext cx="11376024" cy="4608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 marL="460800" indent="-22860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A5B5402C-9BEA-4EB1-8263-47CD34806BF0}" type="datetime1">
              <a:rPr lang="en-US" smtClean="0"/>
              <a:t>4/11/2024</a:t>
            </a:fld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345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>
          <p15:clr>
            <a:srgbClr val="A4A3A4"/>
          </p15:clr>
        </p15:guide>
        <p15:guide id="2" pos="1463">
          <p15:clr>
            <a:srgbClr val="A4A3A4"/>
          </p15:clr>
        </p15:guide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  <p15:guide id="9" pos="6215">
          <p15:clr>
            <a:srgbClr val="A4A3A4"/>
          </p15:clr>
        </p15:guide>
        <p15:guide id="10" pos="6288">
          <p15:clr>
            <a:srgbClr val="A4A3A4"/>
          </p15:clr>
        </p15:guide>
        <p15:guide id="11" orient="horz" pos="890">
          <p15:clr>
            <a:srgbClr val="C35EA4"/>
          </p15:clr>
        </p15:guide>
        <p15:guide id="12" orient="horz" pos="981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55B-C3BC-41D9-82DD-8C6893871CE3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528E-FECF-4242-B0E0-5D1189940750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F0B-816F-4987-A41B-0F2FF2D259B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6F1F-88B8-4E96-97C6-2EE7EE504AF9}" type="datetime1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E60-87FD-4856-917B-6711910E07CC}" type="datetime1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017-18F3-43DF-9638-56F052E88968}" type="datetime1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2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CE26-5967-4AE0-B9F5-FB5D9BE3FBED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7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89FB-7501-4A77-B834-4D9E4B9046A4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8B01C-18B6-4A1E-9E9F-A2A200C1C44D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2444-40AB-4A02-8040-4AC95ED6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6" r:id="rId13"/>
    <p:sldLayoutId id="2147484234" r:id="rId14"/>
    <p:sldLayoutId id="214748423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4DA2C-03C9-A730-DEFC-FD525C9B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2B850-63B2-C85C-AE26-DDEB4B5E4ECC}"/>
              </a:ext>
            </a:extLst>
          </p:cNvPr>
          <p:cNvSpPr txBox="1"/>
          <p:nvPr/>
        </p:nvSpPr>
        <p:spPr>
          <a:xfrm>
            <a:off x="1981962" y="2705725"/>
            <a:ext cx="82280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Ion Markers searching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1698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3DC-784A-8C2A-46D2-B918D503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2"/>
            <a:ext cx="10515600" cy="1325563"/>
          </a:xfrm>
        </p:spPr>
        <p:txBody>
          <a:bodyPr/>
          <a:lstStyle/>
          <a:p>
            <a:r>
              <a:rPr lang="en-US" sz="4000" b="1" dirty="0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Classification 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556E9-5AFB-71D7-6F3B-66C45AB59901}"/>
              </a:ext>
            </a:extLst>
          </p:cNvPr>
          <p:cNvSpPr txBox="1"/>
          <p:nvPr/>
        </p:nvSpPr>
        <p:spPr>
          <a:xfrm>
            <a:off x="9753600" y="310583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0: DBIA</a:t>
            </a:r>
          </a:p>
          <a:p>
            <a:r>
              <a:rPr lang="en-US" dirty="0"/>
              <a:t>Class 1: Not DBIA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419E2-5D14-8A3D-3954-5EF49072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8" y="5060454"/>
            <a:ext cx="8538841" cy="1416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F4A530-A91C-6C1A-D1C5-199EC8B6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78" y="1459366"/>
            <a:ext cx="8538841" cy="13643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C6F6B-B3C9-17D5-8FB1-62ABB89EC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78" y="3259910"/>
            <a:ext cx="8556650" cy="13643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3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70518-7F03-3805-2874-E1550F01C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6F3D-C53C-832B-0AF8-8F19F8F2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5562601" cy="55766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DBIA ions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34D5A-2112-E66C-7611-08F994D9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76199"/>
            <a:ext cx="5399416" cy="680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7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CFF3-F18B-2800-92EF-6071BC82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C57F-A138-3463-584F-2C551621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of the ABPP scans</a:t>
            </a:r>
          </a:p>
          <a:p>
            <a:r>
              <a:rPr lang="en-US" dirty="0"/>
              <a:t>Identification </a:t>
            </a:r>
            <a:r>
              <a:rPr lang="en-US"/>
              <a:t>of compound </a:t>
            </a:r>
            <a:r>
              <a:rPr lang="en-US" dirty="0"/>
              <a:t>interaction/reaction</a:t>
            </a:r>
          </a:p>
          <a:p>
            <a:r>
              <a:rPr lang="en-US" dirty="0"/>
              <a:t>Site localization</a:t>
            </a:r>
          </a:p>
          <a:p>
            <a:r>
              <a:rPr lang="en-US" dirty="0"/>
              <a:t>Quantification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3778E-1595-A840-1605-AE5E5B64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D2E9-0AE6-6AE1-1AE7-DB3628F7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058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Immonium</a:t>
            </a:r>
            <a:r>
              <a:rPr lang="en-US" b="1" dirty="0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 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7BFF-3277-B822-1DA0-3B6B92C8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14" y="693110"/>
            <a:ext cx="11923186" cy="2033311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Immonium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ions are small, single amino acid structures that result from peptide fragmentation in tandem mass spectrometry. </a:t>
            </a: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are internal product ions resulting from two-bond cleavages that retain a single amino acid side-chain.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valent Sequestration of Phosphoramide Mustard by Metallothionein—An In  Vitro Study | Drug Metabolism &amp; Disposition">
            <a:extLst>
              <a:ext uri="{FF2B5EF4-FFF2-40B4-BE49-F238E27FC236}">
                <a16:creationId xmlns:a16="http://schemas.microsoft.com/office/drawing/2014/main" id="{072408DF-54D7-D948-09F9-4BF283772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743" y="2130552"/>
            <a:ext cx="696520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C1C0D-6868-49D5-7418-698BBDD9ED8D}"/>
              </a:ext>
            </a:extLst>
          </p:cNvPr>
          <p:cNvSpPr txBox="1"/>
          <p:nvPr/>
        </p:nvSpPr>
        <p:spPr>
          <a:xfrm>
            <a:off x="609600" y="6408858"/>
            <a:ext cx="4648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100" b="0" dirty="0">
                <a:solidFill>
                  <a:srgbClr val="1313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Covalent Sequestration of </a:t>
            </a:r>
            <a:r>
              <a:rPr lang="en-US" sz="1100" b="0" dirty="0" err="1">
                <a:solidFill>
                  <a:srgbClr val="1313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Phosphoramide</a:t>
            </a:r>
            <a:r>
              <a:rPr lang="en-US" sz="1100" b="0" dirty="0">
                <a:solidFill>
                  <a:srgbClr val="1313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Mustard by Metallothionein - An In Vitro Study.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Drug Metabolism and Disposition July 1999</a:t>
            </a:r>
            <a:endParaRPr lang="en-US" sz="1100" b="0" dirty="0">
              <a:solidFill>
                <a:srgbClr val="13131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3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E782-B581-380C-C0DA-AEBEF02F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DBIA ion 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017F-4087-2F31-27BF-9EE02595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“Accelerating multiplexed profiling of protein-ligand interactions: High-throughput plate-based reactive cysteine profiling with minimal input.” Ka Yang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2023 Cell Chemical Biology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HEK293T cell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MaxQuant search to identify the DBIA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scans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CYS – DBIA (mass shift 239.1628)</a:t>
            </a:r>
          </a:p>
        </p:txBody>
      </p:sp>
    </p:spTree>
    <p:extLst>
      <p:ext uri="{BB962C8B-B14F-4D97-AF65-F5344CB8AC3E}">
        <p14:creationId xmlns:p14="http://schemas.microsoft.com/office/powerpoint/2010/main" val="233646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9826B-35BD-F4F5-5A16-4FEFB26D9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D831-2EA9-EC09-B723-8879C4D9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895"/>
            <a:ext cx="109728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DBIA versus not DBIA </a:t>
            </a:r>
            <a:r>
              <a:rPr lang="en-US" sz="4000" b="1" dirty="0" err="1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ms</a:t>
            </a:r>
            <a:r>
              <a:rPr lang="en-US" sz="4000" b="1" dirty="0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/</a:t>
            </a:r>
            <a:r>
              <a:rPr lang="en-US" sz="4000" b="1" dirty="0" err="1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ms</a:t>
            </a:r>
            <a:r>
              <a:rPr lang="en-US" sz="4000" b="1" dirty="0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 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1AF52A-5C92-DD53-70AD-5355D9F0B4BA}"/>
              </a:ext>
            </a:extLst>
          </p:cNvPr>
          <p:cNvGraphicFramePr>
            <a:graphicFrameLocks noGrp="1"/>
          </p:cNvGraphicFramePr>
          <p:nvPr/>
        </p:nvGraphicFramePr>
        <p:xfrm>
          <a:off x="8607552" y="3209828"/>
          <a:ext cx="3581400" cy="989649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415708210"/>
                    </a:ext>
                  </a:extLst>
                </a:gridCol>
                <a:gridCol w="1109289">
                  <a:extLst>
                    <a:ext uri="{9D8B030D-6E8A-4147-A177-3AD203B41FA5}">
                      <a16:colId xmlns:a16="http://schemas.microsoft.com/office/drawing/2014/main" val="2805009963"/>
                    </a:ext>
                  </a:extLst>
                </a:gridCol>
                <a:gridCol w="1633911">
                  <a:extLst>
                    <a:ext uri="{9D8B030D-6E8A-4147-A177-3AD203B41FA5}">
                      <a16:colId xmlns:a16="http://schemas.microsoft.com/office/drawing/2014/main" val="29401528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m/z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Occurrence Difference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Intensity Difference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742157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331.18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796764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355.18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459642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C30275A-0017-085C-15F0-6DBFCE86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1302044"/>
            <a:ext cx="8401016" cy="2743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FD640-56F7-E4C2-D76F-DA5762DC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5482"/>
            <a:ext cx="8498561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9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DF9DB-DC53-C83D-F3A5-8D8CE8F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EF6FD-3ABC-8DF1-C073-1F09C780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04800"/>
            <a:ext cx="9280061" cy="52578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76D31FC6-BF71-ED94-6371-C89C8B17793C}"/>
              </a:ext>
            </a:extLst>
          </p:cNvPr>
          <p:cNvSpPr/>
          <p:nvPr/>
        </p:nvSpPr>
        <p:spPr>
          <a:xfrm>
            <a:off x="1676400" y="2590800"/>
            <a:ext cx="228600" cy="106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BD2C45-D921-2289-E367-0E8CD411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943600"/>
            <a:ext cx="4830362" cy="7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8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CB27A-1573-1F55-FE8A-703339A3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2444-40AB-4A02-8040-4AC95ED69B50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2A1A8-A63A-B349-F3CA-2C6D811B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9402768" cy="533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C6D22-1637-AF93-AFB3-7B462E81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688010"/>
            <a:ext cx="5038466" cy="78898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A25FB812-BB8B-348C-899A-B6400EB23101}"/>
              </a:ext>
            </a:extLst>
          </p:cNvPr>
          <p:cNvSpPr/>
          <p:nvPr/>
        </p:nvSpPr>
        <p:spPr>
          <a:xfrm>
            <a:off x="1828800" y="2362200"/>
            <a:ext cx="228600" cy="1371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CDBA-BF03-579C-B670-7273E145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Machine Learning - 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E2E2E-4A74-D507-5BAF-72C47E9D17C4}"/>
              </a:ext>
            </a:extLst>
          </p:cNvPr>
          <p:cNvSpPr txBox="1"/>
          <p:nvPr/>
        </p:nvSpPr>
        <p:spPr>
          <a:xfrm>
            <a:off x="7281766" y="6581001"/>
            <a:ext cx="4910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https://victorzhou.com/blog/intro-to-random-forests/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0A09C-44D1-522D-6C58-3EDA4E1A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84" y="3235732"/>
            <a:ext cx="3143250" cy="3143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ECB6C8-7780-AA48-D2B4-F1AC81AC9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297" y="3378607"/>
            <a:ext cx="2857500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144891-7DD7-AF66-7E20-FA36780F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260" y="3235732"/>
            <a:ext cx="3143250" cy="3143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9E876-D9F3-7B70-DEB4-CECEC5EDAAE5}"/>
              </a:ext>
            </a:extLst>
          </p:cNvPr>
          <p:cNvSpPr txBox="1"/>
          <p:nvPr/>
        </p:nvSpPr>
        <p:spPr>
          <a:xfrm>
            <a:off x="381584" y="2072982"/>
            <a:ext cx="278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none" strike="noStrike" dirty="0">
                <a:effectLst/>
              </a:rPr>
              <a:t>m/z:  280.2</a:t>
            </a:r>
            <a:endParaRPr lang="en-US" dirty="0"/>
          </a:p>
          <a:p>
            <a:r>
              <a:rPr lang="en-US" dirty="0"/>
              <a:t>Green:  ABPP</a:t>
            </a:r>
          </a:p>
          <a:p>
            <a:r>
              <a:rPr lang="en-US" dirty="0"/>
              <a:t>Blue: Not ABPP</a:t>
            </a:r>
          </a:p>
        </p:txBody>
      </p:sp>
    </p:spTree>
    <p:extLst>
      <p:ext uri="{BB962C8B-B14F-4D97-AF65-F5344CB8AC3E}">
        <p14:creationId xmlns:p14="http://schemas.microsoft.com/office/powerpoint/2010/main" val="108300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742B7-7289-CE23-4CFA-EBBB56BA2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8DF7-43CE-1388-98C4-27E5A436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7D330-B34E-F249-3436-A1147A06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9" y="3123364"/>
            <a:ext cx="3143250" cy="3143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92096-4D49-678C-722A-73C0A87C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61" y="2551864"/>
            <a:ext cx="4286250" cy="428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DAC05F-A907-2F03-98B4-B9985F521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123" y="3123364"/>
            <a:ext cx="3143250" cy="3143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ED7B70-B386-20E3-0816-A8D4F6C24DE2}"/>
              </a:ext>
            </a:extLst>
          </p:cNvPr>
          <p:cNvSpPr txBox="1"/>
          <p:nvPr/>
        </p:nvSpPr>
        <p:spPr>
          <a:xfrm>
            <a:off x="7281766" y="6581001"/>
            <a:ext cx="4910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https://victorzhou.com/blog/intro-to-random-forests/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A805ED-A4CF-0343-8A8A-AEF6E9A8963A}"/>
              </a:ext>
            </a:extLst>
          </p:cNvPr>
          <p:cNvSpPr txBox="1"/>
          <p:nvPr/>
        </p:nvSpPr>
        <p:spPr>
          <a:xfrm>
            <a:off x="381972" y="1690688"/>
            <a:ext cx="278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none" strike="noStrike" dirty="0">
                <a:effectLst/>
              </a:rPr>
              <a:t>X: 280.2 m/z</a:t>
            </a:r>
          </a:p>
          <a:p>
            <a:r>
              <a:rPr lang="en-US" dirty="0"/>
              <a:t>Y: 197.12 </a:t>
            </a:r>
            <a:r>
              <a:rPr lang="en-US" sz="1800" u="none" strike="noStrike" dirty="0">
                <a:effectLst/>
              </a:rPr>
              <a:t>m/z</a:t>
            </a:r>
            <a:endParaRPr lang="en-US" dirty="0"/>
          </a:p>
          <a:p>
            <a:r>
              <a:rPr lang="en-US" dirty="0"/>
              <a:t>Green and Red:  ABPP</a:t>
            </a:r>
          </a:p>
          <a:p>
            <a:r>
              <a:rPr lang="en-US" dirty="0"/>
              <a:t>Blue: Not ABPP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8DBA3-0C13-2EFF-38BE-F3689AF717D4}"/>
              </a:ext>
            </a:extLst>
          </p:cNvPr>
          <p:cNvSpPr txBox="1"/>
          <p:nvPr/>
        </p:nvSpPr>
        <p:spPr>
          <a:xfrm>
            <a:off x="9979285" y="3429000"/>
            <a:ext cx="697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ABPP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9BFDC-7988-D12D-C453-F81E5066A87B}"/>
              </a:ext>
            </a:extLst>
          </p:cNvPr>
          <p:cNvSpPr txBox="1"/>
          <p:nvPr/>
        </p:nvSpPr>
        <p:spPr>
          <a:xfrm>
            <a:off x="11319005" y="4012435"/>
            <a:ext cx="697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ABPP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BA6BB-18EA-5130-F19C-47388AA12847}"/>
              </a:ext>
            </a:extLst>
          </p:cNvPr>
          <p:cNvSpPr txBox="1"/>
          <p:nvPr/>
        </p:nvSpPr>
        <p:spPr>
          <a:xfrm>
            <a:off x="9678420" y="5535159"/>
            <a:ext cx="1265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ABPP</a:t>
            </a:r>
          </a:p>
        </p:txBody>
      </p:sp>
    </p:spTree>
    <p:extLst>
      <p:ext uri="{BB962C8B-B14F-4D97-AF65-F5344CB8AC3E}">
        <p14:creationId xmlns:p14="http://schemas.microsoft.com/office/powerpoint/2010/main" val="327885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882C9-2B1C-199F-4608-4E46C22C7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6C44-850E-DDE5-15C6-724124AB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73"/>
            <a:ext cx="4394718" cy="55766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1C5E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Best 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40B62-7E98-36BE-4C9F-74AA07BE42EB}"/>
              </a:ext>
            </a:extLst>
          </p:cNvPr>
          <p:cNvSpPr txBox="1"/>
          <p:nvPr/>
        </p:nvSpPr>
        <p:spPr>
          <a:xfrm>
            <a:off x="0" y="555291"/>
            <a:ext cx="4243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 Forest Classifier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 OF THE MODEL: 0.9390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FB060-313F-08C2-9264-43042E20AD9F}"/>
              </a:ext>
            </a:extLst>
          </p:cNvPr>
          <p:cNvSpPr txBox="1"/>
          <p:nvPr/>
        </p:nvSpPr>
        <p:spPr>
          <a:xfrm>
            <a:off x="8409848" y="416791"/>
            <a:ext cx="278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1:  ABPP</a:t>
            </a:r>
          </a:p>
          <a:p>
            <a:r>
              <a:rPr lang="en-US" dirty="0"/>
              <a:t>Class 0: Not ABPP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949D6C-EEAC-2755-AED9-4F8C8D42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1371600"/>
            <a:ext cx="6120441" cy="502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FF41E4-F9B6-6EEF-36C6-3DBB7010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570" y="1371600"/>
            <a:ext cx="4114800" cy="48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00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16062</TotalTime>
  <Words>254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Tahoma</vt:lpstr>
      <vt:lpstr>Times New Roman</vt:lpstr>
      <vt:lpstr>Office Theme</vt:lpstr>
      <vt:lpstr>PowerPoint Presentation</vt:lpstr>
      <vt:lpstr>Immonium ion</vt:lpstr>
      <vt:lpstr>DBIA ion marker</vt:lpstr>
      <vt:lpstr>DBIA versus not DBIA ms/ms ions</vt:lpstr>
      <vt:lpstr>PowerPoint Presentation</vt:lpstr>
      <vt:lpstr>PowerPoint Presentation</vt:lpstr>
      <vt:lpstr>Machine Learning - Random Forest</vt:lpstr>
      <vt:lpstr>Random Forest</vt:lpstr>
      <vt:lpstr>Best Ions</vt:lpstr>
      <vt:lpstr>Classification examples</vt:lpstr>
      <vt:lpstr>DBIA ions classification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Tiago José Paschoal Sobreira Ph.D.</dc:title>
  <dc:creator>tiago</dc:creator>
  <cp:lastModifiedBy>Tiago Sobreira</cp:lastModifiedBy>
  <cp:revision>182</cp:revision>
  <dcterms:created xsi:type="dcterms:W3CDTF">2019-11-29T14:37:00Z</dcterms:created>
  <dcterms:modified xsi:type="dcterms:W3CDTF">2024-04-11T20:56:41Z</dcterms:modified>
</cp:coreProperties>
</file>