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3692"/>
  </p:normalViewPr>
  <p:slideViewPr>
    <p:cSldViewPr snapToGrid="0" snapToObjects="1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473fc31d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473fc31d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3fc31d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73fc31d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473fc31d_1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473fc31d_1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473fc31d_1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473fc31d_1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473fc31d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473fc31d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73fc31d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73fc31d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473fc31d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473fc31d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473fc31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473fc31d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473fc31d_1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473fc31d_1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473fc31d_1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5473fc31d_1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1116a27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1116a27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90453b2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90453b2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90453b2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90453b2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90453b2d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90453b2d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90453b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90453b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90453b2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590453b2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90453b2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90453b2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90453b2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90453b2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90453b2d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90453b2d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90453b2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590453b2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90453b2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90453b2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73fc3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73fc3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90453b2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590453b2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652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473fc31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473fc31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73fc31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73fc31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73fc31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73fc31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73fc31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73fc31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73fc31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73fc31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473fc31d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473fc31d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3" y="439775"/>
            <a:ext cx="5613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376925"/>
            <a:ext cx="5613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Oswald"/>
              <a:buNone/>
              <a:defRPr sz="3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>
              <a:spcBef>
                <a:spcPts val="160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>
              <a:spcBef>
                <a:spcPts val="160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>
              <a:spcBef>
                <a:spcPts val="1600"/>
              </a:spcBef>
              <a:spcAft>
                <a:spcPts val="160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500" b="1">
                <a:solidFill>
                  <a:srgbClr val="741B47"/>
                </a:solidFill>
              </a:defRPr>
            </a:lvl1pPr>
            <a:lvl2pPr lvl="1">
              <a:buNone/>
              <a:defRPr sz="1500" b="1">
                <a:solidFill>
                  <a:srgbClr val="741B47"/>
                </a:solidFill>
              </a:defRPr>
            </a:lvl2pPr>
            <a:lvl3pPr lvl="2">
              <a:buNone/>
              <a:defRPr sz="1500" b="1">
                <a:solidFill>
                  <a:srgbClr val="741B47"/>
                </a:solidFill>
              </a:defRPr>
            </a:lvl3pPr>
            <a:lvl4pPr lvl="3">
              <a:buNone/>
              <a:defRPr sz="1500" b="1">
                <a:solidFill>
                  <a:srgbClr val="741B47"/>
                </a:solidFill>
              </a:defRPr>
            </a:lvl4pPr>
            <a:lvl5pPr lvl="4">
              <a:buNone/>
              <a:defRPr sz="1500" b="1">
                <a:solidFill>
                  <a:srgbClr val="741B47"/>
                </a:solidFill>
              </a:defRPr>
            </a:lvl5pPr>
            <a:lvl6pPr lvl="5">
              <a:buNone/>
              <a:defRPr sz="1500" b="1">
                <a:solidFill>
                  <a:srgbClr val="741B47"/>
                </a:solidFill>
              </a:defRPr>
            </a:lvl6pPr>
            <a:lvl7pPr lvl="6">
              <a:buNone/>
              <a:defRPr sz="1500" b="1">
                <a:solidFill>
                  <a:srgbClr val="741B47"/>
                </a:solidFill>
              </a:defRPr>
            </a:lvl7pPr>
            <a:lvl8pPr lvl="7">
              <a:buNone/>
              <a:defRPr sz="1500" b="1">
                <a:solidFill>
                  <a:srgbClr val="741B47"/>
                </a:solidFill>
              </a:defRPr>
            </a:lvl8pPr>
            <a:lvl9pPr lvl="8">
              <a:buNone/>
              <a:defRPr sz="1500" b="1">
                <a:solidFill>
                  <a:srgbClr val="741B4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419200" y="1077850"/>
            <a:ext cx="548700" cy="95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952600" y="1077850"/>
            <a:ext cx="6915300" cy="954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419200" y="1077850"/>
            <a:ext cx="548700" cy="95400"/>
          </a:xfrm>
          <a:prstGeom prst="rect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/>
          <p:nvPr/>
        </p:nvSpPr>
        <p:spPr>
          <a:xfrm>
            <a:off x="952600" y="1077850"/>
            <a:ext cx="6915300" cy="95400"/>
          </a:xfrm>
          <a:prstGeom prst="rect">
            <a:avLst/>
          </a:prstGeom>
          <a:solidFill>
            <a:srgbClr val="93C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  <a:defRPr sz="2800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Droid Sans"/>
              <a:buChar char="●"/>
              <a:defRPr sz="1800"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●"/>
              <a:defRPr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Droid Sans"/>
              <a:buChar char="○"/>
              <a:defRPr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Droid Sans"/>
              <a:buChar char="■"/>
              <a:defRPr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 amt="23000"/>
          </a:blip>
          <a:stretch>
            <a:fillRect/>
          </a:stretch>
        </p:blipFill>
        <p:spPr>
          <a:xfrm>
            <a:off x="6453750" y="2811398"/>
            <a:ext cx="2690250" cy="23321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R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53175" y="1043475"/>
            <a:ext cx="85980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rgbClr val="000000"/>
                </a:solidFill>
              </a:rPr>
              <a:t>Desenvolvimento </a:t>
            </a:r>
            <a:r>
              <a:rPr lang="en" sz="5500" dirty="0">
                <a:solidFill>
                  <a:srgbClr val="000000"/>
                </a:solidFill>
              </a:rPr>
              <a:t>para</a:t>
            </a:r>
            <a:endParaRPr sz="55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000000"/>
                </a:solidFill>
              </a:rPr>
              <a:t>Dispositivos </a:t>
            </a:r>
            <a:r>
              <a:rPr lang="en" sz="5500" dirty="0" err="1">
                <a:solidFill>
                  <a:srgbClr val="000000"/>
                </a:solidFill>
              </a:rPr>
              <a:t>Móveis</a:t>
            </a:r>
            <a:endParaRPr sz="5500" dirty="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27150" y="2581875"/>
            <a:ext cx="668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741B47"/>
                </a:solidFill>
              </a:rPr>
              <a:t>Introdução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aos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Eventos</a:t>
            </a:r>
            <a:endParaRPr dirty="0">
              <a:solidFill>
                <a:srgbClr val="741B47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00" y="2818575"/>
            <a:ext cx="2682000" cy="2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0" y="4443650"/>
            <a:ext cx="1297500" cy="576300"/>
          </a:xfrm>
          <a:prstGeom prst="flowChartDelay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pt-BR" sz="18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Oficina</a:t>
            </a:r>
            <a:endParaRPr sz="18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33000" y="4693200"/>
            <a:ext cx="2622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B5394"/>
                </a:solidFill>
                <a:latin typeface="Droid Sans"/>
                <a:ea typeface="Droid Sans"/>
                <a:cs typeface="Droid Sans"/>
                <a:sym typeface="Droid Sans"/>
              </a:rPr>
              <a:t>Prof. </a:t>
            </a:r>
            <a:r>
              <a:rPr lang="pt-BR" sz="2000" dirty="0">
                <a:solidFill>
                  <a:srgbClr val="0B5394"/>
                </a:solidFill>
                <a:latin typeface="Droid Sans"/>
                <a:ea typeface="Droid Sans"/>
                <a:cs typeface="Droid Sans"/>
                <a:sym typeface="Droid Sans"/>
              </a:rPr>
              <a:t>Tiago Sombra</a:t>
            </a:r>
            <a:endParaRPr sz="2000" dirty="0">
              <a:solidFill>
                <a:srgbClr val="0B5394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layout</a:t>
            </a:r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36" name="Google Shape;136;p22"/>
          <p:cNvPicPr preferRelativeResize="0"/>
          <p:nvPr/>
        </p:nvPicPr>
        <p:blipFill rotWithShape="1">
          <a:blip r:embed="rId3">
            <a:alphaModFix/>
          </a:blip>
          <a:srcRect l="48945" t="29149" r="34060" b="18130"/>
          <a:stretch/>
        </p:blipFill>
        <p:spPr>
          <a:xfrm>
            <a:off x="3470024" y="1299400"/>
            <a:ext cx="2203962" cy="384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2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2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Google Shape;140;p22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Google Shape;141;p22"/>
          <p:cNvSpPr txBox="1"/>
          <p:nvPr/>
        </p:nvSpPr>
        <p:spPr>
          <a:xfrm>
            <a:off x="236900" y="176655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image_logo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010950" y="13491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@drawable/newbackground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layout</a:t>
            </a:r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l="48945" t="29149" r="34060" b="18130"/>
          <a:stretch/>
        </p:blipFill>
        <p:spPr>
          <a:xfrm>
            <a:off x="3470024" y="1299400"/>
            <a:ext cx="2203962" cy="384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3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2" name="Google Shape;152;p23"/>
          <p:cNvSpPr txBox="1"/>
          <p:nvPr/>
        </p:nvSpPr>
        <p:spPr>
          <a:xfrm>
            <a:off x="236900" y="2977375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 rot="10800000">
            <a:off x="2168275" y="3204150"/>
            <a:ext cx="167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3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23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3"/>
          <p:cNvCxnSpPr/>
          <p:nvPr/>
        </p:nvCxnSpPr>
        <p:spPr>
          <a:xfrm rot="10800000">
            <a:off x="2168275" y="3204150"/>
            <a:ext cx="167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3"/>
          <p:cNvCxnSpPr/>
          <p:nvPr/>
        </p:nvCxnSpPr>
        <p:spPr>
          <a:xfrm rot="10800000">
            <a:off x="2276700" y="4709850"/>
            <a:ext cx="1445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8" name="Google Shape;158;p23"/>
          <p:cNvSpPr txBox="1"/>
          <p:nvPr/>
        </p:nvSpPr>
        <p:spPr>
          <a:xfrm>
            <a:off x="236900" y="176655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image_logo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6010950" y="13491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@drawable/newbackground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layout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66" name="Google Shape;166;p24"/>
          <p:cNvPicPr preferRelativeResize="0"/>
          <p:nvPr/>
        </p:nvPicPr>
        <p:blipFill rotWithShape="1">
          <a:blip r:embed="rId3">
            <a:alphaModFix/>
          </a:blip>
          <a:srcRect l="48945" t="29149" r="34060" b="18130"/>
          <a:stretch/>
        </p:blipFill>
        <p:spPr>
          <a:xfrm>
            <a:off x="3470024" y="1299400"/>
            <a:ext cx="2203962" cy="384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24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9" name="Google Shape;169;p24"/>
          <p:cNvSpPr txBox="1"/>
          <p:nvPr/>
        </p:nvSpPr>
        <p:spPr>
          <a:xfrm>
            <a:off x="236900" y="2977375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 rot="10800000">
            <a:off x="2168275" y="3204150"/>
            <a:ext cx="167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" name="Google Shape;171;p24"/>
          <p:cNvSpPr txBox="1"/>
          <p:nvPr/>
        </p:nvSpPr>
        <p:spPr>
          <a:xfrm>
            <a:off x="6247800" y="291370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image_rightDice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72" name="Google Shape;172;p24"/>
          <p:cNvCxnSpPr/>
          <p:nvPr/>
        </p:nvCxnSpPr>
        <p:spPr>
          <a:xfrm>
            <a:off x="5384425" y="3168000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24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24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24"/>
          <p:cNvCxnSpPr/>
          <p:nvPr/>
        </p:nvCxnSpPr>
        <p:spPr>
          <a:xfrm rot="10800000">
            <a:off x="2168275" y="3204150"/>
            <a:ext cx="167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24"/>
          <p:cNvCxnSpPr/>
          <p:nvPr/>
        </p:nvCxnSpPr>
        <p:spPr>
          <a:xfrm>
            <a:off x="5384425" y="3168000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24"/>
          <p:cNvSpPr txBox="1"/>
          <p:nvPr/>
        </p:nvSpPr>
        <p:spPr>
          <a:xfrm>
            <a:off x="236900" y="176655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image_logo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6010950" y="13491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@drawable/newbackground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layout</a:t>
            </a:r>
            <a:endParaRPr/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3">
            <a:alphaModFix/>
          </a:blip>
          <a:srcRect l="48945" t="29149" r="34060" b="18130"/>
          <a:stretch/>
        </p:blipFill>
        <p:spPr>
          <a:xfrm>
            <a:off x="3470024" y="1299400"/>
            <a:ext cx="2203962" cy="384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5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7" name="Google Shape;187;p25"/>
          <p:cNvSpPr txBox="1"/>
          <p:nvPr/>
        </p:nvSpPr>
        <p:spPr>
          <a:xfrm>
            <a:off x="6010950" y="13491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@drawable/newbackground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88" name="Google Shape;188;p25"/>
          <p:cNvCxnSpPr/>
          <p:nvPr/>
        </p:nvCxnSpPr>
        <p:spPr>
          <a:xfrm rot="10800000">
            <a:off x="2288700" y="2083900"/>
            <a:ext cx="15900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9" name="Google Shape;189;p25"/>
          <p:cNvSpPr txBox="1"/>
          <p:nvPr/>
        </p:nvSpPr>
        <p:spPr>
          <a:xfrm>
            <a:off x="236900" y="176655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image_logo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236900" y="2977375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1" name="Google Shape;191;p25"/>
          <p:cNvCxnSpPr/>
          <p:nvPr/>
        </p:nvCxnSpPr>
        <p:spPr>
          <a:xfrm rot="10800000">
            <a:off x="2168275" y="3204150"/>
            <a:ext cx="16743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2" name="Google Shape;192;p25"/>
          <p:cNvSpPr txBox="1"/>
          <p:nvPr/>
        </p:nvSpPr>
        <p:spPr>
          <a:xfrm>
            <a:off x="6247800" y="2913700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image_rightDice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(ImageView)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  <p:cxnSp>
        <p:nvCxnSpPr>
          <p:cNvPr id="193" name="Google Shape;193;p25"/>
          <p:cNvCxnSpPr/>
          <p:nvPr/>
        </p:nvCxnSpPr>
        <p:spPr>
          <a:xfrm>
            <a:off x="5384425" y="3168000"/>
            <a:ext cx="674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p25"/>
          <p:cNvCxnSpPr/>
          <p:nvPr/>
        </p:nvCxnSpPr>
        <p:spPr>
          <a:xfrm rot="10800000">
            <a:off x="2276700" y="4709850"/>
            <a:ext cx="14454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p25"/>
          <p:cNvSpPr txBox="1"/>
          <p:nvPr/>
        </p:nvSpPr>
        <p:spPr>
          <a:xfrm>
            <a:off x="311700" y="4406625"/>
            <a:ext cx="28962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 (Button)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</a:t>
            </a:r>
            <a:endParaRPr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dirty="0"/>
              <a:t>O material com </a:t>
            </a:r>
            <a:r>
              <a:rPr lang="en" dirty="0" err="1"/>
              <a:t>todas</a:t>
            </a:r>
            <a:r>
              <a:rPr lang="en" dirty="0"/>
              <a:t> as </a:t>
            </a:r>
            <a:r>
              <a:rPr lang="en" dirty="0" err="1"/>
              <a:t>mídias</a:t>
            </a:r>
            <a:r>
              <a:rPr lang="en" dirty="0"/>
              <a:t> </a:t>
            </a:r>
            <a:r>
              <a:rPr lang="en" dirty="0" err="1"/>
              <a:t>encontra</a:t>
            </a:r>
            <a:r>
              <a:rPr lang="en" dirty="0"/>
              <a:t>-se no site (Aula </a:t>
            </a:r>
            <a:r>
              <a:rPr lang="pt-BR" dirty="0"/>
              <a:t>5</a:t>
            </a:r>
            <a:r>
              <a:rPr lang="en" dirty="0"/>
              <a:t>)</a:t>
            </a: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variáveis: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530000" y="1818900"/>
            <a:ext cx="83022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roolButton =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variáveis: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530000" y="1818900"/>
            <a:ext cx="83022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roolButton =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19" name="Google Shape;219;p28"/>
          <p:cNvSpPr/>
          <p:nvPr/>
        </p:nvSpPr>
        <p:spPr>
          <a:xfrm>
            <a:off x="4240075" y="2132075"/>
            <a:ext cx="2095800" cy="39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D6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variáveis: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530000" y="1818900"/>
            <a:ext cx="83022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roolButton =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 leftDice =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variáveis: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30000" y="1818900"/>
            <a:ext cx="83022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roolButton =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 leftDice =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36" name="Google Shape;236;p30"/>
          <p:cNvSpPr/>
          <p:nvPr/>
        </p:nvSpPr>
        <p:spPr>
          <a:xfrm>
            <a:off x="4324400" y="2678100"/>
            <a:ext cx="2649900" cy="39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D6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Criar variáveis: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	</a:t>
            </a:r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30000" y="1818900"/>
            <a:ext cx="8302200" cy="15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roolButton = 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rollButton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ImageView leftDice =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findViewById(R.id.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image_leftDice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45" name="Google Shape;245;p31"/>
          <p:cNvSpPr/>
          <p:nvPr/>
        </p:nvSpPr>
        <p:spPr>
          <a:xfrm>
            <a:off x="2614500" y="3722100"/>
            <a:ext cx="3915000" cy="505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Criem a variável rightDice!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Objetivos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Ao final dessa aula, você deverá ser capaz de: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Conhecer a forma de conectar uma </a:t>
            </a:r>
            <a:r>
              <a:rPr lang="en" sz="1800" i="1">
                <a:solidFill>
                  <a:schemeClr val="dk1"/>
                </a:solidFill>
              </a:rPr>
              <a:t>media</a:t>
            </a:r>
            <a:r>
              <a:rPr lang="en" sz="1800">
                <a:solidFill>
                  <a:schemeClr val="dk1"/>
                </a:solidFill>
              </a:rPr>
              <a:t> através da activity .java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Saber como associar um evento do Layout à activity .java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Criar lista de dados</a:t>
            </a:r>
            <a:endParaRPr/>
          </a:p>
        </p:txBody>
      </p:sp>
      <p:sp>
        <p:nvSpPr>
          <p:cNvPr id="252" name="Google Shape;25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530000" y="1772300"/>
            <a:ext cx="8379900" cy="26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diceeArray = {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//final torna o array constante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dice1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dice2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dice3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dice4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dice5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R.drawable.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dice6</a:t>
            </a:r>
            <a:endParaRPr sz="1800" b="1" i="1">
              <a:solidFill>
                <a:srgbClr val="660E7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Evento click do mouse</a:t>
            </a:r>
            <a:endParaRPr/>
          </a:p>
        </p:txBody>
      </p:sp>
      <p:sp>
        <p:nvSpPr>
          <p:cNvPr id="260" name="Google Shape;26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576725" y="2271625"/>
            <a:ext cx="82557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roolButton.setOnClickListener(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View.OnClickListener()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 message</a:t>
            </a:r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74" name="Google Shape;274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 message</a:t>
            </a:r>
            <a:endParaRPr/>
          </a:p>
        </p:txBody>
      </p:sp>
      <p:sp>
        <p:nvSpPr>
          <p:cNvPr id="275" name="Google Shape;27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76" name="Google Shape;276;p35"/>
          <p:cNvPicPr preferRelativeResize="0"/>
          <p:nvPr/>
        </p:nvPicPr>
        <p:blipFill rotWithShape="1">
          <a:blip r:embed="rId3">
            <a:alphaModFix/>
          </a:blip>
          <a:srcRect l="6819" t="72207" r="26057" b="2837"/>
          <a:stretch/>
        </p:blipFill>
        <p:spPr>
          <a:xfrm>
            <a:off x="523525" y="1994279"/>
            <a:ext cx="8096951" cy="16923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 message</a:t>
            </a:r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284" name="Google Shape;284;p36"/>
          <p:cNvPicPr preferRelativeResize="0"/>
          <p:nvPr/>
        </p:nvPicPr>
        <p:blipFill rotWithShape="1">
          <a:blip r:embed="rId3">
            <a:alphaModFix/>
          </a:blip>
          <a:srcRect l="6819" t="72207" r="26057" b="2837"/>
          <a:stretch/>
        </p:blipFill>
        <p:spPr>
          <a:xfrm>
            <a:off x="523525" y="1994279"/>
            <a:ext cx="8096951" cy="16923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85" name="Google Shape;285;p36"/>
          <p:cNvSpPr/>
          <p:nvPr/>
        </p:nvSpPr>
        <p:spPr>
          <a:xfrm>
            <a:off x="7521050" y="1994275"/>
            <a:ext cx="1035900" cy="39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D6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6"/>
          <p:cNvSpPr/>
          <p:nvPr/>
        </p:nvSpPr>
        <p:spPr>
          <a:xfrm>
            <a:off x="4554400" y="2240850"/>
            <a:ext cx="2848800" cy="393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D6303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292" name="Google Shape;292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Log message ⇒ Dentro da função onClick:</a:t>
            </a:r>
            <a:endParaRPr/>
          </a:p>
        </p:txBody>
      </p:sp>
      <p:sp>
        <p:nvSpPr>
          <p:cNvPr id="293" name="Google Shape;293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576725" y="2176350"/>
            <a:ext cx="6779400" cy="7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Log.</a:t>
            </a:r>
            <a:r>
              <a:rPr lang="en" sz="1800" i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"Dice"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Entrou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 clique do </a:t>
            </a:r>
            <a:r>
              <a:rPr lang="en" sz="1800" b="1" dirty="0" err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botão</a:t>
            </a:r>
            <a:r>
              <a:rPr lang="en" sz="1800" b="1" dirty="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!"</a:t>
            </a:r>
            <a:r>
              <a:rPr lang="en" sz="1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300" name="Google Shape;300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Contéudo:</a:t>
            </a:r>
            <a:endParaRPr/>
          </a:p>
        </p:txBody>
      </p:sp>
      <p:sp>
        <p:nvSpPr>
          <p:cNvPr id="301" name="Google Shape;30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576725" y="1671350"/>
            <a:ext cx="84444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onClick(View view)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Random numberRandom 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= numberRandom.nextInt(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//aleatório [0,5];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.setImageResource(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diceeArray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[number]);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number = numberRandom.nextInt(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.setImageResource(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diceeArray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[number]);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Contéudo:</a:t>
            </a:r>
            <a:endParaRPr/>
          </a:p>
        </p:txBody>
      </p:sp>
      <p:sp>
        <p:nvSpPr>
          <p:cNvPr id="309" name="Google Shape;30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10" name="Google Shape;310;p39"/>
          <p:cNvSpPr txBox="1"/>
          <p:nvPr/>
        </p:nvSpPr>
        <p:spPr>
          <a:xfrm>
            <a:off x="576725" y="1671350"/>
            <a:ext cx="84444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onClick(View view) {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Random numberRandom =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Random();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 = numberRandom.nextInt(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//aleatório [0,5];</a:t>
            </a:r>
            <a:endParaRPr sz="1800" i="1">
              <a:solidFill>
                <a:srgbClr val="80808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i="1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leftDice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.setImageResource(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diceeArray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[number]);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number = numberRandom.nextInt(</a:t>
            </a:r>
            <a:r>
              <a:rPr lang="en" sz="18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rightDice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.setImageResource(</a:t>
            </a:r>
            <a:r>
              <a:rPr lang="en" sz="1800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diceeArray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[number]);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1" name="Google Shape;311;p39"/>
          <p:cNvSpPr/>
          <p:nvPr/>
        </p:nvSpPr>
        <p:spPr>
          <a:xfrm>
            <a:off x="2360700" y="4145850"/>
            <a:ext cx="4422600" cy="7386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Usem Log messages para informar o número de cada dado sorteado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317" name="Google Shape;31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Toast message</a:t>
            </a:r>
            <a:endParaRPr/>
          </a:p>
        </p:txBody>
      </p:sp>
      <p:sp>
        <p:nvSpPr>
          <p:cNvPr id="318" name="Google Shape;31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288" y="1784350"/>
            <a:ext cx="3190875" cy="215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325" name="Google Shape;325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Toast message (no final do método anterior)</a:t>
            </a:r>
            <a:endParaRPr/>
          </a:p>
        </p:txBody>
      </p:sp>
      <p:sp>
        <p:nvSpPr>
          <p:cNvPr id="326" name="Google Shape;326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27" name="Google Shape;327;p41"/>
          <p:cNvSpPr txBox="1"/>
          <p:nvPr/>
        </p:nvSpPr>
        <p:spPr>
          <a:xfrm>
            <a:off x="576725" y="1671350"/>
            <a:ext cx="84444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en" sz="18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(MainActivity.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Toast.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.show();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794175" y="2445275"/>
            <a:ext cx="433800" cy="517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</a:t>
            </a:r>
            <a:endParaRPr sz="24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MainActivity.java</a:t>
            </a:r>
            <a:endParaRPr/>
          </a:p>
        </p:txBody>
      </p:sp>
      <p:sp>
        <p:nvSpPr>
          <p:cNvPr id="333" name="Google Shape;33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Toast message (no final do método anterior)</a:t>
            </a:r>
            <a:endParaRPr/>
          </a:p>
        </p:txBody>
      </p:sp>
      <p:sp>
        <p:nvSpPr>
          <p:cNvPr id="334" name="Google Shape;33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576725" y="1671350"/>
            <a:ext cx="8444400" cy="27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Toast.</a:t>
            </a:r>
            <a:r>
              <a:rPr lang="en" sz="1800">
                <a:solidFill>
                  <a:schemeClr val="dk1"/>
                </a:solidFill>
                <a:highlight>
                  <a:srgbClr val="E4E4FF"/>
                </a:highlight>
                <a:latin typeface="Courier New"/>
                <a:ea typeface="Courier New"/>
                <a:cs typeface="Courier New"/>
                <a:sym typeface="Courier New"/>
              </a:rPr>
              <a:t>makeText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(MainActivity.</a:t>
            </a:r>
            <a:r>
              <a:rPr lang="en" sz="1800" b="1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800" b="1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"msg"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Toast.</a:t>
            </a:r>
            <a:r>
              <a:rPr lang="en" sz="1800" b="1" i="1">
                <a:solidFill>
                  <a:srgbClr val="660E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LENGTH_SHORT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.show();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8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42"/>
          <p:cNvSpPr/>
          <p:nvPr/>
        </p:nvSpPr>
        <p:spPr>
          <a:xfrm>
            <a:off x="2614500" y="3722100"/>
            <a:ext cx="3915000" cy="7386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Criem uma Toast message informando a soma dos dados</a:t>
            </a:r>
            <a:endParaRPr sz="20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53175" y="1043475"/>
            <a:ext cx="85980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500" dirty="0">
                <a:solidFill>
                  <a:srgbClr val="000000"/>
                </a:solidFill>
              </a:rPr>
              <a:t>Desenvolvimento </a:t>
            </a:r>
            <a:r>
              <a:rPr lang="en" sz="5500" dirty="0">
                <a:solidFill>
                  <a:srgbClr val="000000"/>
                </a:solidFill>
              </a:rPr>
              <a:t>para</a:t>
            </a:r>
            <a:endParaRPr sz="5500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>
                <a:solidFill>
                  <a:srgbClr val="000000"/>
                </a:solidFill>
              </a:rPr>
              <a:t>Dispositivos </a:t>
            </a:r>
            <a:r>
              <a:rPr lang="en" sz="5500" dirty="0" err="1">
                <a:solidFill>
                  <a:srgbClr val="000000"/>
                </a:solidFill>
              </a:rPr>
              <a:t>Móveis</a:t>
            </a:r>
            <a:endParaRPr sz="5500" dirty="0"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1227150" y="2581875"/>
            <a:ext cx="6689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741B47"/>
                </a:solidFill>
              </a:rPr>
              <a:t>Introdução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aos</a:t>
            </a:r>
            <a:r>
              <a:rPr lang="en" dirty="0">
                <a:solidFill>
                  <a:srgbClr val="741B47"/>
                </a:solidFill>
              </a:rPr>
              <a:t> </a:t>
            </a:r>
            <a:r>
              <a:rPr lang="en" dirty="0" err="1">
                <a:solidFill>
                  <a:srgbClr val="741B47"/>
                </a:solidFill>
              </a:rPr>
              <a:t>Eventos</a:t>
            </a:r>
            <a:endParaRPr dirty="0">
              <a:solidFill>
                <a:srgbClr val="741B47"/>
              </a:solidFill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2000" y="2818575"/>
            <a:ext cx="2682000" cy="23249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0" y="4443650"/>
            <a:ext cx="1297500" cy="576300"/>
          </a:xfrm>
          <a:prstGeom prst="flowChartDelay">
            <a:avLst/>
          </a:prstGeom>
          <a:solidFill>
            <a:srgbClr val="741B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Droid Sans"/>
                <a:ea typeface="Droid Sans"/>
                <a:cs typeface="Droid Sans"/>
                <a:sym typeface="Droid Sans"/>
              </a:rPr>
              <a:t> </a:t>
            </a:r>
            <a:r>
              <a:rPr lang="en" sz="1800" dirty="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Oficina</a:t>
            </a:r>
            <a:endParaRPr sz="1800" dirty="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333000" y="4693200"/>
            <a:ext cx="26226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B5394"/>
                </a:solidFill>
                <a:latin typeface="Droid Sans"/>
                <a:ea typeface="Droid Sans"/>
                <a:cs typeface="Droid Sans"/>
                <a:sym typeface="Droid Sans"/>
              </a:rPr>
              <a:t>Prof. </a:t>
            </a:r>
            <a:r>
              <a:rPr lang="pt-BR" sz="2000" dirty="0">
                <a:solidFill>
                  <a:srgbClr val="0B5394"/>
                </a:solidFill>
                <a:latin typeface="Droid Sans"/>
                <a:ea typeface="Droid Sans"/>
                <a:cs typeface="Droid Sans"/>
                <a:sym typeface="Droid Sans"/>
              </a:rPr>
              <a:t>Tiago Sombra</a:t>
            </a:r>
            <a:endParaRPr sz="2000" dirty="0">
              <a:solidFill>
                <a:srgbClr val="0B5394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95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 (activity_main.xml)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685775" y="1975500"/>
            <a:ext cx="1578000" cy="517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R.layout</a:t>
            </a:r>
            <a:endParaRPr sz="24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 (botões, caixa de texto…)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</a:t>
            </a:r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854400" y="2312850"/>
            <a:ext cx="831300" cy="517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R.id</a:t>
            </a:r>
            <a:endParaRPr sz="24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 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 (imagens, sons, …)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5071225" y="2686250"/>
            <a:ext cx="2059800" cy="517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R.drawable</a:t>
            </a:r>
            <a:endParaRPr sz="24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 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 (ícones)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1" name="Google Shape;111;p19"/>
          <p:cNvSpPr/>
          <p:nvPr/>
        </p:nvSpPr>
        <p:spPr>
          <a:xfrm>
            <a:off x="3577575" y="3059675"/>
            <a:ext cx="1794900" cy="517800"/>
          </a:xfrm>
          <a:prstGeom prst="roundRect">
            <a:avLst>
              <a:gd name="adj" fmla="val 16667"/>
            </a:avLst>
          </a:prstGeom>
          <a:solidFill>
            <a:srgbClr val="D63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R.mipmap</a:t>
            </a:r>
            <a:endParaRPr sz="2400" b="1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Classe que consegue acessar vários tipos de informações dentro da aplicação como: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layout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id 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drawable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Mipmap</a:t>
            </a:r>
            <a:endParaRPr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...</a:t>
            </a: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1758675" y="3517350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Droid Sans"/>
                <a:ea typeface="Droid Sans"/>
                <a:cs typeface="Droid Sans"/>
                <a:sym typeface="Droid Sans"/>
                <a:hlinkClick r:id="rId3"/>
              </a:rPr>
              <a:t>https://developer.android.com/reference/android/R.html</a:t>
            </a:r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Construir layout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l="48945" t="29149" r="34060" b="18130"/>
          <a:stretch/>
        </p:blipFill>
        <p:spPr>
          <a:xfrm>
            <a:off x="3470024" y="1299400"/>
            <a:ext cx="2203962" cy="38440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5504875" y="1626175"/>
            <a:ext cx="10722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21"/>
          <p:cNvSpPr txBox="1"/>
          <p:nvPr/>
        </p:nvSpPr>
        <p:spPr>
          <a:xfrm>
            <a:off x="6010950" y="1349125"/>
            <a:ext cx="69384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Droid Sans"/>
                <a:ea typeface="Droid Sans"/>
                <a:cs typeface="Droid Sans"/>
                <a:sym typeface="Droid Sans"/>
              </a:rPr>
              <a:t>@drawable/newbackground</a:t>
            </a:r>
            <a:endParaRPr sz="1800"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825</Words>
  <Application>Microsoft Office PowerPoint</Application>
  <PresentationFormat>Apresentação na tela (16:9)</PresentationFormat>
  <Paragraphs>196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Droid Sans</vt:lpstr>
      <vt:lpstr>Oswald</vt:lpstr>
      <vt:lpstr>Simple Light</vt:lpstr>
      <vt:lpstr>Desenvolvimento para Dispositivos Móveis</vt:lpstr>
      <vt:lpstr>Objetivos</vt:lpstr>
      <vt:lpstr>Resource</vt:lpstr>
      <vt:lpstr>Resource</vt:lpstr>
      <vt:lpstr>Resource</vt:lpstr>
      <vt:lpstr>Resource</vt:lpstr>
      <vt:lpstr>Resource</vt:lpstr>
      <vt:lpstr>Resource</vt:lpstr>
      <vt:lpstr>Construir layout</vt:lpstr>
      <vt:lpstr>Construir layout</vt:lpstr>
      <vt:lpstr>Construir layout</vt:lpstr>
      <vt:lpstr>Construir layout</vt:lpstr>
      <vt:lpstr>Construir layout</vt:lpstr>
      <vt:lpstr>Material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MainActivity.java</vt:lpstr>
      <vt:lpstr>Desenvolvimento para Dispositivos Móveis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Dispositivos Móveis</dc:title>
  <cp:lastModifiedBy>Tiago Guimarães Sombra (001677)</cp:lastModifiedBy>
  <cp:revision>8</cp:revision>
  <cp:lastPrinted>2018-09-17T19:57:35Z</cp:lastPrinted>
  <dcterms:modified xsi:type="dcterms:W3CDTF">2019-11-02T17:02:09Z</dcterms:modified>
</cp:coreProperties>
</file>