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0" r:id="rId2"/>
    <p:sldId id="510" r:id="rId3"/>
    <p:sldId id="540" r:id="rId4"/>
    <p:sldId id="622" r:id="rId5"/>
    <p:sldId id="621" r:id="rId6"/>
    <p:sldId id="623" r:id="rId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/>
    <p:restoredTop sz="96751"/>
  </p:normalViewPr>
  <p:slideViewPr>
    <p:cSldViewPr snapToGrid="0">
      <p:cViewPr varScale="1">
        <p:scale>
          <a:sx n="144" d="100"/>
          <a:sy n="144" d="100"/>
        </p:scale>
        <p:origin x="9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87D15AF4-52E4-962C-C699-95DE493C87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l" defTabSz="946150">
              <a:defRPr sz="120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C3CC112E-4B72-8A00-A983-FFA3FD26E6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702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AB5EEC0A-1219-7F4E-1612-AA3C69618A0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1375"/>
            <a:ext cx="30702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l" defTabSz="946150">
              <a:defRPr sz="120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8C69FEC8-F5D8-BEFF-DDB9-CED3927B09C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9731375"/>
            <a:ext cx="30702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F754E3E7-CFAE-974D-8BAF-F4A10D35A2B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956949B-CA89-CF9D-3950-F7BF978859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CE773D7-60D3-0D6F-6CD8-96530B65BD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349717F-5B1E-88CF-8163-2F88A36366E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D7643AC-290C-5544-6C36-BAB51692BA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32A93E6-1F54-9FCC-1B9E-B24AF8337F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CDF943F-19FA-02F7-49C9-9EEBD9098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5338389-7E8B-694C-A980-5E2E9F31431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7444E1E-F994-15E3-16E6-68CA8F9C9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26AADFAF-37F3-AB35-518B-8C272834D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5B1FE2-FA72-8EAF-624A-DB707C633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91070A-8C67-BD4D-49A0-DF32A491C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B52D3A-3FB0-9BC5-94A0-0844126D94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F1BD5-19D0-7B44-A0EA-ADE47939ABF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19386865"/>
      </p:ext>
    </p:extLst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6008CA-6B68-02EE-637D-8E07F5E6D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D257D6-94EC-5A56-C624-3D98E4C96A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CFF95B-5A07-E186-8A1E-58EDE78A15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9318C-E36C-5345-B00D-F2F9E7E331C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09995996"/>
      </p:ext>
    </p:extLst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5B98E1-28DE-2F05-4EBF-FBA9C57B48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9E5094-0062-631F-27A6-969AE7891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914D8E-85F8-4CA4-52B1-D0FF13C39B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C59B9-A9FB-AA44-8D63-2B215647087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81459363"/>
      </p:ext>
    </p:extLst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0427A-C027-A850-19D3-0052466086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5ACF3-DC2C-742F-E25D-ACDA53A9A8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974FF-E3DA-5587-E1C9-B1F524517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C4B3A-5AAF-244A-B9A8-EE659730874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89770118"/>
      </p:ext>
    </p:extLst>
  </p:cSld>
  <p:clrMapOvr>
    <a:masterClrMapping/>
  </p:clrMapOvr>
  <p:transition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2686A8-FEA5-513A-07A3-F0F583C2A8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BBD444-6143-56ED-C5E4-36F56FE9D8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CBAF73-6CC2-7575-3887-A7567398FE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0891-828A-3F44-95E0-2C233A79FEE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07019574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413580-FEEA-2F4F-D434-976A74E2A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ABC022-5B52-921E-697A-D09AAFCF27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574E84-DA9C-65E9-1DD0-3C596AD65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9230B-7913-B240-8C12-EAC3375F0F1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66656042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0046EF-2812-004E-FF9B-BD34E586BE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228D09-C41F-6567-9888-78234C23A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DFC6E-0BFB-8677-639B-85592AD104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6AE91-BD3F-3C4C-B58C-B6A754F241E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38839199"/>
      </p:ext>
    </p:extLst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9C269-AF26-0646-0C22-90B5D26544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DE11BB-7A25-BEE3-5BD9-A7F7417A8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16EB1-9126-35F6-E3B6-DC3E8F46D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229F-08D2-1846-9722-937C596C3CD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50529733"/>
      </p:ext>
    </p:extLst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AFE9C7-9571-5432-B8CA-7CD02CFAC8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C41095-2D0F-D5CA-A694-B0100E82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D5B82DA-F2F3-84F2-B27D-69A936A876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30A45-A326-BE47-9857-868A1BBEFAC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38335857"/>
      </p:ext>
    </p:extLst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B2BB013-0982-FF8B-3158-F40FEDA01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16E888-FE13-622E-4559-9FEF24CCE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E3A505-F7AC-F4BB-EFBA-340B11B36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643A8-47D8-CA4A-A2F0-6176952D895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3112478"/>
      </p:ext>
    </p:extLst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4F16F5-8CAE-1D6B-3BFF-6EB567E48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5343D17-283C-1158-6025-39E2D1E115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A307F3-E5D8-E60D-16B0-527B0739D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8B7E0-0446-AE49-89BE-39CFF77DF00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09921506"/>
      </p:ext>
    </p:extLst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CA36A-C752-B722-E52F-DFB89B3F4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F9A2D-A377-4F60-79A8-E0603CF3D8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04D24F-634B-AA87-1216-95626A9826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6D9FB-775D-4345-805B-1364CA61B1C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33146659"/>
      </p:ext>
    </p:extLst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C4991A-2E23-348F-B27B-069FC437F6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FFCA36-EA2D-0A38-6E16-4795F766E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BE8E5-7EC1-3108-1F63-EF339D93B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9591B-C967-DD49-BD1C-F861EF34099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0608639"/>
      </p:ext>
    </p:extLst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779EFD-FCFD-5D0F-A505-E29000FB4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7D0555-3AC6-D014-8024-9D3E4ECE1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0B7A5BF-D785-C068-C613-1919E85B88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1E6ADCB-B7F7-4B6B-0244-D4C15F05D9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413" y="6400800"/>
            <a:ext cx="386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7A66A5C-84A0-52AA-35FC-31301C3AC6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4F21ABD-9E62-E94C-B497-9A87CB5775B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edg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>
            <a:extLst>
              <a:ext uri="{FF2B5EF4-FFF2-40B4-BE49-F238E27FC236}">
                <a16:creationId xmlns:a16="http://schemas.microsoft.com/office/drawing/2014/main" id="{D9986C12-6158-0DC6-6F64-155EF358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400">
                <a:solidFill>
                  <a:schemeClr val="accent2"/>
                </a:solidFill>
              </a:rPr>
              <a:t>Luiz Affonso Guedes</a:t>
            </a:r>
          </a:p>
        </p:txBody>
      </p:sp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F8460C6D-57DA-76E3-6E92-E715BC52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EE79FC-76A0-404A-A261-A7682A755071}" type="slidenum">
              <a:rPr lang="en-US" alt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pt-BR" sz="14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A66E5C-BB0F-23BE-7BBD-4754C8C22E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52500"/>
            <a:ext cx="8307388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400">
                <a:ea typeface="ＭＳ Ｐゴシック" panose="020B0600070205080204" pitchFamily="34" charset="-128"/>
              </a:rPr>
              <a:t> </a:t>
            </a:r>
          </a:p>
          <a:p>
            <a:pPr>
              <a:buFont typeface="ZapfDingbats" pitchFamily="82" charset="2"/>
              <a:buNone/>
            </a:pPr>
            <a:endParaRPr lang="pt-BR" altLang="pt-BR" sz="2400">
              <a:ea typeface="ＭＳ Ｐゴシック" panose="020B0600070205080204" pitchFamily="34" charset="-128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3900" u="sng">
                <a:solidFill>
                  <a:srgbClr val="FF0000"/>
                </a:solidFill>
                <a:ea typeface="ＭＳ Ｐゴシック" panose="020B0600070205080204" pitchFamily="34" charset="-128"/>
              </a:rPr>
              <a:t>DCA-0125 Sistemas de Tempo Real</a:t>
            </a:r>
          </a:p>
          <a:p>
            <a:pPr algn="ctr">
              <a:buFont typeface="ZapfDingbats" pitchFamily="82" charset="2"/>
              <a:buNone/>
            </a:pPr>
            <a:endParaRPr lang="pt-BR" altLang="pt-BR" sz="3900" u="sng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buFont typeface="ZapfDingbats" pitchFamily="82" charset="2"/>
              <a:buNone/>
            </a:pPr>
            <a:endParaRPr lang="pt-BR" altLang="pt-BR" sz="3900" u="sng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buFont typeface="ZapfDingbats" pitchFamily="82" charset="2"/>
              <a:buNone/>
            </a:pPr>
            <a:r>
              <a:rPr lang="pt-BR" altLang="pt-BR" sz="2000" b="1">
                <a:solidFill>
                  <a:srgbClr val="000099"/>
                </a:solidFill>
                <a:ea typeface="ＭＳ Ｐゴシック" panose="020B0600070205080204" pitchFamily="34" charset="-128"/>
              </a:rPr>
              <a:t>Luiz Affonso Guedes</a:t>
            </a:r>
          </a:p>
          <a:p>
            <a:pPr algn="ctr">
              <a:buFont typeface="ZapfDingbats" pitchFamily="82" charset="2"/>
              <a:buNone/>
            </a:pPr>
            <a:r>
              <a:rPr lang="pt-BR" altLang="pt-BR" sz="2000" b="1">
                <a:solidFill>
                  <a:srgbClr val="000099"/>
                </a:solidFill>
                <a:ea typeface="ＭＳ Ｐゴシック" panose="020B0600070205080204" pitchFamily="34" charset="-128"/>
              </a:rPr>
              <a:t>www.dca.ufrn.br/~affonso</a:t>
            </a:r>
          </a:p>
          <a:p>
            <a:pPr algn="ctr">
              <a:buFont typeface="ZapfDingbats" pitchFamily="82" charset="2"/>
              <a:buNone/>
            </a:pPr>
            <a:r>
              <a:rPr lang="pt-BR" altLang="pt-BR" sz="2000" b="1">
                <a:solidFill>
                  <a:srgbClr val="000099"/>
                </a:solidFill>
                <a:ea typeface="ＭＳ Ｐゴシック" panose="020B0600070205080204" pitchFamily="34" charset="-128"/>
              </a:rPr>
              <a:t>affonso@dca.ufrn.br</a:t>
            </a:r>
          </a:p>
        </p:txBody>
      </p:sp>
      <p:pic>
        <p:nvPicPr>
          <p:cNvPr id="17412" name="Picture 5" descr="j0301252">
            <a:extLst>
              <a:ext uri="{FF2B5EF4-FFF2-40B4-BE49-F238E27FC236}">
                <a16:creationId xmlns:a16="http://schemas.microsoft.com/office/drawing/2014/main" id="{E9AE4465-E223-F33F-B951-AFFA124B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4465638"/>
            <a:ext cx="1830388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>
            <a:extLst>
              <a:ext uri="{FF2B5EF4-FFF2-40B4-BE49-F238E27FC236}">
                <a16:creationId xmlns:a16="http://schemas.microsoft.com/office/drawing/2014/main" id="{A2A457C1-04AE-8D95-C2CD-91BFBB04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400">
                <a:solidFill>
                  <a:schemeClr val="accent2"/>
                </a:solidFill>
              </a:rPr>
              <a:t>Luiz Affonso Guedes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BBB46604-989E-FE85-7EFC-B01012D2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7A11A3-0C14-844E-AF11-F440BFD746BA}" type="slidenum">
              <a:rPr lang="en-US" alt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pt-BR" sz="1400"/>
          </a:p>
        </p:txBody>
      </p:sp>
      <p:sp>
        <p:nvSpPr>
          <p:cNvPr id="19459" name="Rectangle 7">
            <a:extLst>
              <a:ext uri="{FF2B5EF4-FFF2-40B4-BE49-F238E27FC236}">
                <a16:creationId xmlns:a16="http://schemas.microsoft.com/office/drawing/2014/main" id="{B8CBEFA1-0260-147C-F79C-8FCC66C37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1382713"/>
            <a:ext cx="87947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6600" dirty="0">
                <a:solidFill>
                  <a:schemeClr val="accent2"/>
                </a:solidFill>
              </a:rPr>
              <a:t>Trabalho 3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6600" dirty="0">
                <a:solidFill>
                  <a:schemeClr val="accent2"/>
                </a:solidFill>
              </a:rPr>
              <a:t>Sistema com 4 Trens</a:t>
            </a: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>
            <a:extLst>
              <a:ext uri="{FF2B5EF4-FFF2-40B4-BE49-F238E27FC236}">
                <a16:creationId xmlns:a16="http://schemas.microsoft.com/office/drawing/2014/main" id="{A8695149-EF6E-AB88-53C3-3AD10BE3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400">
                <a:solidFill>
                  <a:schemeClr val="accent2"/>
                </a:solidFill>
              </a:rPr>
              <a:t>Luiz Affonso Guedes</a:t>
            </a:r>
          </a:p>
        </p:txBody>
      </p:sp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F2B7546C-B14F-68F8-2DEA-93F13B0E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25098E-841F-AD4F-B824-6009CC619869}" type="slidenum">
              <a:rPr lang="en-US" alt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pt-BR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5FAD02E-EDB6-5520-5550-401BFC6CB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Apresentação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519CEC3-A0C5-4B45-F2BA-8E8E52159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76800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Trabalho em equipe.</a:t>
            </a:r>
          </a:p>
          <a:p>
            <a:r>
              <a:rPr lang="pt-BR" altLang="pt-BR" dirty="0">
                <a:ea typeface="ＭＳ Ｐゴシック" panose="020B0600070205080204" pitchFamily="34" charset="-128"/>
              </a:rPr>
              <a:t>Corresponde à nota da terceira unidade.</a:t>
            </a:r>
          </a:p>
          <a:p>
            <a:r>
              <a:rPr lang="pt-BR" altLang="pt-BR" dirty="0">
                <a:ea typeface="ＭＳ Ｐゴシック" panose="020B0600070205080204" pitchFamily="34" charset="-128"/>
              </a:rPr>
              <a:t>Entrega: 25/07/2022.</a:t>
            </a:r>
          </a:p>
          <a:p>
            <a:r>
              <a:rPr lang="pt-BR" altLang="pt-BR" dirty="0">
                <a:ea typeface="ＭＳ Ｐゴシック" panose="020B0600070205080204" pitchFamily="34" charset="-128"/>
              </a:rPr>
              <a:t>Forma de apresentação do trabalho:</a:t>
            </a:r>
          </a:p>
          <a:p>
            <a:pPr lvl="1"/>
            <a:r>
              <a:rPr lang="pt-BR" altLang="pt-BR" dirty="0">
                <a:ea typeface="ＭＳ Ｐゴシック" panose="020B0600070205080204" pitchFamily="34" charset="-128"/>
              </a:rPr>
              <a:t>Vídeo de até 10 minutos, exibindo as funcionalidades e explicando como a solução foi implementadas.</a:t>
            </a: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>
            <a:extLst>
              <a:ext uri="{FF2B5EF4-FFF2-40B4-BE49-F238E27FC236}">
                <a16:creationId xmlns:a16="http://schemas.microsoft.com/office/drawing/2014/main" id="{8B7233D3-5F82-6F23-DE56-693323AFA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5"/>
            <a:ext cx="3392488" cy="457200"/>
          </a:xfrm>
        </p:spPr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Tarefa</a:t>
            </a:r>
          </a:p>
        </p:txBody>
      </p:sp>
      <p:sp>
        <p:nvSpPr>
          <p:cNvPr id="22530" name="Espaço Reservado para Conteúdo 2">
            <a:extLst>
              <a:ext uri="{FF2B5EF4-FFF2-40B4-BE49-F238E27FC236}">
                <a16:creationId xmlns:a16="http://schemas.microsoft.com/office/drawing/2014/main" id="{4D95F8F0-50E6-359F-28B4-B5B1A84FC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7825" y="609600"/>
            <a:ext cx="3862388" cy="5949950"/>
          </a:xfrm>
        </p:spPr>
        <p:txBody>
          <a:bodyPr/>
          <a:lstStyle/>
          <a:p>
            <a:r>
              <a:rPr lang="pt-BR" altLang="pt-BR" sz="1800" dirty="0">
                <a:ea typeface="ＭＳ Ｐゴシック" panose="020B0600070205080204" pitchFamily="34" charset="-128"/>
              </a:rPr>
              <a:t>Implemente um programa que simule a dinâmica de 04 trens: </a:t>
            </a:r>
          </a:p>
          <a:p>
            <a:pPr lvl="1"/>
            <a:r>
              <a:rPr lang="pt-BR" altLang="pt-BR" sz="1800" dirty="0">
                <a:ea typeface="ＭＳ Ｐゴシック" panose="020B0600070205080204" pitchFamily="34" charset="-128"/>
              </a:rPr>
              <a:t>Cada trem se locomove independentemente no seu próprio circuito de trilhos e no sentido indicado. </a:t>
            </a:r>
          </a:p>
          <a:p>
            <a:pPr lvl="1"/>
            <a:r>
              <a:rPr lang="pt-BR" altLang="pt-BR" sz="1800" b="1" dirty="0">
                <a:ea typeface="ＭＳ Ｐゴシック" panose="020B0600070205080204" pitchFamily="34" charset="-128"/>
              </a:rPr>
              <a:t>Não pode haver colisões entre os trens</a:t>
            </a:r>
            <a:r>
              <a:rPr lang="pt-BR" altLang="pt-BR" sz="1800" dirty="0">
                <a:ea typeface="ＭＳ Ｐゴシック" panose="020B0600070205080204" pitchFamily="34" charset="-128"/>
              </a:rPr>
              <a:t>: não pode haver mais de um trem simultaneamente no mesmo seguimento de trilho. </a:t>
            </a:r>
          </a:p>
          <a:p>
            <a:pPr lvl="1"/>
            <a:r>
              <a:rPr lang="pt-BR" altLang="pt-BR" sz="1800" dirty="0">
                <a:ea typeface="ＭＳ Ｐゴシック" panose="020B0600070205080204" pitchFamily="34" charset="-128"/>
              </a:rPr>
              <a:t>Os trilhos L3, L4, L7 e L9 são compartilhados. </a:t>
            </a:r>
          </a:p>
          <a:p>
            <a:pPr lvl="1"/>
            <a:r>
              <a:rPr lang="pt-BR" altLang="pt-BR" sz="1800" dirty="0">
                <a:ea typeface="ＭＳ Ｐゴシック" panose="020B0600070205080204" pitchFamily="34" charset="-128"/>
              </a:rPr>
              <a:t> Não pode haver </a:t>
            </a:r>
            <a:r>
              <a:rPr lang="pt-BR" altLang="pt-BR" sz="1800" b="1" i="1" dirty="0">
                <a:ea typeface="ＭＳ Ｐゴシック" panose="020B0600070205080204" pitchFamily="34" charset="-128"/>
              </a:rPr>
              <a:t>deadlocks</a:t>
            </a:r>
            <a:r>
              <a:rPr lang="pt-BR" altLang="pt-BR" sz="1800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pt-BR" altLang="pt-BR" sz="1800" dirty="0">
                <a:ea typeface="ＭＳ Ｐゴシック" panose="020B0600070205080204" pitchFamily="34" charset="-128"/>
              </a:rPr>
              <a:t>Há uma interface que controla as velocidades dos trens. </a:t>
            </a:r>
          </a:p>
          <a:p>
            <a:pPr lvl="1"/>
            <a:r>
              <a:rPr lang="pt-BR" altLang="pt-BR" sz="1800" dirty="0">
                <a:ea typeface="ＭＳ Ｐゴシック" panose="020B0600070205080204" pitchFamily="34" charset="-128"/>
              </a:rPr>
              <a:t>Há uma interface para mostrar as posições dos trens a cada instante.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948B46-96E1-BC12-D0D2-1F96FB11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86488" y="6400800"/>
            <a:ext cx="2119312" cy="457200"/>
          </a:xfrm>
        </p:spPr>
        <p:txBody>
          <a:bodyPr/>
          <a:lstStyle/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22532" name="Espaço Reservado para Número de Slide 4">
            <a:extLst>
              <a:ext uri="{FF2B5EF4-FFF2-40B4-BE49-F238E27FC236}">
                <a16:creationId xmlns:a16="http://schemas.microsoft.com/office/drawing/2014/main" id="{12D42C6F-B75F-F533-0C91-8CC202466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CADEA8FE-5D56-064E-8833-3CEEA1B412C5}" type="slidenum">
              <a:rPr lang="en-US" altLang="pt-BR" smtClean="0"/>
              <a:pPr/>
              <a:t>4</a:t>
            </a:fld>
            <a:endParaRPr lang="en-US" alt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3A961D3-2CAA-0B54-3551-F9084E2AEAC0}"/>
              </a:ext>
            </a:extLst>
          </p:cNvPr>
          <p:cNvGrpSpPr/>
          <p:nvPr/>
        </p:nvGrpSpPr>
        <p:grpSpPr>
          <a:xfrm>
            <a:off x="4400227" y="812801"/>
            <a:ext cx="4590044" cy="3389845"/>
            <a:chOff x="4400227" y="812801"/>
            <a:chExt cx="4590044" cy="338984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7398701-0D93-4AB4-6ADA-502BC35A4574}"/>
                </a:ext>
              </a:extLst>
            </p:cNvPr>
            <p:cNvSpPr/>
            <p:nvPr/>
          </p:nvSpPr>
          <p:spPr bwMode="auto">
            <a:xfrm>
              <a:off x="4400227" y="812801"/>
              <a:ext cx="4527550" cy="333851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dirty="0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2D6380F1-0A7C-30C0-12FE-A3839E95AF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16488" y="2584450"/>
              <a:ext cx="1697037" cy="0"/>
            </a:xfrm>
            <a:prstGeom prst="line">
              <a:avLst/>
            </a:prstGeom>
            <a:ln w="793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77D53F3-33DB-C13C-E3F6-43986598E5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9188" y="3859875"/>
              <a:ext cx="1663700" cy="0"/>
            </a:xfrm>
            <a:prstGeom prst="line">
              <a:avLst/>
            </a:prstGeom>
            <a:ln w="793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CFF0AF13-D7AF-C722-BC42-B15F4865EB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9188" y="2803525"/>
              <a:ext cx="1690687" cy="0"/>
            </a:xfrm>
            <a:prstGeom prst="line">
              <a:avLst/>
            </a:prstGeom>
            <a:ln w="793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05B5FE2-99E0-73E5-649E-44B33658EE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4025" y="2584450"/>
              <a:ext cx="1728788" cy="19050"/>
            </a:xfrm>
            <a:prstGeom prst="line">
              <a:avLst/>
            </a:prstGeom>
            <a:ln w="793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3EEEDD5-8AD0-7B0A-6ADD-F5FB060EE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2838" y="1524000"/>
              <a:ext cx="1697037" cy="0"/>
            </a:xfrm>
            <a:prstGeom prst="line">
              <a:avLst/>
            </a:prstGeom>
            <a:ln w="793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C52049D-4388-7B47-DEC5-71CEE920FE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16488" y="1524000"/>
              <a:ext cx="0" cy="1079500"/>
            </a:xfrm>
            <a:prstGeom prst="line">
              <a:avLst/>
            </a:prstGeom>
            <a:ln w="793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5BFF9D45-4C22-CBDD-E509-95A30458A6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43475" y="2775744"/>
              <a:ext cx="0" cy="1107281"/>
            </a:xfrm>
            <a:prstGeom prst="line">
              <a:avLst/>
            </a:prstGeom>
            <a:ln w="793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BF463924-AB82-ACF8-F1F8-3B1D15F9FF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92888" y="1524000"/>
              <a:ext cx="0" cy="1079500"/>
            </a:xfrm>
            <a:prstGeom prst="line">
              <a:avLst/>
            </a:prstGeom>
            <a:ln w="793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66560631-A92F-7213-1E50-6315E8FA58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4663" y="1514475"/>
              <a:ext cx="0" cy="1081088"/>
            </a:xfrm>
            <a:prstGeom prst="line">
              <a:avLst/>
            </a:prstGeom>
            <a:ln w="793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A005636-BC1D-E29D-A895-A7C3C6A552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1538" y="1483820"/>
              <a:ext cx="7645" cy="1119680"/>
            </a:xfrm>
            <a:prstGeom prst="line">
              <a:avLst/>
            </a:prstGeom>
            <a:ln w="793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F4D9460A-0823-D9C2-D730-16347514B6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4663" y="1514475"/>
              <a:ext cx="1697037" cy="0"/>
            </a:xfrm>
            <a:prstGeom prst="line">
              <a:avLst/>
            </a:prstGeom>
            <a:ln w="793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E59F81A-0131-80A1-7573-DDF6409F8B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92888" y="2775744"/>
              <a:ext cx="0" cy="1107281"/>
            </a:xfrm>
            <a:prstGeom prst="line">
              <a:avLst/>
            </a:prstGeom>
            <a:ln w="793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7" name="CaixaDeTexto 28">
              <a:extLst>
                <a:ext uri="{FF2B5EF4-FFF2-40B4-BE49-F238E27FC236}">
                  <a16:creationId xmlns:a16="http://schemas.microsoft.com/office/drawing/2014/main" id="{45C89860-BCF2-3E04-641F-2C636894A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213" y="817563"/>
              <a:ext cx="39084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/>
                <a:t>Visualização da Dinâmica dos trens</a:t>
              </a:r>
            </a:p>
          </p:txBody>
        </p:sp>
        <p:sp>
          <p:nvSpPr>
            <p:cNvPr id="22548" name="Retângulo Arredondado 29">
              <a:extLst>
                <a:ext uri="{FF2B5EF4-FFF2-40B4-BE49-F238E27FC236}">
                  <a16:creationId xmlns:a16="http://schemas.microsoft.com/office/drawing/2014/main" id="{CC9A1B78-A469-0064-45F8-C9519F459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275" y="1346200"/>
              <a:ext cx="398463" cy="3365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sp>
          <p:nvSpPr>
            <p:cNvPr id="22549" name="Retângulo Arredondado 30">
              <a:extLst>
                <a:ext uri="{FF2B5EF4-FFF2-40B4-BE49-F238E27FC236}">
                  <a16:creationId xmlns:a16="http://schemas.microsoft.com/office/drawing/2014/main" id="{8BD8E163-F66E-D2CF-6848-2870EB9FC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063" y="3665538"/>
              <a:ext cx="396875" cy="33655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sp>
          <p:nvSpPr>
            <p:cNvPr id="22550" name="Retângulo Arredondado 31">
              <a:extLst>
                <a:ext uri="{FF2B5EF4-FFF2-40B4-BE49-F238E27FC236}">
                  <a16:creationId xmlns:a16="http://schemas.microsoft.com/office/drawing/2014/main" id="{214CB18C-8B7D-FEFE-0C80-189F15D4D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288" y="1617663"/>
              <a:ext cx="396875" cy="33655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sp>
          <p:nvSpPr>
            <p:cNvPr id="22551" name="CaixaDeTexto 32">
              <a:extLst>
                <a:ext uri="{FF2B5EF4-FFF2-40B4-BE49-F238E27FC236}">
                  <a16:creationId xmlns:a16="http://schemas.microsoft.com/office/drawing/2014/main" id="{59CAFA96-D07F-56BB-35BC-E813C8B1D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475" y="1879600"/>
              <a:ext cx="4159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/>
                <a:t>L1</a:t>
              </a:r>
            </a:p>
          </p:txBody>
        </p:sp>
        <p:sp>
          <p:nvSpPr>
            <p:cNvPr id="22552" name="CaixaDeTexto 34">
              <a:extLst>
                <a:ext uri="{FF2B5EF4-FFF2-40B4-BE49-F238E27FC236}">
                  <a16:creationId xmlns:a16="http://schemas.microsoft.com/office/drawing/2014/main" id="{8172124A-3396-0B0E-9C00-11F34B332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050" y="1176338"/>
              <a:ext cx="4524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/>
                <a:t>L2</a:t>
              </a:r>
            </a:p>
          </p:txBody>
        </p:sp>
        <p:sp>
          <p:nvSpPr>
            <p:cNvPr id="22553" name="CaixaDeTexto 35">
              <a:extLst>
                <a:ext uri="{FF2B5EF4-FFF2-40B4-BE49-F238E27FC236}">
                  <a16:creationId xmlns:a16="http://schemas.microsoft.com/office/drawing/2014/main" id="{0D796886-145B-B784-4697-4B757592B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1920875"/>
              <a:ext cx="4524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L3</a:t>
              </a:r>
            </a:p>
          </p:txBody>
        </p:sp>
        <p:sp>
          <p:nvSpPr>
            <p:cNvPr id="22554" name="CaixaDeTexto 36">
              <a:extLst>
                <a:ext uri="{FF2B5EF4-FFF2-40B4-BE49-F238E27FC236}">
                  <a16:creationId xmlns:a16="http://schemas.microsoft.com/office/drawing/2014/main" id="{361A8D4C-8225-938D-65AC-681FA6C22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025" y="2527300"/>
              <a:ext cx="4524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/>
                <a:t>L4</a:t>
              </a:r>
            </a:p>
          </p:txBody>
        </p:sp>
        <p:sp>
          <p:nvSpPr>
            <p:cNvPr id="22555" name="CaixaDeTexto 37">
              <a:extLst>
                <a:ext uri="{FF2B5EF4-FFF2-40B4-BE49-F238E27FC236}">
                  <a16:creationId xmlns:a16="http://schemas.microsoft.com/office/drawing/2014/main" id="{EDD9641E-951D-D032-BA09-8576F4691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4588" y="1166813"/>
              <a:ext cx="4524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/>
                <a:t>L5</a:t>
              </a:r>
            </a:p>
          </p:txBody>
        </p:sp>
        <p:sp>
          <p:nvSpPr>
            <p:cNvPr id="22556" name="CaixaDeTexto 38">
              <a:extLst>
                <a:ext uri="{FF2B5EF4-FFF2-40B4-BE49-F238E27FC236}">
                  <a16:creationId xmlns:a16="http://schemas.microsoft.com/office/drawing/2014/main" id="{36FC6D26-56EA-5631-6740-654E0DE2B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1538" y="1989138"/>
              <a:ext cx="4524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/>
                <a:t>L6</a:t>
              </a:r>
            </a:p>
          </p:txBody>
        </p:sp>
        <p:sp>
          <p:nvSpPr>
            <p:cNvPr id="22557" name="CaixaDeTexto 39">
              <a:extLst>
                <a:ext uri="{FF2B5EF4-FFF2-40B4-BE49-F238E27FC236}">
                  <a16:creationId xmlns:a16="http://schemas.microsoft.com/office/drawing/2014/main" id="{D3BEB72B-BA96-F600-DB9D-28206058E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7125" y="2501900"/>
              <a:ext cx="4524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L7</a:t>
              </a:r>
            </a:p>
          </p:txBody>
        </p:sp>
        <p:sp>
          <p:nvSpPr>
            <p:cNvPr id="22558" name="CaixaDeTexto 40">
              <a:extLst>
                <a:ext uri="{FF2B5EF4-FFF2-40B4-BE49-F238E27FC236}">
                  <a16:creationId xmlns:a16="http://schemas.microsoft.com/office/drawing/2014/main" id="{179248F6-C8B8-B7A9-074E-48586CE46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258" y="3123168"/>
              <a:ext cx="4524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L8</a:t>
              </a:r>
            </a:p>
          </p:txBody>
        </p:sp>
        <p:sp>
          <p:nvSpPr>
            <p:cNvPr id="22560" name="CaixaDeTexto 42">
              <a:extLst>
                <a:ext uri="{FF2B5EF4-FFF2-40B4-BE49-F238E27FC236}">
                  <a16:creationId xmlns:a16="http://schemas.microsoft.com/office/drawing/2014/main" id="{57ABFA31-0272-9475-DFDA-7A6805C90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72" y="3832758"/>
              <a:ext cx="555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L10</a:t>
              </a:r>
            </a:p>
          </p:txBody>
        </p:sp>
        <p:cxnSp>
          <p:nvCxnSpPr>
            <p:cNvPr id="22561" name="Conector de Seta Reta 44">
              <a:extLst>
                <a:ext uri="{FF2B5EF4-FFF2-40B4-BE49-F238E27FC236}">
                  <a16:creationId xmlns:a16="http://schemas.microsoft.com/office/drawing/2014/main" id="{4BF57E3A-2692-6686-A81E-B5CF83A657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21275" y="1785938"/>
              <a:ext cx="458788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62" name="Conector de Seta Reta 46">
              <a:extLst>
                <a:ext uri="{FF2B5EF4-FFF2-40B4-BE49-F238E27FC236}">
                  <a16:creationId xmlns:a16="http://schemas.microsoft.com/office/drawing/2014/main" id="{D40D571B-EDDD-DC29-1EFF-3F6F3D1554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1500" y="1628775"/>
              <a:ext cx="0" cy="382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63" name="Conector de Seta Reta 48">
              <a:extLst>
                <a:ext uri="{FF2B5EF4-FFF2-40B4-BE49-F238E27FC236}">
                  <a16:creationId xmlns:a16="http://schemas.microsoft.com/office/drawing/2014/main" id="{99983AD4-F602-98DE-7B51-C1D3D2ECAFD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84813" y="3584575"/>
              <a:ext cx="501650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FED09ABD-8D05-9D6C-27B1-BA8B3885E4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775" y="3869084"/>
              <a:ext cx="1697038" cy="0"/>
            </a:xfrm>
            <a:prstGeom prst="line">
              <a:avLst/>
            </a:prstGeom>
            <a:ln w="793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0B39496D-0ACE-FD51-9635-6716F89D8E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5334" y="2801937"/>
              <a:ext cx="0" cy="1081088"/>
            </a:xfrm>
            <a:prstGeom prst="line">
              <a:avLst/>
            </a:prstGeom>
            <a:ln w="793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A3A9D8F-7A5A-2E3F-5788-A82920BAAD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4663" y="2801937"/>
              <a:ext cx="1697038" cy="0"/>
            </a:xfrm>
            <a:prstGeom prst="line">
              <a:avLst/>
            </a:prstGeom>
            <a:ln w="793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80A27D5-D78C-CC5D-BC09-46946DA689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183" y="2776783"/>
              <a:ext cx="0" cy="1081088"/>
            </a:xfrm>
            <a:prstGeom prst="line">
              <a:avLst/>
            </a:prstGeom>
            <a:ln w="793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tângulo Arredondado 31">
              <a:extLst>
                <a:ext uri="{FF2B5EF4-FFF2-40B4-BE49-F238E27FC236}">
                  <a16:creationId xmlns:a16="http://schemas.microsoft.com/office/drawing/2014/main" id="{40B97171-4341-252D-0EB0-C9F71B36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3100" y="3158748"/>
              <a:ext cx="396875" cy="3365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sp>
          <p:nvSpPr>
            <p:cNvPr id="22559" name="CaixaDeTexto 41">
              <a:extLst>
                <a:ext uri="{FF2B5EF4-FFF2-40B4-BE49-F238E27FC236}">
                  <a16:creationId xmlns:a16="http://schemas.microsoft.com/office/drawing/2014/main" id="{2610921A-D11B-A2DA-05E8-3A5E86E94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3167395"/>
              <a:ext cx="4524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L9</a:t>
              </a:r>
            </a:p>
          </p:txBody>
        </p:sp>
        <p:sp>
          <p:nvSpPr>
            <p:cNvPr id="61" name="CaixaDeTexto 42">
              <a:extLst>
                <a:ext uri="{FF2B5EF4-FFF2-40B4-BE49-F238E27FC236}">
                  <a16:creationId xmlns:a16="http://schemas.microsoft.com/office/drawing/2014/main" id="{B59372A9-297B-926C-F3EA-AEEDEE123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0577" y="2823180"/>
              <a:ext cx="519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L11</a:t>
              </a:r>
            </a:p>
          </p:txBody>
        </p:sp>
      </p:grpSp>
      <p:sp>
        <p:nvSpPr>
          <p:cNvPr id="62" name="CaixaDeTexto 42">
            <a:extLst>
              <a:ext uri="{FF2B5EF4-FFF2-40B4-BE49-F238E27FC236}">
                <a16:creationId xmlns:a16="http://schemas.microsoft.com/office/drawing/2014/main" id="{26322429-B0F5-0445-6371-0CCEFB6B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0540" y="3861086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dirty="0"/>
              <a:t>L12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BBA848A-BDCA-446D-B9AE-39D95B2AB559}"/>
              </a:ext>
            </a:extLst>
          </p:cNvPr>
          <p:cNvGrpSpPr/>
          <p:nvPr/>
        </p:nvGrpSpPr>
        <p:grpSpPr>
          <a:xfrm>
            <a:off x="4400227" y="4327525"/>
            <a:ext cx="4527550" cy="2085975"/>
            <a:chOff x="4400227" y="4327525"/>
            <a:chExt cx="4527550" cy="2085975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A0FB6C6-AF32-CFCE-C272-E8925881C583}"/>
                </a:ext>
              </a:extLst>
            </p:cNvPr>
            <p:cNvSpPr/>
            <p:nvPr/>
          </p:nvSpPr>
          <p:spPr bwMode="auto">
            <a:xfrm>
              <a:off x="4400227" y="4327525"/>
              <a:ext cx="4527550" cy="20859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2564" name="CaixaDeTexto 50">
              <a:extLst>
                <a:ext uri="{FF2B5EF4-FFF2-40B4-BE49-F238E27FC236}">
                  <a16:creationId xmlns:a16="http://schemas.microsoft.com/office/drawing/2014/main" id="{A03DC384-6FDF-DAF4-75A0-A5C6EB249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400" y="4408488"/>
              <a:ext cx="3613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/>
                <a:t>Painel de controle de velocidade</a:t>
              </a:r>
            </a:p>
          </p:txBody>
        </p:sp>
        <p:sp>
          <p:nvSpPr>
            <p:cNvPr id="22565" name="CaixaDeTexto 51">
              <a:extLst>
                <a:ext uri="{FF2B5EF4-FFF2-40B4-BE49-F238E27FC236}">
                  <a16:creationId xmlns:a16="http://schemas.microsoft.com/office/drawing/2014/main" id="{6649170F-16C8-E516-74FA-6A1476414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677" y="5968473"/>
              <a:ext cx="9318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Trem 1</a:t>
              </a:r>
            </a:p>
          </p:txBody>
        </p:sp>
        <p:sp>
          <p:nvSpPr>
            <p:cNvPr id="22566" name="CaixaDeTexto 52">
              <a:extLst>
                <a:ext uri="{FF2B5EF4-FFF2-40B4-BE49-F238E27FC236}">
                  <a16:creationId xmlns:a16="http://schemas.microsoft.com/office/drawing/2014/main" id="{5DE0EDFD-6946-6F26-C829-1E43BB6E1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00" y="5970060"/>
              <a:ext cx="9699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Trem 2</a:t>
              </a:r>
            </a:p>
          </p:txBody>
        </p:sp>
        <p:sp>
          <p:nvSpPr>
            <p:cNvPr id="22567" name="CaixaDeTexto 53">
              <a:extLst>
                <a:ext uri="{FF2B5EF4-FFF2-40B4-BE49-F238E27FC236}">
                  <a16:creationId xmlns:a16="http://schemas.microsoft.com/office/drawing/2014/main" id="{1FE36C81-7F06-BB10-59B2-30E98289A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4663" y="5982359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Trem 3</a:t>
              </a: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D96FD70D-1DC0-55F6-BBD3-3B68F41655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44556" y="4830762"/>
              <a:ext cx="0" cy="1079500"/>
            </a:xfrm>
            <a:prstGeom prst="line">
              <a:avLst/>
            </a:prstGeom>
            <a:ln w="793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69" name="Retângulo 55">
              <a:extLst>
                <a:ext uri="{FF2B5EF4-FFF2-40B4-BE49-F238E27FC236}">
                  <a16:creationId xmlns:a16="http://schemas.microsoft.com/office/drawing/2014/main" id="{702E82F5-9D24-7543-CE2B-ECFD389F8D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71231" y="5551766"/>
              <a:ext cx="414338" cy="136525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B57928C9-305B-FE75-65B5-62109B7B95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61273" y="4830762"/>
              <a:ext cx="0" cy="1081088"/>
            </a:xfrm>
            <a:prstGeom prst="line">
              <a:avLst/>
            </a:prstGeom>
            <a:ln w="793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71" name="Retângulo 57">
              <a:extLst>
                <a:ext uri="{FF2B5EF4-FFF2-40B4-BE49-F238E27FC236}">
                  <a16:creationId xmlns:a16="http://schemas.microsoft.com/office/drawing/2014/main" id="{4DBBB13B-8778-8A82-BC93-7B9E2073E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269" y="5115580"/>
              <a:ext cx="414338" cy="125413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BCC85F81-2A50-64B7-ACBA-5A1BCC909E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89788" y="4830762"/>
              <a:ext cx="0" cy="1079500"/>
            </a:xfrm>
            <a:prstGeom prst="line">
              <a:avLst/>
            </a:prstGeom>
            <a:ln w="793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73" name="Retângulo 59">
              <a:extLst>
                <a:ext uri="{FF2B5EF4-FFF2-40B4-BE49-F238E27FC236}">
                  <a16:creationId xmlns:a16="http://schemas.microsoft.com/office/drawing/2014/main" id="{EEE2A6FF-C318-EBBF-778F-B0FD23D52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3413" y="5688291"/>
              <a:ext cx="412750" cy="1111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B78AD29-FEBA-2C1E-5F81-AD83432222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85455" y="4830762"/>
              <a:ext cx="0" cy="1079500"/>
            </a:xfrm>
            <a:prstGeom prst="line">
              <a:avLst/>
            </a:prstGeom>
            <a:ln w="793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53">
              <a:extLst>
                <a:ext uri="{FF2B5EF4-FFF2-40B4-BE49-F238E27FC236}">
                  <a16:creationId xmlns:a16="http://schemas.microsoft.com/office/drawing/2014/main" id="{C5772D89-A587-0B57-E836-6F0C03707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7803" y="5956300"/>
              <a:ext cx="9685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Trem 4</a:t>
              </a:r>
            </a:p>
          </p:txBody>
        </p:sp>
        <p:sp>
          <p:nvSpPr>
            <p:cNvPr id="65" name="Retângulo 59">
              <a:extLst>
                <a:ext uri="{FF2B5EF4-FFF2-40B4-BE49-F238E27FC236}">
                  <a16:creationId xmlns:a16="http://schemas.microsoft.com/office/drawing/2014/main" id="{989F6ABE-2D5E-7981-F998-97AFE4DAF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433" y="5308600"/>
              <a:ext cx="412750" cy="1111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</p:grp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>
            <a:extLst>
              <a:ext uri="{FF2B5EF4-FFF2-40B4-BE49-F238E27FC236}">
                <a16:creationId xmlns:a16="http://schemas.microsoft.com/office/drawing/2014/main" id="{CC6B7C87-E245-9873-496B-FE0D2DF3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400">
                <a:solidFill>
                  <a:schemeClr val="accent2"/>
                </a:solidFill>
              </a:rPr>
              <a:t>Luiz Affonso Guedes</a:t>
            </a:r>
          </a:p>
        </p:txBody>
      </p:sp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F3B3D47B-CBA6-3DF1-5508-04EB72A5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53C92A-CD61-D44B-B0BD-D85C3B3950B4}" type="slidenum">
              <a:rPr lang="en-US" alt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pt-BR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17FA1F4-7C2E-7C6E-2A1F-95A419301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47750"/>
            <a:ext cx="7772400" cy="52006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altLang="pt-BR" sz="1800">
                <a:ea typeface="ＭＳ Ｐゴシック" panose="020B0600070205080204" pitchFamily="34" charset="-128"/>
              </a:rPr>
              <a:t>Caracterização e escopo da programação concorrente.</a:t>
            </a:r>
          </a:p>
          <a:p>
            <a:pPr>
              <a:lnSpc>
                <a:spcPct val="120000"/>
              </a:lnSpc>
            </a:pPr>
            <a:r>
              <a:rPr lang="pt-BR" altLang="pt-BR" sz="1800">
                <a:ea typeface="ＭＳ Ｐゴシック" panose="020B0600070205080204" pitchFamily="34" charset="-128"/>
              </a:rPr>
              <a:t>Abstrações e Paradigmas em Programação Concorrente</a:t>
            </a:r>
          </a:p>
          <a:p>
            <a:pPr lvl="1">
              <a:lnSpc>
                <a:spcPct val="120000"/>
              </a:lnSpc>
            </a:pPr>
            <a:r>
              <a:rPr lang="pt-BR" altLang="pt-BR" sz="1600">
                <a:ea typeface="ＭＳ Ｐゴシック" panose="020B0600070205080204" pitchFamily="34" charset="-128"/>
              </a:rPr>
              <a:t>Tarefas, região crítica, sincronização, comunicação.</a:t>
            </a:r>
          </a:p>
          <a:p>
            <a:pPr algn="just">
              <a:lnSpc>
                <a:spcPct val="120000"/>
              </a:lnSpc>
            </a:pPr>
            <a:r>
              <a:rPr lang="pt-BR" altLang="pt-BR" sz="1800">
                <a:ea typeface="ＭＳ Ｐゴシック" panose="020B0600070205080204" pitchFamily="34" charset="-128"/>
              </a:rPr>
              <a:t>Redes de Petri como ferramenta de modelagem de sistemas concorrentes.</a:t>
            </a:r>
          </a:p>
          <a:p>
            <a:pPr algn="just">
              <a:lnSpc>
                <a:spcPct val="120000"/>
              </a:lnSpc>
            </a:pPr>
            <a:r>
              <a:rPr lang="pt-BR" altLang="pt-BR" sz="1800">
                <a:ea typeface="ＭＳ Ｐゴシック" panose="020B0600070205080204" pitchFamily="34" charset="-128"/>
              </a:rPr>
              <a:t>Propriedades de sistemas concorrentes</a:t>
            </a:r>
          </a:p>
          <a:p>
            <a:pPr lvl="1" algn="just">
              <a:lnSpc>
                <a:spcPct val="120000"/>
              </a:lnSpc>
            </a:pPr>
            <a:r>
              <a:rPr lang="pt-BR" altLang="pt-BR" sz="1600">
                <a:ea typeface="ＭＳ Ｐゴシック" panose="020B0600070205080204" pitchFamily="34" charset="-128"/>
              </a:rPr>
              <a:t>Exclusão mútua, Starvation e DeadLock</a:t>
            </a:r>
          </a:p>
          <a:p>
            <a:pPr algn="just">
              <a:lnSpc>
                <a:spcPct val="120000"/>
              </a:lnSpc>
            </a:pPr>
            <a:r>
              <a:rPr lang="pt-BR" altLang="pt-BR" sz="1800">
                <a:ea typeface="ＭＳ Ｐゴシック" panose="020B0600070205080204" pitchFamily="34" charset="-128"/>
              </a:rPr>
              <a:t>Primitivas de Programação Concorrente</a:t>
            </a:r>
          </a:p>
          <a:p>
            <a:pPr lvl="1" algn="just">
              <a:lnSpc>
                <a:spcPct val="120000"/>
              </a:lnSpc>
            </a:pPr>
            <a:r>
              <a:rPr lang="pt-BR" altLang="pt-BR" sz="1600">
                <a:ea typeface="ＭＳ Ｐゴシック" panose="020B0600070205080204" pitchFamily="34" charset="-128"/>
              </a:rPr>
              <a:t>Mutex, Semáforos, monitores</a:t>
            </a:r>
          </a:p>
          <a:p>
            <a:pPr lvl="1" algn="just">
              <a:lnSpc>
                <a:spcPct val="120000"/>
              </a:lnSpc>
            </a:pPr>
            <a:r>
              <a:rPr lang="pt-BR" altLang="pt-BR" sz="1600">
                <a:ea typeface="ＭＳ Ｐゴシック" panose="020B0600070205080204" pitchFamily="34" charset="-128"/>
              </a:rPr>
              <a:t>Memória compartilhada e troca de mensagens</a:t>
            </a:r>
          </a:p>
          <a:p>
            <a:pPr algn="just">
              <a:lnSpc>
                <a:spcPct val="120000"/>
              </a:lnSpc>
            </a:pPr>
            <a:r>
              <a:rPr lang="pt-BR" altLang="pt-BR" sz="1800">
                <a:ea typeface="ＭＳ Ｐゴシック" panose="020B0600070205080204" pitchFamily="34" charset="-128"/>
              </a:rPr>
              <a:t>Problemas clássicos em programação concorrente</a:t>
            </a:r>
          </a:p>
          <a:p>
            <a:pPr lvl="1" algn="just">
              <a:lnSpc>
                <a:spcPct val="120000"/>
              </a:lnSpc>
            </a:pPr>
            <a:r>
              <a:rPr lang="pt-BR" altLang="pt-BR" sz="1600">
                <a:ea typeface="ＭＳ Ｐゴシック" panose="020B0600070205080204" pitchFamily="34" charset="-128"/>
              </a:rPr>
              <a:t>Produtor-consumidor</a:t>
            </a:r>
          </a:p>
          <a:p>
            <a:pPr lvl="1" algn="just">
              <a:lnSpc>
                <a:spcPct val="120000"/>
              </a:lnSpc>
            </a:pPr>
            <a:r>
              <a:rPr lang="pt-BR" altLang="pt-BR" sz="1600">
                <a:ea typeface="ＭＳ Ｐゴシック" panose="020B0600070205080204" pitchFamily="34" charset="-128"/>
              </a:rPr>
              <a:t>Leitores e escritores</a:t>
            </a:r>
          </a:p>
          <a:p>
            <a:pPr lvl="1" algn="just">
              <a:lnSpc>
                <a:spcPct val="120000"/>
              </a:lnSpc>
            </a:pPr>
            <a:r>
              <a:rPr lang="pt-BR" altLang="pt-BR" sz="1600">
                <a:ea typeface="ＭＳ Ｐゴシック" panose="020B0600070205080204" pitchFamily="34" charset="-128"/>
              </a:rPr>
              <a:t>Jantar dos filósofos</a:t>
            </a:r>
          </a:p>
          <a:p>
            <a:pPr algn="just">
              <a:lnSpc>
                <a:spcPct val="120000"/>
              </a:lnSpc>
            </a:pPr>
            <a:endParaRPr lang="pt-BR" altLang="pt-BR" sz="1600">
              <a:ea typeface="ＭＳ Ｐゴシック" panose="020B0600070205080204" pitchFamily="34" charset="-128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9636413-16A6-E5CE-F011-D2BA284DF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04875"/>
          </a:xfrm>
          <a:noFill/>
        </p:spPr>
        <p:txBody>
          <a:bodyPr/>
          <a:lstStyle/>
          <a:p>
            <a:pPr algn="ctr"/>
            <a:r>
              <a:rPr lang="pt-BR" altLang="pt-BR">
                <a:ea typeface="ＭＳ Ｐゴシック" panose="020B0600070205080204" pitchFamily="34" charset="-128"/>
              </a:rPr>
              <a:t>Conteúdo</a:t>
            </a:r>
          </a:p>
        </p:txBody>
      </p:sp>
      <p:pic>
        <p:nvPicPr>
          <p:cNvPr id="21509" name="Imagem 1">
            <a:extLst>
              <a:ext uri="{FF2B5EF4-FFF2-40B4-BE49-F238E27FC236}">
                <a16:creationId xmlns:a16="http://schemas.microsoft.com/office/drawing/2014/main" id="{6C28B7C5-11B0-D5DF-051F-63900FC1E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Imagem 2">
            <a:extLst>
              <a:ext uri="{FF2B5EF4-FFF2-40B4-BE49-F238E27FC236}">
                <a16:creationId xmlns:a16="http://schemas.microsoft.com/office/drawing/2014/main" id="{B2B1B7D5-46CF-2AF2-3986-0A81B771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Imagem 3">
            <a:extLst>
              <a:ext uri="{FF2B5EF4-FFF2-40B4-BE49-F238E27FC236}">
                <a16:creationId xmlns:a16="http://schemas.microsoft.com/office/drawing/2014/main" id="{AB6AE1B5-09FE-3ED8-0871-A337E5AE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5">
            <a:extLst>
              <a:ext uri="{FF2B5EF4-FFF2-40B4-BE49-F238E27FC236}">
                <a16:creationId xmlns:a16="http://schemas.microsoft.com/office/drawing/2014/main" id="{1E6D99F2-9278-6886-2877-3ED6245F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07EB435D-B044-E908-E3ED-5AABEF51D8DC}"/>
              </a:ext>
            </a:extLst>
          </p:cNvPr>
          <p:cNvGrpSpPr/>
          <p:nvPr/>
        </p:nvGrpSpPr>
        <p:grpSpPr>
          <a:xfrm>
            <a:off x="2922264" y="3276743"/>
            <a:ext cx="1368181" cy="2178916"/>
            <a:chOff x="1712118" y="3281125"/>
            <a:chExt cx="1368181" cy="2178916"/>
          </a:xfrm>
        </p:grpSpPr>
        <p:cxnSp>
          <p:nvCxnSpPr>
            <p:cNvPr id="129" name="Conector de Seta Reta 19">
              <a:extLst>
                <a:ext uri="{FF2B5EF4-FFF2-40B4-BE49-F238E27FC236}">
                  <a16:creationId xmlns:a16="http://schemas.microsoft.com/office/drawing/2014/main" id="{5CDB3F6F-A733-7D92-C8A7-9354746CAAD4}"/>
                </a:ext>
              </a:extLst>
            </p:cNvPr>
            <p:cNvCxnSpPr>
              <a:cxnSpLocks/>
              <a:endCxn id="132" idx="2"/>
            </p:cNvCxnSpPr>
            <p:nvPr/>
          </p:nvCxnSpPr>
          <p:spPr bwMode="auto">
            <a:xfrm flipV="1">
              <a:off x="2376245" y="5075225"/>
              <a:ext cx="7815" cy="38481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Conector de Seta Reta 85">
              <a:extLst>
                <a:ext uri="{FF2B5EF4-FFF2-40B4-BE49-F238E27FC236}">
                  <a16:creationId xmlns:a16="http://schemas.microsoft.com/office/drawing/2014/main" id="{1E22A7E5-F725-7F25-AD78-DC40BD987C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7281" y="3287849"/>
              <a:ext cx="11113" cy="4159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2E4AEBF7-BDB8-F1ED-99F2-DE4057A0811F}"/>
                </a:ext>
              </a:extLst>
            </p:cNvPr>
            <p:cNvGrpSpPr/>
            <p:nvPr/>
          </p:nvGrpSpPr>
          <p:grpSpPr>
            <a:xfrm>
              <a:off x="1712118" y="3281125"/>
              <a:ext cx="1368181" cy="2049636"/>
              <a:chOff x="2203450" y="3268663"/>
              <a:chExt cx="1333500" cy="2015957"/>
            </a:xfrm>
          </p:grpSpPr>
          <p:sp>
            <p:nvSpPr>
              <p:cNvPr id="132" name="Retângulo 62">
                <a:extLst>
                  <a:ext uri="{FF2B5EF4-FFF2-40B4-BE49-F238E27FC236}">
                    <a16:creationId xmlns:a16="http://schemas.microsoft.com/office/drawing/2014/main" id="{AA94ED27-F55A-CF69-064D-238B2F8AF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897" y="4768171"/>
                <a:ext cx="542925" cy="265112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V2</a:t>
                </a:r>
              </a:p>
            </p:txBody>
          </p:sp>
          <p:sp>
            <p:nvSpPr>
              <p:cNvPr id="133" name="Retângulo 63">
                <a:extLst>
                  <a:ext uri="{FF2B5EF4-FFF2-40B4-BE49-F238E27FC236}">
                    <a16:creationId xmlns:a16="http://schemas.microsoft.com/office/drawing/2014/main" id="{46066858-F54C-2B77-71B1-F6FC4B9A6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263" y="3517900"/>
                <a:ext cx="542925" cy="2667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P2</a:t>
                </a:r>
              </a:p>
            </p:txBody>
          </p:sp>
          <p:sp>
            <p:nvSpPr>
              <p:cNvPr id="134" name="Oval 88">
                <a:extLst>
                  <a:ext uri="{FF2B5EF4-FFF2-40B4-BE49-F238E27FC236}">
                    <a16:creationId xmlns:a16="http://schemas.microsoft.com/office/drawing/2014/main" id="{A47148F1-3048-2D67-9EA7-5811B7EB6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3268663"/>
                <a:ext cx="1333500" cy="2015957"/>
              </a:xfrm>
              <a:prstGeom prst="ellipse">
                <a:avLst/>
              </a:prstGeom>
              <a:noFill/>
              <a:ln w="25400" algn="ctr">
                <a:solidFill>
                  <a:srgbClr val="0070C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pt-BR" altLang="pt-BR"/>
              </a:p>
            </p:txBody>
          </p:sp>
          <p:sp>
            <p:nvSpPr>
              <p:cNvPr id="135" name="Retângulo 13">
                <a:extLst>
                  <a:ext uri="{FF2B5EF4-FFF2-40B4-BE49-F238E27FC236}">
                    <a16:creationId xmlns:a16="http://schemas.microsoft.com/office/drawing/2014/main" id="{4F007F94-D01C-5697-CD99-BEF9D280A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851" y="3760789"/>
                <a:ext cx="866772" cy="1003253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Thread</a:t>
                </a:r>
              </a:p>
              <a:p>
                <a:pPr algn="ctr"/>
                <a:r>
                  <a:rPr lang="pt-BR" altLang="pt-BR" dirty="0"/>
                  <a:t>Trem2</a:t>
                </a:r>
              </a:p>
            </p:txBody>
          </p:sp>
        </p:grp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5F537ADC-E688-2A85-091E-31618F57C390}"/>
              </a:ext>
            </a:extLst>
          </p:cNvPr>
          <p:cNvGrpSpPr/>
          <p:nvPr/>
        </p:nvGrpSpPr>
        <p:grpSpPr>
          <a:xfrm>
            <a:off x="4097304" y="3276743"/>
            <a:ext cx="1368181" cy="2178916"/>
            <a:chOff x="1712118" y="3281125"/>
            <a:chExt cx="1368181" cy="2178916"/>
          </a:xfrm>
        </p:grpSpPr>
        <p:cxnSp>
          <p:nvCxnSpPr>
            <p:cNvPr id="137" name="Conector de Seta Reta 19">
              <a:extLst>
                <a:ext uri="{FF2B5EF4-FFF2-40B4-BE49-F238E27FC236}">
                  <a16:creationId xmlns:a16="http://schemas.microsoft.com/office/drawing/2014/main" id="{57F46CCE-BAED-766B-A9B0-1D1C19DF8EB4}"/>
                </a:ext>
              </a:extLst>
            </p:cNvPr>
            <p:cNvCxnSpPr>
              <a:cxnSpLocks/>
              <a:endCxn id="140" idx="2"/>
            </p:cNvCxnSpPr>
            <p:nvPr/>
          </p:nvCxnSpPr>
          <p:spPr bwMode="auto">
            <a:xfrm flipV="1">
              <a:off x="2376245" y="5075225"/>
              <a:ext cx="7815" cy="38481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8" name="Conector de Seta Reta 85">
              <a:extLst>
                <a:ext uri="{FF2B5EF4-FFF2-40B4-BE49-F238E27FC236}">
                  <a16:creationId xmlns:a16="http://schemas.microsoft.com/office/drawing/2014/main" id="{0FDCBA7D-90A0-5CF7-B912-0FD71074453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7281" y="3287849"/>
              <a:ext cx="11113" cy="4159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CFD0F602-BD43-4EC4-A6EA-EA368E747583}"/>
                </a:ext>
              </a:extLst>
            </p:cNvPr>
            <p:cNvGrpSpPr/>
            <p:nvPr/>
          </p:nvGrpSpPr>
          <p:grpSpPr>
            <a:xfrm>
              <a:off x="1712118" y="3281125"/>
              <a:ext cx="1368181" cy="2049636"/>
              <a:chOff x="2203450" y="3268663"/>
              <a:chExt cx="1333500" cy="2015957"/>
            </a:xfrm>
          </p:grpSpPr>
          <p:sp>
            <p:nvSpPr>
              <p:cNvPr id="140" name="Retângulo 62">
                <a:extLst>
                  <a:ext uri="{FF2B5EF4-FFF2-40B4-BE49-F238E27FC236}">
                    <a16:creationId xmlns:a16="http://schemas.microsoft.com/office/drawing/2014/main" id="{6BE8BC2E-A93C-BE09-7578-81C97CF7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897" y="4768171"/>
                <a:ext cx="542925" cy="265112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V3</a:t>
                </a:r>
              </a:p>
            </p:txBody>
          </p:sp>
          <p:sp>
            <p:nvSpPr>
              <p:cNvPr id="141" name="Retângulo 63">
                <a:extLst>
                  <a:ext uri="{FF2B5EF4-FFF2-40B4-BE49-F238E27FC236}">
                    <a16:creationId xmlns:a16="http://schemas.microsoft.com/office/drawing/2014/main" id="{E43DDF88-EBC7-2D78-D169-EC2581BF2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263" y="3517900"/>
                <a:ext cx="542925" cy="2667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P3</a:t>
                </a:r>
              </a:p>
            </p:txBody>
          </p:sp>
          <p:sp>
            <p:nvSpPr>
              <p:cNvPr id="142" name="Oval 88">
                <a:extLst>
                  <a:ext uri="{FF2B5EF4-FFF2-40B4-BE49-F238E27FC236}">
                    <a16:creationId xmlns:a16="http://schemas.microsoft.com/office/drawing/2014/main" id="{1E50038D-940C-B89C-E599-315A681D5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3268663"/>
                <a:ext cx="1333500" cy="2015957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pt-BR" altLang="pt-BR"/>
              </a:p>
            </p:txBody>
          </p:sp>
          <p:sp>
            <p:nvSpPr>
              <p:cNvPr id="143" name="Retângulo 13">
                <a:extLst>
                  <a:ext uri="{FF2B5EF4-FFF2-40B4-BE49-F238E27FC236}">
                    <a16:creationId xmlns:a16="http://schemas.microsoft.com/office/drawing/2014/main" id="{77D13F0D-FFD1-5CA1-27C3-7F6BA8136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851" y="3760789"/>
                <a:ext cx="866772" cy="1003253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Thread</a:t>
                </a:r>
              </a:p>
              <a:p>
                <a:pPr algn="ctr"/>
                <a:r>
                  <a:rPr lang="pt-BR" altLang="pt-BR" dirty="0"/>
                  <a:t>Trem3</a:t>
                </a:r>
              </a:p>
            </p:txBody>
          </p:sp>
        </p:grp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21E544A3-5E2F-83A5-0608-8415CBE15B40}"/>
              </a:ext>
            </a:extLst>
          </p:cNvPr>
          <p:cNvGrpSpPr/>
          <p:nvPr/>
        </p:nvGrpSpPr>
        <p:grpSpPr>
          <a:xfrm>
            <a:off x="5282027" y="3250751"/>
            <a:ext cx="1368181" cy="2178916"/>
            <a:chOff x="1712118" y="3281125"/>
            <a:chExt cx="1368181" cy="2178916"/>
          </a:xfrm>
        </p:grpSpPr>
        <p:cxnSp>
          <p:nvCxnSpPr>
            <p:cNvPr id="145" name="Conector de Seta Reta 19">
              <a:extLst>
                <a:ext uri="{FF2B5EF4-FFF2-40B4-BE49-F238E27FC236}">
                  <a16:creationId xmlns:a16="http://schemas.microsoft.com/office/drawing/2014/main" id="{F904100D-C8F6-7381-4553-7A2543CF5C8E}"/>
                </a:ext>
              </a:extLst>
            </p:cNvPr>
            <p:cNvCxnSpPr>
              <a:cxnSpLocks/>
              <a:endCxn id="148" idx="2"/>
            </p:cNvCxnSpPr>
            <p:nvPr/>
          </p:nvCxnSpPr>
          <p:spPr bwMode="auto">
            <a:xfrm flipV="1">
              <a:off x="2376245" y="5075225"/>
              <a:ext cx="7815" cy="38481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6" name="Conector de Seta Reta 85">
              <a:extLst>
                <a:ext uri="{FF2B5EF4-FFF2-40B4-BE49-F238E27FC236}">
                  <a16:creationId xmlns:a16="http://schemas.microsoft.com/office/drawing/2014/main" id="{186F1FBA-D046-153B-B9E8-F237335D8A3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7281" y="3287849"/>
              <a:ext cx="11113" cy="4159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47" name="Agrupar 146">
              <a:extLst>
                <a:ext uri="{FF2B5EF4-FFF2-40B4-BE49-F238E27FC236}">
                  <a16:creationId xmlns:a16="http://schemas.microsoft.com/office/drawing/2014/main" id="{6310CE99-E3BA-F23F-5537-133FAA1120E5}"/>
                </a:ext>
              </a:extLst>
            </p:cNvPr>
            <p:cNvGrpSpPr/>
            <p:nvPr/>
          </p:nvGrpSpPr>
          <p:grpSpPr>
            <a:xfrm>
              <a:off x="1712118" y="3281125"/>
              <a:ext cx="1368181" cy="2049636"/>
              <a:chOff x="2203450" y="3268663"/>
              <a:chExt cx="1333500" cy="2015957"/>
            </a:xfrm>
          </p:grpSpPr>
          <p:sp>
            <p:nvSpPr>
              <p:cNvPr id="148" name="Retângulo 62">
                <a:extLst>
                  <a:ext uri="{FF2B5EF4-FFF2-40B4-BE49-F238E27FC236}">
                    <a16:creationId xmlns:a16="http://schemas.microsoft.com/office/drawing/2014/main" id="{A9FBAC63-8D62-C8EE-195F-A7BF13BDD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897" y="4768171"/>
                <a:ext cx="542925" cy="265112"/>
              </a:xfrm>
              <a:prstGeom prst="rect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V4</a:t>
                </a:r>
              </a:p>
            </p:txBody>
          </p:sp>
          <p:sp>
            <p:nvSpPr>
              <p:cNvPr id="149" name="Retângulo 63">
                <a:extLst>
                  <a:ext uri="{FF2B5EF4-FFF2-40B4-BE49-F238E27FC236}">
                    <a16:creationId xmlns:a16="http://schemas.microsoft.com/office/drawing/2014/main" id="{CF92DDFB-7F56-56DD-42D4-4ED62ACD3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263" y="3517900"/>
                <a:ext cx="542925" cy="266700"/>
              </a:xfrm>
              <a:prstGeom prst="rect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P4</a:t>
                </a:r>
              </a:p>
            </p:txBody>
          </p:sp>
          <p:sp>
            <p:nvSpPr>
              <p:cNvPr id="150" name="Oval 88">
                <a:extLst>
                  <a:ext uri="{FF2B5EF4-FFF2-40B4-BE49-F238E27FC236}">
                    <a16:creationId xmlns:a16="http://schemas.microsoft.com/office/drawing/2014/main" id="{B353FA3E-C0E2-065C-B1E7-420489796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3268663"/>
                <a:ext cx="1333500" cy="2015957"/>
              </a:xfrm>
              <a:prstGeom prst="ellipse">
                <a:avLst/>
              </a:prstGeom>
              <a:noFill/>
              <a:ln w="25400" algn="ctr">
                <a:solidFill>
                  <a:srgbClr val="00B05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pt-BR" altLang="pt-BR"/>
              </a:p>
            </p:txBody>
          </p:sp>
          <p:sp>
            <p:nvSpPr>
              <p:cNvPr id="151" name="Retângulo 13">
                <a:extLst>
                  <a:ext uri="{FF2B5EF4-FFF2-40B4-BE49-F238E27FC236}">
                    <a16:creationId xmlns:a16="http://schemas.microsoft.com/office/drawing/2014/main" id="{6AC929A8-6B67-BE99-DFF1-F1932099B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851" y="3760789"/>
                <a:ext cx="866772" cy="1003253"/>
              </a:xfrm>
              <a:prstGeom prst="rect">
                <a:avLst/>
              </a:prstGeom>
              <a:solidFill>
                <a:srgbClr val="92D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Thread</a:t>
                </a:r>
              </a:p>
              <a:p>
                <a:pPr algn="ctr"/>
                <a:r>
                  <a:rPr lang="pt-BR" altLang="pt-BR" dirty="0"/>
                  <a:t>Trem4</a:t>
                </a:r>
              </a:p>
            </p:txBody>
          </p:sp>
        </p:grpSp>
      </p:grpSp>
      <p:sp>
        <p:nvSpPr>
          <p:cNvPr id="23553" name="Título 1">
            <a:extLst>
              <a:ext uri="{FF2B5EF4-FFF2-40B4-BE49-F238E27FC236}">
                <a16:creationId xmlns:a16="http://schemas.microsoft.com/office/drawing/2014/main" id="{8F8F06BF-A446-F849-D77D-8E181E3C0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75"/>
            <a:ext cx="7477125" cy="457200"/>
          </a:xfrm>
        </p:spPr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Sugestão de Implementação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D12D14-F70B-4A49-0CC0-7FACA130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Luiz Affonso Guedes</a:t>
            </a:r>
          </a:p>
        </p:txBody>
      </p:sp>
      <p:sp>
        <p:nvSpPr>
          <p:cNvPr id="23555" name="Espaço Reservado para Número de Slide 4">
            <a:extLst>
              <a:ext uri="{FF2B5EF4-FFF2-40B4-BE49-F238E27FC236}">
                <a16:creationId xmlns:a16="http://schemas.microsoft.com/office/drawing/2014/main" id="{D59DBC32-1775-21DD-7C0B-64184F8E2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7305846-1AEE-6F46-BD6E-8F387D547884}" type="slidenum">
              <a:rPr lang="en-US" altLang="pt-BR" smtClean="0"/>
              <a:pPr/>
              <a:t>6</a:t>
            </a:fld>
            <a:endParaRPr lang="en-US" alt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6FA401C-270A-FD38-2157-FCECF2AE4EB0}"/>
              </a:ext>
            </a:extLst>
          </p:cNvPr>
          <p:cNvGrpSpPr/>
          <p:nvPr/>
        </p:nvGrpSpPr>
        <p:grpSpPr>
          <a:xfrm>
            <a:off x="1712118" y="3281125"/>
            <a:ext cx="1368181" cy="2178916"/>
            <a:chOff x="1712118" y="3281125"/>
            <a:chExt cx="1368181" cy="2178916"/>
          </a:xfrm>
        </p:grpSpPr>
        <p:cxnSp>
          <p:nvCxnSpPr>
            <p:cNvPr id="23567" name="Conector de Seta Reta 19">
              <a:extLst>
                <a:ext uri="{FF2B5EF4-FFF2-40B4-BE49-F238E27FC236}">
                  <a16:creationId xmlns:a16="http://schemas.microsoft.com/office/drawing/2014/main" id="{349FA648-98DC-FFD8-4F94-3A99CD644F6B}"/>
                </a:ext>
              </a:extLst>
            </p:cNvPr>
            <p:cNvCxnSpPr>
              <a:cxnSpLocks/>
              <a:endCxn id="23561" idx="2"/>
            </p:cNvCxnSpPr>
            <p:nvPr/>
          </p:nvCxnSpPr>
          <p:spPr bwMode="auto">
            <a:xfrm flipV="1">
              <a:off x="2376245" y="5075225"/>
              <a:ext cx="7815" cy="38481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cxnSp>
          <p:nvCxnSpPr>
            <p:cNvPr id="23570" name="Conector de Seta Reta 85">
              <a:extLst>
                <a:ext uri="{FF2B5EF4-FFF2-40B4-BE49-F238E27FC236}">
                  <a16:creationId xmlns:a16="http://schemas.microsoft.com/office/drawing/2014/main" id="{007AC9C8-F411-AB35-BFC2-CD9B05A4894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7281" y="3287849"/>
              <a:ext cx="11113" cy="4159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292CB94-DFFE-E103-6177-FAE0154F19C0}"/>
                </a:ext>
              </a:extLst>
            </p:cNvPr>
            <p:cNvGrpSpPr/>
            <p:nvPr/>
          </p:nvGrpSpPr>
          <p:grpSpPr>
            <a:xfrm>
              <a:off x="1712118" y="3281125"/>
              <a:ext cx="1368181" cy="2049636"/>
              <a:chOff x="2203450" y="3268663"/>
              <a:chExt cx="1333500" cy="2015957"/>
            </a:xfrm>
          </p:grpSpPr>
          <p:sp>
            <p:nvSpPr>
              <p:cNvPr id="23561" name="Retângulo 62">
                <a:extLst>
                  <a:ext uri="{FF2B5EF4-FFF2-40B4-BE49-F238E27FC236}">
                    <a16:creationId xmlns:a16="http://schemas.microsoft.com/office/drawing/2014/main" id="{2D8C9FD7-9F7E-5522-B1DF-538E313B6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897" y="4768171"/>
                <a:ext cx="542925" cy="265112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V1</a:t>
                </a:r>
              </a:p>
            </p:txBody>
          </p:sp>
          <p:sp>
            <p:nvSpPr>
              <p:cNvPr id="23562" name="Retângulo 63">
                <a:extLst>
                  <a:ext uri="{FF2B5EF4-FFF2-40B4-BE49-F238E27FC236}">
                    <a16:creationId xmlns:a16="http://schemas.microsoft.com/office/drawing/2014/main" id="{22E673F7-EF9B-DD12-B8E9-EB6878B53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263" y="3517900"/>
                <a:ext cx="542925" cy="2667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P1</a:t>
                </a:r>
              </a:p>
            </p:txBody>
          </p:sp>
          <p:sp>
            <p:nvSpPr>
              <p:cNvPr id="23573" name="Oval 88">
                <a:extLst>
                  <a:ext uri="{FF2B5EF4-FFF2-40B4-BE49-F238E27FC236}">
                    <a16:creationId xmlns:a16="http://schemas.microsoft.com/office/drawing/2014/main" id="{28E02989-D017-0FC5-981E-2694C411F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0" y="3268663"/>
                <a:ext cx="1333500" cy="2015957"/>
              </a:xfrm>
              <a:prstGeom prst="ellipse">
                <a:avLst/>
              </a:prstGeom>
              <a:noFill/>
              <a:ln w="25400" algn="ctr">
                <a:solidFill>
                  <a:srgbClr val="FFC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pt-BR" altLang="pt-BR"/>
              </a:p>
            </p:txBody>
          </p:sp>
          <p:sp>
            <p:nvSpPr>
              <p:cNvPr id="23558" name="Retângulo 13">
                <a:extLst>
                  <a:ext uri="{FF2B5EF4-FFF2-40B4-BE49-F238E27FC236}">
                    <a16:creationId xmlns:a16="http://schemas.microsoft.com/office/drawing/2014/main" id="{44F6206F-4B9F-90DE-5B53-FF9AB96B4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851" y="3760789"/>
                <a:ext cx="866772" cy="1003253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pt-BR" altLang="pt-BR" dirty="0"/>
                  <a:t>Thread</a:t>
                </a:r>
              </a:p>
              <a:p>
                <a:pPr algn="ctr"/>
                <a:r>
                  <a:rPr lang="pt-BR" altLang="pt-BR" dirty="0"/>
                  <a:t>Trem1</a:t>
                </a:r>
              </a:p>
            </p:txBody>
          </p:sp>
        </p:grpSp>
      </p:grpSp>
      <p:sp>
        <p:nvSpPr>
          <p:cNvPr id="23578" name="CaixaDeTexto 93">
            <a:extLst>
              <a:ext uri="{FF2B5EF4-FFF2-40B4-BE49-F238E27FC236}">
                <a16:creationId xmlns:a16="http://schemas.microsoft.com/office/drawing/2014/main" id="{3A7B3E76-ABE4-FB65-A0B3-9ED5A43B6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679" y="793335"/>
            <a:ext cx="2662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dirty="0"/>
              <a:t>Thread de Visualização</a:t>
            </a:r>
          </a:p>
        </p:txBody>
      </p:sp>
      <p:sp>
        <p:nvSpPr>
          <p:cNvPr id="23579" name="CaixaDeTexto 94">
            <a:extLst>
              <a:ext uri="{FF2B5EF4-FFF2-40B4-BE49-F238E27FC236}">
                <a16:creationId xmlns:a16="http://schemas.microsoft.com/office/drawing/2014/main" id="{37D6C6FA-0A2F-3142-68F0-F338F25BB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679" y="5532437"/>
            <a:ext cx="2528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dirty="0"/>
              <a:t>Thread de Velocidade</a:t>
            </a:r>
          </a:p>
        </p:txBody>
      </p:sp>
      <p:sp>
        <p:nvSpPr>
          <p:cNvPr id="23580" name="CaixaDeTexto 95">
            <a:extLst>
              <a:ext uri="{FF2B5EF4-FFF2-40B4-BE49-F238E27FC236}">
                <a16:creationId xmlns:a16="http://schemas.microsoft.com/office/drawing/2014/main" id="{4EC1D67F-A80A-B9CE-115B-E9AB7CC2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841" y="3384309"/>
            <a:ext cx="221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dirty="0"/>
              <a:t>Threads dos Trens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2EC15727-4579-9C1A-519B-59E3EFC60BF1}"/>
              </a:ext>
            </a:extLst>
          </p:cNvPr>
          <p:cNvGrpSpPr/>
          <p:nvPr/>
        </p:nvGrpSpPr>
        <p:grpSpPr>
          <a:xfrm>
            <a:off x="2246671" y="680342"/>
            <a:ext cx="3886781" cy="2629969"/>
            <a:chOff x="4400227" y="812801"/>
            <a:chExt cx="4590044" cy="3389845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5A10F16-5401-F141-C5FC-22B28996970E}"/>
                </a:ext>
              </a:extLst>
            </p:cNvPr>
            <p:cNvSpPr/>
            <p:nvPr/>
          </p:nvSpPr>
          <p:spPr bwMode="auto">
            <a:xfrm>
              <a:off x="4400227" y="812801"/>
              <a:ext cx="4527550" cy="333851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dirty="0"/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F304EE76-3DEF-0E9A-D9AA-870BC6027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16488" y="2584450"/>
              <a:ext cx="1697037" cy="0"/>
            </a:xfrm>
            <a:prstGeom prst="line">
              <a:avLst/>
            </a:prstGeom>
            <a:ln w="79375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EF24DDE4-E97A-100F-6C3C-8DBD52B315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9188" y="3859875"/>
              <a:ext cx="1663700" cy="0"/>
            </a:xfrm>
            <a:prstGeom prst="line">
              <a:avLst/>
            </a:prstGeom>
            <a:ln w="793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F4B6AE03-7284-7210-5FF1-8A35D6AED4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9188" y="2803525"/>
              <a:ext cx="1690687" cy="0"/>
            </a:xfrm>
            <a:prstGeom prst="line">
              <a:avLst/>
            </a:prstGeom>
            <a:ln w="793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FD159CE4-3A2C-18F9-95D7-1B4C46CF23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4025" y="2584450"/>
              <a:ext cx="1728788" cy="19050"/>
            </a:xfrm>
            <a:prstGeom prst="line">
              <a:avLst/>
            </a:prstGeom>
            <a:ln w="793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FCB2118A-5072-8F9A-6897-E929E870E2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2838" y="1524000"/>
              <a:ext cx="1697037" cy="0"/>
            </a:xfrm>
            <a:prstGeom prst="line">
              <a:avLst/>
            </a:prstGeom>
            <a:ln w="79375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419DBB2E-19CE-8559-8E8C-0EE773CA2D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16488" y="1524000"/>
              <a:ext cx="0" cy="1079500"/>
            </a:xfrm>
            <a:prstGeom prst="line">
              <a:avLst/>
            </a:prstGeom>
            <a:ln w="79375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3D35F0D2-F1EF-499B-968E-D83D523234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43475" y="2775744"/>
              <a:ext cx="0" cy="1107281"/>
            </a:xfrm>
            <a:prstGeom prst="line">
              <a:avLst/>
            </a:prstGeom>
            <a:ln w="793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853B80A2-4DC1-9848-30CD-34349E52C2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92888" y="1524000"/>
              <a:ext cx="0" cy="1079500"/>
            </a:xfrm>
            <a:prstGeom prst="line">
              <a:avLst/>
            </a:prstGeom>
            <a:ln w="79375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8B80C446-943C-1364-2EE0-3ACC94D68A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4663" y="1514475"/>
              <a:ext cx="0" cy="1081088"/>
            </a:xfrm>
            <a:prstGeom prst="line">
              <a:avLst/>
            </a:prstGeom>
            <a:ln w="793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38BD0178-C9BA-5AAA-52F6-413359713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1538" y="1483820"/>
              <a:ext cx="7645" cy="1119680"/>
            </a:xfrm>
            <a:prstGeom prst="line">
              <a:avLst/>
            </a:prstGeom>
            <a:ln w="793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433F3295-C268-EBD3-2600-E645E70636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4663" y="1514475"/>
              <a:ext cx="1697037" cy="0"/>
            </a:xfrm>
            <a:prstGeom prst="line">
              <a:avLst/>
            </a:prstGeom>
            <a:ln w="793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78B3E80-D0C8-F1ED-CB79-323DD93094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92888" y="2775744"/>
              <a:ext cx="0" cy="1107281"/>
            </a:xfrm>
            <a:prstGeom prst="line">
              <a:avLst/>
            </a:prstGeom>
            <a:ln w="793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28">
              <a:extLst>
                <a:ext uri="{FF2B5EF4-FFF2-40B4-BE49-F238E27FC236}">
                  <a16:creationId xmlns:a16="http://schemas.microsoft.com/office/drawing/2014/main" id="{37A73859-3A4C-5E24-54F4-DC9DDD043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213" y="817564"/>
              <a:ext cx="4117753" cy="43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sz="1600" dirty="0"/>
                <a:t>Visualização da Dinâmica dos trens</a:t>
              </a:r>
            </a:p>
          </p:txBody>
        </p:sp>
        <p:sp>
          <p:nvSpPr>
            <p:cNvPr id="86" name="Retângulo Arredondado 29">
              <a:extLst>
                <a:ext uri="{FF2B5EF4-FFF2-40B4-BE49-F238E27FC236}">
                  <a16:creationId xmlns:a16="http://schemas.microsoft.com/office/drawing/2014/main" id="{91FA6B0D-6251-FAC7-B807-2E547BF32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275" y="1346200"/>
              <a:ext cx="398463" cy="3365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sp>
          <p:nvSpPr>
            <p:cNvPr id="87" name="Retângulo Arredondado 30">
              <a:extLst>
                <a:ext uri="{FF2B5EF4-FFF2-40B4-BE49-F238E27FC236}">
                  <a16:creationId xmlns:a16="http://schemas.microsoft.com/office/drawing/2014/main" id="{2E21E99B-3ED3-87BA-401B-EC30F486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063" y="3665538"/>
              <a:ext cx="396875" cy="33655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sp>
          <p:nvSpPr>
            <p:cNvPr id="88" name="Retângulo Arredondado 31">
              <a:extLst>
                <a:ext uri="{FF2B5EF4-FFF2-40B4-BE49-F238E27FC236}">
                  <a16:creationId xmlns:a16="http://schemas.microsoft.com/office/drawing/2014/main" id="{C90CC7E0-3474-70B7-071A-EA73EECCE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288" y="1617663"/>
              <a:ext cx="396875" cy="33655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sp>
          <p:nvSpPr>
            <p:cNvPr id="89" name="CaixaDeTexto 32">
              <a:extLst>
                <a:ext uri="{FF2B5EF4-FFF2-40B4-BE49-F238E27FC236}">
                  <a16:creationId xmlns:a16="http://schemas.microsoft.com/office/drawing/2014/main" id="{82555142-B0FC-3F1D-621B-FF0813E53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475" y="1879600"/>
              <a:ext cx="4159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/>
                <a:t>L1</a:t>
              </a:r>
            </a:p>
          </p:txBody>
        </p:sp>
        <p:sp>
          <p:nvSpPr>
            <p:cNvPr id="90" name="CaixaDeTexto 34">
              <a:extLst>
                <a:ext uri="{FF2B5EF4-FFF2-40B4-BE49-F238E27FC236}">
                  <a16:creationId xmlns:a16="http://schemas.microsoft.com/office/drawing/2014/main" id="{B9DBD1D8-23BC-A6C2-09D9-B476B66FD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050" y="1176338"/>
              <a:ext cx="4524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/>
                <a:t>L2</a:t>
              </a:r>
            </a:p>
          </p:txBody>
        </p:sp>
        <p:sp>
          <p:nvSpPr>
            <p:cNvPr id="91" name="CaixaDeTexto 35">
              <a:extLst>
                <a:ext uri="{FF2B5EF4-FFF2-40B4-BE49-F238E27FC236}">
                  <a16:creationId xmlns:a16="http://schemas.microsoft.com/office/drawing/2014/main" id="{73A8A249-7F91-4513-81BF-898300AAD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1920875"/>
              <a:ext cx="4524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L3</a:t>
              </a:r>
            </a:p>
          </p:txBody>
        </p:sp>
        <p:sp>
          <p:nvSpPr>
            <p:cNvPr id="94" name="CaixaDeTexto 36">
              <a:extLst>
                <a:ext uri="{FF2B5EF4-FFF2-40B4-BE49-F238E27FC236}">
                  <a16:creationId xmlns:a16="http://schemas.microsoft.com/office/drawing/2014/main" id="{FC0BB1A0-EF18-CCDA-D3A4-42D3547FC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025" y="2527300"/>
              <a:ext cx="4524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/>
                <a:t>L4</a:t>
              </a:r>
            </a:p>
          </p:txBody>
        </p:sp>
        <p:sp>
          <p:nvSpPr>
            <p:cNvPr id="95" name="CaixaDeTexto 37">
              <a:extLst>
                <a:ext uri="{FF2B5EF4-FFF2-40B4-BE49-F238E27FC236}">
                  <a16:creationId xmlns:a16="http://schemas.microsoft.com/office/drawing/2014/main" id="{BF8ADC53-8B43-FB6E-94D8-043FCFB6D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4588" y="1166813"/>
              <a:ext cx="4524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L5</a:t>
              </a:r>
            </a:p>
          </p:txBody>
        </p:sp>
        <p:sp>
          <p:nvSpPr>
            <p:cNvPr id="96" name="CaixaDeTexto 38">
              <a:extLst>
                <a:ext uri="{FF2B5EF4-FFF2-40B4-BE49-F238E27FC236}">
                  <a16:creationId xmlns:a16="http://schemas.microsoft.com/office/drawing/2014/main" id="{BD37FF62-22DA-F577-07C5-5BF1FE8B7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1538" y="1989138"/>
              <a:ext cx="4524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/>
                <a:t>L6</a:t>
              </a:r>
            </a:p>
          </p:txBody>
        </p:sp>
        <p:sp>
          <p:nvSpPr>
            <p:cNvPr id="98" name="CaixaDeTexto 40">
              <a:extLst>
                <a:ext uri="{FF2B5EF4-FFF2-40B4-BE49-F238E27FC236}">
                  <a16:creationId xmlns:a16="http://schemas.microsoft.com/office/drawing/2014/main" id="{AC55AFD1-ED80-9AA7-837C-49BDFD4C3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258" y="3123168"/>
              <a:ext cx="4524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L8</a:t>
              </a:r>
            </a:p>
          </p:txBody>
        </p:sp>
        <p:sp>
          <p:nvSpPr>
            <p:cNvPr id="99" name="CaixaDeTexto 42">
              <a:extLst>
                <a:ext uri="{FF2B5EF4-FFF2-40B4-BE49-F238E27FC236}">
                  <a16:creationId xmlns:a16="http://schemas.microsoft.com/office/drawing/2014/main" id="{CABD2B5F-D3CA-73B7-A3DF-D732E8E42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72" y="3832758"/>
              <a:ext cx="555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L10</a:t>
              </a:r>
            </a:p>
          </p:txBody>
        </p:sp>
        <p:cxnSp>
          <p:nvCxnSpPr>
            <p:cNvPr id="100" name="Conector de Seta Reta 44">
              <a:extLst>
                <a:ext uri="{FF2B5EF4-FFF2-40B4-BE49-F238E27FC236}">
                  <a16:creationId xmlns:a16="http://schemas.microsoft.com/office/drawing/2014/main" id="{537BD2F3-908F-1C68-32CC-9AAD39C083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21275" y="1785938"/>
              <a:ext cx="458788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Conector de Seta Reta 46">
              <a:extLst>
                <a:ext uri="{FF2B5EF4-FFF2-40B4-BE49-F238E27FC236}">
                  <a16:creationId xmlns:a16="http://schemas.microsoft.com/office/drawing/2014/main" id="{EA4B991E-47CC-6D76-538A-66FBB2112C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1500" y="1628775"/>
              <a:ext cx="0" cy="382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Conector de Seta Reta 48">
              <a:extLst>
                <a:ext uri="{FF2B5EF4-FFF2-40B4-BE49-F238E27FC236}">
                  <a16:creationId xmlns:a16="http://schemas.microsoft.com/office/drawing/2014/main" id="{CDB977DD-053B-296B-0B31-A8B22895F35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84813" y="3584575"/>
              <a:ext cx="501650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45D07558-35A3-1E32-C212-1D743D358C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775" y="3869084"/>
              <a:ext cx="1697038" cy="0"/>
            </a:xfrm>
            <a:prstGeom prst="line">
              <a:avLst/>
            </a:prstGeom>
            <a:ln w="793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1DBAB5-2281-4942-1BFF-6E3869C83D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5334" y="2801937"/>
              <a:ext cx="0" cy="1081088"/>
            </a:xfrm>
            <a:prstGeom prst="line">
              <a:avLst/>
            </a:prstGeom>
            <a:ln w="793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E2983D10-56F7-4847-8EFC-086E0090DA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24663" y="2801937"/>
              <a:ext cx="1697038" cy="0"/>
            </a:xfrm>
            <a:prstGeom prst="line">
              <a:avLst/>
            </a:prstGeom>
            <a:ln w="793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7A8D5D7-F32B-976C-25C0-31AE97510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183" y="2776783"/>
              <a:ext cx="0" cy="1081088"/>
            </a:xfrm>
            <a:prstGeom prst="line">
              <a:avLst/>
            </a:prstGeom>
            <a:ln w="793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tângulo Arredondado 31">
              <a:extLst>
                <a:ext uri="{FF2B5EF4-FFF2-40B4-BE49-F238E27FC236}">
                  <a16:creationId xmlns:a16="http://schemas.microsoft.com/office/drawing/2014/main" id="{AB16925D-A8CB-6348-17C9-0CE6DADF8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3100" y="3158748"/>
              <a:ext cx="396875" cy="3365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sp>
          <p:nvSpPr>
            <p:cNvPr id="108" name="CaixaDeTexto 41">
              <a:extLst>
                <a:ext uri="{FF2B5EF4-FFF2-40B4-BE49-F238E27FC236}">
                  <a16:creationId xmlns:a16="http://schemas.microsoft.com/office/drawing/2014/main" id="{CC44C243-D58F-6AA5-A1A7-7D65BCB38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3167395"/>
              <a:ext cx="4524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L9</a:t>
              </a:r>
            </a:p>
          </p:txBody>
        </p:sp>
        <p:sp>
          <p:nvSpPr>
            <p:cNvPr id="109" name="CaixaDeTexto 42">
              <a:extLst>
                <a:ext uri="{FF2B5EF4-FFF2-40B4-BE49-F238E27FC236}">
                  <a16:creationId xmlns:a16="http://schemas.microsoft.com/office/drawing/2014/main" id="{531F8DED-7F98-CF60-052C-5B709C941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0577" y="2823180"/>
              <a:ext cx="519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L11</a:t>
              </a:r>
            </a:p>
          </p:txBody>
        </p:sp>
        <p:sp>
          <p:nvSpPr>
            <p:cNvPr id="97" name="CaixaDeTexto 39">
              <a:extLst>
                <a:ext uri="{FF2B5EF4-FFF2-40B4-BE49-F238E27FC236}">
                  <a16:creationId xmlns:a16="http://schemas.microsoft.com/office/drawing/2014/main" id="{9251F757-38DD-E79C-32ED-8DF4B3312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7125" y="2501900"/>
              <a:ext cx="4524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dirty="0"/>
                <a:t>L7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74E12EC-6CBF-AE25-196A-1EFDD67249A5}"/>
              </a:ext>
            </a:extLst>
          </p:cNvPr>
          <p:cNvSpPr/>
          <p:nvPr/>
        </p:nvSpPr>
        <p:spPr bwMode="auto">
          <a:xfrm>
            <a:off x="1174603" y="520557"/>
            <a:ext cx="5999163" cy="2645849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11F843C-D9F5-F7B1-55A9-2EE8F838D9B3}"/>
              </a:ext>
            </a:extLst>
          </p:cNvPr>
          <p:cNvGrpSpPr/>
          <p:nvPr/>
        </p:nvGrpSpPr>
        <p:grpSpPr>
          <a:xfrm>
            <a:off x="2035286" y="5351463"/>
            <a:ext cx="3992905" cy="1395413"/>
            <a:chOff x="4400227" y="4327525"/>
            <a:chExt cx="4537910" cy="2085975"/>
          </a:xfrm>
        </p:grpSpPr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72E99197-E446-BEB1-3F59-F1477850E092}"/>
                </a:ext>
              </a:extLst>
            </p:cNvPr>
            <p:cNvSpPr/>
            <p:nvPr/>
          </p:nvSpPr>
          <p:spPr bwMode="auto">
            <a:xfrm>
              <a:off x="4400227" y="4327525"/>
              <a:ext cx="4527550" cy="20859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12" name="CaixaDeTexto 50">
              <a:extLst>
                <a:ext uri="{FF2B5EF4-FFF2-40B4-BE49-F238E27FC236}">
                  <a16:creationId xmlns:a16="http://schemas.microsoft.com/office/drawing/2014/main" id="{93E8326A-4E6E-5654-8746-C0EC8F48A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400" y="4408488"/>
              <a:ext cx="3553860" cy="41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sz="1200" dirty="0"/>
                <a:t>Painel de controle de velocidade</a:t>
              </a:r>
            </a:p>
          </p:txBody>
        </p:sp>
        <p:sp>
          <p:nvSpPr>
            <p:cNvPr id="113" name="CaixaDeTexto 51">
              <a:extLst>
                <a:ext uri="{FF2B5EF4-FFF2-40B4-BE49-F238E27FC236}">
                  <a16:creationId xmlns:a16="http://schemas.microsoft.com/office/drawing/2014/main" id="{0C7FA2EF-BD74-0FCF-A1A2-AA1FFF91E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677" y="5968473"/>
              <a:ext cx="983415" cy="41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sz="1200" dirty="0"/>
                <a:t>Trem 1</a:t>
              </a:r>
            </a:p>
          </p:txBody>
        </p:sp>
        <p:sp>
          <p:nvSpPr>
            <p:cNvPr id="114" name="CaixaDeTexto 52">
              <a:extLst>
                <a:ext uri="{FF2B5EF4-FFF2-40B4-BE49-F238E27FC236}">
                  <a16:creationId xmlns:a16="http://schemas.microsoft.com/office/drawing/2014/main" id="{34107170-D769-1440-E2EF-5EFDE62BA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00" y="5970060"/>
              <a:ext cx="1020333" cy="41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sz="1200" dirty="0"/>
                <a:t>Trem 2</a:t>
              </a:r>
            </a:p>
          </p:txBody>
        </p:sp>
        <p:sp>
          <p:nvSpPr>
            <p:cNvPr id="115" name="CaixaDeTexto 53">
              <a:extLst>
                <a:ext uri="{FF2B5EF4-FFF2-40B4-BE49-F238E27FC236}">
                  <a16:creationId xmlns:a16="http://schemas.microsoft.com/office/drawing/2014/main" id="{56ED4184-0E1F-1F25-90B8-3759CE091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4663" y="5982359"/>
              <a:ext cx="1020333" cy="41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sz="1200" dirty="0"/>
                <a:t>Trem 3</a:t>
              </a:r>
            </a:p>
          </p:txBody>
        </p: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F8B68C9A-CAC6-518C-2DCC-839D24AB77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44556" y="4830762"/>
              <a:ext cx="0" cy="1079500"/>
            </a:xfrm>
            <a:prstGeom prst="line">
              <a:avLst/>
            </a:prstGeom>
            <a:ln w="79375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tângulo 55">
              <a:extLst>
                <a:ext uri="{FF2B5EF4-FFF2-40B4-BE49-F238E27FC236}">
                  <a16:creationId xmlns:a16="http://schemas.microsoft.com/office/drawing/2014/main" id="{EFC5EAAF-1215-D64B-DB87-16B7563ADF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71231" y="5551766"/>
              <a:ext cx="414338" cy="136525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16699E9D-0D33-EB23-9111-159CCA7BBE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61273" y="4830762"/>
              <a:ext cx="0" cy="1081088"/>
            </a:xfrm>
            <a:prstGeom prst="line">
              <a:avLst/>
            </a:prstGeom>
            <a:ln w="793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tângulo 57">
              <a:extLst>
                <a:ext uri="{FF2B5EF4-FFF2-40B4-BE49-F238E27FC236}">
                  <a16:creationId xmlns:a16="http://schemas.microsoft.com/office/drawing/2014/main" id="{14AB7850-5511-4426-1B64-B85A7B2D5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269" y="5115580"/>
              <a:ext cx="414338" cy="125413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88D9BD7-3F3A-66D4-A943-074AB5717F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89788" y="4830762"/>
              <a:ext cx="0" cy="1079500"/>
            </a:xfrm>
            <a:prstGeom prst="line">
              <a:avLst/>
            </a:prstGeom>
            <a:ln w="793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59">
              <a:extLst>
                <a:ext uri="{FF2B5EF4-FFF2-40B4-BE49-F238E27FC236}">
                  <a16:creationId xmlns:a16="http://schemas.microsoft.com/office/drawing/2014/main" id="{A88379DB-76AC-DBF6-8E79-961A9839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3413" y="5688291"/>
              <a:ext cx="412750" cy="111125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AA923D0C-60BD-B2DB-4774-C1090CAE8B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85455" y="4830762"/>
              <a:ext cx="0" cy="1079500"/>
            </a:xfrm>
            <a:prstGeom prst="line">
              <a:avLst/>
            </a:prstGeom>
            <a:ln w="79375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aixaDeTexto 53">
              <a:extLst>
                <a:ext uri="{FF2B5EF4-FFF2-40B4-BE49-F238E27FC236}">
                  <a16:creationId xmlns:a16="http://schemas.microsoft.com/office/drawing/2014/main" id="{0D22D1C4-716F-38DA-02EA-4A1FCE62A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7804" y="5956300"/>
              <a:ext cx="1020333" cy="41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BR" altLang="pt-BR" sz="1200" dirty="0"/>
                <a:t>Trem 4</a:t>
              </a:r>
            </a:p>
          </p:txBody>
        </p:sp>
        <p:sp>
          <p:nvSpPr>
            <p:cNvPr id="124" name="Retângulo 59">
              <a:extLst>
                <a:ext uri="{FF2B5EF4-FFF2-40B4-BE49-F238E27FC236}">
                  <a16:creationId xmlns:a16="http://schemas.microsoft.com/office/drawing/2014/main" id="{74EBFB0B-F2A2-6B8E-8C8E-872563AF3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433" y="5308600"/>
              <a:ext cx="412750" cy="11112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/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EE8D9B6B-4384-5F30-93CF-1683DEC64410}"/>
              </a:ext>
            </a:extLst>
          </p:cNvPr>
          <p:cNvSpPr/>
          <p:nvPr/>
        </p:nvSpPr>
        <p:spPr bwMode="auto">
          <a:xfrm>
            <a:off x="1430030" y="5314534"/>
            <a:ext cx="5194300" cy="1535112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5" name="CaixaDeTexto 41">
            <a:extLst>
              <a:ext uri="{FF2B5EF4-FFF2-40B4-BE49-F238E27FC236}">
                <a16:creationId xmlns:a16="http://schemas.microsoft.com/office/drawing/2014/main" id="{329AF7D3-3D85-A9BD-EAF3-6B6E6E70B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502" y="2984197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dirty="0"/>
              <a:t>L12</a:t>
            </a:r>
          </a:p>
        </p:txBody>
      </p:sp>
    </p:spTree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57371</TotalTime>
  <Words>344</Words>
  <Application>Microsoft Macintosh PowerPoint</Application>
  <PresentationFormat>Apresentação na tela (4:3)</PresentationFormat>
  <Paragraphs>106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Comic Sans MS</vt:lpstr>
      <vt:lpstr>Times New Roman</vt:lpstr>
      <vt:lpstr>ZapfDingbats</vt:lpstr>
      <vt:lpstr>Default Design</vt:lpstr>
      <vt:lpstr>Apresentação do PowerPoint</vt:lpstr>
      <vt:lpstr>Apresentação do PowerPoint</vt:lpstr>
      <vt:lpstr>Apresentação</vt:lpstr>
      <vt:lpstr>Tarefa</vt:lpstr>
      <vt:lpstr>Conteúdo</vt:lpstr>
      <vt:lpstr>Sugestão de Implementação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slides, Computer Networking, 3rd edition</dc:title>
  <dc:creator>Jim Kurose and Keith Ross</dc:creator>
  <cp:lastModifiedBy>Microsoft Office User</cp:lastModifiedBy>
  <cp:revision>957</cp:revision>
  <cp:lastPrinted>2020-11-25T19:06:47Z</cp:lastPrinted>
  <dcterms:created xsi:type="dcterms:W3CDTF">1999-10-08T19:08:27Z</dcterms:created>
  <dcterms:modified xsi:type="dcterms:W3CDTF">2022-07-02T16:53:30Z</dcterms:modified>
</cp:coreProperties>
</file>