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371" r:id="rId4"/>
    <p:sldId id="377" r:id="rId5"/>
    <p:sldId id="386" r:id="rId6"/>
    <p:sldId id="372" r:id="rId7"/>
    <p:sldId id="380" r:id="rId8"/>
    <p:sldId id="379" r:id="rId9"/>
    <p:sldId id="381" r:id="rId10"/>
    <p:sldId id="374" r:id="rId11"/>
    <p:sldId id="373" r:id="rId12"/>
    <p:sldId id="382" r:id="rId13"/>
    <p:sldId id="375" r:id="rId14"/>
    <p:sldId id="376" r:id="rId15"/>
    <p:sldId id="383" r:id="rId16"/>
    <p:sldId id="378" r:id="rId17"/>
    <p:sldId id="384" r:id="rId18"/>
    <p:sldId id="385" r:id="rId19"/>
    <p:sldId id="270" r:id="rId20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22"/>
      <p:bold r:id="rId23"/>
      <p:italic r:id="rId24"/>
      <p:boldItalic r:id="rId25"/>
    </p:embeddedFont>
    <p:embeddedFont>
      <p:font typeface="Bahnschrift SemiLight Condensed" panose="020B0502040204020203" pitchFamily="34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entury Gothic" panose="020B0502020202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46" y="-23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10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10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31/10/2022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Linguagens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de </a:t>
            </a: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Programação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para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 </a:t>
            </a:r>
            <a:r>
              <a:rPr lang="en-US" sz="4000" b="1" i="1" u="none" strike="noStrike" cap="none" dirty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Machine Learning</a:t>
            </a:r>
            <a:endParaRPr sz="4000" b="1" i="1" u="none" strike="noStrike" cap="none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113666" name="Picture 2" descr="Python Logo transparent PNG - Stick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7066" y="2308861"/>
            <a:ext cx="1002118" cy="998219"/>
          </a:xfrm>
          <a:prstGeom prst="rect">
            <a:avLst/>
          </a:prstGeom>
          <a:noFill/>
        </p:spPr>
      </p:pic>
      <p:pic>
        <p:nvPicPr>
          <p:cNvPr id="113668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51056" y="2278380"/>
            <a:ext cx="1335924" cy="1013460"/>
          </a:xfrm>
          <a:prstGeom prst="rect">
            <a:avLst/>
          </a:prstGeom>
          <a:noFill/>
        </p:spPr>
      </p:pic>
      <p:pic>
        <p:nvPicPr>
          <p:cNvPr id="113670" name="Picture 6" descr="Scilab · GitHub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76209" y="2205989"/>
            <a:ext cx="1108711" cy="1108711"/>
          </a:xfrm>
          <a:prstGeom prst="rect">
            <a:avLst/>
          </a:prstGeom>
          <a:noFill/>
        </p:spPr>
      </p:pic>
      <p:pic>
        <p:nvPicPr>
          <p:cNvPr id="113674" name="Picture 10" descr="Código binário | Ícone Grati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72454" y="3383280"/>
            <a:ext cx="1627505" cy="16275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O sentido da </a:t>
            </a:r>
            <a:r>
              <a:rPr lang="pt-BR" sz="2300" b="1" dirty="0">
                <a:latin typeface="Arial Narrow" pitchFamily="34" charset="0"/>
              </a:rPr>
              <a:t>programação lógica </a:t>
            </a:r>
            <a:r>
              <a:rPr lang="pt-BR" sz="2300" dirty="0">
                <a:latin typeface="Arial Narrow" pitchFamily="34" charset="0"/>
              </a:rPr>
              <a:t>é trazer o estilo da lógica matemática à programação de computadores.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Lógica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0050" name="Picture 2" descr="ENADE 2019: As técnicas clássicas de simplificação lógica são importantes  ferramentas para a minimização - INDAGAÇÃ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935" y="1965035"/>
            <a:ext cx="3989705" cy="31784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91440" y="1150620"/>
            <a:ext cx="6416040" cy="3901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Considere o seguinte banco de dados: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	</a:t>
            </a:r>
            <a:r>
              <a:rPr lang="pt-BR" sz="2300" b="1" dirty="0">
                <a:latin typeface="Arial Narrow" pitchFamily="34" charset="0"/>
              </a:rPr>
              <a:t>gosta(</a:t>
            </a:r>
            <a:r>
              <a:rPr lang="pt-BR" sz="2300" b="1" dirty="0" err="1">
                <a:latin typeface="Arial Narrow" pitchFamily="34" charset="0"/>
              </a:rPr>
              <a:t>maria</a:t>
            </a:r>
            <a:r>
              <a:rPr lang="pt-BR" sz="2300" b="1" dirty="0">
                <a:latin typeface="Arial Narrow" pitchFamily="34" charset="0"/>
              </a:rPr>
              <a:t>, flores).</a:t>
            </a:r>
            <a:br>
              <a:rPr lang="pt-BR" sz="2300" b="1" dirty="0">
                <a:latin typeface="Arial Narrow" pitchFamily="34" charset="0"/>
              </a:rPr>
            </a:br>
            <a:r>
              <a:rPr lang="pt-BR" sz="2300" b="1" dirty="0">
                <a:latin typeface="Arial Narrow" pitchFamily="34" charset="0"/>
              </a:rPr>
              <a:t>	gosta(</a:t>
            </a:r>
            <a:r>
              <a:rPr lang="pt-BR" sz="2300" b="1" dirty="0" err="1">
                <a:latin typeface="Arial Narrow" pitchFamily="34" charset="0"/>
              </a:rPr>
              <a:t>maria</a:t>
            </a:r>
            <a:r>
              <a:rPr lang="pt-BR" sz="2300" b="1" dirty="0">
                <a:latin typeface="Arial Narrow" pitchFamily="34" charset="0"/>
              </a:rPr>
              <a:t>, </a:t>
            </a:r>
            <a:r>
              <a:rPr lang="pt-BR" sz="2300" b="1" dirty="0" err="1">
                <a:latin typeface="Arial Narrow" pitchFamily="34" charset="0"/>
              </a:rPr>
              <a:t>pedro</a:t>
            </a:r>
            <a:r>
              <a:rPr lang="pt-BR" sz="2300" b="1" dirty="0">
                <a:latin typeface="Arial Narrow" pitchFamily="34" charset="0"/>
              </a:rPr>
              <a:t>).</a:t>
            </a:r>
            <a:br>
              <a:rPr lang="pt-BR" sz="2300" b="1" dirty="0">
                <a:latin typeface="Arial Narrow" pitchFamily="34" charset="0"/>
              </a:rPr>
            </a:br>
            <a:r>
              <a:rPr lang="pt-BR" sz="2300" b="1" dirty="0">
                <a:latin typeface="Arial Narrow" pitchFamily="34" charset="0"/>
              </a:rPr>
              <a:t>	gosta(</a:t>
            </a:r>
            <a:r>
              <a:rPr lang="pt-BR" sz="2300" b="1" dirty="0" err="1">
                <a:latin typeface="Arial Narrow" pitchFamily="34" charset="0"/>
              </a:rPr>
              <a:t>paulo</a:t>
            </a:r>
            <a:r>
              <a:rPr lang="pt-BR" sz="2300" b="1" dirty="0">
                <a:latin typeface="Arial Narrow" pitchFamily="34" charset="0"/>
              </a:rPr>
              <a:t>, </a:t>
            </a:r>
            <a:r>
              <a:rPr lang="pt-BR" sz="2300" b="1" dirty="0" err="1">
                <a:latin typeface="Arial Narrow" pitchFamily="34" charset="0"/>
              </a:rPr>
              <a:t>maria</a:t>
            </a:r>
            <a:r>
              <a:rPr lang="pt-BR" sz="2300" b="1" dirty="0">
                <a:latin typeface="Arial Narrow" pitchFamily="34" charset="0"/>
              </a:rPr>
              <a:t>).</a:t>
            </a:r>
            <a:br>
              <a:rPr lang="pt-BR" sz="2300" b="1" dirty="0">
                <a:latin typeface="Arial Narrow" pitchFamily="34" charset="0"/>
              </a:rPr>
            </a:br>
            <a:br>
              <a:rPr lang="pt-BR" sz="2300" b="1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Se fizermos a pergunta: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b="1" dirty="0">
                <a:latin typeface="Arial Narrow" pitchFamily="34" charset="0"/>
              </a:rPr>
              <a:t>?- gosta(</a:t>
            </a:r>
            <a:r>
              <a:rPr lang="pt-BR" sz="2300" b="1" dirty="0" err="1">
                <a:latin typeface="Arial Narrow" pitchFamily="34" charset="0"/>
              </a:rPr>
              <a:t>maria</a:t>
            </a:r>
            <a:r>
              <a:rPr lang="pt-BR" sz="2300" b="1" dirty="0">
                <a:latin typeface="Arial Narrow" pitchFamily="34" charset="0"/>
              </a:rPr>
              <a:t>, X).</a:t>
            </a:r>
            <a:br>
              <a:rPr lang="pt-BR" sz="2300" b="1" dirty="0">
                <a:latin typeface="Arial Narrow" pitchFamily="34" charset="0"/>
              </a:rPr>
            </a:br>
            <a:br>
              <a:rPr lang="pt-BR" sz="2300" b="1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estaremos perguntando “Do que Maria gosta?”.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Prolog responde:  </a:t>
            </a:r>
            <a:r>
              <a:rPr lang="pt-BR" sz="2300" b="1" dirty="0">
                <a:latin typeface="Arial Narrow" pitchFamily="34" charset="0"/>
              </a:rPr>
              <a:t>X = flores</a:t>
            </a: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Lógica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chemeClr val="accent4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Funcional</a:t>
            </a:r>
            <a:endParaRPr sz="5500" b="0" i="0" u="none" strike="noStrike" cap="none">
              <a:solidFill>
                <a:schemeClr val="accent4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12</a:t>
            </a:fld>
            <a:r>
              <a:rPr lang="en-US"/>
              <a:t>]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Programação funcional é um paradigma de programação que trata a computação como uma avaliação de funções matemáticas.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Funcional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124" name="Picture 4" descr="Programação Funcional (cod.14348 &amp; 14786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555" y="1925950"/>
            <a:ext cx="4751705" cy="3072770"/>
          </a:xfrm>
          <a:prstGeom prst="rect">
            <a:avLst/>
          </a:prstGeom>
          <a:noFill/>
        </p:spPr>
      </p:pic>
      <p:sp>
        <p:nvSpPr>
          <p:cNvPr id="15" name="CaixaDeTexto 14"/>
          <p:cNvSpPr txBox="1"/>
          <p:nvPr/>
        </p:nvSpPr>
        <p:spPr>
          <a:xfrm>
            <a:off x="5486400" y="2705100"/>
            <a:ext cx="3131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Bahnschrift SemiLight Condensed" pitchFamily="34" charset="0"/>
              </a:rPr>
              <a:t>2+2x3 = ?</a:t>
            </a: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Programação funcional é um paradigma de programação que trata a computação como uma avaliação de funções matemáticas.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Funcional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025676"/>
            <a:ext cx="6336030" cy="270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tângulo 12"/>
          <p:cNvSpPr/>
          <p:nvPr/>
        </p:nvSpPr>
        <p:spPr>
          <a:xfrm>
            <a:off x="434340" y="3230880"/>
            <a:ext cx="4145280" cy="38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Nesse caso, seria isso que aconteceria:</a:t>
            </a:r>
          </a:p>
        </p:txBody>
      </p:sp>
      <p:pic>
        <p:nvPicPr>
          <p:cNvPr id="14" name="Picture 2" descr="Python Logo transparent PNG - Stick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9684" y="3459481"/>
            <a:ext cx="1048016" cy="1043939"/>
          </a:xfrm>
          <a:prstGeom prst="rect">
            <a:avLst/>
          </a:prstGeom>
          <a:noFill/>
        </p:spPr>
      </p:pic>
      <p:pic>
        <p:nvPicPr>
          <p:cNvPr id="15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91482" y="1965960"/>
            <a:ext cx="1366058" cy="1036320"/>
          </a:xfrm>
          <a:prstGeom prst="rect">
            <a:avLst/>
          </a:prstGeom>
          <a:noFill/>
        </p:spPr>
      </p:pic>
      <p:sp>
        <p:nvSpPr>
          <p:cNvPr id="18" name="Retângulo 17"/>
          <p:cNvSpPr/>
          <p:nvPr/>
        </p:nvSpPr>
        <p:spPr>
          <a:xfrm>
            <a:off x="6774180" y="45567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Suporte para funcional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6758940" y="31089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Linguagem funcional</a:t>
            </a: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Orientada</a:t>
            </a:r>
            <a:r>
              <a:rPr lang="en-US" sz="5500" b="1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5500" b="1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</a:t>
            </a:r>
            <a:endParaRPr sz="5500" b="0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15</a:t>
            </a:fld>
            <a:r>
              <a:rPr lang="en-US"/>
              <a:t>]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Na programação Orientada a Objetos temos como objetivo transformar nosso problema do mundo real em partes para o computador.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194" name="AutoShape 2" descr="Aula II Orientação a Obje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552" y="2020253"/>
            <a:ext cx="5391067" cy="296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tângulo 19"/>
          <p:cNvSpPr/>
          <p:nvPr/>
        </p:nvSpPr>
        <p:spPr>
          <a:xfrm>
            <a:off x="5905500" y="24993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Poliformismo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5920740" y="292608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Herança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5920740" y="336042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Encapsulamento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5928360" y="378714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Abstração</a:t>
            </a:r>
          </a:p>
        </p:txBody>
      </p:sp>
      <p:pic>
        <p:nvPicPr>
          <p:cNvPr id="24" name="Picture 2" descr="Python Logo transparent PNG - Stick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1204" y="1463041"/>
            <a:ext cx="1048016" cy="1043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>
                <a:solidFill>
                  <a:srgbClr val="F72DD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Multi-</a:t>
            </a:r>
            <a:r>
              <a:rPr lang="en-US" sz="5500" b="1" dirty="0" err="1">
                <a:solidFill>
                  <a:srgbClr val="F72DD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endParaRPr sz="5500" b="0" i="0" u="none" strike="noStrike" cap="none">
              <a:solidFill>
                <a:srgbClr val="F72DD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17</a:t>
            </a:fld>
            <a:r>
              <a:rPr lang="en-US"/>
              <a:t>]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r>
              <a:rPr lang="pt-BR" sz="2300" i="1" dirty="0" err="1">
                <a:latin typeface="Arial Narrow" pitchFamily="34" charset="0"/>
              </a:rPr>
              <a:t>Scilab</a:t>
            </a:r>
            <a:r>
              <a:rPr lang="pt-BR" sz="2300" dirty="0">
                <a:latin typeface="Arial Narrow" pitchFamily="34" charset="0"/>
              </a:rPr>
              <a:t> (laboratório de matriz) é um ambiente de computação numérica </a:t>
            </a:r>
            <a:r>
              <a:rPr lang="pt-BR" sz="2300" dirty="0" err="1">
                <a:latin typeface="Arial Narrow" pitchFamily="34" charset="0"/>
              </a:rPr>
              <a:t>multi-paradigma</a:t>
            </a:r>
            <a:r>
              <a:rPr lang="pt-BR" sz="2300" dirty="0">
                <a:latin typeface="Arial Narrow" pitchFamily="34" charset="0"/>
              </a:rPr>
              <a:t>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194" name="AutoShape 2" descr="Aula II Orientação a Obje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" name="Picture 6" descr="Scilab · GitHu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5549" y="1985009"/>
            <a:ext cx="1032511" cy="1032511"/>
          </a:xfrm>
          <a:prstGeom prst="rect">
            <a:avLst/>
          </a:prstGeom>
          <a:noFill/>
        </p:spPr>
      </p:pic>
      <p:pic>
        <p:nvPicPr>
          <p:cNvPr id="140290" name="Picture 2" descr="Scilab | ESI Grou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" y="1968181"/>
            <a:ext cx="6096000" cy="3299461"/>
          </a:xfrm>
          <a:prstGeom prst="rect">
            <a:avLst/>
          </a:prstGeom>
          <a:noFill/>
        </p:spPr>
      </p:pic>
      <p:sp>
        <p:nvSpPr>
          <p:cNvPr id="25" name="Retângulo 24"/>
          <p:cNvSpPr/>
          <p:nvPr/>
        </p:nvSpPr>
        <p:spPr>
          <a:xfrm>
            <a:off x="6370320" y="31851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atin typeface="Arial Narrow" pitchFamily="34" charset="0"/>
              </a:rPr>
              <a:t>Multi-paradigma</a:t>
            </a:r>
            <a:endParaRPr lang="pt-BR" dirty="0"/>
          </a:p>
        </p:txBody>
      </p:sp>
      <p:pic>
        <p:nvPicPr>
          <p:cNvPr id="26" name="Picture 2" descr="Python Logo transparent PNG - Stick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86384" y="2011681"/>
            <a:ext cx="1048016" cy="1043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3834625" y="20659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começar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programar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5500" b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36220" y="31327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l"/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Vamos trabalhar inicialmente com as linguagens: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1844" y="1607338"/>
            <a:ext cx="8504957" cy="2987285"/>
          </a:xfrm>
        </p:spPr>
        <p:txBody>
          <a:bodyPr>
            <a:normAutofit/>
          </a:bodyPr>
          <a:lstStyle/>
          <a:p>
            <a:pPr>
              <a:buNone/>
            </a:pPr>
            <a:endParaRPr lang="pt-BR" sz="2400" dirty="0">
              <a:latin typeface="Arial Narrow" pitchFamily="34" charset="0"/>
            </a:endParaRPr>
          </a:p>
          <a:p>
            <a:endParaRPr lang="pt-BR" sz="2400" dirty="0">
              <a:latin typeface="Arial Narrow" pitchFamily="34" charset="0"/>
            </a:endParaRPr>
          </a:p>
          <a:p>
            <a:pPr>
              <a:buNone/>
            </a:pPr>
            <a:br>
              <a:rPr lang="pt-BR" dirty="0"/>
            </a:b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Linguagens de Programação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Picture 2" descr="Python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966" y="1965961"/>
            <a:ext cx="1437094" cy="1431503"/>
          </a:xfrm>
          <a:prstGeom prst="rect">
            <a:avLst/>
          </a:prstGeom>
          <a:noFill/>
        </p:spPr>
      </p:pic>
      <p:pic>
        <p:nvPicPr>
          <p:cNvPr id="15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6256" y="1973580"/>
            <a:ext cx="1777884" cy="1348740"/>
          </a:xfrm>
          <a:prstGeom prst="rect">
            <a:avLst/>
          </a:prstGeom>
          <a:noFill/>
        </p:spPr>
      </p:pic>
      <p:pic>
        <p:nvPicPr>
          <p:cNvPr id="17" name="Picture 6" descr="Scilab · GitHu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64329" y="1908809"/>
            <a:ext cx="1497331" cy="1497331"/>
          </a:xfrm>
          <a:prstGeom prst="rect">
            <a:avLst/>
          </a:prstGeom>
          <a:noFill/>
        </p:spPr>
      </p:pic>
      <p:sp>
        <p:nvSpPr>
          <p:cNvPr id="18" name="CaixaDeTexto 17"/>
          <p:cNvSpPr txBox="1"/>
          <p:nvPr/>
        </p:nvSpPr>
        <p:spPr>
          <a:xfrm>
            <a:off x="800100" y="3589020"/>
            <a:ext cx="5394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  </a:t>
            </a:r>
            <a:r>
              <a:rPr lang="pt-BR" sz="1600" i="1" dirty="0" err="1"/>
              <a:t>Python</a:t>
            </a:r>
            <a:r>
              <a:rPr lang="pt-BR" sz="1600" dirty="0"/>
              <a:t>                         R                          </a:t>
            </a:r>
            <a:r>
              <a:rPr lang="pt-BR" sz="1600" i="1" dirty="0" err="1"/>
              <a:t>Scilab</a:t>
            </a:r>
            <a:endParaRPr lang="pt-BR" sz="1600" i="1" dirty="0"/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endParaRPr sz="5500" b="0" i="0" u="none" strike="noStrike" cap="none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4</a:t>
            </a:fld>
            <a:r>
              <a:rPr lang="en-US"/>
              <a:t>]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Um paradigma de programação determina a visão que o programador possui sobre a estruturação e a execução do programa.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Por exemplo, em programação orientada a objetos, os programadores podem abstrair um programa como uma coleção de objetos que interagem entre si.</a:t>
            </a: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paradigmas de programação?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l"/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Os paradigmas destas linguagens são importantes para entendermos melhor nossa forma de pensar sobre nossos problemas de computação: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Lógica;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Funcional;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Imperativa;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Orientada a Objetos.</a:t>
            </a: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Quais os paradigmas?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" name="Picture 10" descr="Código binário | Ícone Grat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2122806"/>
            <a:ext cx="2446019" cy="2446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rgbClr val="7030A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Imperativa</a:t>
            </a:r>
            <a:endParaRPr sz="5500" b="0" i="0" u="none" strike="noStrike" cap="none">
              <a:solidFill>
                <a:srgbClr val="7030A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7</a:t>
            </a:fld>
            <a:r>
              <a:rPr lang="en-US"/>
              <a:t>]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O paradigma de programação que descreve a computação como ações, enunciados ou comandos que mudam o estado (variáveis) de um programa.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Imperativa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9266" name="Picture 2" descr="Ficheiro:Arquiteturavn.png – Wikipédia, a enciclopédia liv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775" y="2416167"/>
            <a:ext cx="3326765" cy="1901906"/>
          </a:xfrm>
          <a:prstGeom prst="rect">
            <a:avLst/>
          </a:prstGeom>
          <a:noFill/>
        </p:spPr>
      </p:pic>
      <p:sp>
        <p:nvSpPr>
          <p:cNvPr id="13" name="Retângulo 12"/>
          <p:cNvSpPr/>
          <p:nvPr/>
        </p:nvSpPr>
        <p:spPr>
          <a:xfrm>
            <a:off x="792480" y="4411980"/>
            <a:ext cx="293370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Arquitetura de Von Neumann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4175760" y="2400300"/>
            <a:ext cx="1981200" cy="1112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Este paradigma foi projetado para a arquitetura de computadores prevalecente</a:t>
            </a:r>
          </a:p>
        </p:txBody>
      </p:sp>
      <p:pic>
        <p:nvPicPr>
          <p:cNvPr id="139268" name="Picture 4" descr="PontoProgramar: Maio 20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03495" y="2125980"/>
            <a:ext cx="1333650" cy="1252220"/>
          </a:xfrm>
          <a:prstGeom prst="rect">
            <a:avLst/>
          </a:prstGeom>
          <a:noFill/>
        </p:spPr>
      </p:pic>
      <p:pic>
        <p:nvPicPr>
          <p:cNvPr id="139270" name="Picture 6" descr="Assembly Programming Homework Help, Online Assembly Assignment Hel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65663" y="2357437"/>
            <a:ext cx="1552937" cy="7667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Lógica</a:t>
            </a:r>
            <a:endParaRPr sz="5500" b="0" i="0" u="none" strike="noStrike" cap="none">
              <a:solidFill>
                <a:srgbClr val="00B0F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9</a:t>
            </a:fld>
            <a:r>
              <a:rPr lang="en-US"/>
              <a:t>]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175</Words>
  <Application>Microsoft Office PowerPoint</Application>
  <PresentationFormat>Apresentação na tela (16:9)</PresentationFormat>
  <Paragraphs>69</Paragraphs>
  <Slides>19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Simple Light</vt:lpstr>
      <vt:lpstr>Apresentação do PowerPoint</vt:lpstr>
      <vt:lpstr>Apresentação do PowerPoint</vt:lpstr>
      <vt:lpstr>   Vamos trabalhar inicialmente com as linguagens:    </vt:lpstr>
      <vt:lpstr>Apresentação do PowerPoint</vt:lpstr>
      <vt:lpstr>     Um paradigma de programação determina a visão que o programador possui sobre a estruturação e a execução do programa.   Por exemplo, em programação orientada a objetos, os programadores podem abstrair um programa como uma coleção de objetos que interagem entre si.   </vt:lpstr>
      <vt:lpstr>   Os paradigmas destas linguagens são importantes para entendermos melhor nossa forma de pensar sobre nossos problemas de computação:  Lógica; Funcional; Imperativa; Orientada a Objetos.   </vt:lpstr>
      <vt:lpstr>Apresentação do PowerPoint</vt:lpstr>
      <vt:lpstr>   O paradigma de programação que descreve a computação como ações, enunciados ou comandos que mudam o estado (variáveis) de um programa.        </vt:lpstr>
      <vt:lpstr>Apresentação do PowerPoint</vt:lpstr>
      <vt:lpstr>   O sentido da programação lógica é trazer o estilo da lógica matemática à programação de computadores.       </vt:lpstr>
      <vt:lpstr>   Considere o seguinte banco de dados:  gosta(maria, flores).  gosta(maria, pedro).  gosta(paulo, maria).  Se fizermos a pergunta:  ?- gosta(maria, X).  estaremos perguntando “Do que Maria gosta?”.  Prolog responde:  X = flores      </vt:lpstr>
      <vt:lpstr>Apresentação do PowerPoint</vt:lpstr>
      <vt:lpstr>    Programação funcional é um paradigma de programação que trata a computação como uma avaliação de funções matemáticas.      </vt:lpstr>
      <vt:lpstr>    Programação funcional é um paradigma de programação que trata a computação como uma avaliação de funções matemáticas.      </vt:lpstr>
      <vt:lpstr>Apresentação do PowerPoint</vt:lpstr>
      <vt:lpstr>    Na programação Orientada a Objetos temos como objetivo transformar nosso problema do mundo real em partes para o computador.      </vt:lpstr>
      <vt:lpstr>Apresentação do PowerPoint</vt:lpstr>
      <vt:lpstr>    Scilab (laboratório de matriz) é um ambiente de computação numérica multi-paradigma.    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34</cp:revision>
  <dcterms:modified xsi:type="dcterms:W3CDTF">2022-11-01T04:13:17Z</dcterms:modified>
</cp:coreProperties>
</file>