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71" r:id="rId4"/>
    <p:sldId id="377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270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entury Gothic" pitchFamily="34" charset="0"/>
      <p:regular r:id="rId19"/>
      <p:bold r:id="rId20"/>
      <p:italic r:id="rId21"/>
      <p:boldItalic r:id="rId22"/>
    </p:embeddedFont>
    <p:embeddedFont>
      <p:font typeface="Arial Narrow" pitchFamily="34" charset="0"/>
      <p:regular r:id="rId23"/>
      <p:bold r:id="rId24"/>
      <p:italic r:id="rId25"/>
      <p:boldItalic r:id="rId26"/>
    </p:embeddedFont>
    <p:embeddedFont>
      <p:font typeface="Bahnschrift SemiLight Condensed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R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b="1" i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1055" y="1988820"/>
            <a:ext cx="1717617" cy="130302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</a:t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Arial Narrow" pitchFamily="34" charset="0"/>
              </a:rPr>
              <a:t>As funcionalidades do R, podem ser ampliadas carregando estes pacotes, tornando um software ainda mais poderoso, capaz de realizar inúmeras tarefas: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dirty="0" smtClean="0">
                <a:latin typeface="Arial Narrow" pitchFamily="34" charset="0"/>
              </a:rPr>
              <a:t>Análise multivariada;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dirty="0" smtClean="0">
                <a:latin typeface="Arial Narrow" pitchFamily="34" charset="0"/>
              </a:rPr>
              <a:t>Análise Bayesiana;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dirty="0" smtClean="0">
                <a:latin typeface="Arial Narrow" pitchFamily="34" charset="0"/>
              </a:rPr>
              <a:t>Manipulação de dados;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dirty="0" smtClean="0">
                <a:latin typeface="Arial Narrow" pitchFamily="34" charset="0"/>
              </a:rPr>
              <a:t>Gráficos a nível de publicação;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dirty="0" smtClean="0">
                <a:latin typeface="Arial Narrow" pitchFamily="34" charset="0"/>
              </a:rPr>
              <a:t>Big Data, </a:t>
            </a:r>
            <a:r>
              <a:rPr lang="pt-BR" sz="2200" dirty="0" err="1" smtClean="0">
                <a:latin typeface="Arial Narrow" pitchFamily="34" charset="0"/>
              </a:rPr>
              <a:t>Deep</a:t>
            </a: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err="1" smtClean="0">
                <a:latin typeface="Arial Narrow" pitchFamily="34" charset="0"/>
              </a:rPr>
              <a:t>Learning</a:t>
            </a:r>
            <a:r>
              <a:rPr lang="pt-BR" sz="2200" dirty="0" smtClean="0">
                <a:latin typeface="Arial Narrow" pitchFamily="34" charset="0"/>
              </a:rPr>
              <a:t>;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dirty="0" smtClean="0">
                <a:latin typeface="Arial Narrow" pitchFamily="34" charset="0"/>
              </a:rPr>
              <a:t>Processamento de imagens. </a:t>
            </a: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</a:t>
            </a:r>
            <a:br>
              <a:rPr lang="pt-BR" sz="2200" dirty="0" smtClean="0">
                <a:latin typeface="+mj-lt"/>
              </a:rPr>
            </a:br>
            <a:r>
              <a:rPr lang="pt-BR" sz="2200" b="1" dirty="0" smtClean="0">
                <a:latin typeface="Arial Narrow" pitchFamily="34" charset="0"/>
              </a:rPr>
              <a:t>Alguns pacotes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b="1" dirty="0" err="1" smtClean="0">
                <a:latin typeface="Arial Narrow" pitchFamily="34" charset="0"/>
              </a:rPr>
              <a:t>maptools</a:t>
            </a:r>
            <a:r>
              <a:rPr lang="pt-BR" sz="2200" b="1" dirty="0" smtClean="0">
                <a:latin typeface="Arial Narrow" pitchFamily="34" charset="0"/>
              </a:rPr>
              <a:t>: </a:t>
            </a:r>
            <a:r>
              <a:rPr lang="pt-BR" sz="2200" dirty="0" smtClean="0">
                <a:latin typeface="Arial Narrow" pitchFamily="34" charset="0"/>
              </a:rPr>
              <a:t>Funções para leitura, exportação e manipulação de estruturas espaciais.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b="1" dirty="0" smtClean="0">
                <a:latin typeface="Arial Narrow" pitchFamily="34" charset="0"/>
              </a:rPr>
              <a:t>cluster: </a:t>
            </a:r>
            <a:r>
              <a:rPr lang="pt-BR" sz="2200" dirty="0" smtClean="0">
                <a:latin typeface="Arial Narrow" pitchFamily="34" charset="0"/>
              </a:rPr>
              <a:t>Funções para análise de clusters.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• </a:t>
            </a:r>
            <a:r>
              <a:rPr lang="pt-BR" sz="2200" b="1" dirty="0" smtClean="0">
                <a:latin typeface="Arial Narrow" pitchFamily="34" charset="0"/>
              </a:rPr>
              <a:t>ggplot2: </a:t>
            </a:r>
            <a:r>
              <a:rPr lang="pt-BR" sz="2200" dirty="0" smtClean="0">
                <a:latin typeface="Arial Narrow" pitchFamily="34" charset="0"/>
              </a:rPr>
              <a:t>Criação de gráficos elegantes.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b="1" dirty="0" err="1" smtClean="0">
                <a:latin typeface="Arial Narrow" pitchFamily="34" charset="0"/>
              </a:rPr>
              <a:t>rmarkdown</a:t>
            </a:r>
            <a:r>
              <a:rPr lang="pt-BR" sz="2200" b="1" dirty="0" smtClean="0">
                <a:latin typeface="Arial Narrow" pitchFamily="34" charset="0"/>
              </a:rPr>
              <a:t>: </a:t>
            </a:r>
            <a:r>
              <a:rPr lang="pt-BR" sz="2200" dirty="0" smtClean="0">
                <a:latin typeface="Arial Narrow" pitchFamily="34" charset="0"/>
              </a:rPr>
              <a:t>criação de documentos (dinâmicos) em PDF, Word, HTML.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</a:t>
            </a:r>
            <a:r>
              <a:rPr lang="pt-BR" sz="2200" b="1" dirty="0" err="1" smtClean="0">
                <a:latin typeface="Arial Narrow" pitchFamily="34" charset="0"/>
              </a:rPr>
              <a:t>nlme</a:t>
            </a:r>
            <a:r>
              <a:rPr lang="pt-BR" sz="2200" b="1" dirty="0" smtClean="0">
                <a:latin typeface="Arial Narrow" pitchFamily="34" charset="0"/>
              </a:rPr>
              <a:t>: </a:t>
            </a:r>
            <a:r>
              <a:rPr lang="pt-BR" sz="2200" dirty="0" smtClean="0">
                <a:latin typeface="Arial Narrow" pitchFamily="34" charset="0"/>
              </a:rPr>
              <a:t>Modelos lineares e não-lineares de efeitos mistos.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26626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R é uma linguagem de programação </a:t>
            </a:r>
            <a:r>
              <a:rPr lang="pt-BR" sz="2200" dirty="0" err="1" smtClean="0">
                <a:latin typeface="Arial Narrow" pitchFamily="34" charset="0"/>
              </a:rPr>
              <a:t>multi-paradigma</a:t>
            </a:r>
            <a:r>
              <a:rPr lang="pt-BR" sz="2200" dirty="0" smtClean="0">
                <a:latin typeface="Arial Narrow" pitchFamily="34" charset="0"/>
              </a:rPr>
              <a:t> orientada a objetos, programação funcional, </a:t>
            </a:r>
            <a:r>
              <a:rPr lang="pt-BR" sz="2200" dirty="0" smtClean="0">
                <a:latin typeface="Arial Narrow" pitchFamily="34" charset="0"/>
              </a:rPr>
              <a:t>dinâmica, </a:t>
            </a:r>
            <a:r>
              <a:rPr lang="pt-BR" sz="2200" dirty="0" smtClean="0">
                <a:latin typeface="Arial Narrow" pitchFamily="34" charset="0"/>
              </a:rPr>
              <a:t>voltada à manipulação, análise e visualização de dados</a:t>
            </a:r>
            <a:r>
              <a:rPr lang="pt-BR" sz="2200" dirty="0" smtClean="0">
                <a:latin typeface="Arial Narrow" pitchFamily="34" charset="0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36" y="2766060"/>
            <a:ext cx="1777884" cy="1348740"/>
          </a:xfrm>
          <a:prstGeom prst="rect">
            <a:avLst/>
          </a:prstGeom>
          <a:noFill/>
        </p:spPr>
      </p:pic>
      <p:pic>
        <p:nvPicPr>
          <p:cNvPr id="24578" name="Picture 2" descr="Aplicação estatística com software R - Invista na Carreira - O Estatíst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919" y="1958340"/>
            <a:ext cx="4602481" cy="3068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8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Bahnschrift SemiLight Condensed" pitchFamily="34" charset="0"/>
              </a:rPr>
              <a:t>2+2x3 = ?</a:t>
            </a:r>
            <a:endParaRPr lang="pt-BR" sz="4800" b="1" dirty="0"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Nesse caso, seria isso que aconteceria:</a:t>
            </a:r>
            <a:endParaRPr lang="pt-BR" dirty="0"/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para funcional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Linguagem funcional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>A versão base do R possui uma coleção enorme de funções</a:t>
            </a:r>
            <a:r>
              <a:rPr lang="pt-BR" sz="2200" dirty="0" smtClean="0">
                <a:latin typeface="Arial Narrow" pitchFamily="34" charset="0"/>
              </a:rPr>
              <a:t>: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 Modelos </a:t>
            </a:r>
            <a:r>
              <a:rPr lang="pt-BR" sz="2200" dirty="0" smtClean="0">
                <a:latin typeface="Arial Narrow" pitchFamily="34" charset="0"/>
              </a:rPr>
              <a:t>Estatísticos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 Algoritmos </a:t>
            </a:r>
            <a:r>
              <a:rPr lang="pt-BR" sz="2200" dirty="0" smtClean="0">
                <a:latin typeface="Arial Narrow" pitchFamily="34" charset="0"/>
              </a:rPr>
              <a:t>Computacionais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 Métodos </a:t>
            </a:r>
            <a:r>
              <a:rPr lang="pt-BR" sz="2200" dirty="0" smtClean="0">
                <a:latin typeface="Arial Narrow" pitchFamily="34" charset="0"/>
              </a:rPr>
              <a:t>Matemáticas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•  Visualização </a:t>
            </a:r>
            <a:r>
              <a:rPr lang="pt-BR" sz="2200" dirty="0" smtClean="0">
                <a:latin typeface="Arial Narrow" pitchFamily="34" charset="0"/>
              </a:rPr>
              <a:t>de Dados</a:t>
            </a: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</a:t>
            </a:r>
            <a:br>
              <a:rPr lang="pt-BR" sz="2200" dirty="0" smtClean="0">
                <a:latin typeface="+mj-lt"/>
              </a:rPr>
            </a:br>
            <a:r>
              <a:rPr lang="pt-BR" sz="2200" b="1" dirty="0" smtClean="0">
                <a:latin typeface="+mj-lt"/>
              </a:rPr>
              <a:t>Pacotes</a:t>
            </a:r>
            <a:r>
              <a:rPr lang="pt-BR" sz="2200" dirty="0" smtClean="0">
                <a:latin typeface="+mj-lt"/>
              </a:rPr>
              <a:t>:</a:t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</a:t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Arial Narrow" pitchFamily="34" charset="0"/>
              </a:rPr>
              <a:t> Uma coleção de funções que podem ser escritas em R, C++, Fortran e C e que são chamadas diretamente de dentro do </a:t>
            </a:r>
            <a:r>
              <a:rPr lang="pt-BR" sz="2200" dirty="0" smtClean="0">
                <a:latin typeface="Arial Narrow" pitchFamily="34" charset="0"/>
              </a:rPr>
              <a:t>R.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Qualquer </a:t>
            </a:r>
            <a:r>
              <a:rPr lang="pt-BR" sz="2200" dirty="0" smtClean="0">
                <a:latin typeface="Arial Narrow" pitchFamily="34" charset="0"/>
              </a:rPr>
              <a:t>pessoa pode desenvolver seus pacotes e então submeter ao CRAN, disponibilizar através do </a:t>
            </a:r>
            <a:r>
              <a:rPr lang="pt-BR" sz="2200" i="1" dirty="0" err="1" smtClean="0">
                <a:latin typeface="Arial Narrow" pitchFamily="34" charset="0"/>
              </a:rPr>
              <a:t>GitHub</a:t>
            </a:r>
            <a:r>
              <a:rPr lang="pt-BR" sz="2200" dirty="0" smtClean="0">
                <a:latin typeface="Arial Narrow" pitchFamily="34" charset="0"/>
              </a:rPr>
              <a:t> ou </a:t>
            </a:r>
            <a:r>
              <a:rPr lang="pt-BR" sz="2200" i="1" dirty="0" err="1" smtClean="0">
                <a:latin typeface="Arial Narrow" pitchFamily="34" charset="0"/>
              </a:rPr>
              <a:t>standalone</a:t>
            </a:r>
            <a:r>
              <a:rPr lang="pt-BR" sz="2200" dirty="0" smtClean="0">
                <a:latin typeface="Arial Narrow" pitchFamily="34" charset="0"/>
              </a:rPr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</a:t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</a:t>
            </a:r>
            <a:r>
              <a:rPr lang="pt-BR" sz="2200" dirty="0" smtClean="0">
                <a:latin typeface="+mj-lt"/>
              </a:rPr>
              <a:t>Mas as vezes não é </a:t>
            </a:r>
            <a:r>
              <a:rPr lang="pt-BR" sz="2200" dirty="0" smtClean="0">
                <a:latin typeface="+mj-lt"/>
              </a:rPr>
              <a:t>suficiente:</a:t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</a:t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Arial Narrow" pitchFamily="34" charset="0"/>
              </a:rPr>
              <a:t>Assim </a:t>
            </a:r>
            <a:r>
              <a:rPr lang="pt-BR" sz="2200" dirty="0" smtClean="0">
                <a:latin typeface="Arial Narrow" pitchFamily="34" charset="0"/>
              </a:rPr>
              <a:t>como alguns softwares estatísticos, o R também é extensível através de ”módulos”. Em R estes módulos são chamados de pacotes, bibliotecas ou packages.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101</Words>
  <PresentationFormat>Apresentação na tela (16:9)</PresentationFormat>
  <Paragraphs>42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Arial Narrow</vt:lpstr>
      <vt:lpstr>Bahnschrift SemiLight Condensed</vt:lpstr>
      <vt:lpstr>Simple Light</vt:lpstr>
      <vt:lpstr>Slide 1</vt:lpstr>
      <vt:lpstr>Slide 2</vt:lpstr>
      <vt:lpstr>   R é uma linguagem de programação multi-paradigma orientada a objetos, programação funcional, dinâmica, voltada à manipulação, análise e visualização de dados:    </vt:lpstr>
      <vt:lpstr>Slide 4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    A versão base do R possui uma coleção enorme de funções:   •  Modelos Estatísticos  •  Algoritmos Computacionais  •  Métodos Matemáticas  •  Visualização de Dados     </vt:lpstr>
      <vt:lpstr>   Pacotes:    Uma coleção de funções que podem ser escritas em R, C++, Fortran e C e que são chamadas diretamente de dentro do R.  Qualquer pessoa pode desenvolver seus pacotes e então submeter ao CRAN, disponibilizar através do GitHub ou standalone.      </vt:lpstr>
      <vt:lpstr>    Mas as vezes não é suficiente:   Assim como alguns softwares estatísticos, o R também é extensível através de ”módulos”. Em R estes módulos são chamados de pacotes, bibliotecas ou packages.      </vt:lpstr>
      <vt:lpstr>   As funcionalidades do R, podem ser ampliadas carregando estes pacotes, tornando um software ainda mais poderoso, capaz de realizar inúmeras tarefas:   • Análise multivariada;  • Análise Bayesiana;  • Manipulação de dados;  • Gráficos a nível de publicação;  • Big Data, Deep Learning;  • Processamento de imagens.       </vt:lpstr>
      <vt:lpstr>   Alguns pacotes   • maptools: Funções para leitura, exportação e manipulação de estruturas espaciais.  • cluster: Funções para análise de clusters.  • ggplot2: Criação de gráficos elegantes.  • rmarkdown: criação de documentos (dinâmicos) em PDF, Word, HTML.  • nlme: Modelos lineares e não-lineares de efeitos mistos.    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37</cp:revision>
  <dcterms:modified xsi:type="dcterms:W3CDTF">2022-04-12T18:53:14Z</dcterms:modified>
</cp:coreProperties>
</file>