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9"/>
  </p:notesMasterIdLst>
  <p:sldIdLst>
    <p:sldId id="257" r:id="rId5"/>
    <p:sldId id="273" r:id="rId6"/>
    <p:sldId id="298" r:id="rId7"/>
    <p:sldId id="260" r:id="rId8"/>
    <p:sldId id="293" r:id="rId9"/>
    <p:sldId id="304" r:id="rId10"/>
    <p:sldId id="305" r:id="rId11"/>
    <p:sldId id="306" r:id="rId12"/>
    <p:sldId id="303" r:id="rId13"/>
    <p:sldId id="294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8" r:id="rId24"/>
    <p:sldId id="316" r:id="rId25"/>
    <p:sldId id="317" r:id="rId26"/>
    <p:sldId id="325" r:id="rId27"/>
    <p:sldId id="300" r:id="rId28"/>
    <p:sldId id="320" r:id="rId29"/>
    <p:sldId id="321" r:id="rId30"/>
    <p:sldId id="322" r:id="rId31"/>
    <p:sldId id="323" r:id="rId32"/>
    <p:sldId id="324" r:id="rId33"/>
    <p:sldId id="319" r:id="rId34"/>
    <p:sldId id="326" r:id="rId35"/>
    <p:sldId id="327" r:id="rId36"/>
    <p:sldId id="302" r:id="rId37"/>
    <p:sldId id="301" r:id="rId3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0"/>
      <p:bold r:id="rId41"/>
      <p:italic r:id="rId42"/>
      <p:boldItalic r:id="rId43"/>
    </p:embeddedFont>
    <p:embeddedFont>
      <p:font typeface="Century Gothic" panose="020B0502020202020204" pitchFamily="34" charset="0"/>
      <p:regular r:id="rId44"/>
      <p:bold r:id="rId45"/>
      <p:italic r:id="rId46"/>
      <p:boldItalic r:id="rId47"/>
    </p:embeddedFont>
    <p:embeddedFont>
      <p:font typeface="source sans pro" panose="020B0503030403020204" pitchFamily="34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53" roundtripDataSignature="AMtx7miI0lkunLW3jLt8acgoS5u8itka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C4B946-52CE-89FD-496C-6182E914FE45}" v="134" dt="2022-08-01T19:20:00.848"/>
    <p1510:client id="{3D189090-7F5C-8BC3-FFDA-4E093F98915A}" v="1203" dt="2022-09-14T05:15:23.142"/>
    <p1510:client id="{529E741A-A276-772F-FFB5-2954F31D24DB}" v="22" dt="2022-09-28T04:51:44.387"/>
    <p1510:client id="{78EB0679-3E8E-81E9-4DE5-0CAEB58003B9}" v="31" dt="2022-10-04T17:28:31.547"/>
    <p1510:client id="{8209AC6F-79AE-FAB6-26D8-F61806EBC6C2}" v="1586" dt="2022-09-27T04:29:11.091"/>
    <p1510:client id="{B968A905-2C10-A987-FE5C-FB1958B7E159}" v="610" dt="2022-09-19T21:14:47.055"/>
    <p1510:client id="{F430E7D2-A5DE-97FA-E100-835D19689E61}" v="17" dt="2022-09-20T23:23:20.289"/>
    <p1510:client id="{FDFD99B4-63DC-CE44-667B-326C4C5BEC24}" v="385" dt="2022-09-26T19:13:02.0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customschemas.google.com/relationships/presentationmetadata" Target="metadata"/><Relationship Id="rId58" Type="http://schemas.microsoft.com/office/2015/10/relationships/revisionInfo" Target="revisionInfo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font" Target="fonts/font12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font" Target="fonts/font7.fntdata"/><Relationship Id="rId20" Type="http://schemas.openxmlformats.org/officeDocument/2006/relationships/slide" Target="slides/slide16.xml"/><Relationship Id="rId41" Type="http://schemas.openxmlformats.org/officeDocument/2006/relationships/font" Target="fonts/font2.fntdata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10.fntdata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85429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69698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70231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31250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4760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72204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09216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14627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/>
              <a:t>Falar </a:t>
            </a:r>
            <a:r>
              <a:rPr lang="en-US" dirty="0" err="1"/>
              <a:t>sobre</a:t>
            </a:r>
            <a:r>
              <a:rPr lang="en-US" dirty="0"/>
              <a:t> o </a:t>
            </a:r>
            <a:r>
              <a:rPr lang="en-US" dirty="0" err="1"/>
              <a:t>sentido</a:t>
            </a:r>
            <a:r>
              <a:rPr lang="en-US" dirty="0"/>
              <a:t> da </a:t>
            </a:r>
            <a:r>
              <a:rPr lang="en-US" dirty="0" err="1"/>
              <a:t>aplicação</a:t>
            </a:r>
            <a:r>
              <a:rPr lang="en-US" dirty="0"/>
              <a:t> </a:t>
            </a:r>
            <a:r>
              <a:rPr lang="en-US" dirty="0" err="1"/>
              <a:t>estar</a:t>
            </a:r>
            <a:r>
              <a:rPr lang="en-US" dirty="0"/>
              <a:t> </a:t>
            </a:r>
            <a:r>
              <a:rPr lang="en-US" dirty="0" err="1"/>
              <a:t>relacionada</a:t>
            </a:r>
            <a:r>
              <a:rPr lang="en-US" dirty="0"/>
              <a:t> a </a:t>
            </a:r>
            <a:r>
              <a:rPr lang="en-US" dirty="0" err="1"/>
              <a:t>lógica</a:t>
            </a:r>
            <a:r>
              <a:rPr lang="en-US" dirty="0"/>
              <a:t> da </a:t>
            </a:r>
            <a:r>
              <a:rPr lang="en-US" dirty="0" err="1"/>
              <a:t>aplicação</a:t>
            </a:r>
            <a:endParaRPr dirty="0" err="1"/>
          </a:p>
        </p:txBody>
      </p:sp>
    </p:spTree>
    <p:extLst>
      <p:ext uri="{BB962C8B-B14F-4D97-AF65-F5344CB8AC3E}">
        <p14:creationId xmlns:p14="http://schemas.microsoft.com/office/powerpoint/2010/main" val="6780905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/>
              <a:t>Podemos </a:t>
            </a:r>
            <a:r>
              <a:rPr lang="en-US" dirty="0" err="1"/>
              <a:t>ainda</a:t>
            </a:r>
            <a:r>
              <a:rPr lang="en-US" dirty="0"/>
              <a:t> </a:t>
            </a:r>
            <a:r>
              <a:rPr lang="en-US" dirty="0" err="1"/>
              <a:t>quebrar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imports, </a:t>
            </a:r>
            <a:r>
              <a:rPr lang="en-US" dirty="0" err="1"/>
              <a:t>parâmetros</a:t>
            </a:r>
            <a:r>
              <a:rPr lang="en-US" dirty="0"/>
              <a:t> </a:t>
            </a:r>
            <a:r>
              <a:rPr lang="en-US" dirty="0" err="1"/>
              <a:t>númerosos</a:t>
            </a:r>
            <a:r>
              <a:rPr lang="en-US" dirty="0"/>
              <a:t> de </a:t>
            </a:r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estruturas</a:t>
            </a:r>
            <a:r>
              <a:rPr lang="en-US" dirty="0"/>
              <a:t> </a:t>
            </a:r>
            <a:r>
              <a:rPr lang="en-US" dirty="0" err="1"/>
              <a:t>condicionais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exemplo</a:t>
            </a:r>
            <a:r>
              <a:rPr lang="en-US" dirty="0"/>
              <a:t>. </a:t>
            </a:r>
          </a:p>
          <a:p>
            <a:pPr marL="0" indent="0">
              <a:buNone/>
            </a:pPr>
            <a:r>
              <a:rPr lang="en-US" dirty="0" err="1"/>
              <a:t>Nestes</a:t>
            </a:r>
            <a:r>
              <a:rPr lang="en-US" dirty="0"/>
              <a:t> </a:t>
            </a:r>
            <a:r>
              <a:rPr lang="en-US" dirty="0" err="1"/>
              <a:t>casos</a:t>
            </a:r>
            <a:r>
              <a:rPr lang="en-US" dirty="0"/>
              <a:t>, </a:t>
            </a:r>
            <a:r>
              <a:rPr lang="en-US" dirty="0" err="1"/>
              <a:t>colocamos</a:t>
            </a:r>
            <a:r>
              <a:rPr lang="en-US" dirty="0"/>
              <a:t> um </a:t>
            </a:r>
            <a:r>
              <a:rPr lang="en-US" dirty="0" err="1"/>
              <a:t>comentário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nova </a:t>
            </a:r>
            <a:r>
              <a:rPr lang="en-US" dirty="0" err="1"/>
              <a:t>indentação</a:t>
            </a:r>
          </a:p>
        </p:txBody>
      </p:sp>
    </p:spTree>
    <p:extLst>
      <p:ext uri="{BB962C8B-B14F-4D97-AF65-F5344CB8AC3E}">
        <p14:creationId xmlns:p14="http://schemas.microsoft.com/office/powerpoint/2010/main" val="620822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35200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/>
              <a:t>Podemos </a:t>
            </a:r>
            <a:r>
              <a:rPr lang="en-US" dirty="0" err="1"/>
              <a:t>ainda</a:t>
            </a:r>
            <a:r>
              <a:rPr lang="en-US" dirty="0"/>
              <a:t> </a:t>
            </a:r>
            <a:r>
              <a:rPr lang="en-US" dirty="0" err="1"/>
              <a:t>quebrar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imports, </a:t>
            </a:r>
            <a:r>
              <a:rPr lang="en-US" dirty="0" err="1"/>
              <a:t>parâmetros</a:t>
            </a:r>
            <a:r>
              <a:rPr lang="en-US" dirty="0"/>
              <a:t> </a:t>
            </a:r>
            <a:r>
              <a:rPr lang="en-US" dirty="0" err="1"/>
              <a:t>númerosos</a:t>
            </a:r>
            <a:r>
              <a:rPr lang="en-US" dirty="0"/>
              <a:t> de </a:t>
            </a:r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estruturas</a:t>
            </a:r>
            <a:r>
              <a:rPr lang="en-US" dirty="0"/>
              <a:t> </a:t>
            </a:r>
            <a:r>
              <a:rPr lang="en-US" dirty="0" err="1"/>
              <a:t>condicionais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exemplo</a:t>
            </a:r>
            <a:r>
              <a:rPr lang="en-US" dirty="0"/>
              <a:t>. </a:t>
            </a:r>
          </a:p>
          <a:p>
            <a:pPr marL="0" indent="0">
              <a:buNone/>
            </a:pPr>
            <a:r>
              <a:rPr lang="en-US" dirty="0" err="1"/>
              <a:t>Nestes</a:t>
            </a:r>
            <a:r>
              <a:rPr lang="en-US" dirty="0"/>
              <a:t> </a:t>
            </a:r>
            <a:r>
              <a:rPr lang="en-US" dirty="0" err="1"/>
              <a:t>casos</a:t>
            </a:r>
            <a:r>
              <a:rPr lang="en-US" dirty="0"/>
              <a:t>, </a:t>
            </a:r>
            <a:r>
              <a:rPr lang="en-US" dirty="0" err="1"/>
              <a:t>colocamos</a:t>
            </a:r>
            <a:r>
              <a:rPr lang="en-US" dirty="0"/>
              <a:t> um </a:t>
            </a:r>
            <a:r>
              <a:rPr lang="en-US" dirty="0" err="1"/>
              <a:t>comentário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nova </a:t>
            </a:r>
            <a:r>
              <a:rPr lang="en-US" dirty="0" err="1"/>
              <a:t>indentação</a:t>
            </a:r>
          </a:p>
        </p:txBody>
      </p:sp>
    </p:spTree>
    <p:extLst>
      <p:ext uri="{BB962C8B-B14F-4D97-AF65-F5344CB8AC3E}">
        <p14:creationId xmlns:p14="http://schemas.microsoft.com/office/powerpoint/2010/main" val="8549483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/>
              <a:t>Assim, o </a:t>
            </a:r>
            <a:r>
              <a:rPr lang="en-US" dirty="0" err="1"/>
              <a:t>interpretador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avisa</a:t>
            </a:r>
            <a:r>
              <a:rPr lang="en-US" dirty="0"/>
              <a:t> o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seja</a:t>
            </a:r>
            <a:r>
              <a:rPr lang="en-US" dirty="0"/>
              <a:t> warnings </a:t>
            </a:r>
            <a:r>
              <a:rPr lang="en-US" dirty="0" err="1"/>
              <a:t>ou</a:t>
            </a:r>
            <a:r>
              <a:rPr lang="en-US" dirty="0"/>
              <a:t> errors. Python 3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permite</a:t>
            </a:r>
          </a:p>
        </p:txBody>
      </p:sp>
    </p:spTree>
    <p:extLst>
      <p:ext uri="{BB962C8B-B14F-4D97-AF65-F5344CB8AC3E}">
        <p14:creationId xmlns:p14="http://schemas.microsoft.com/office/powerpoint/2010/main" val="4659119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 err="1"/>
              <a:t>Legibilidade</a:t>
            </a:r>
            <a:r>
              <a:rPr lang="en-US" dirty="0"/>
              <a:t> e a </a:t>
            </a:r>
            <a:r>
              <a:rPr lang="en-US" dirty="0" err="1"/>
              <a:t>posição</a:t>
            </a:r>
            <a:r>
              <a:rPr lang="en-US" dirty="0"/>
              <a:t> do brace</a:t>
            </a:r>
          </a:p>
        </p:txBody>
      </p:sp>
    </p:spTree>
    <p:extLst>
      <p:ext uri="{BB962C8B-B14F-4D97-AF65-F5344CB8AC3E}">
        <p14:creationId xmlns:p14="http://schemas.microsoft.com/office/powerpoint/2010/main" val="27658904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 err="1"/>
              <a:t>Existe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ordem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dos imports</a:t>
            </a:r>
          </a:p>
          <a:p>
            <a:pPr marL="0" indent="0">
              <a:buNone/>
            </a:pPr>
            <a:endParaRPr lang="en-US" dirty="0"/>
          </a:p>
          <a:p>
            <a:pPr marL="171450" indent="-171450"/>
            <a:r>
              <a:rPr lang="en-US" dirty="0"/>
              <a:t>Standard library imports.</a:t>
            </a:r>
          </a:p>
          <a:p>
            <a:pPr marL="171450" indent="-171450"/>
            <a:r>
              <a:rPr lang="en-US" dirty="0"/>
              <a:t>Related third party imports.</a:t>
            </a:r>
          </a:p>
          <a:p>
            <a:pPr marL="171450" indent="-171450"/>
            <a:r>
              <a:rPr lang="en-US" dirty="0"/>
              <a:t>Local application/library specific imports.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8564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22313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28504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68737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casos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complexos</a:t>
            </a:r>
            <a:r>
              <a:rPr lang="en-US" dirty="0"/>
              <a:t>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utilizar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linhas</a:t>
            </a:r>
            <a:r>
              <a:rPr lang="en-US" dirty="0"/>
              <a:t>. 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demais</a:t>
            </a:r>
            <a:r>
              <a:rPr lang="en-US" dirty="0"/>
              <a:t> </a:t>
            </a:r>
            <a:r>
              <a:rPr lang="en-US" dirty="0" err="1"/>
              <a:t>comentários</a:t>
            </a:r>
            <a:r>
              <a:rPr lang="en-US" dirty="0"/>
              <a:t>? </a:t>
            </a:r>
          </a:p>
          <a:p>
            <a:pPr marL="0" indent="0">
              <a:buNone/>
            </a:pPr>
            <a:r>
              <a:rPr lang="en-US" dirty="0" err="1"/>
              <a:t>Comentários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linhas</a:t>
            </a:r>
            <a:r>
              <a:rPr lang="en-US" dirty="0"/>
              <a:t> de </a:t>
            </a:r>
            <a:r>
              <a:rPr lang="en-US" dirty="0" err="1"/>
              <a:t>códigos</a:t>
            </a:r>
            <a:r>
              <a:rPr lang="en-US" dirty="0"/>
              <a:t> </a:t>
            </a:r>
            <a:r>
              <a:rPr lang="en-US" dirty="0" err="1"/>
              <a:t>devem</a:t>
            </a:r>
            <a:r>
              <a:rPr lang="en-US" dirty="0"/>
              <a:t> ser </a:t>
            </a:r>
            <a:r>
              <a:rPr lang="en-US" dirty="0" err="1"/>
              <a:t>utilizados</a:t>
            </a:r>
            <a:r>
              <a:rPr lang="en-US" dirty="0"/>
              <a:t> de </a:t>
            </a:r>
            <a:r>
              <a:rPr lang="en-US" dirty="0" err="1"/>
              <a:t>maneira</a:t>
            </a:r>
            <a:r>
              <a:rPr lang="en-US" dirty="0"/>
              <a:t> </a:t>
            </a:r>
            <a:r>
              <a:rPr lang="en-US" dirty="0" err="1"/>
              <a:t>esparça</a:t>
            </a:r>
            <a:r>
              <a:rPr lang="en-US" dirty="0"/>
              <a:t>. </a:t>
            </a:r>
            <a:r>
              <a:rPr lang="en-US" dirty="0" err="1"/>
              <a:t>Devem</a:t>
            </a:r>
            <a:r>
              <a:rPr lang="en-US" dirty="0"/>
              <a:t> </a:t>
            </a:r>
            <a:r>
              <a:rPr lang="en-US" dirty="0" err="1"/>
              <a:t>estar</a:t>
            </a:r>
            <a:r>
              <a:rPr lang="en-US" dirty="0"/>
              <a:t> </a:t>
            </a:r>
            <a:r>
              <a:rPr lang="en-US" dirty="0" err="1"/>
              <a:t>associados</a:t>
            </a:r>
            <a:r>
              <a:rPr lang="en-US" dirty="0"/>
              <a:t> as </a:t>
            </a:r>
            <a:r>
              <a:rPr lang="en-US" dirty="0" err="1"/>
              <a:t>linhas</a:t>
            </a:r>
            <a:r>
              <a:rPr lang="en-US" dirty="0"/>
              <a:t> ed </a:t>
            </a:r>
            <a:r>
              <a:rPr lang="en-US" dirty="0" err="1"/>
              <a:t>códigos</a:t>
            </a:r>
            <a:r>
              <a:rPr lang="en-US" dirty="0"/>
              <a:t> </a:t>
            </a:r>
            <a:r>
              <a:rPr lang="en-US" dirty="0" err="1"/>
              <a:t>correspondentes</a:t>
            </a:r>
            <a:r>
              <a:rPr lang="en-US" dirty="0"/>
              <a:t>. </a:t>
            </a:r>
            <a:r>
              <a:rPr lang="en-US" dirty="0" err="1"/>
              <a:t>Mínimo</a:t>
            </a:r>
            <a:r>
              <a:rPr lang="en-US" dirty="0"/>
              <a:t> de </a:t>
            </a:r>
            <a:r>
              <a:rPr lang="en-US" dirty="0" err="1"/>
              <a:t>dois</a:t>
            </a:r>
            <a:r>
              <a:rPr lang="en-US" dirty="0"/>
              <a:t> </a:t>
            </a:r>
            <a:r>
              <a:rPr lang="en-US" dirty="0" err="1"/>
              <a:t>espaços</a:t>
            </a:r>
            <a:r>
              <a:rPr lang="en-US" dirty="0"/>
              <a:t>, use # e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explique</a:t>
            </a:r>
            <a:r>
              <a:rPr lang="en-US" dirty="0"/>
              <a:t> o </a:t>
            </a:r>
            <a:r>
              <a:rPr lang="en-US" dirty="0" err="1"/>
              <a:t>óbvio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37366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casos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complexos</a:t>
            </a:r>
            <a:r>
              <a:rPr lang="en-US" dirty="0"/>
              <a:t>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utilizar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linhas</a:t>
            </a:r>
            <a:r>
              <a:rPr lang="en-US" dirty="0"/>
              <a:t>. 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demais</a:t>
            </a:r>
            <a:r>
              <a:rPr lang="en-US" dirty="0"/>
              <a:t> </a:t>
            </a:r>
            <a:r>
              <a:rPr lang="en-US" dirty="0" err="1"/>
              <a:t>comentários</a:t>
            </a:r>
            <a:r>
              <a:rPr lang="en-US" dirty="0"/>
              <a:t>? </a:t>
            </a:r>
          </a:p>
          <a:p>
            <a:pPr marL="0" indent="0">
              <a:buNone/>
            </a:pPr>
            <a:r>
              <a:rPr lang="en-US" dirty="0" err="1"/>
              <a:t>Comentários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linhas</a:t>
            </a:r>
            <a:r>
              <a:rPr lang="en-US" dirty="0"/>
              <a:t> de </a:t>
            </a:r>
            <a:r>
              <a:rPr lang="en-US" dirty="0" err="1"/>
              <a:t>códigos</a:t>
            </a:r>
            <a:r>
              <a:rPr lang="en-US" dirty="0"/>
              <a:t> </a:t>
            </a:r>
            <a:r>
              <a:rPr lang="en-US" dirty="0" err="1"/>
              <a:t>devem</a:t>
            </a:r>
            <a:r>
              <a:rPr lang="en-US" dirty="0"/>
              <a:t> ser </a:t>
            </a:r>
            <a:r>
              <a:rPr lang="en-US" dirty="0" err="1"/>
              <a:t>utilizados</a:t>
            </a:r>
            <a:r>
              <a:rPr lang="en-US" dirty="0"/>
              <a:t> de </a:t>
            </a:r>
            <a:r>
              <a:rPr lang="en-US" dirty="0" err="1"/>
              <a:t>maneira</a:t>
            </a:r>
            <a:r>
              <a:rPr lang="en-US" dirty="0"/>
              <a:t> </a:t>
            </a:r>
            <a:r>
              <a:rPr lang="en-US" dirty="0" err="1"/>
              <a:t>esparça</a:t>
            </a:r>
            <a:r>
              <a:rPr lang="en-US" dirty="0"/>
              <a:t>. </a:t>
            </a:r>
            <a:r>
              <a:rPr lang="en-US" dirty="0" err="1"/>
              <a:t>Devem</a:t>
            </a:r>
            <a:r>
              <a:rPr lang="en-US" dirty="0"/>
              <a:t> </a:t>
            </a:r>
            <a:r>
              <a:rPr lang="en-US" dirty="0" err="1"/>
              <a:t>estar</a:t>
            </a:r>
            <a:r>
              <a:rPr lang="en-US" dirty="0"/>
              <a:t> </a:t>
            </a:r>
            <a:r>
              <a:rPr lang="en-US" dirty="0" err="1"/>
              <a:t>associados</a:t>
            </a:r>
            <a:r>
              <a:rPr lang="en-US" dirty="0"/>
              <a:t> as </a:t>
            </a:r>
            <a:r>
              <a:rPr lang="en-US" dirty="0" err="1"/>
              <a:t>linhas</a:t>
            </a:r>
            <a:r>
              <a:rPr lang="en-US" dirty="0"/>
              <a:t> ed </a:t>
            </a:r>
            <a:r>
              <a:rPr lang="en-US" dirty="0" err="1"/>
              <a:t>códigos</a:t>
            </a:r>
            <a:r>
              <a:rPr lang="en-US" dirty="0"/>
              <a:t> </a:t>
            </a:r>
            <a:r>
              <a:rPr lang="en-US" dirty="0" err="1"/>
              <a:t>correspondentes</a:t>
            </a:r>
            <a:r>
              <a:rPr lang="en-US" dirty="0"/>
              <a:t>. </a:t>
            </a:r>
            <a:r>
              <a:rPr lang="en-US" dirty="0" err="1"/>
              <a:t>Mínimo</a:t>
            </a:r>
            <a:r>
              <a:rPr lang="en-US" dirty="0"/>
              <a:t> de </a:t>
            </a:r>
            <a:r>
              <a:rPr lang="en-US" dirty="0" err="1"/>
              <a:t>dois</a:t>
            </a:r>
            <a:r>
              <a:rPr lang="en-US" dirty="0"/>
              <a:t> </a:t>
            </a:r>
            <a:r>
              <a:rPr lang="en-US" dirty="0" err="1"/>
              <a:t>espaços</a:t>
            </a:r>
            <a:r>
              <a:rPr lang="en-US" dirty="0"/>
              <a:t>, use # e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explique</a:t>
            </a:r>
            <a:r>
              <a:rPr lang="en-US" dirty="0"/>
              <a:t> o </a:t>
            </a:r>
            <a:r>
              <a:rPr lang="en-US" dirty="0" err="1"/>
              <a:t>óbvio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89776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139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64521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4349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 err="1"/>
              <a:t>Apresenta</a:t>
            </a:r>
            <a:r>
              <a:rPr lang="en-US" dirty="0"/>
              <a:t> </a:t>
            </a:r>
            <a:r>
              <a:rPr lang="en-US" dirty="0" err="1"/>
              <a:t>exemplos</a:t>
            </a:r>
            <a:r>
              <a:rPr lang="en-US"/>
              <a:t> de quando não usar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2155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3656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/>
              <a:t>Pode </a:t>
            </a:r>
            <a:r>
              <a:rPr lang="en-US" dirty="0" err="1"/>
              <a:t>pensar</a:t>
            </a:r>
            <a:r>
              <a:rPr lang="en-US" dirty="0"/>
              <a:t> </a:t>
            </a:r>
            <a:r>
              <a:rPr lang="en-US" dirty="0" err="1"/>
              <a:t>bastante</a:t>
            </a:r>
            <a:r>
              <a:rPr lang="en-US" dirty="0"/>
              <a:t> tempo </a:t>
            </a:r>
            <a:r>
              <a:rPr lang="en-US" dirty="0" err="1"/>
              <a:t>pesquisando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realizar</a:t>
            </a:r>
            <a:r>
              <a:rPr lang="en-US" dirty="0"/>
              <a:t> a </a:t>
            </a:r>
            <a:r>
              <a:rPr lang="en-US" dirty="0" err="1"/>
              <a:t>autenticação</a:t>
            </a:r>
            <a:r>
              <a:rPr lang="en-US" dirty="0"/>
              <a:t> do </a:t>
            </a:r>
            <a:r>
              <a:rPr lang="en-US" dirty="0" err="1"/>
              <a:t>usuário</a:t>
            </a:r>
            <a:r>
              <a:rPr lang="en-US" dirty="0"/>
              <a:t>. </a:t>
            </a:r>
            <a:r>
              <a:rPr lang="en-US" dirty="0" err="1"/>
              <a:t>Contudo</a:t>
            </a:r>
            <a:r>
              <a:rPr lang="en-US" dirty="0"/>
              <a:t>,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 que o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esteja</a:t>
            </a:r>
            <a:r>
              <a:rPr lang="en-US" dirty="0"/>
              <a:t> </a:t>
            </a:r>
            <a:r>
              <a:rPr lang="en-US" dirty="0" err="1"/>
              <a:t>escrito</a:t>
            </a:r>
          </a:p>
          <a:p>
            <a:pPr marL="0" indent="0">
              <a:buNone/>
            </a:pPr>
            <a:r>
              <a:rPr lang="en-US" dirty="0" err="1"/>
              <a:t>Dificilmente</a:t>
            </a:r>
            <a:r>
              <a:rPr lang="en-US" dirty="0"/>
              <a:t> </a:t>
            </a:r>
            <a:r>
              <a:rPr lang="en-US" dirty="0" err="1"/>
              <a:t>irá</a:t>
            </a:r>
            <a:r>
              <a:rPr lang="en-US" dirty="0"/>
              <a:t> </a:t>
            </a:r>
            <a:r>
              <a:rPr lang="en-US" dirty="0" err="1"/>
              <a:t>reescreve</a:t>
            </a:r>
            <a:r>
              <a:rPr lang="en-US" dirty="0"/>
              <a:t>-lo.</a:t>
            </a:r>
          </a:p>
        </p:txBody>
      </p:sp>
    </p:spTree>
    <p:extLst>
      <p:ext uri="{BB962C8B-B14F-4D97-AF65-F5344CB8AC3E}">
        <p14:creationId xmlns:p14="http://schemas.microsoft.com/office/powerpoint/2010/main" val="2697770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/>
              <a:t>Pode </a:t>
            </a:r>
            <a:r>
              <a:rPr lang="en-US" dirty="0" err="1"/>
              <a:t>pensar</a:t>
            </a:r>
            <a:r>
              <a:rPr lang="en-US" dirty="0"/>
              <a:t> </a:t>
            </a:r>
            <a:r>
              <a:rPr lang="en-US" dirty="0" err="1"/>
              <a:t>bastante</a:t>
            </a:r>
            <a:r>
              <a:rPr lang="en-US" dirty="0"/>
              <a:t> tempo </a:t>
            </a:r>
            <a:r>
              <a:rPr lang="en-US" dirty="0" err="1"/>
              <a:t>pesquisando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realizar</a:t>
            </a:r>
            <a:r>
              <a:rPr lang="en-US" dirty="0"/>
              <a:t> a </a:t>
            </a:r>
            <a:r>
              <a:rPr lang="en-US" dirty="0" err="1"/>
              <a:t>autenticação</a:t>
            </a:r>
            <a:r>
              <a:rPr lang="en-US" dirty="0"/>
              <a:t> do </a:t>
            </a:r>
            <a:r>
              <a:rPr lang="en-US" dirty="0" err="1"/>
              <a:t>usuário</a:t>
            </a:r>
            <a:r>
              <a:rPr lang="en-US" dirty="0"/>
              <a:t>. </a:t>
            </a:r>
            <a:r>
              <a:rPr lang="en-US" dirty="0" err="1"/>
              <a:t>Contudo</a:t>
            </a:r>
            <a:r>
              <a:rPr lang="en-US" dirty="0"/>
              <a:t>,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 que o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esteja</a:t>
            </a:r>
            <a:r>
              <a:rPr lang="en-US" dirty="0"/>
              <a:t> </a:t>
            </a:r>
            <a:r>
              <a:rPr lang="en-US" dirty="0" err="1"/>
              <a:t>escrito</a:t>
            </a:r>
          </a:p>
          <a:p>
            <a:pPr marL="0" indent="0">
              <a:buNone/>
            </a:pPr>
            <a:r>
              <a:rPr lang="en-US" dirty="0" err="1"/>
              <a:t>Dificilmente</a:t>
            </a:r>
            <a:r>
              <a:rPr lang="en-US" dirty="0"/>
              <a:t> </a:t>
            </a:r>
            <a:r>
              <a:rPr lang="en-US" dirty="0" err="1"/>
              <a:t>irá</a:t>
            </a:r>
            <a:r>
              <a:rPr lang="en-US" dirty="0"/>
              <a:t> </a:t>
            </a:r>
            <a:r>
              <a:rPr lang="en-US" dirty="0" err="1"/>
              <a:t>reescreve</a:t>
            </a:r>
            <a:r>
              <a:rPr lang="en-US" dirty="0"/>
              <a:t>-lo.</a:t>
            </a:r>
          </a:p>
        </p:txBody>
      </p:sp>
    </p:spTree>
    <p:extLst>
      <p:ext uri="{BB962C8B-B14F-4D97-AF65-F5344CB8AC3E}">
        <p14:creationId xmlns:p14="http://schemas.microsoft.com/office/powerpoint/2010/main" val="3042120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30785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2298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  <p:sldLayoutId id="2147483662" r:id="rId7"/>
    <p:sldLayoutId id="2147483663" r:id="rId8"/>
    <p:sldLayoutId id="2147483654" r:id="rId9"/>
    <p:sldLayoutId id="2147483655" r:id="rId10"/>
    <p:sldLayoutId id="2147483656" r:id="rId11"/>
    <p:sldLayoutId id="2147483657" r:id="rId12"/>
    <p:sldLayoutId id="2147483664" r:id="rId13"/>
    <p:sldLayoutId id="2147483665" r:id="rId14"/>
    <p:sldLayoutId id="2147483666" r:id="rId15"/>
    <p:sldLayoutId id="2147483658" r:id="rId16"/>
    <p:sldLayoutId id="2147483659" r:id="rId17"/>
    <p:sldLayoutId id="2147483660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peps.python.org/pep-0008/" TargetMode="External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ypi.org/project/flake8/" TargetMode="External"/><Relationship Id="rId5" Type="http://schemas.openxmlformats.org/officeDocument/2006/relationships/hyperlink" Target="https://pypi.org/project/pylint/" TargetMode="External"/><Relationship Id="rId4" Type="http://schemas.openxmlformats.org/officeDocument/2006/relationships/hyperlink" Target="https://peps.python.org/pep-0257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peps.python.org/pep-0008/#introduction" TargetMode="External"/><Relationship Id="rId4" Type="http://schemas.openxmlformats.org/officeDocument/2006/relationships/hyperlink" Target="https://peps.python.org/pep-000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5000" b="1" dirty="0" err="1">
                <a:solidFill>
                  <a:srgbClr val="EA4E60"/>
                </a:solidFill>
                <a:latin typeface="Century Gothic"/>
              </a:rPr>
              <a:t>Fundamentos</a:t>
            </a:r>
            <a:r>
              <a:rPr lang="en-US" sz="5000" b="1" dirty="0">
                <a:solidFill>
                  <a:srgbClr val="EA4E60"/>
                </a:solidFill>
                <a:latin typeface="Century Gothic"/>
              </a:rPr>
              <a:t> de </a:t>
            </a:r>
            <a:r>
              <a:rPr lang="en-US" sz="5000" b="1" dirty="0" err="1">
                <a:solidFill>
                  <a:srgbClr val="EA4E60"/>
                </a:solidFill>
                <a:latin typeface="Century Gothic"/>
              </a:rPr>
              <a:t>Inteligência</a:t>
            </a:r>
            <a:r>
              <a:rPr lang="en-US" sz="5000" b="1" dirty="0">
                <a:solidFill>
                  <a:srgbClr val="EA4E60"/>
                </a:solidFill>
                <a:latin typeface="Century Gothic"/>
              </a:rPr>
              <a:t> de Dados</a:t>
            </a:r>
            <a:endParaRPr lang="en-US" dirty="0"/>
          </a:p>
          <a:p>
            <a:pPr>
              <a:lnSpc>
                <a:spcPct val="115000"/>
              </a:lnSpc>
              <a:buSzPts val="3200"/>
            </a:pPr>
            <a:r>
              <a:rPr lang="en-US" sz="2400" i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Formação</a:t>
            </a:r>
            <a:r>
              <a:rPr lang="en-US" sz="2400" i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Power BI Analyst</a:t>
            </a:r>
            <a:endParaRPr lang="en-US" sz="2400" b="0" i="1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66" name="Google Shape;66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54;p2">
            <a:extLst>
              <a:ext uri="{FF2B5EF4-FFF2-40B4-BE49-F238E27FC236}">
                <a16:creationId xmlns:a16="http://schemas.microsoft.com/office/drawing/2014/main" id="{9291D37F-6091-32B0-B969-022DEB2BC32F}"/>
              </a:ext>
            </a:extLst>
          </p:cNvPr>
          <p:cNvSpPr txBox="1"/>
          <p:nvPr/>
        </p:nvSpPr>
        <p:spPr>
          <a:xfrm>
            <a:off x="565525" y="3235742"/>
            <a:ext cx="6761700" cy="1710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1800" b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Juliana Mascarenhas</a:t>
            </a:r>
            <a:endParaRPr lang="en-US" sz="18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>
              <a:spcBef>
                <a:spcPts val="1000"/>
              </a:spcBef>
            </a:pPr>
            <a:r>
              <a:rPr lang="en-US" sz="1200">
                <a:solidFill>
                  <a:srgbClr val="040A24"/>
                </a:solidFill>
                <a:ea typeface="Calibri"/>
                <a:sym typeface="Calibri"/>
              </a:rPr>
              <a:t>Tech Education Specialist DIO / Owner @Simplificandoredes e @SimplificandoProgramação </a:t>
            </a:r>
            <a:endParaRPr lang="en-US" sz="1200">
              <a:ea typeface="Calibri"/>
            </a:endParaRPr>
          </a:p>
          <a:p>
            <a:pPr>
              <a:spcBef>
                <a:spcPts val="1000"/>
              </a:spcBef>
            </a:pPr>
            <a:r>
              <a:rPr lang="en-US" sz="1200">
                <a:solidFill>
                  <a:srgbClr val="040A24"/>
                </a:solidFill>
                <a:ea typeface="Calibri"/>
                <a:sym typeface="Calibri"/>
              </a:rPr>
              <a:t>Mestre </a:t>
            </a:r>
            <a:r>
              <a:rPr lang="en-US" sz="1200" err="1">
                <a:solidFill>
                  <a:srgbClr val="040A24"/>
                </a:solidFill>
                <a:ea typeface="Calibri"/>
                <a:sym typeface="Calibri"/>
              </a:rPr>
              <a:t>em</a:t>
            </a:r>
            <a:r>
              <a:rPr lang="en-US" sz="1200">
                <a:solidFill>
                  <a:srgbClr val="040A24"/>
                </a:solidFill>
                <a:ea typeface="Calibri"/>
                <a:sym typeface="Calibri"/>
              </a:rPr>
              <a:t> </a:t>
            </a:r>
            <a:r>
              <a:rPr lang="en-US" sz="1200" err="1">
                <a:solidFill>
                  <a:srgbClr val="040A24"/>
                </a:solidFill>
                <a:ea typeface="Calibri"/>
                <a:sym typeface="Calibri"/>
              </a:rPr>
              <a:t>modelagem</a:t>
            </a:r>
            <a:r>
              <a:rPr lang="en-US" sz="1200">
                <a:solidFill>
                  <a:srgbClr val="040A24"/>
                </a:solidFill>
                <a:ea typeface="Calibri"/>
                <a:sym typeface="Calibri"/>
              </a:rPr>
              <a:t> </a:t>
            </a:r>
            <a:r>
              <a:rPr lang="en-US" sz="1200" err="1">
                <a:solidFill>
                  <a:srgbClr val="040A24"/>
                </a:solidFill>
                <a:ea typeface="Calibri"/>
                <a:sym typeface="Calibri"/>
              </a:rPr>
              <a:t>computacional</a:t>
            </a:r>
            <a:r>
              <a:rPr lang="en-US" sz="1200">
                <a:solidFill>
                  <a:srgbClr val="040A24"/>
                </a:solidFill>
                <a:ea typeface="Calibri"/>
                <a:sym typeface="Calibri"/>
              </a:rPr>
              <a:t> | </a:t>
            </a:r>
            <a:r>
              <a:rPr lang="en-US" sz="1200" err="1">
                <a:solidFill>
                  <a:srgbClr val="040A24"/>
                </a:solidFill>
                <a:ea typeface="Calibri"/>
                <a:sym typeface="Calibri"/>
              </a:rPr>
              <a:t>Cientista</a:t>
            </a:r>
            <a:r>
              <a:rPr lang="en-US" sz="1200">
                <a:solidFill>
                  <a:srgbClr val="040A24"/>
                </a:solidFill>
                <a:ea typeface="Calibri"/>
                <a:sym typeface="Calibri"/>
              </a:rPr>
              <a:t> de dados</a:t>
            </a:r>
            <a:endParaRPr lang="en-US" sz="1200">
              <a:ea typeface="Calibri"/>
            </a:endParaRPr>
          </a:p>
          <a:p>
            <a:pPr marL="0" marR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40A24"/>
                </a:solidFill>
                <a:ea typeface="Calibri"/>
                <a:sym typeface="Calibri"/>
              </a:rPr>
              <a:t>@</a:t>
            </a:r>
            <a:r>
              <a:rPr lang="en-US" sz="1600" b="1">
                <a:solidFill>
                  <a:srgbClr val="040A24"/>
                </a:solidFill>
                <a:ea typeface="Calibri"/>
                <a:sym typeface="Calibri"/>
              </a:rPr>
              <a:t>in/juliana-mascarenhas-ds/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PEP 8 - 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Nomeando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942C9529-66C7-A7C6-05CA-3B143C234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891" y="1630083"/>
            <a:ext cx="6978423" cy="343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820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PEP 8 - 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Nomeando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pic>
        <p:nvPicPr>
          <p:cNvPr id="3" name="Picture 3" descr="Timeline&#10;&#10;Description automatically generated">
            <a:extLst>
              <a:ext uri="{FF2B5EF4-FFF2-40B4-BE49-F238E27FC236}">
                <a16:creationId xmlns:a16="http://schemas.microsoft.com/office/drawing/2014/main" id="{7B86C285-3215-EDEA-8498-DBDB23F16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490" y="1485963"/>
            <a:ext cx="6223226" cy="352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482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PEP 8 - 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Nomeando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D8C21B-7CEF-6071-3943-89428A91156D}"/>
              </a:ext>
            </a:extLst>
          </p:cNvPr>
          <p:cNvSpPr txBox="1"/>
          <p:nvPr/>
        </p:nvSpPr>
        <p:spPr>
          <a:xfrm>
            <a:off x="567418" y="2098221"/>
            <a:ext cx="3406548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F5902"/>
                </a:solidFill>
              </a:rPr>
              <a:t>&gt;&gt;&gt; # Not recommended</a:t>
            </a:r>
            <a:r>
              <a:rPr lang="en-US" dirty="0"/>
              <a:t> </a:t>
            </a:r>
            <a:endParaRPr lang="en-US"/>
          </a:p>
          <a:p>
            <a:r>
              <a:rPr lang="en-US" dirty="0">
                <a:solidFill>
                  <a:srgbClr val="8F5902"/>
                </a:solidFill>
              </a:rPr>
              <a:t>&gt;&gt;&gt; </a:t>
            </a:r>
            <a:r>
              <a:rPr lang="en-US" dirty="0"/>
              <a:t>x </a:t>
            </a:r>
            <a:r>
              <a:rPr lang="en-US" dirty="0">
                <a:solidFill>
                  <a:srgbClr val="CE5C00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4E9A06"/>
                </a:solidFill>
              </a:rPr>
              <a:t>'John Smith'</a:t>
            </a:r>
            <a:r>
              <a:rPr lang="en-US" dirty="0"/>
              <a:t> </a:t>
            </a:r>
            <a:endParaRPr lang="en-US"/>
          </a:p>
          <a:p>
            <a:r>
              <a:rPr lang="en-US" dirty="0">
                <a:solidFill>
                  <a:srgbClr val="8F5902"/>
                </a:solidFill>
              </a:rPr>
              <a:t>&gt;&gt;&gt; </a:t>
            </a:r>
            <a:r>
              <a:rPr lang="en-US" dirty="0"/>
              <a:t>y, z </a:t>
            </a:r>
            <a:r>
              <a:rPr lang="en-US" dirty="0">
                <a:solidFill>
                  <a:srgbClr val="CE5C00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/>
              <a:t>x</a:t>
            </a:r>
            <a:r>
              <a:rPr lang="en-US" dirty="0" err="1">
                <a:solidFill>
                  <a:srgbClr val="CE5C00"/>
                </a:solidFill>
              </a:rPr>
              <a:t>.</a:t>
            </a:r>
            <a:r>
              <a:rPr lang="en-US" dirty="0" err="1"/>
              <a:t>split</a:t>
            </a:r>
            <a:r>
              <a:rPr lang="en-US" dirty="0"/>
              <a:t>() </a:t>
            </a:r>
          </a:p>
          <a:p>
            <a:r>
              <a:rPr lang="en-US" dirty="0">
                <a:solidFill>
                  <a:srgbClr val="8F5902"/>
                </a:solidFill>
              </a:rPr>
              <a:t>&gt;&gt;&gt; </a:t>
            </a:r>
            <a:r>
              <a:rPr lang="en-US" dirty="0">
                <a:solidFill>
                  <a:srgbClr val="204A87"/>
                </a:solidFill>
              </a:rPr>
              <a:t>print</a:t>
            </a:r>
            <a:r>
              <a:rPr lang="en-US" dirty="0"/>
              <a:t>(z, y, </a:t>
            </a:r>
            <a:r>
              <a:rPr lang="en-US" dirty="0" err="1"/>
              <a:t>sep</a:t>
            </a:r>
            <a:r>
              <a:rPr lang="en-US" dirty="0">
                <a:solidFill>
                  <a:srgbClr val="CE5C00"/>
                </a:solidFill>
              </a:rPr>
              <a:t>=</a:t>
            </a:r>
            <a:r>
              <a:rPr lang="en-US" dirty="0">
                <a:solidFill>
                  <a:srgbClr val="4E9A06"/>
                </a:solidFill>
              </a:rPr>
              <a:t>', '</a:t>
            </a:r>
            <a:r>
              <a:rPr lang="en-US" dirty="0"/>
              <a:t>) </a:t>
            </a:r>
            <a:r>
              <a:rPr lang="en-US" dirty="0">
                <a:solidFill>
                  <a:srgbClr val="6C757D"/>
                </a:solidFill>
              </a:rPr>
              <a:t>'Smith, John'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B3A1B1-D23B-6BD8-02F1-62AA4E21CDE3}"/>
              </a:ext>
            </a:extLst>
          </p:cNvPr>
          <p:cNvSpPr txBox="1"/>
          <p:nvPr/>
        </p:nvSpPr>
        <p:spPr>
          <a:xfrm>
            <a:off x="3986213" y="3404507"/>
            <a:ext cx="4835297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F5902"/>
                </a:solidFill>
              </a:rPr>
              <a:t>&gt;&gt;&gt; # Recommended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8F5902"/>
                </a:solidFill>
              </a:rPr>
              <a:t>&gt;&gt;&gt; </a:t>
            </a:r>
            <a:r>
              <a:rPr lang="en-US" dirty="0"/>
              <a:t>name </a:t>
            </a:r>
            <a:r>
              <a:rPr lang="en-US" dirty="0">
                <a:solidFill>
                  <a:srgbClr val="CE5C00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4E9A06"/>
                </a:solidFill>
              </a:rPr>
              <a:t>'John Smith'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8F5902"/>
                </a:solidFill>
              </a:rPr>
              <a:t>&gt;&gt;&gt; 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last_name</a:t>
            </a:r>
            <a:r>
              <a:rPr lang="en-US" dirty="0"/>
              <a:t> </a:t>
            </a:r>
            <a:r>
              <a:rPr lang="en-US" dirty="0">
                <a:solidFill>
                  <a:srgbClr val="CE5C00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/>
              <a:t>name</a:t>
            </a:r>
            <a:r>
              <a:rPr lang="en-US" dirty="0" err="1">
                <a:solidFill>
                  <a:srgbClr val="CE5C00"/>
                </a:solidFill>
              </a:rPr>
              <a:t>.</a:t>
            </a:r>
            <a:r>
              <a:rPr lang="en-US" dirty="0" err="1"/>
              <a:t>split</a:t>
            </a:r>
            <a:r>
              <a:rPr lang="en-US" dirty="0"/>
              <a:t>() </a:t>
            </a:r>
          </a:p>
          <a:p>
            <a:r>
              <a:rPr lang="en-US" dirty="0">
                <a:solidFill>
                  <a:srgbClr val="8F5902"/>
                </a:solidFill>
              </a:rPr>
              <a:t>&gt;&gt;&gt; </a:t>
            </a:r>
            <a:r>
              <a:rPr lang="en-US" dirty="0">
                <a:solidFill>
                  <a:srgbClr val="204A87"/>
                </a:solidFill>
              </a:rPr>
              <a:t>print</a:t>
            </a:r>
            <a:r>
              <a:rPr lang="en-US" dirty="0"/>
              <a:t>(</a:t>
            </a:r>
            <a:r>
              <a:rPr lang="en-US" dirty="0" err="1"/>
              <a:t>last_name</a:t>
            </a:r>
            <a:r>
              <a:rPr lang="en-US" dirty="0"/>
              <a:t>, 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sep</a:t>
            </a:r>
            <a:r>
              <a:rPr lang="en-US" dirty="0">
                <a:solidFill>
                  <a:srgbClr val="CE5C00"/>
                </a:solidFill>
              </a:rPr>
              <a:t>=</a:t>
            </a:r>
            <a:r>
              <a:rPr lang="en-US" dirty="0">
                <a:solidFill>
                  <a:srgbClr val="4E9A06"/>
                </a:solidFill>
              </a:rPr>
              <a:t>', '</a:t>
            </a:r>
            <a:r>
              <a:rPr lang="en-US" dirty="0"/>
              <a:t>) </a:t>
            </a:r>
            <a:r>
              <a:rPr lang="en-US" dirty="0">
                <a:solidFill>
                  <a:srgbClr val="6C757D"/>
                </a:solidFill>
              </a:rPr>
              <a:t>'Smith, John'</a:t>
            </a:r>
            <a:endParaRPr lang="en-US" dirty="0"/>
          </a:p>
        </p:txBody>
      </p:sp>
      <p:pic>
        <p:nvPicPr>
          <p:cNvPr id="6" name="Picture 6" descr="Circle&#10;&#10;Description automatically generated">
            <a:extLst>
              <a:ext uri="{FF2B5EF4-FFF2-40B4-BE49-F238E27FC236}">
                <a16:creationId xmlns:a16="http://schemas.microsoft.com/office/drawing/2014/main" id="{6FD2F326-AE00-3CD1-B9C2-D1CBE3858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811" y="3104659"/>
            <a:ext cx="1998209" cy="1924352"/>
          </a:xfrm>
          <a:prstGeom prst="rect">
            <a:avLst/>
          </a:prstGeom>
        </p:spPr>
      </p:pic>
      <p:pic>
        <p:nvPicPr>
          <p:cNvPr id="7" name="Picture 7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3EEEB10A-F455-EB96-80A9-9321A29DAB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799" y="1549853"/>
            <a:ext cx="1945142" cy="212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751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7684F82-293B-539C-3FA3-C83BA0054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2742" y="1619250"/>
            <a:ext cx="2143125" cy="1905000"/>
          </a:xfrm>
          <a:prstGeom prst="rect">
            <a:avLst/>
          </a:prstGeom>
        </p:spPr>
      </p:pic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PEP 8 - 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Nomeando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4AB987-47DF-99E4-AD0C-3FFF2EDAB056}"/>
              </a:ext>
            </a:extLst>
          </p:cNvPr>
          <p:cNvSpPr txBox="1"/>
          <p:nvPr/>
        </p:nvSpPr>
        <p:spPr>
          <a:xfrm>
            <a:off x="638855" y="2200275"/>
            <a:ext cx="274320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F5902"/>
                </a:solidFill>
              </a:rPr>
              <a:t># Not recommended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204A87"/>
                </a:solidFill>
              </a:rPr>
              <a:t>def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(x): </a:t>
            </a:r>
          </a:p>
          <a:p>
            <a:r>
              <a:rPr lang="en-US" dirty="0">
                <a:solidFill>
                  <a:srgbClr val="204A87"/>
                </a:solidFill>
              </a:rPr>
              <a:t>    return</a:t>
            </a:r>
            <a:r>
              <a:rPr lang="en-US" dirty="0"/>
              <a:t> x </a:t>
            </a:r>
            <a:r>
              <a:rPr lang="en-US" dirty="0">
                <a:solidFill>
                  <a:srgbClr val="CE5C00"/>
                </a:solidFill>
              </a:rPr>
              <a:t>*</a:t>
            </a:r>
            <a:r>
              <a:rPr lang="en-US" dirty="0"/>
              <a:t> </a:t>
            </a:r>
            <a:r>
              <a:rPr lang="en-US" dirty="0">
                <a:solidFill>
                  <a:srgbClr val="0000CF"/>
                </a:solidFill>
              </a:rPr>
              <a:t>2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71666E-7943-9916-82D2-DAE80FE9FD8A}"/>
              </a:ext>
            </a:extLst>
          </p:cNvPr>
          <p:cNvSpPr txBox="1"/>
          <p:nvPr/>
        </p:nvSpPr>
        <p:spPr>
          <a:xfrm>
            <a:off x="5006748" y="3251427"/>
            <a:ext cx="274320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F5902"/>
                </a:solidFill>
              </a:rPr>
              <a:t># Recommended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204A87"/>
                </a:solidFill>
              </a:rPr>
              <a:t>def</a:t>
            </a:r>
            <a:r>
              <a:rPr lang="en-US" dirty="0"/>
              <a:t> </a:t>
            </a:r>
            <a:r>
              <a:rPr lang="en-US" dirty="0" err="1"/>
              <a:t>multiply_by_two</a:t>
            </a:r>
            <a:r>
              <a:rPr lang="en-US" dirty="0"/>
              <a:t>(x): </a:t>
            </a:r>
          </a:p>
          <a:p>
            <a:r>
              <a:rPr lang="en-US" dirty="0">
                <a:solidFill>
                  <a:srgbClr val="204A87"/>
                </a:solidFill>
              </a:rPr>
              <a:t>     return</a:t>
            </a:r>
            <a:r>
              <a:rPr lang="en-US" dirty="0"/>
              <a:t> x </a:t>
            </a:r>
            <a:r>
              <a:rPr lang="en-US" dirty="0">
                <a:solidFill>
                  <a:srgbClr val="CE5C00"/>
                </a:solidFill>
              </a:rPr>
              <a:t>*</a:t>
            </a:r>
            <a:r>
              <a:rPr lang="en-US" dirty="0"/>
              <a:t> </a:t>
            </a:r>
            <a:r>
              <a:rPr lang="en-US" dirty="0">
                <a:solidFill>
                  <a:srgbClr val="0000CF"/>
                </a:solidFill>
              </a:rPr>
              <a:t>2</a:t>
            </a:r>
            <a:endParaRPr lang="en-US" dirty="0"/>
          </a:p>
        </p:txBody>
      </p:sp>
      <p:sp>
        <p:nvSpPr>
          <p:cNvPr id="5" name="Arrow: Curved Up 4">
            <a:extLst>
              <a:ext uri="{FF2B5EF4-FFF2-40B4-BE49-F238E27FC236}">
                <a16:creationId xmlns:a16="http://schemas.microsoft.com/office/drawing/2014/main" id="{819D032B-F5C0-6D84-2F41-027CFCC900A8}"/>
              </a:ext>
            </a:extLst>
          </p:cNvPr>
          <p:cNvSpPr/>
          <p:nvPr/>
        </p:nvSpPr>
        <p:spPr>
          <a:xfrm rot="960000">
            <a:off x="1412981" y="3612541"/>
            <a:ext cx="4173988" cy="734785"/>
          </a:xfrm>
          <a:prstGeom prst="curvedUpArrow">
            <a:avLst/>
          </a:prstGeom>
          <a:ln>
            <a:solidFill>
              <a:srgbClr val="FFFF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85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473677" y="3822631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Integração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com Python</a:t>
            </a:r>
            <a:endParaRPr lang="en-US" sz="24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1793183"/>
            <a:ext cx="7733790" cy="160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The Guide Line – Code Layout &amp; 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Tópicos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 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Relacionados</a:t>
            </a:r>
            <a:endParaRPr lang="en-US" sz="1600" dirty="0" err="1"/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344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Code Layout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E25871-6395-D2E8-B180-82ED0C1ADF90}"/>
              </a:ext>
            </a:extLst>
          </p:cNvPr>
          <p:cNvSpPr txBox="1"/>
          <p:nvPr/>
        </p:nvSpPr>
        <p:spPr>
          <a:xfrm>
            <a:off x="4567918" y="4425044"/>
            <a:ext cx="390661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6F6F6F"/>
                </a:solidFill>
                <a:latin typeface="source sans pro"/>
              </a:rPr>
              <a:t>“Beautiful is better than ugly.”</a:t>
            </a:r>
          </a:p>
          <a:p>
            <a:pPr algn="r"/>
            <a:r>
              <a:rPr lang="en-US" sz="1800" dirty="0">
                <a:solidFill>
                  <a:srgbClr val="6F6F6F"/>
                </a:solidFill>
                <a:latin typeface="source sans pro"/>
              </a:rPr>
              <a:t>— </a:t>
            </a:r>
            <a:r>
              <a:rPr lang="en-US" sz="1800" i="1" dirty="0">
                <a:solidFill>
                  <a:srgbClr val="6F6F6F"/>
                </a:solidFill>
                <a:latin typeface="source sans pro"/>
              </a:rPr>
              <a:t>The Zen of Python</a:t>
            </a:r>
          </a:p>
        </p:txBody>
      </p:sp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14348464-1F00-C25D-3384-B003944E8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587" y="275424"/>
            <a:ext cx="3202441" cy="31332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7EFECF50-4AE1-A94F-6B22-298B810C04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605" y="2571070"/>
            <a:ext cx="2124075" cy="2552700"/>
          </a:xfrm>
          <a:prstGeom prst="rect">
            <a:avLst/>
          </a:prstGeom>
        </p:spPr>
      </p:pic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D67F99E0-43F5-8B9E-2052-50D024D4DD55}"/>
              </a:ext>
            </a:extLst>
          </p:cNvPr>
          <p:cNvSpPr/>
          <p:nvPr/>
        </p:nvSpPr>
        <p:spPr>
          <a:xfrm>
            <a:off x="502104" y="2071523"/>
            <a:ext cx="2694214" cy="989919"/>
          </a:xfrm>
          <a:prstGeom prst="cloud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O que é </a:t>
            </a:r>
            <a:r>
              <a:rPr lang="en-US" dirty="0" err="1">
                <a:cs typeface="Arial"/>
              </a:rPr>
              <a:t>isso</a:t>
            </a:r>
            <a:r>
              <a:rPr lang="en-US" dirty="0">
                <a:cs typeface="Arial"/>
              </a:rPr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97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PEP 8 – Code Layout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E25871-6395-D2E8-B180-82ED0C1ADF90}"/>
              </a:ext>
            </a:extLst>
          </p:cNvPr>
          <p:cNvSpPr txBox="1"/>
          <p:nvPr/>
        </p:nvSpPr>
        <p:spPr>
          <a:xfrm>
            <a:off x="4578123" y="4220936"/>
            <a:ext cx="390661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6F6F6F"/>
                </a:solidFill>
                <a:latin typeface="source sans pro"/>
              </a:rPr>
              <a:t>“Beautiful is better than ugly.”</a:t>
            </a:r>
          </a:p>
          <a:p>
            <a:pPr algn="r"/>
            <a:r>
              <a:rPr lang="en-US" sz="1800" dirty="0">
                <a:solidFill>
                  <a:srgbClr val="6F6F6F"/>
                </a:solidFill>
                <a:latin typeface="source sans pro"/>
              </a:rPr>
              <a:t>— </a:t>
            </a:r>
            <a:r>
              <a:rPr lang="en-US" sz="1800" i="1" dirty="0">
                <a:solidFill>
                  <a:srgbClr val="6F6F6F"/>
                </a:solidFill>
                <a:latin typeface="source sans pro"/>
              </a:rPr>
              <a:t>The Zen of Python</a:t>
            </a:r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52CEE211-901C-9668-6A6B-BB4F244A5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90" y="3034199"/>
            <a:ext cx="3600450" cy="19530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BF0217B-0EE5-9891-D6F9-305784DC6C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2212" y="1793052"/>
            <a:ext cx="2324781" cy="21390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04A42D5-65FD-2B3A-C0C5-CD77CEA874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4856" y="1387124"/>
            <a:ext cx="2743200" cy="13691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3487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6295da5bc_0_62"/>
          <p:cNvSpPr txBox="1"/>
          <p:nvPr/>
        </p:nvSpPr>
        <p:spPr>
          <a:xfrm>
            <a:off x="630468" y="1897582"/>
            <a:ext cx="3824266" cy="2692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Blank lines </a:t>
            </a:r>
            <a:endParaRPr lang="en-US" dirty="0"/>
          </a:p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Espaçamento</a:t>
            </a:r>
          </a:p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Tamanho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máximo</a:t>
            </a:r>
          </a:p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Quebra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linha</a:t>
            </a:r>
          </a:p>
        </p:txBody>
      </p:sp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PEP 8 – Code Layout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6A0F36-D9A3-E12F-C808-44F67F14920B}"/>
              </a:ext>
            </a:extLst>
          </p:cNvPr>
          <p:cNvSpPr txBox="1"/>
          <p:nvPr/>
        </p:nvSpPr>
        <p:spPr>
          <a:xfrm>
            <a:off x="4459510" y="2926973"/>
            <a:ext cx="390661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6F6F6F"/>
                </a:solidFill>
                <a:latin typeface="source sans pro"/>
              </a:rPr>
              <a:t>“Beautiful is better than ugly.”</a:t>
            </a:r>
          </a:p>
          <a:p>
            <a:pPr algn="r"/>
            <a:r>
              <a:rPr lang="en-US" sz="1800" dirty="0">
                <a:solidFill>
                  <a:srgbClr val="6F6F6F"/>
                </a:solidFill>
                <a:latin typeface="source sans pro"/>
              </a:rPr>
              <a:t>— </a:t>
            </a:r>
            <a:r>
              <a:rPr lang="en-US" sz="1800" i="1" dirty="0">
                <a:solidFill>
                  <a:srgbClr val="6F6F6F"/>
                </a:solidFill>
                <a:latin typeface="source sans pro"/>
              </a:rPr>
              <a:t>The Zen of Python</a:t>
            </a:r>
          </a:p>
        </p:txBody>
      </p:sp>
    </p:spTree>
    <p:extLst>
      <p:ext uri="{BB962C8B-B14F-4D97-AF65-F5344CB8AC3E}">
        <p14:creationId xmlns:p14="http://schemas.microsoft.com/office/powerpoint/2010/main" val="1516646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6295da5bc_0_62"/>
          <p:cNvSpPr txBox="1"/>
          <p:nvPr/>
        </p:nvSpPr>
        <p:spPr>
          <a:xfrm>
            <a:off x="569236" y="1928198"/>
            <a:ext cx="3831776" cy="2423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algn="ctr">
              <a:buClr>
                <a:srgbClr val="040A24"/>
              </a:buClr>
              <a:buSzPts val="2400"/>
            </a:pP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Define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agrupamento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das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linhas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código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e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lógica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da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aplicação</a:t>
            </a:r>
          </a:p>
        </p:txBody>
      </p:sp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PEP 8 -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Indentação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1D7EAB-1EE8-334D-C599-7D308D688143}"/>
              </a:ext>
            </a:extLst>
          </p:cNvPr>
          <p:cNvSpPr txBox="1"/>
          <p:nvPr/>
        </p:nvSpPr>
        <p:spPr>
          <a:xfrm>
            <a:off x="4394427" y="3914775"/>
            <a:ext cx="4202566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6F6F6F"/>
                </a:solidFill>
                <a:latin typeface="source sans pro"/>
              </a:rPr>
              <a:t>“There should be one—and preferably only one—obvious way to do it.”</a:t>
            </a:r>
          </a:p>
          <a:p>
            <a:endParaRPr lang="en-US" dirty="0">
              <a:solidFill>
                <a:srgbClr val="6F6F6F"/>
              </a:solidFill>
              <a:latin typeface="source sans pro"/>
            </a:endParaRPr>
          </a:p>
          <a:p>
            <a:pPr algn="r"/>
            <a:r>
              <a:rPr lang="en-US" dirty="0">
                <a:solidFill>
                  <a:srgbClr val="6F6F6F"/>
                </a:solidFill>
                <a:latin typeface="source sans pro"/>
              </a:rPr>
              <a:t>— </a:t>
            </a:r>
            <a:r>
              <a:rPr lang="en-US" i="1" dirty="0">
                <a:solidFill>
                  <a:srgbClr val="6F6F6F"/>
                </a:solidFill>
                <a:latin typeface="source sans pro"/>
              </a:rPr>
              <a:t>The Zen of Python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72C8C6-4BCE-B768-DF14-F650983A0EB0}"/>
              </a:ext>
            </a:extLst>
          </p:cNvPr>
          <p:cNvSpPr txBox="1"/>
          <p:nvPr/>
        </p:nvSpPr>
        <p:spPr>
          <a:xfrm>
            <a:off x="5159828" y="2567668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x </a:t>
            </a:r>
            <a:r>
              <a:rPr lang="en-US" sz="1600" dirty="0">
                <a:solidFill>
                  <a:srgbClr val="CE5C00"/>
                </a:solidFill>
              </a:rPr>
              <a:t>=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00CF"/>
                </a:solidFill>
              </a:rPr>
              <a:t>3</a:t>
            </a:r>
            <a:r>
              <a:rPr lang="en-US" sz="1600" dirty="0"/>
              <a:t> </a:t>
            </a:r>
            <a:endParaRPr lang="en-US" dirty="0"/>
          </a:p>
          <a:p>
            <a:r>
              <a:rPr lang="en-US" sz="1600" dirty="0">
                <a:solidFill>
                  <a:srgbClr val="204A87"/>
                </a:solidFill>
              </a:rPr>
              <a:t>if</a:t>
            </a:r>
            <a:r>
              <a:rPr lang="en-US" sz="1600" dirty="0"/>
              <a:t> x </a:t>
            </a:r>
            <a:r>
              <a:rPr lang="en-US" sz="1600" dirty="0">
                <a:solidFill>
                  <a:srgbClr val="CE5C00"/>
                </a:solidFill>
              </a:rPr>
              <a:t>&gt;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00CF"/>
                </a:solidFill>
              </a:rPr>
              <a:t>5</a:t>
            </a:r>
            <a:r>
              <a:rPr lang="en-US" sz="1600" dirty="0"/>
              <a:t>: </a:t>
            </a:r>
            <a:endParaRPr lang="en-US" dirty="0"/>
          </a:p>
          <a:p>
            <a:r>
              <a:rPr lang="en-US" sz="1600" dirty="0">
                <a:solidFill>
                  <a:srgbClr val="204A87"/>
                </a:solidFill>
              </a:rPr>
              <a:t>    print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4E9A06"/>
                </a:solidFill>
              </a:rPr>
              <a:t>'x is larger than 5'</a:t>
            </a:r>
            <a:r>
              <a:rPr lang="en-US" sz="1600" dirty="0"/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856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6295da5bc_0_62"/>
          <p:cNvSpPr txBox="1"/>
          <p:nvPr/>
        </p:nvSpPr>
        <p:spPr>
          <a:xfrm>
            <a:off x="569236" y="1928198"/>
            <a:ext cx="3831776" cy="1765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Esqueça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tecla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Tab</a:t>
            </a:r>
          </a:p>
          <a:p>
            <a:pPr marL="419100" indent="-342900"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4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espaços</a:t>
            </a:r>
            <a:endParaRPr lang="en-US" sz="240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PEP 8 – Tab 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Espaço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C0485DC-82CA-B7EE-62AD-36BCA314E75D}"/>
              </a:ext>
            </a:extLst>
          </p:cNvPr>
          <p:cNvGrpSpPr/>
          <p:nvPr/>
        </p:nvGrpSpPr>
        <p:grpSpPr>
          <a:xfrm>
            <a:off x="6638027" y="1758709"/>
            <a:ext cx="2122098" cy="2404614"/>
            <a:chOff x="707366" y="3904531"/>
            <a:chExt cx="2122098" cy="2652623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EC93B64-F1CC-08DB-90AA-75A2BC49A09D}"/>
                </a:ext>
              </a:extLst>
            </p:cNvPr>
            <p:cNvSpPr/>
            <p:nvPr/>
          </p:nvSpPr>
          <p:spPr>
            <a:xfrm>
              <a:off x="707366" y="4214675"/>
              <a:ext cx="1919376" cy="46367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Calibri"/>
                  <a:cs typeface="Arial"/>
                </a:rPr>
                <a:t>Tecla tab</a:t>
              </a:r>
              <a:endParaRPr lang="en-US" sz="1800">
                <a:latin typeface="Calibri"/>
                <a:cs typeface="Calibri"/>
              </a:endParaRPr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006D5192-0792-94D6-525C-F190D7367C6A}"/>
                </a:ext>
              </a:extLst>
            </p:cNvPr>
            <p:cNvSpPr/>
            <p:nvPr/>
          </p:nvSpPr>
          <p:spPr>
            <a:xfrm rot="5400000">
              <a:off x="1109377" y="5329808"/>
              <a:ext cx="1056735" cy="237226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4F982AD-83AB-AE74-A173-F528F4EC1FAF}"/>
                </a:ext>
              </a:extLst>
            </p:cNvPr>
            <p:cNvSpPr/>
            <p:nvPr/>
          </p:nvSpPr>
          <p:spPr>
            <a:xfrm>
              <a:off x="804412" y="6093484"/>
              <a:ext cx="1919376" cy="46367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800" dirty="0">
                  <a:latin typeface="Calibri"/>
                  <a:cs typeface="Arial"/>
                </a:rPr>
                <a:t>4 </a:t>
              </a:r>
              <a:r>
                <a:rPr lang="en-US" sz="1800" dirty="0" err="1">
                  <a:latin typeface="Calibri"/>
                  <a:cs typeface="Arial"/>
                </a:rPr>
                <a:t>espaços</a:t>
              </a:r>
            </a:p>
          </p:txBody>
        </p:sp>
        <p:pic>
          <p:nvPicPr>
            <p:cNvPr id="7" name="Graphic 7" descr="Gears with solid fill">
              <a:extLst>
                <a:ext uri="{FF2B5EF4-FFF2-40B4-BE49-F238E27FC236}">
                  <a16:creationId xmlns:a16="http://schemas.microsoft.com/office/drawing/2014/main" id="{B3D3E59C-FCFE-D80A-17AC-0CEC60D6A6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-4680000">
              <a:off x="1915064" y="3904531"/>
              <a:ext cx="914400" cy="914400"/>
            </a:xfrm>
            <a:prstGeom prst="rect">
              <a:avLst/>
            </a:prstGeom>
          </p:spPr>
        </p:pic>
      </p:grpSp>
      <p:pic>
        <p:nvPicPr>
          <p:cNvPr id="9" name="Picture 9">
            <a:extLst>
              <a:ext uri="{FF2B5EF4-FFF2-40B4-BE49-F238E27FC236}">
                <a16:creationId xmlns:a16="http://schemas.microsoft.com/office/drawing/2014/main" id="{FC3C020A-0AC3-B47B-BC34-814436D5B8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0956" y="4582665"/>
            <a:ext cx="5482086" cy="334507"/>
          </a:xfrm>
          <a:prstGeom prst="rect">
            <a:avLst/>
          </a:prstGeom>
        </p:spPr>
      </p:pic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AC2E60A2-A4C4-C4B8-004F-6F29502D8775}"/>
              </a:ext>
            </a:extLst>
          </p:cNvPr>
          <p:cNvSpPr/>
          <p:nvPr/>
        </p:nvSpPr>
        <p:spPr>
          <a:xfrm>
            <a:off x="572579" y="3780440"/>
            <a:ext cx="2749669" cy="463670"/>
          </a:xfrm>
          <a:prstGeom prst="wedgeRoundRect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Pode </a:t>
            </a:r>
            <a:r>
              <a:rPr lang="en-US" dirty="0" err="1">
                <a:cs typeface="Arial"/>
              </a:rPr>
              <a:t>misturar</a:t>
            </a:r>
            <a:r>
              <a:rPr lang="en-US" dirty="0">
                <a:cs typeface="Arial"/>
              </a:rPr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571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8342F92E-4309-04D4-C470-2E7EF644951C}"/>
              </a:ext>
            </a:extLst>
          </p:cNvPr>
          <p:cNvSpPr txBox="1"/>
          <p:nvPr/>
        </p:nvSpPr>
        <p:spPr>
          <a:xfrm>
            <a:off x="1443185" y="1868308"/>
            <a:ext cx="6475892" cy="2724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lvl="1" algn="ctr"/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Overview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sobre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as boas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práticas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programação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em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 Python com o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guia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PEP 8. </a:t>
            </a:r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AD755B8-0653-DE7B-1CE9-439579B6BEBB}"/>
              </a:ext>
            </a:extLst>
          </p:cNvPr>
          <p:cNvSpPr/>
          <p:nvPr/>
        </p:nvSpPr>
        <p:spPr>
          <a:xfrm>
            <a:off x="2642089" y="4591463"/>
            <a:ext cx="2232086" cy="38818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>
                <a:cs typeface="Arial"/>
              </a:rPr>
              <a:t>Code Layout</a:t>
            </a:r>
            <a:endParaRPr lang="en-US" err="1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74A26DD-69C3-CBA3-43A8-EF230B58815F}"/>
              </a:ext>
            </a:extLst>
          </p:cNvPr>
          <p:cNvSpPr/>
          <p:nvPr/>
        </p:nvSpPr>
        <p:spPr>
          <a:xfrm>
            <a:off x="5582633" y="1090532"/>
            <a:ext cx="2926978" cy="38818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err="1">
                <a:cs typeface="Arial"/>
              </a:rPr>
              <a:t>Convenções</a:t>
            </a:r>
            <a:r>
              <a:rPr lang="en-US">
                <a:cs typeface="Arial"/>
              </a:rPr>
              <a:t> de </a:t>
            </a:r>
            <a:r>
              <a:rPr lang="en-US" err="1">
                <a:cs typeface="Arial"/>
              </a:rPr>
              <a:t>nomeação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90E5DB9-A91A-2364-73B4-338760F21950}"/>
              </a:ext>
            </a:extLst>
          </p:cNvPr>
          <p:cNvSpPr/>
          <p:nvPr/>
        </p:nvSpPr>
        <p:spPr>
          <a:xfrm>
            <a:off x="5984014" y="4053553"/>
            <a:ext cx="2232086" cy="38818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err="1">
                <a:cs typeface="Arial"/>
              </a:rPr>
              <a:t>Espaços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em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branco</a:t>
            </a:r>
            <a:endParaRPr lang="en-US" err="1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DA8A571-2496-A7B3-01FC-DAE08BC46DAC}"/>
              </a:ext>
            </a:extLst>
          </p:cNvPr>
          <p:cNvSpPr/>
          <p:nvPr/>
        </p:nvSpPr>
        <p:spPr>
          <a:xfrm>
            <a:off x="725952" y="1741321"/>
            <a:ext cx="1916775" cy="38818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err="1">
                <a:cs typeface="Arial"/>
              </a:rPr>
              <a:t>Indentação</a:t>
            </a:r>
            <a:endParaRPr lang="en-US" err="1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B63CA41-E852-A0F0-0F85-599ED3F38157}"/>
              </a:ext>
            </a:extLst>
          </p:cNvPr>
          <p:cNvSpPr/>
          <p:nvPr/>
        </p:nvSpPr>
        <p:spPr>
          <a:xfrm>
            <a:off x="3764364" y="2180150"/>
            <a:ext cx="1916775" cy="38818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err="1">
                <a:cs typeface="Arial"/>
              </a:rPr>
              <a:t>DocStrings</a:t>
            </a:r>
            <a:endParaRPr lang="en-US" err="1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7687816-796E-4451-1DD3-B26D0199DC42}"/>
              </a:ext>
            </a:extLst>
          </p:cNvPr>
          <p:cNvSpPr/>
          <p:nvPr/>
        </p:nvSpPr>
        <p:spPr>
          <a:xfrm>
            <a:off x="567752" y="3800275"/>
            <a:ext cx="2232086" cy="38818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err="1">
                <a:cs typeface="Arial"/>
              </a:rPr>
              <a:t>Espaços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em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branco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24010573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6295da5bc_0_62"/>
          <p:cNvSpPr txBox="1"/>
          <p:nvPr/>
        </p:nvSpPr>
        <p:spPr>
          <a:xfrm>
            <a:off x="569236" y="2240905"/>
            <a:ext cx="3831776" cy="1452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Quebra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estruturas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métodos</a:t>
            </a:r>
            <a:endParaRPr lang="en-US" dirty="0" err="1"/>
          </a:p>
        </p:txBody>
      </p:sp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PEP 8 – Tab 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Espaço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A6906B-B516-EDE3-2A6A-5819B73EFAFA}"/>
              </a:ext>
            </a:extLst>
          </p:cNvPr>
          <p:cNvSpPr txBox="1"/>
          <p:nvPr/>
        </p:nvSpPr>
        <p:spPr>
          <a:xfrm>
            <a:off x="871268" y="3852773"/>
            <a:ext cx="363819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204A87"/>
                </a:solidFill>
              </a:rPr>
              <a:t>def</a:t>
            </a:r>
            <a:r>
              <a:rPr lang="en-US" sz="1600" dirty="0"/>
              <a:t> function( </a:t>
            </a:r>
            <a:r>
              <a:rPr lang="en-US" sz="1600" dirty="0" err="1"/>
              <a:t>arg_one</a:t>
            </a:r>
            <a:r>
              <a:rPr lang="en-US" sz="1600" dirty="0"/>
              <a:t>, </a:t>
            </a:r>
            <a:r>
              <a:rPr lang="en-US" sz="1600" dirty="0" err="1"/>
              <a:t>arg_two</a:t>
            </a:r>
            <a:r>
              <a:rPr lang="en-US" sz="1600" dirty="0"/>
              <a:t>, </a:t>
            </a:r>
            <a:r>
              <a:rPr lang="en-US" sz="1600" dirty="0" err="1"/>
              <a:t>arg_three</a:t>
            </a:r>
            <a:r>
              <a:rPr lang="en-US" sz="1600" dirty="0"/>
              <a:t>, </a:t>
            </a:r>
            <a:r>
              <a:rPr lang="en-US" sz="1600" dirty="0" err="1"/>
              <a:t>arg_four</a:t>
            </a:r>
            <a:r>
              <a:rPr lang="en-US" sz="1600" dirty="0"/>
              <a:t>): </a:t>
            </a:r>
            <a:endParaRPr lang="en-US" dirty="0"/>
          </a:p>
          <a:p>
            <a:r>
              <a:rPr lang="en-US" sz="1600" dirty="0">
                <a:solidFill>
                  <a:srgbClr val="204A87"/>
                </a:solidFill>
              </a:rPr>
              <a:t>        return</a:t>
            </a:r>
            <a:r>
              <a:rPr lang="en-US" sz="1600" dirty="0"/>
              <a:t> </a:t>
            </a:r>
            <a:r>
              <a:rPr lang="en-US" sz="1600" dirty="0" err="1"/>
              <a:t>arg_one</a:t>
            </a:r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FFC1A7-088A-DA70-9AB4-B0070522EF93}"/>
              </a:ext>
            </a:extLst>
          </p:cNvPr>
          <p:cNvSpPr txBox="1"/>
          <p:nvPr/>
        </p:nvSpPr>
        <p:spPr>
          <a:xfrm>
            <a:off x="5766758" y="2192187"/>
            <a:ext cx="2829464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204A87"/>
                </a:solidFill>
              </a:rPr>
              <a:t>def</a:t>
            </a:r>
            <a:r>
              <a:rPr lang="en-US" sz="1600" dirty="0"/>
              <a:t> function( </a:t>
            </a:r>
            <a:endParaRPr lang="en-US" sz="1600"/>
          </a:p>
          <a:p>
            <a:r>
              <a:rPr lang="en-US" sz="1600" dirty="0"/>
              <a:t>               </a:t>
            </a:r>
            <a:r>
              <a:rPr lang="en-US" sz="1600" dirty="0" err="1"/>
              <a:t>arg_one</a:t>
            </a:r>
            <a:r>
              <a:rPr lang="en-US" sz="1600" dirty="0"/>
              <a:t>, </a:t>
            </a:r>
          </a:p>
          <a:p>
            <a:r>
              <a:rPr lang="en-US" sz="1600" dirty="0"/>
              <a:t>               </a:t>
            </a:r>
            <a:r>
              <a:rPr lang="en-US" sz="1600" dirty="0" err="1"/>
              <a:t>arg_two</a:t>
            </a:r>
            <a:r>
              <a:rPr lang="en-US" sz="1600" dirty="0"/>
              <a:t>, </a:t>
            </a:r>
          </a:p>
          <a:p>
            <a:r>
              <a:rPr lang="en-US" sz="1600" dirty="0"/>
              <a:t>               </a:t>
            </a:r>
            <a:r>
              <a:rPr lang="en-US" sz="1600" dirty="0" err="1"/>
              <a:t>arg_three</a:t>
            </a:r>
            <a:r>
              <a:rPr lang="en-US" sz="1600" dirty="0"/>
              <a:t>, </a:t>
            </a:r>
          </a:p>
          <a:p>
            <a:r>
              <a:rPr lang="en-US" sz="1600" dirty="0"/>
              <a:t>               </a:t>
            </a:r>
            <a:r>
              <a:rPr lang="en-US" sz="1600" dirty="0" err="1"/>
              <a:t>arg_four</a:t>
            </a:r>
            <a:r>
              <a:rPr lang="en-US" sz="1600" dirty="0"/>
              <a:t>):</a:t>
            </a:r>
          </a:p>
          <a:p>
            <a:r>
              <a:rPr lang="en-US" sz="1600" dirty="0">
                <a:solidFill>
                  <a:srgbClr val="204A87"/>
                </a:solidFill>
              </a:rPr>
              <a:t>       return</a:t>
            </a:r>
            <a:r>
              <a:rPr lang="en-US" sz="1600" dirty="0"/>
              <a:t> </a:t>
            </a:r>
            <a:r>
              <a:rPr lang="en-US" sz="1600" dirty="0" err="1"/>
              <a:t>arg_one</a:t>
            </a:r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801BC2-80F9-4CB2-AB92-E8D7A1E8D481}"/>
              </a:ext>
            </a:extLst>
          </p:cNvPr>
          <p:cNvSpPr/>
          <p:nvPr/>
        </p:nvSpPr>
        <p:spPr>
          <a:xfrm>
            <a:off x="5548941" y="1920455"/>
            <a:ext cx="3159423" cy="203798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Curved Up 12">
            <a:extLst>
              <a:ext uri="{FF2B5EF4-FFF2-40B4-BE49-F238E27FC236}">
                <a16:creationId xmlns:a16="http://schemas.microsoft.com/office/drawing/2014/main" id="{4ECA2AD5-7B4D-A05A-30D4-855392B54EB1}"/>
              </a:ext>
            </a:extLst>
          </p:cNvPr>
          <p:cNvSpPr/>
          <p:nvPr/>
        </p:nvSpPr>
        <p:spPr>
          <a:xfrm rot="20460000">
            <a:off x="4272305" y="4037698"/>
            <a:ext cx="2814367" cy="733245"/>
          </a:xfrm>
          <a:prstGeom prst="curvedUp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F5D91D0-530F-B0C5-7F7E-CF001CE77B7B}"/>
              </a:ext>
            </a:extLst>
          </p:cNvPr>
          <p:cNvSpPr/>
          <p:nvPr/>
        </p:nvSpPr>
        <p:spPr>
          <a:xfrm>
            <a:off x="2022895" y="1834191"/>
            <a:ext cx="2674187" cy="40975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/>
                <a:cs typeface="Arial"/>
              </a:rPr>
              <a:t>Limite = 79 </a:t>
            </a:r>
            <a:r>
              <a:rPr lang="en-US" sz="1600" dirty="0" err="1">
                <a:latin typeface="Calibri"/>
                <a:cs typeface="Arial"/>
              </a:rPr>
              <a:t>caracteres</a:t>
            </a:r>
            <a:endParaRPr lang="en-US" sz="16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4119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PEP 8 –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Código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pic>
        <p:nvPicPr>
          <p:cNvPr id="4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2D4045E6-BFD1-CBC1-3CCD-3C42373EF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344" y="2002855"/>
            <a:ext cx="6668218" cy="976045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47969B8A-9253-7780-44E3-CEFD8F8F5E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042" y="3056719"/>
            <a:ext cx="6603519" cy="1736601"/>
          </a:xfrm>
          <a:prstGeom prst="rect">
            <a:avLst/>
          </a:prstGeom>
        </p:spPr>
      </p:pic>
      <p:pic>
        <p:nvPicPr>
          <p:cNvPr id="6" name="Picture 6" descr="Icon&#10;&#10;Description automatically generated">
            <a:extLst>
              <a:ext uri="{FF2B5EF4-FFF2-40B4-BE49-F238E27FC236}">
                <a16:creationId xmlns:a16="http://schemas.microsoft.com/office/drawing/2014/main" id="{89F8DAFE-FDCE-455A-3677-F3E93C1851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1772" y="3424867"/>
            <a:ext cx="1352550" cy="1162050"/>
          </a:xfrm>
          <a:prstGeom prst="rect">
            <a:avLst/>
          </a:prstGeom>
        </p:spPr>
      </p:pic>
      <p:pic>
        <p:nvPicPr>
          <p:cNvPr id="7" name="Picture 7" descr="Icon&#10;&#10;Description automatically generated">
            <a:extLst>
              <a:ext uri="{FF2B5EF4-FFF2-40B4-BE49-F238E27FC236}">
                <a16:creationId xmlns:a16="http://schemas.microsoft.com/office/drawing/2014/main" id="{F5127F21-0B6E-B4DB-348A-8FCB4C37AD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45854" y="1900238"/>
            <a:ext cx="1390650" cy="1343025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BFB12DED-AE96-687B-DAD3-309EDE438FE6}"/>
              </a:ext>
            </a:extLst>
          </p:cNvPr>
          <p:cNvSpPr/>
          <p:nvPr/>
        </p:nvSpPr>
        <p:spPr>
          <a:xfrm>
            <a:off x="1205303" y="1405912"/>
            <a:ext cx="485235" cy="981254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0BAD47-F928-D638-3D6B-E4C12D7EB26E}"/>
              </a:ext>
            </a:extLst>
          </p:cNvPr>
          <p:cNvSpPr txBox="1"/>
          <p:nvPr/>
        </p:nvSpPr>
        <p:spPr>
          <a:xfrm>
            <a:off x="1690777" y="4790895"/>
            <a:ext cx="5072332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Fonte: https://realpython.com/python-pep8/#naming-conventions</a:t>
            </a:r>
          </a:p>
        </p:txBody>
      </p:sp>
    </p:spTree>
    <p:extLst>
      <p:ext uri="{BB962C8B-B14F-4D97-AF65-F5344CB8AC3E}">
        <p14:creationId xmlns:p14="http://schemas.microsoft.com/office/powerpoint/2010/main" val="290680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PEP 8 –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Quebrando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linhas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155519E-893F-54EE-FA02-2C7B06DE73AF}"/>
              </a:ext>
            </a:extLst>
          </p:cNvPr>
          <p:cNvGrpSpPr/>
          <p:nvPr/>
        </p:nvGrpSpPr>
        <p:grpSpPr>
          <a:xfrm>
            <a:off x="2084089" y="1697337"/>
            <a:ext cx="2816667" cy="3257460"/>
            <a:chOff x="617598" y="1708120"/>
            <a:chExt cx="2816667" cy="3257460"/>
          </a:xfrm>
        </p:grpSpPr>
        <p:pic>
          <p:nvPicPr>
            <p:cNvPr id="2" name="Picture 2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8D9472A0-C42C-63DB-8F9A-200B382CF4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4145" b="-690"/>
            <a:stretch/>
          </p:blipFill>
          <p:spPr>
            <a:xfrm>
              <a:off x="620204" y="1708120"/>
              <a:ext cx="2814061" cy="1576311"/>
            </a:xfrm>
            <a:prstGeom prst="rect">
              <a:avLst/>
            </a:prstGeom>
          </p:spPr>
        </p:pic>
        <p:pic>
          <p:nvPicPr>
            <p:cNvPr id="3" name="Picture 10">
              <a:extLst>
                <a:ext uri="{FF2B5EF4-FFF2-40B4-BE49-F238E27FC236}">
                  <a16:creationId xmlns:a16="http://schemas.microsoft.com/office/drawing/2014/main" id="{C26A9710-EFC9-C9D4-3A5D-59270B6B8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7598" y="3477524"/>
              <a:ext cx="2797653" cy="1488056"/>
            </a:xfrm>
            <a:prstGeom prst="rect">
              <a:avLst/>
            </a:prstGeom>
          </p:spPr>
        </p:pic>
      </p:grpSp>
      <p:pic>
        <p:nvPicPr>
          <p:cNvPr id="11" name="Picture 11" descr="A picture containing clipart&#10;&#10;Description automatically generated">
            <a:extLst>
              <a:ext uri="{FF2B5EF4-FFF2-40B4-BE49-F238E27FC236}">
                <a16:creationId xmlns:a16="http://schemas.microsoft.com/office/drawing/2014/main" id="{D3F1C0C6-CF70-5B3E-425E-83F32D6EC8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0366" y="1604065"/>
            <a:ext cx="1694371" cy="315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4709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PEP 8 –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Quebrando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linhas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pic>
        <p:nvPicPr>
          <p:cNvPr id="4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E65AFAD5-7D6C-A824-884A-6873460491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18" r="47036" b="803"/>
          <a:stretch/>
        </p:blipFill>
        <p:spPr>
          <a:xfrm>
            <a:off x="752655" y="1969676"/>
            <a:ext cx="4428134" cy="2543514"/>
          </a:xfrm>
          <a:prstGeom prst="rect">
            <a:avLst/>
          </a:prstGeom>
        </p:spPr>
      </p:pic>
      <p:pic>
        <p:nvPicPr>
          <p:cNvPr id="6" name="Picture 11" descr="A picture containing clipart&#10;&#10;Description automatically generated">
            <a:extLst>
              <a:ext uri="{FF2B5EF4-FFF2-40B4-BE49-F238E27FC236}">
                <a16:creationId xmlns:a16="http://schemas.microsoft.com/office/drawing/2014/main" id="{BD38D3D3-03F3-1205-B7E9-5FFB6EBA39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0366" y="1604065"/>
            <a:ext cx="1694371" cy="315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1103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565525" y="3455238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Integração</a:t>
            </a: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com Python</a:t>
            </a:r>
            <a:endParaRPr lang="en-US" sz="240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1793183"/>
            <a:ext cx="7410300" cy="160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950" b="1" dirty="0">
                <a:solidFill>
                  <a:srgbClr val="EA4E60"/>
                </a:solidFill>
                <a:latin typeface="Century Gothic"/>
              </a:rPr>
              <a:t>The Guide Layout - </a:t>
            </a:r>
            <a:r>
              <a:rPr lang="en-US" sz="3950" b="1" dirty="0" err="1">
                <a:solidFill>
                  <a:srgbClr val="EA4E60"/>
                </a:solidFill>
                <a:latin typeface="Century Gothic"/>
              </a:rPr>
              <a:t>Comentários</a:t>
            </a:r>
            <a:r>
              <a:rPr lang="en-US" sz="3950" b="1" dirty="0">
                <a:solidFill>
                  <a:srgbClr val="EA4E60"/>
                </a:solidFill>
                <a:latin typeface="Century Gothic"/>
              </a:rPr>
              <a:t> no </a:t>
            </a:r>
            <a:r>
              <a:rPr lang="en-US" sz="3950" b="1" dirty="0" err="1">
                <a:solidFill>
                  <a:srgbClr val="EA4E60"/>
                </a:solidFill>
                <a:latin typeface="Century Gothic"/>
              </a:rPr>
              <a:t>código</a:t>
            </a: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24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774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6295da5bc_0_62"/>
          <p:cNvSpPr txBox="1"/>
          <p:nvPr/>
        </p:nvSpPr>
        <p:spPr>
          <a:xfrm>
            <a:off x="630468" y="1897582"/>
            <a:ext cx="7867898" cy="2454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Comentários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tanto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quanto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necessário</a:t>
            </a:r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Objetivo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: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facilitar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entendimento</a:t>
            </a:r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Código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bem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escrito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também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é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documentação</a:t>
            </a:r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Comentários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no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código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89971E-E556-A8C9-21D0-C03A721F351C}"/>
              </a:ext>
            </a:extLst>
          </p:cNvPr>
          <p:cNvSpPr txBox="1"/>
          <p:nvPr/>
        </p:nvSpPr>
        <p:spPr>
          <a:xfrm>
            <a:off x="3933645" y="4025302"/>
            <a:ext cx="457631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6F6F6F"/>
                </a:solidFill>
                <a:latin typeface="source sans pro"/>
              </a:rPr>
              <a:t>“If the implementation is hard to explain, it’s a bad idea.”</a:t>
            </a:r>
          </a:p>
          <a:p>
            <a:pPr algn="r"/>
            <a:r>
              <a:rPr lang="en-US" sz="1800" dirty="0">
                <a:solidFill>
                  <a:srgbClr val="6F6F6F"/>
                </a:solidFill>
                <a:latin typeface="source sans pro"/>
              </a:rPr>
              <a:t>— </a:t>
            </a:r>
            <a:r>
              <a:rPr lang="en-US" sz="1800" i="1" dirty="0">
                <a:solidFill>
                  <a:srgbClr val="6F6F6F"/>
                </a:solidFill>
                <a:latin typeface="source sans pro"/>
              </a:rPr>
              <a:t>The Zen of Python</a:t>
            </a:r>
          </a:p>
        </p:txBody>
      </p:sp>
      <p:pic>
        <p:nvPicPr>
          <p:cNvPr id="3" name="Picture 3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57FD449B-FDC5-3B89-9636-8F2CC6CB6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792" y="1545656"/>
            <a:ext cx="13049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5198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6295da5bc_0_62"/>
          <p:cNvSpPr txBox="1"/>
          <p:nvPr/>
        </p:nvSpPr>
        <p:spPr>
          <a:xfrm>
            <a:off x="630468" y="2458298"/>
            <a:ext cx="7867898" cy="1462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>
              <a:buClr>
                <a:srgbClr val="040A24"/>
              </a:buClr>
              <a:buSzPts val="2400"/>
              <a:buChar char="•"/>
            </a:pPr>
            <a:r>
              <a:rPr lang="en-US" sz="2400" dirty="0">
                <a:latin typeface="Calibri"/>
              </a:rPr>
              <a:t>Limite da </a:t>
            </a:r>
            <a:r>
              <a:rPr lang="en-US" sz="2400" dirty="0" err="1">
                <a:latin typeface="Calibri"/>
              </a:rPr>
              <a:t>linha</a:t>
            </a:r>
            <a:r>
              <a:rPr lang="en-US" sz="2400" dirty="0">
                <a:latin typeface="Calibri"/>
              </a:rPr>
              <a:t> = 79 </a:t>
            </a:r>
            <a:r>
              <a:rPr lang="en-US" sz="2400" dirty="0" err="1">
                <a:latin typeface="Calibri"/>
              </a:rPr>
              <a:t>caracteres</a:t>
            </a:r>
            <a:endParaRPr lang="en-US" sz="2400">
              <a:latin typeface="Calibri"/>
            </a:endParaRPr>
          </a:p>
          <a:p>
            <a:pPr marL="342900" indent="-342900">
              <a:buClr>
                <a:srgbClr val="040A24"/>
              </a:buClr>
              <a:buSzPts val="2400"/>
              <a:buChar char="•"/>
            </a:pPr>
            <a:r>
              <a:rPr lang="en-US" sz="2400" dirty="0" err="1">
                <a:latin typeface="Calibri"/>
              </a:rPr>
              <a:t>Sentenças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completas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iniciando</a:t>
            </a:r>
            <a:r>
              <a:rPr lang="en-US" sz="2400" dirty="0">
                <a:latin typeface="Calibri"/>
              </a:rPr>
              <a:t> com </a:t>
            </a:r>
            <a:r>
              <a:rPr lang="en-US" sz="2400" dirty="0" err="1">
                <a:latin typeface="Calibri"/>
              </a:rPr>
              <a:t>letra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maíscula</a:t>
            </a:r>
            <a:endParaRPr lang="en-US" sz="2400">
              <a:latin typeface="Calibri"/>
            </a:endParaRPr>
          </a:p>
          <a:p>
            <a:pPr marL="342900" indent="-342900">
              <a:buClr>
                <a:srgbClr val="040A24"/>
              </a:buClr>
              <a:buSzPts val="2400"/>
              <a:buChar char="•"/>
            </a:pPr>
            <a:r>
              <a:rPr lang="en-US" sz="2400" dirty="0" err="1">
                <a:latin typeface="Calibri"/>
              </a:rPr>
              <a:t>Atualização</a:t>
            </a:r>
            <a:r>
              <a:rPr lang="en-US" sz="2400" dirty="0">
                <a:latin typeface="Calibri"/>
              </a:rPr>
              <a:t> de </a:t>
            </a:r>
            <a:r>
              <a:rPr lang="en-US" sz="2400" dirty="0" err="1">
                <a:latin typeface="Calibri"/>
              </a:rPr>
              <a:t>comentários</a:t>
            </a:r>
            <a:r>
              <a:rPr lang="en-US" sz="2400" dirty="0">
                <a:latin typeface="Calibri"/>
              </a:rPr>
              <a:t> </a:t>
            </a:r>
          </a:p>
        </p:txBody>
      </p:sp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Comentários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no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código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89971E-E556-A8C9-21D0-C03A721F351C}"/>
              </a:ext>
            </a:extLst>
          </p:cNvPr>
          <p:cNvSpPr txBox="1"/>
          <p:nvPr/>
        </p:nvSpPr>
        <p:spPr>
          <a:xfrm>
            <a:off x="3933645" y="4025302"/>
            <a:ext cx="457631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6F6F6F"/>
                </a:solidFill>
                <a:latin typeface="source sans pro"/>
              </a:rPr>
              <a:t>“If the implementation is hard to explain, it’s a bad idea.”</a:t>
            </a:r>
          </a:p>
          <a:p>
            <a:pPr algn="r"/>
            <a:r>
              <a:rPr lang="en-US" sz="1800" dirty="0">
                <a:solidFill>
                  <a:srgbClr val="6F6F6F"/>
                </a:solidFill>
                <a:latin typeface="source sans pro"/>
              </a:rPr>
              <a:t>— </a:t>
            </a:r>
            <a:r>
              <a:rPr lang="en-US" sz="1800" i="1" dirty="0">
                <a:solidFill>
                  <a:srgbClr val="6F6F6F"/>
                </a:solidFill>
                <a:latin typeface="source sans pro"/>
              </a:rPr>
              <a:t>The Zen of Python</a:t>
            </a:r>
          </a:p>
        </p:txBody>
      </p:sp>
      <p:pic>
        <p:nvPicPr>
          <p:cNvPr id="5" name="Picture 3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D18248D0-F996-BDF6-16E7-853706A53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792" y="1545656"/>
            <a:ext cx="13049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5714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Blocos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comentários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89971E-E556-A8C9-21D0-C03A721F351C}"/>
              </a:ext>
            </a:extLst>
          </p:cNvPr>
          <p:cNvSpPr txBox="1"/>
          <p:nvPr/>
        </p:nvSpPr>
        <p:spPr>
          <a:xfrm>
            <a:off x="3933645" y="4025302"/>
            <a:ext cx="457631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6F6F6F"/>
                </a:solidFill>
                <a:latin typeface="source sans pro"/>
              </a:rPr>
              <a:t>“If the implementation is hard to explain, it’s a bad idea.”</a:t>
            </a:r>
          </a:p>
          <a:p>
            <a:pPr algn="r"/>
            <a:r>
              <a:rPr lang="en-US" sz="1800" dirty="0">
                <a:solidFill>
                  <a:srgbClr val="6F6F6F"/>
                </a:solidFill>
                <a:latin typeface="source sans pro"/>
              </a:rPr>
              <a:t>— </a:t>
            </a:r>
            <a:r>
              <a:rPr lang="en-US" sz="1800" i="1" dirty="0">
                <a:solidFill>
                  <a:srgbClr val="6F6F6F"/>
                </a:solidFill>
                <a:latin typeface="source sans pro"/>
              </a:rPr>
              <a:t>The Zen of Python</a:t>
            </a:r>
          </a:p>
        </p:txBody>
      </p:sp>
      <p:pic>
        <p:nvPicPr>
          <p:cNvPr id="5" name="Picture 3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D18248D0-F996-BDF6-16E7-853706A53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612" y="596750"/>
            <a:ext cx="1304925" cy="1362075"/>
          </a:xfrm>
          <a:prstGeom prst="rect">
            <a:avLst/>
          </a:prstGeom>
        </p:spPr>
      </p:pic>
      <p:pic>
        <p:nvPicPr>
          <p:cNvPr id="3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5E11E88-2401-4B15-51A9-B3B81E285F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600" y="2102660"/>
            <a:ext cx="8339585" cy="179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0064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Blocos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comentários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89971E-E556-A8C9-21D0-C03A721F351C}"/>
              </a:ext>
            </a:extLst>
          </p:cNvPr>
          <p:cNvSpPr txBox="1"/>
          <p:nvPr/>
        </p:nvSpPr>
        <p:spPr>
          <a:xfrm>
            <a:off x="3933645" y="4025302"/>
            <a:ext cx="382150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 dirty="0" err="1">
                <a:latin typeface="source sans pro"/>
              </a:rPr>
              <a:t>Não</a:t>
            </a:r>
            <a:r>
              <a:rPr lang="en-US" sz="2000" dirty="0">
                <a:latin typeface="source sans pro"/>
              </a:rPr>
              <a:t> </a:t>
            </a:r>
            <a:r>
              <a:rPr lang="en-US" sz="2000" dirty="0" err="1">
                <a:latin typeface="source sans pro"/>
              </a:rPr>
              <a:t>explique</a:t>
            </a:r>
            <a:r>
              <a:rPr lang="en-US" sz="2000" dirty="0">
                <a:latin typeface="source sans pro"/>
              </a:rPr>
              <a:t> o </a:t>
            </a:r>
            <a:r>
              <a:rPr lang="en-US" sz="2000" dirty="0" err="1">
                <a:latin typeface="source sans pro"/>
              </a:rPr>
              <a:t>óbvio</a:t>
            </a:r>
            <a:r>
              <a:rPr lang="en-US" sz="2000" dirty="0">
                <a:latin typeface="source sans pro"/>
              </a:rPr>
              <a:t>!</a:t>
            </a:r>
            <a:endParaRPr lang="en-US" sz="1600" dirty="0"/>
          </a:p>
        </p:txBody>
      </p:sp>
      <p:pic>
        <p:nvPicPr>
          <p:cNvPr id="5" name="Picture 3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D18248D0-F996-BDF6-16E7-853706A53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612" y="596750"/>
            <a:ext cx="1304925" cy="1362075"/>
          </a:xfrm>
          <a:prstGeom prst="rect">
            <a:avLst/>
          </a:prstGeom>
        </p:spPr>
      </p:pic>
      <p:pic>
        <p:nvPicPr>
          <p:cNvPr id="4" name="Picture 5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65BA0BF1-9DB5-D4D4-12F6-B90DB8D1DA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344" y="2202898"/>
            <a:ext cx="7239718" cy="161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0315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Docstring</a:t>
            </a:r>
            <a:endParaRPr lang="en-US" dirty="0"/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sp>
        <p:nvSpPr>
          <p:cNvPr id="6" name="Google Shape;86;g116295da5bc_0_62">
            <a:extLst>
              <a:ext uri="{FF2B5EF4-FFF2-40B4-BE49-F238E27FC236}">
                <a16:creationId xmlns:a16="http://schemas.microsoft.com/office/drawing/2014/main" id="{06043507-B17E-099F-9BDD-C5883C9F9C96}"/>
              </a:ext>
            </a:extLst>
          </p:cNvPr>
          <p:cNvSpPr txBox="1"/>
          <p:nvPr/>
        </p:nvSpPr>
        <p:spPr>
          <a:xfrm>
            <a:off x="641251" y="3202326"/>
            <a:ext cx="7867898" cy="1462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>
              <a:buClr>
                <a:srgbClr val="040A24"/>
              </a:buClr>
              <a:buSzPts val="2400"/>
              <a:buChar char="•"/>
            </a:pPr>
            <a:r>
              <a:rPr lang="en-US" sz="2400" dirty="0" err="1">
                <a:latin typeface="Calibri"/>
              </a:rPr>
              <a:t>Caracteres</a:t>
            </a:r>
            <a:r>
              <a:rPr lang="en-US" sz="2400" dirty="0">
                <a:latin typeface="Calibri"/>
              </a:rPr>
              <a:t>: """ </a:t>
            </a:r>
            <a:r>
              <a:rPr lang="en-US" sz="2400" dirty="0" err="1">
                <a:latin typeface="Calibri"/>
              </a:rPr>
              <a:t>ou</a:t>
            </a:r>
            <a:r>
              <a:rPr lang="en-US" sz="2400" dirty="0">
                <a:latin typeface="Calibri"/>
              </a:rPr>
              <a:t> '''</a:t>
            </a:r>
          </a:p>
          <a:p>
            <a:pPr marL="342900" indent="-342900">
              <a:buClr>
                <a:srgbClr val="040A24"/>
              </a:buClr>
              <a:buSzPts val="2400"/>
              <a:buChar char="•"/>
            </a:pPr>
            <a:r>
              <a:rPr lang="en-US" sz="2400" dirty="0" err="1">
                <a:latin typeface="Calibri"/>
              </a:rPr>
              <a:t>Dentro</a:t>
            </a:r>
            <a:r>
              <a:rPr lang="en-US" sz="2400" dirty="0">
                <a:latin typeface="Calibri"/>
              </a:rPr>
              <a:t> e classes, </a:t>
            </a:r>
            <a:r>
              <a:rPr lang="en-US" sz="2400" dirty="0" err="1">
                <a:latin typeface="Calibri"/>
              </a:rPr>
              <a:t>funções</a:t>
            </a:r>
            <a:r>
              <a:rPr lang="en-US" sz="2400" dirty="0">
                <a:latin typeface="Calibri"/>
              </a:rPr>
              <a:t> e </a:t>
            </a:r>
            <a:r>
              <a:rPr lang="en-US" sz="2400" dirty="0" err="1">
                <a:latin typeface="Calibri"/>
              </a:rPr>
              <a:t>início</a:t>
            </a:r>
            <a:r>
              <a:rPr lang="en-US" sz="2400" dirty="0">
                <a:latin typeface="Calibri"/>
              </a:rPr>
              <a:t> de </a:t>
            </a:r>
            <a:r>
              <a:rPr lang="en-US" sz="2400" dirty="0" err="1">
                <a:latin typeface="Calibri"/>
              </a:rPr>
              <a:t>programas</a:t>
            </a:r>
            <a:endParaRPr lang="en-US" sz="2400" dirty="0">
              <a:latin typeface="Calibri"/>
            </a:endParaRPr>
          </a:p>
          <a:p>
            <a:pPr marL="342900" indent="-342900">
              <a:buClr>
                <a:srgbClr val="040A24"/>
              </a:buClr>
              <a:buSzPts val="2400"/>
              <a:buChar char="•"/>
            </a:pPr>
            <a:r>
              <a:rPr lang="en-US" sz="2400" err="1">
                <a:latin typeface="Calibri"/>
              </a:rPr>
              <a:t>Escritos</a:t>
            </a:r>
            <a:r>
              <a:rPr lang="en-US" sz="2400" dirty="0">
                <a:latin typeface="Calibri"/>
              </a:rPr>
              <a:t> para </a:t>
            </a:r>
            <a:r>
              <a:rPr lang="en-US" sz="2400" err="1">
                <a:latin typeface="Calibri"/>
              </a:rPr>
              <a:t>módulos</a:t>
            </a:r>
            <a:r>
              <a:rPr lang="en-US" sz="2400" dirty="0">
                <a:latin typeface="Calibri"/>
              </a:rPr>
              <a:t> </a:t>
            </a:r>
            <a:r>
              <a:rPr lang="en-US" sz="2400" err="1">
                <a:latin typeface="Calibri"/>
              </a:rPr>
              <a:t>públicos</a:t>
            </a:r>
            <a:endParaRPr lang="en-US" sz="2400">
              <a:latin typeface="Calibri"/>
            </a:endParaRPr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1E1C6905-87B7-F075-6557-FFF780937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013" y="1052153"/>
            <a:ext cx="5363472" cy="19716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15953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565525" y="3455238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Integração</a:t>
            </a: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com Python</a:t>
            </a:r>
            <a:endParaRPr lang="en-US" sz="240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1793183"/>
            <a:ext cx="7410300" cy="160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950" b="1">
                <a:solidFill>
                  <a:srgbClr val="EA4E60"/>
                </a:solidFill>
                <a:latin typeface="Century Gothic"/>
              </a:rPr>
              <a:t>O que é a PEP 8? Qual </a:t>
            </a:r>
            <a:r>
              <a:rPr lang="en-US" sz="3950" b="1" err="1">
                <a:solidFill>
                  <a:srgbClr val="EA4E60"/>
                </a:solidFill>
                <a:latin typeface="Century Gothic"/>
              </a:rPr>
              <a:t>sua</a:t>
            </a:r>
            <a:r>
              <a:rPr lang="en-US" sz="3950" b="1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3950" b="1" err="1">
                <a:solidFill>
                  <a:srgbClr val="EA4E60"/>
                </a:solidFill>
                <a:latin typeface="Century Gothic"/>
              </a:rPr>
              <a:t>importância</a:t>
            </a:r>
            <a:r>
              <a:rPr lang="en-US" sz="3950" b="1">
                <a:solidFill>
                  <a:srgbClr val="EA4E60"/>
                </a:solidFill>
                <a:latin typeface="Century Gothic"/>
              </a:rPr>
              <a:t>?</a:t>
            </a:r>
            <a:endParaRPr lang="en-US"/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3073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565525" y="3455238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Integração</a:t>
            </a: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com Python</a:t>
            </a:r>
            <a:endParaRPr lang="en-US" sz="240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1793183"/>
            <a:ext cx="7410300" cy="160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950" b="1" dirty="0">
                <a:solidFill>
                  <a:srgbClr val="EA4E60"/>
                </a:solidFill>
                <a:latin typeface="Century Gothic"/>
              </a:rPr>
              <a:t>The Guide Line - </a:t>
            </a:r>
            <a:r>
              <a:rPr lang="en-US" sz="3950" b="1" dirty="0" err="1">
                <a:solidFill>
                  <a:srgbClr val="EA4E60"/>
                </a:solidFill>
                <a:latin typeface="Century Gothic"/>
              </a:rPr>
              <a:t>Espaços</a:t>
            </a:r>
            <a:r>
              <a:rPr lang="en-US" sz="395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3950" b="1" dirty="0" err="1">
                <a:solidFill>
                  <a:srgbClr val="EA4E60"/>
                </a:solidFill>
                <a:latin typeface="Century Gothic"/>
              </a:rPr>
              <a:t>em</a:t>
            </a:r>
            <a:r>
              <a:rPr lang="en-US" sz="3950" b="1" dirty="0">
                <a:solidFill>
                  <a:srgbClr val="EA4E60"/>
                </a:solidFill>
                <a:latin typeface="Century Gothic"/>
              </a:rPr>
              <a:t> Branco </a:t>
            </a:r>
            <a:r>
              <a:rPr lang="en-US" sz="3950" b="1" dirty="0" err="1">
                <a:solidFill>
                  <a:srgbClr val="EA4E60"/>
                </a:solidFill>
                <a:latin typeface="Century Gothic"/>
              </a:rPr>
              <a:t>em</a:t>
            </a:r>
            <a:r>
              <a:rPr lang="en-US" sz="395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3950" b="1" dirty="0" err="1">
                <a:solidFill>
                  <a:srgbClr val="EA4E60"/>
                </a:solidFill>
                <a:latin typeface="Century Gothic"/>
              </a:rPr>
              <a:t>Expressões</a:t>
            </a: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30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793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Espaçamento</a:t>
            </a:r>
            <a:endParaRPr lang="en-US" dirty="0" err="1"/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95F0268-CFD6-A531-2164-FF59482CC8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780" b="-1111"/>
          <a:stretch/>
        </p:blipFill>
        <p:spPr>
          <a:xfrm>
            <a:off x="849701" y="1575466"/>
            <a:ext cx="3222045" cy="989843"/>
          </a:xfrm>
          <a:prstGeom prst="rect">
            <a:avLst/>
          </a:prstGeom>
        </p:spPr>
      </p:pic>
      <p:pic>
        <p:nvPicPr>
          <p:cNvPr id="4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75A50CB8-B700-93CA-9382-B24181DE56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3124" b="1163"/>
          <a:stretch/>
        </p:blipFill>
        <p:spPr>
          <a:xfrm>
            <a:off x="569343" y="3124571"/>
            <a:ext cx="1713414" cy="1536267"/>
          </a:xfrm>
          <a:prstGeom prst="rect">
            <a:avLst/>
          </a:prstGeom>
        </p:spPr>
      </p:pic>
      <p:pic>
        <p:nvPicPr>
          <p:cNvPr id="5" name="Picture 7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9BB556C3-CE8A-309D-C1AB-AB2D4F7C9B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9845" y="891625"/>
            <a:ext cx="4101860" cy="1516354"/>
          </a:xfrm>
          <a:prstGeom prst="rect">
            <a:avLst/>
          </a:prstGeom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F10C7EF2-2D8A-4E0C-6A05-9C743E3F27BB}"/>
              </a:ext>
            </a:extLst>
          </p:cNvPr>
          <p:cNvSpPr/>
          <p:nvPr/>
        </p:nvSpPr>
        <p:spPr>
          <a:xfrm>
            <a:off x="3058066" y="2804577"/>
            <a:ext cx="4528866" cy="636198"/>
          </a:xfrm>
          <a:prstGeom prst="wedgeRoundRectCallou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>
                <a:latin typeface="Calibri"/>
                <a:cs typeface="Arial"/>
              </a:rPr>
              <a:t>Não</a:t>
            </a:r>
            <a:r>
              <a:rPr lang="en-US" sz="1800" b="1" dirty="0">
                <a:latin typeface="Calibri"/>
                <a:cs typeface="Arial"/>
              </a:rPr>
              <a:t> </a:t>
            </a:r>
            <a:r>
              <a:rPr lang="en-US" sz="1800" b="1" dirty="0" err="1">
                <a:latin typeface="Calibri"/>
                <a:cs typeface="Arial"/>
              </a:rPr>
              <a:t>exagere</a:t>
            </a:r>
            <a:r>
              <a:rPr lang="en-US" sz="1800" b="1" dirty="0">
                <a:latin typeface="Calibri"/>
                <a:cs typeface="Arial"/>
              </a:rPr>
              <a:t> </a:t>
            </a:r>
            <a:r>
              <a:rPr lang="en-US" sz="1800" b="1" dirty="0" err="1">
                <a:latin typeface="Calibri"/>
                <a:cs typeface="Arial"/>
              </a:rPr>
              <a:t>nos</a:t>
            </a:r>
            <a:r>
              <a:rPr lang="en-US" sz="1800" b="1" dirty="0">
                <a:latin typeface="Calibri"/>
                <a:cs typeface="Arial"/>
              </a:rPr>
              <a:t> </a:t>
            </a:r>
            <a:r>
              <a:rPr lang="en-US" sz="1800" b="1" dirty="0" err="1">
                <a:latin typeface="Calibri"/>
                <a:cs typeface="Arial"/>
              </a:rPr>
              <a:t>espaços</a:t>
            </a:r>
            <a:r>
              <a:rPr lang="en-US" sz="1800" b="1" dirty="0">
                <a:latin typeface="Calibri"/>
                <a:cs typeface="Arial"/>
              </a:rPr>
              <a:t>!</a:t>
            </a:r>
            <a:endParaRPr lang="en-US" sz="1800" b="1">
              <a:latin typeface="Calibri"/>
              <a:cs typeface="Calibri"/>
            </a:endParaRPr>
          </a:p>
        </p:txBody>
      </p:sp>
      <p:pic>
        <p:nvPicPr>
          <p:cNvPr id="9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F802F483-5865-D250-7270-EA5D92BE9C2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9981" b="-1853"/>
          <a:stretch/>
        </p:blipFill>
        <p:spPr>
          <a:xfrm>
            <a:off x="4160089" y="3723529"/>
            <a:ext cx="4049889" cy="112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81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Quando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evitar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?</a:t>
            </a:r>
            <a:endParaRPr lang="en-US" dirty="0" err="1"/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86;g116295da5bc_0_62">
            <a:extLst>
              <a:ext uri="{FF2B5EF4-FFF2-40B4-BE49-F238E27FC236}">
                <a16:creationId xmlns:a16="http://schemas.microsoft.com/office/drawing/2014/main" id="{D9464384-48E8-BCE6-FF02-B593C1471359}"/>
              </a:ext>
            </a:extLst>
          </p:cNvPr>
          <p:cNvSpPr txBox="1"/>
          <p:nvPr/>
        </p:nvSpPr>
        <p:spPr>
          <a:xfrm>
            <a:off x="641251" y="1574091"/>
            <a:ext cx="4568295" cy="3177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>
              <a:buClr>
                <a:srgbClr val="040A24"/>
              </a:buClr>
              <a:buSzPts val="2400"/>
              <a:buChar char="•"/>
            </a:pPr>
            <a:r>
              <a:rPr lang="en-US" sz="2400" dirty="0" err="1">
                <a:latin typeface="Calibri"/>
              </a:rPr>
              <a:t>Difícil</a:t>
            </a:r>
            <a:r>
              <a:rPr lang="en-US" sz="2400" dirty="0">
                <a:latin typeface="Calibri"/>
              </a:rPr>
              <a:t> de </a:t>
            </a:r>
            <a:r>
              <a:rPr lang="en-US" sz="2400" dirty="0" err="1">
                <a:latin typeface="Calibri"/>
              </a:rPr>
              <a:t>ler</a:t>
            </a:r>
            <a:endParaRPr lang="en-US" sz="2400">
              <a:latin typeface="Calibri"/>
            </a:endParaRPr>
          </a:p>
          <a:p>
            <a:pPr marL="342900" indent="-342900">
              <a:buClr>
                <a:srgbClr val="040A24"/>
              </a:buClr>
              <a:buSzPts val="2400"/>
              <a:buChar char="•"/>
            </a:pPr>
            <a:endParaRPr lang="en-US" sz="2400" dirty="0">
              <a:latin typeface="Calibri"/>
            </a:endParaRPr>
          </a:p>
          <a:p>
            <a:pPr marL="342900" indent="-342900">
              <a:buClr>
                <a:srgbClr val="040A24"/>
              </a:buClr>
              <a:buSzPts val="2400"/>
              <a:buChar char="•"/>
            </a:pPr>
            <a:r>
              <a:rPr lang="en-US" sz="2400" dirty="0" err="1">
                <a:latin typeface="Calibri"/>
              </a:rPr>
              <a:t>Muitos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espaços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B61165AF-D063-4A8E-0DC4-06DA1D43EACA}"/>
              </a:ext>
            </a:extLst>
          </p:cNvPr>
          <p:cNvSpPr/>
          <p:nvPr/>
        </p:nvSpPr>
        <p:spPr>
          <a:xfrm>
            <a:off x="1516095" y="1769407"/>
            <a:ext cx="2242866" cy="636198"/>
          </a:xfrm>
          <a:prstGeom prst="wedgeRoundRectCallou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1800" b="1" dirty="0" err="1">
                <a:latin typeface="Calibri"/>
                <a:cs typeface="Arial"/>
              </a:rPr>
              <a:t>Poucos</a:t>
            </a:r>
            <a:r>
              <a:rPr lang="en-US" sz="1800" b="1" dirty="0">
                <a:latin typeface="Calibri"/>
                <a:cs typeface="Arial"/>
              </a:rPr>
              <a:t> </a:t>
            </a:r>
            <a:r>
              <a:rPr lang="en-US" sz="1800" b="1" dirty="0" err="1">
                <a:latin typeface="Calibri"/>
                <a:cs typeface="Arial"/>
              </a:rPr>
              <a:t>espaços</a:t>
            </a:r>
            <a:endParaRPr lang="en-US" dirty="0" err="1"/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0AEDB177-55FB-FF8B-5EE0-66CAE229AA01}"/>
              </a:ext>
            </a:extLst>
          </p:cNvPr>
          <p:cNvSpPr/>
          <p:nvPr/>
        </p:nvSpPr>
        <p:spPr>
          <a:xfrm>
            <a:off x="2788491" y="2739879"/>
            <a:ext cx="2242866" cy="636198"/>
          </a:xfrm>
          <a:prstGeom prst="wedgeRoundRectCallou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1800" b="1" dirty="0" err="1">
                <a:latin typeface="Calibri"/>
                <a:cs typeface="Arial"/>
              </a:rPr>
              <a:t>Esparso</a:t>
            </a:r>
            <a:r>
              <a:rPr lang="en-US" sz="1800" b="1" dirty="0">
                <a:latin typeface="Calibri"/>
                <a:cs typeface="Arial"/>
              </a:rPr>
              <a:t> </a:t>
            </a:r>
            <a:r>
              <a:rPr lang="en-US" sz="1800" b="1" dirty="0" err="1">
                <a:latin typeface="Calibri"/>
                <a:cs typeface="Arial"/>
              </a:rPr>
              <a:t>demais</a:t>
            </a:r>
            <a:endParaRPr lang="en-US" dirty="0" err="1"/>
          </a:p>
        </p:txBody>
      </p:sp>
      <p:pic>
        <p:nvPicPr>
          <p:cNvPr id="6" name="Picture 6" descr="Icon&#10;&#10;Description automatically generated">
            <a:extLst>
              <a:ext uri="{FF2B5EF4-FFF2-40B4-BE49-F238E27FC236}">
                <a16:creationId xmlns:a16="http://schemas.microsoft.com/office/drawing/2014/main" id="{B2712D80-AB44-FE70-E186-3B6157E7C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280" y="1994948"/>
            <a:ext cx="22669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8795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Comunidade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33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4550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5525" y="1293025"/>
            <a:ext cx="4914472" cy="3467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800"/>
              </a:spcBef>
            </a:pP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Referências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principais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:</a:t>
            </a:r>
          </a:p>
          <a:p>
            <a:pPr>
              <a:spcBef>
                <a:spcPts val="1800"/>
              </a:spcBef>
            </a:pPr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spcBef>
                <a:spcPts val="1800"/>
              </a:spcBef>
              <a:buChar char="•"/>
            </a:pPr>
            <a:r>
              <a:rPr lang="en-US" sz="2000" dirty="0">
                <a:ea typeface="Calibri"/>
                <a:hlinkClick r:id="rId3"/>
              </a:rPr>
              <a:t>https://peps.python.org/pep-0008/</a:t>
            </a:r>
            <a:endParaRPr lang="en-US">
              <a:ea typeface="Calibri"/>
            </a:endParaRPr>
          </a:p>
          <a:p>
            <a:pPr marL="342900" indent="-342900">
              <a:spcBef>
                <a:spcPts val="1800"/>
              </a:spcBef>
              <a:buChar char="•"/>
            </a:pPr>
            <a:r>
              <a:rPr lang="en-US" sz="2000" dirty="0">
                <a:ea typeface="Calibri"/>
                <a:hlinkClick r:id="rId4"/>
              </a:rPr>
              <a:t>https://peps.python.org/pep-0257/</a:t>
            </a:r>
            <a:endParaRPr lang="en-US" sz="2000" dirty="0">
              <a:ea typeface="Calibri"/>
            </a:endParaRPr>
          </a:p>
          <a:p>
            <a:pPr marL="342900" indent="-342900">
              <a:spcBef>
                <a:spcPts val="1800"/>
              </a:spcBef>
              <a:buChar char="•"/>
            </a:pPr>
            <a:r>
              <a:rPr lang="en-US" sz="2000" dirty="0">
                <a:ea typeface="Calibri"/>
                <a:hlinkClick r:id="rId5"/>
              </a:rPr>
              <a:t>https://pypi.org/project/pylint/</a:t>
            </a:r>
            <a:endParaRPr lang="en-US" sz="2000" dirty="0">
              <a:ea typeface="Calibri"/>
            </a:endParaRPr>
          </a:p>
          <a:p>
            <a:pPr marL="342900" indent="-342900">
              <a:spcBef>
                <a:spcPts val="1800"/>
              </a:spcBef>
              <a:buChar char="•"/>
            </a:pPr>
            <a:r>
              <a:rPr lang="en-US" sz="2000" dirty="0">
                <a:ea typeface="Calibri"/>
                <a:hlinkClick r:id="rId6"/>
              </a:rPr>
              <a:t>https://pypi.org/project/flake8/</a:t>
            </a:r>
            <a:endParaRPr lang="en-US" sz="2000" dirty="0">
              <a:solidFill>
                <a:schemeClr val="dk1"/>
              </a:solidFill>
              <a:ea typeface="Calibri"/>
            </a:endParaRP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4000" b="0" i="0" u="none" strike="noStrike" cap="none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34</a:t>
            </a:fld>
            <a:r>
              <a:rPr lang="en-US"/>
              <a:t>]</a:t>
            </a:r>
            <a:endParaRPr/>
          </a:p>
        </p:txBody>
      </p:sp>
      <p:pic>
        <p:nvPicPr>
          <p:cNvPr id="2" name="Imagem 2">
            <a:extLst>
              <a:ext uri="{FF2B5EF4-FFF2-40B4-BE49-F238E27FC236}">
                <a16:creationId xmlns:a16="http://schemas.microsoft.com/office/drawing/2014/main" id="{CC3BF32F-0D25-493C-1EAE-C7E4B2A97B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2069" y="3439102"/>
            <a:ext cx="1300793" cy="1549881"/>
          </a:xfrm>
          <a:prstGeom prst="rect">
            <a:avLst/>
          </a:prstGeom>
        </p:spPr>
      </p:pic>
      <p:sp>
        <p:nvSpPr>
          <p:cNvPr id="4" name="CaixaDeTexto 270">
            <a:extLst>
              <a:ext uri="{FF2B5EF4-FFF2-40B4-BE49-F238E27FC236}">
                <a16:creationId xmlns:a16="http://schemas.microsoft.com/office/drawing/2014/main" id="{BA9754DE-A27E-3747-EA56-F48BD9B79AAC}"/>
              </a:ext>
            </a:extLst>
          </p:cNvPr>
          <p:cNvSpPr txBox="1"/>
          <p:nvPr/>
        </p:nvSpPr>
        <p:spPr>
          <a:xfrm>
            <a:off x="5883831" y="3188076"/>
            <a:ext cx="290904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https://github.com/julianazanelatto</a:t>
            </a:r>
          </a:p>
        </p:txBody>
      </p:sp>
    </p:spTree>
    <p:extLst>
      <p:ext uri="{BB962C8B-B14F-4D97-AF65-F5344CB8AC3E}">
        <p14:creationId xmlns:p14="http://schemas.microsoft.com/office/powerpoint/2010/main" val="3365078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206E0C10-629F-0962-EC14-3064E81E4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927" y="1937290"/>
            <a:ext cx="2197678" cy="2054731"/>
          </a:xfrm>
          <a:prstGeom prst="rect">
            <a:avLst/>
          </a:prstGeom>
        </p:spPr>
      </p:pic>
      <p:sp>
        <p:nvSpPr>
          <p:cNvPr id="86" name="Google Shape;86;g116295da5bc_0_62"/>
          <p:cNvSpPr txBox="1"/>
          <p:nvPr/>
        </p:nvSpPr>
        <p:spPr>
          <a:xfrm>
            <a:off x="565525" y="1715741"/>
            <a:ext cx="5458139" cy="2504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SzPts val="2400"/>
              <a:buFont typeface="Arial,Sans-Serif"/>
              <a:buChar char="•"/>
            </a:pPr>
            <a:r>
              <a:rPr lang="en-US" sz="2400" err="1">
                <a:solidFill>
                  <a:srgbClr val="040A24"/>
                </a:solidFill>
                <a:ea typeface="Calibri"/>
              </a:rPr>
              <a:t>Julho</a:t>
            </a:r>
            <a:r>
              <a:rPr lang="en-US" sz="2400">
                <a:solidFill>
                  <a:srgbClr val="040A24"/>
                </a:solidFill>
                <a:ea typeface="Calibri"/>
              </a:rPr>
              <a:t> 2000</a:t>
            </a:r>
            <a:endParaRPr lang="en-US" sz="2400">
              <a:ea typeface="Calibri"/>
            </a:endParaRPr>
          </a:p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PEP – Python Enhancement Proposals</a:t>
            </a:r>
            <a:endParaRPr lang="en-US"/>
          </a:p>
          <a:p>
            <a:pPr marL="419100" indent="-342900" algn="just">
              <a:buSzPts val="2400"/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Convenções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acordo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com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tópicos</a:t>
            </a:r>
          </a:p>
          <a:p>
            <a:pPr marL="419100" indent="-342900" algn="just">
              <a:buSzPts val="2400"/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Possui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controle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versão</a:t>
            </a:r>
          </a:p>
        </p:txBody>
      </p:sp>
      <p:sp>
        <p:nvSpPr>
          <p:cNvPr id="87" name="Google Shape;87;g116295da5bc_0_62"/>
          <p:cNvSpPr txBox="1"/>
          <p:nvPr/>
        </p:nvSpPr>
        <p:spPr>
          <a:xfrm>
            <a:off x="565525" y="636550"/>
            <a:ext cx="1561548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PEP</a:t>
            </a:r>
            <a:endParaRPr sz="4000" b="0" i="0" u="none" strike="noStrike" cap="none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C5E43E2-060E-829A-DBCF-F406070C656D}"/>
              </a:ext>
            </a:extLst>
          </p:cNvPr>
          <p:cNvSpPr/>
          <p:nvPr/>
        </p:nvSpPr>
        <p:spPr>
          <a:xfrm>
            <a:off x="661807" y="4455977"/>
            <a:ext cx="3631275" cy="38818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>
                <a:solidFill>
                  <a:srgbClr val="FFFFFF"/>
                </a:solidFill>
                <a:cs typeface="Arial"/>
                <a:hlinkClick r:id="rId4"/>
              </a:rPr>
              <a:t>Documentação PEP</a:t>
            </a:r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510E8CA-1FE9-DDEA-E371-0DFA62A0A77D}"/>
              </a:ext>
            </a:extLst>
          </p:cNvPr>
          <p:cNvSpPr/>
          <p:nvPr/>
        </p:nvSpPr>
        <p:spPr>
          <a:xfrm>
            <a:off x="4688284" y="4455976"/>
            <a:ext cx="3631275" cy="38818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>
                <a:solidFill>
                  <a:srgbClr val="FFFFFF"/>
                </a:solidFill>
                <a:cs typeface="Arial"/>
                <a:hlinkClick r:id="rId5"/>
              </a:rPr>
              <a:t>Documentação PEP 8</a:t>
            </a:r>
          </a:p>
        </p:txBody>
      </p:sp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7CBE9BC3-D00B-A702-4BEB-2686990B88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6348" y="633585"/>
            <a:ext cx="1249508" cy="136952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6295da5bc_0_62"/>
          <p:cNvSpPr txBox="1"/>
          <p:nvPr/>
        </p:nvSpPr>
        <p:spPr>
          <a:xfrm>
            <a:off x="565525" y="2131377"/>
            <a:ext cx="4847673" cy="243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algn="just">
              <a:buClr>
                <a:srgbClr val="040A24"/>
              </a:buClr>
              <a:buSzPts val="2400"/>
            </a:pP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Objetivo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: </a:t>
            </a:r>
            <a:endParaRPr lang="en-US"/>
          </a:p>
          <a:p>
            <a:pPr marL="419100" indent="-342900" algn="just">
              <a:buSzPts val="2400"/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Nomeação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de classes e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métodos</a:t>
            </a:r>
            <a:endParaRPr lang="en-US" sz="240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Code Layout </a:t>
            </a:r>
          </a:p>
          <a:p>
            <a:pPr marL="419100" indent="-342900" algn="just">
              <a:buSzPts val="2400"/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Indentação</a:t>
            </a:r>
          </a:p>
          <a:p>
            <a:pPr marL="419100" indent="-342900" algn="just">
              <a:buSzPts val="2400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Docstrings -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comentários</a:t>
            </a:r>
            <a:endParaRPr lang="en-US" sz="240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...</a:t>
            </a:r>
          </a:p>
        </p:txBody>
      </p:sp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PEP 8 – Guia de Estilo</a:t>
            </a:r>
            <a:endParaRPr sz="4000" b="0" i="0" u="none" strike="noStrike" cap="none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7D24DB-DCCE-4E8E-2877-8ED88BE365B1}"/>
              </a:ext>
            </a:extLst>
          </p:cNvPr>
          <p:cNvSpPr txBox="1"/>
          <p:nvPr/>
        </p:nvSpPr>
        <p:spPr>
          <a:xfrm>
            <a:off x="5639481" y="3343276"/>
            <a:ext cx="347798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6F6F6F"/>
                </a:solidFill>
                <a:latin typeface="source sans pro"/>
              </a:rPr>
              <a:t>“Readability counts.”</a:t>
            </a:r>
          </a:p>
          <a:p>
            <a:r>
              <a:rPr lang="en-US" sz="1800" dirty="0">
                <a:solidFill>
                  <a:srgbClr val="6F6F6F"/>
                </a:solidFill>
                <a:latin typeface="source sans pro"/>
              </a:rPr>
              <a:t>               — </a:t>
            </a:r>
            <a:r>
              <a:rPr lang="en-US" sz="1800" i="1" dirty="0">
                <a:solidFill>
                  <a:srgbClr val="6F6F6F"/>
                </a:solidFill>
                <a:latin typeface="source sans pro"/>
              </a:rPr>
              <a:t>The Zen of Python</a:t>
            </a:r>
            <a:endParaRPr lang="en-US" sz="1800"/>
          </a:p>
        </p:txBody>
      </p:sp>
      <p:pic>
        <p:nvPicPr>
          <p:cNvPr id="3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FF940654-6708-A49C-654C-E96403FEF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3122" y="1588634"/>
            <a:ext cx="162877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807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person, person, wearing, glasses&#10;&#10;Description automatically generated">
            <a:extLst>
              <a:ext uri="{FF2B5EF4-FFF2-40B4-BE49-F238E27FC236}">
                <a16:creationId xmlns:a16="http://schemas.microsoft.com/office/drawing/2014/main" id="{15D23C18-B0F4-57FA-3D3C-BED2B64DB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4551" y="2295777"/>
            <a:ext cx="3445058" cy="2862017"/>
          </a:xfrm>
          <a:prstGeom prst="rect">
            <a:avLst/>
          </a:prstGeom>
        </p:spPr>
      </p:pic>
      <p:sp>
        <p:nvSpPr>
          <p:cNvPr id="86" name="Google Shape;86;g116295da5bc_0_62"/>
          <p:cNvSpPr txBox="1"/>
          <p:nvPr/>
        </p:nvSpPr>
        <p:spPr>
          <a:xfrm>
            <a:off x="565525" y="2461607"/>
            <a:ext cx="4847673" cy="2103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algn="just"/>
            <a:r>
              <a:rPr lang="en-US" sz="2400" dirty="0">
                <a:latin typeface="Calibri"/>
              </a:rPr>
              <a:t>“Code is read much more often than it is written.” </a:t>
            </a:r>
            <a:endParaRPr lang="en-US" sz="2400">
              <a:latin typeface="Calibri"/>
            </a:endParaRPr>
          </a:p>
          <a:p>
            <a:pPr marL="76200" algn="just"/>
            <a:endParaRPr lang="en-US" sz="2400" dirty="0">
              <a:latin typeface="Calibri"/>
            </a:endParaRPr>
          </a:p>
          <a:p>
            <a:pPr marL="76200" algn="r"/>
            <a:r>
              <a:rPr lang="en-US" sz="2400" dirty="0">
                <a:latin typeface="Calibri"/>
              </a:rPr>
              <a:t>Guido van Rossum</a:t>
            </a:r>
          </a:p>
        </p:txBody>
      </p:sp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PEP 8 –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Legibilidade</a:t>
            </a:r>
            <a:endParaRPr sz="4000" b="0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10BA8228-D493-2657-0E8A-C8C2014AAA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8477" y="1286728"/>
            <a:ext cx="1562215" cy="1714579"/>
          </a:xfrm>
          <a:prstGeom prst="rect">
            <a:avLst/>
          </a:prstGeom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38F7BB29-B9E9-C0E8-EE38-2F86E71C80EC}"/>
              </a:ext>
            </a:extLst>
          </p:cNvPr>
          <p:cNvSpPr/>
          <p:nvPr/>
        </p:nvSpPr>
        <p:spPr>
          <a:xfrm flipH="1">
            <a:off x="2928669" y="1618445"/>
            <a:ext cx="3709357" cy="841075"/>
          </a:xfrm>
          <a:prstGeom prst="wedgeRoundRect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libri"/>
                <a:cs typeface="Arial"/>
              </a:rPr>
              <a:t>O que </a:t>
            </a:r>
            <a:r>
              <a:rPr lang="en-US" sz="2000" dirty="0" err="1">
                <a:latin typeface="Calibri"/>
                <a:cs typeface="Arial"/>
              </a:rPr>
              <a:t>eu</a:t>
            </a:r>
            <a:r>
              <a:rPr lang="en-US" sz="2000" dirty="0">
                <a:latin typeface="Calibri"/>
                <a:cs typeface="Arial"/>
              </a:rPr>
              <a:t> </a:t>
            </a:r>
            <a:r>
              <a:rPr lang="en-US" sz="2000" dirty="0" err="1">
                <a:latin typeface="Calibri"/>
                <a:cs typeface="Arial"/>
              </a:rPr>
              <a:t>fiz</a:t>
            </a:r>
            <a:r>
              <a:rPr lang="en-US" sz="2000" dirty="0">
                <a:latin typeface="Calibri"/>
                <a:cs typeface="Arial"/>
              </a:rPr>
              <a:t> </a:t>
            </a:r>
            <a:r>
              <a:rPr lang="en-US" sz="2000" dirty="0" err="1">
                <a:latin typeface="Calibri"/>
                <a:cs typeface="Arial"/>
              </a:rPr>
              <a:t>aqui</a:t>
            </a:r>
            <a:r>
              <a:rPr lang="en-US" sz="2000" dirty="0">
                <a:latin typeface="Calibri"/>
                <a:cs typeface="Arial"/>
              </a:rPr>
              <a:t> </a:t>
            </a:r>
            <a:r>
              <a:rPr lang="en-US" sz="2000" dirty="0" err="1">
                <a:latin typeface="Calibri"/>
                <a:cs typeface="Arial"/>
              </a:rPr>
              <a:t>mesmo</a:t>
            </a:r>
            <a:r>
              <a:rPr lang="en-US" sz="2000" dirty="0">
                <a:latin typeface="Calibri"/>
                <a:cs typeface="Arial"/>
              </a:rPr>
              <a:t>?</a:t>
            </a:r>
            <a:endParaRPr lang="en-US" sz="2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1640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6295da5bc_0_62"/>
          <p:cNvSpPr txBox="1"/>
          <p:nvPr/>
        </p:nvSpPr>
        <p:spPr>
          <a:xfrm>
            <a:off x="565525" y="2062636"/>
            <a:ext cx="4847673" cy="2750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Char char="•"/>
            </a:pPr>
            <a:r>
              <a:rPr lang="en-US" sz="2400" dirty="0">
                <a:latin typeface="Calibri"/>
              </a:rPr>
              <a:t>Time de </a:t>
            </a:r>
            <a:r>
              <a:rPr lang="en-US" sz="2400" dirty="0" err="1">
                <a:latin typeface="Calibri"/>
              </a:rPr>
              <a:t>desenvolvimento</a:t>
            </a:r>
            <a:endParaRPr lang="en-US"/>
          </a:p>
          <a:p>
            <a:pPr marL="419100" indent="-342900" algn="just">
              <a:buChar char="•"/>
            </a:pPr>
            <a:r>
              <a:rPr lang="en-US" sz="2400" dirty="0" err="1">
                <a:latin typeface="Calibri"/>
              </a:rPr>
              <a:t>Trabalho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em</a:t>
            </a:r>
            <a:r>
              <a:rPr lang="en-US" sz="2400" dirty="0">
                <a:latin typeface="Calibri"/>
              </a:rPr>
              <a:t> </a:t>
            </a:r>
            <a:r>
              <a:rPr lang="en-US" sz="2400" dirty="0" err="1">
                <a:latin typeface="Calibri"/>
              </a:rPr>
              <a:t>equipe</a:t>
            </a:r>
          </a:p>
          <a:p>
            <a:pPr marL="419100" indent="-342900" algn="just">
              <a:buChar char="•"/>
            </a:pPr>
            <a:r>
              <a:rPr lang="en-US" sz="2400" dirty="0" err="1">
                <a:latin typeface="Calibri"/>
              </a:rPr>
              <a:t>Facilidade</a:t>
            </a:r>
            <a:r>
              <a:rPr lang="en-US" sz="2400" dirty="0">
                <a:latin typeface="Calibri"/>
              </a:rPr>
              <a:t> de </a:t>
            </a:r>
            <a:r>
              <a:rPr lang="en-US" sz="2400" dirty="0" err="1">
                <a:latin typeface="Calibri"/>
              </a:rPr>
              <a:t>entendimento</a:t>
            </a:r>
          </a:p>
          <a:p>
            <a:pPr marL="419100" indent="-342900" algn="just">
              <a:buChar char="•"/>
            </a:pPr>
            <a:r>
              <a:rPr lang="en-US" sz="2400" dirty="0" err="1">
                <a:latin typeface="Calibri"/>
              </a:rPr>
              <a:t>Manutenção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facilitada</a:t>
            </a:r>
          </a:p>
        </p:txBody>
      </p:sp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PEP 8 –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Legibilidade</a:t>
            </a:r>
            <a:endParaRPr sz="4000" b="0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pic>
        <p:nvPicPr>
          <p:cNvPr id="2" name="Imagem 5">
            <a:extLst>
              <a:ext uri="{FF2B5EF4-FFF2-40B4-BE49-F238E27FC236}">
                <a16:creationId xmlns:a16="http://schemas.microsoft.com/office/drawing/2014/main" id="{0C044DEC-21FC-D7C8-C8AF-45DC92BCD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243140" y="2287190"/>
            <a:ext cx="2854144" cy="2854144"/>
          </a:xfrm>
          <a:prstGeom prst="rect">
            <a:avLst/>
          </a:prstGeom>
        </p:spPr>
      </p:pic>
      <p:sp>
        <p:nvSpPr>
          <p:cNvPr id="3" name="Balão de Pensamento: Nuvem 6">
            <a:extLst>
              <a:ext uri="{FF2B5EF4-FFF2-40B4-BE49-F238E27FC236}">
                <a16:creationId xmlns:a16="http://schemas.microsoft.com/office/drawing/2014/main" id="{CF5B7493-9DCB-3AA1-A901-57D3D68F41AC}"/>
              </a:ext>
            </a:extLst>
          </p:cNvPr>
          <p:cNvSpPr/>
          <p:nvPr/>
        </p:nvSpPr>
        <p:spPr>
          <a:xfrm flipH="1">
            <a:off x="4414965" y="1552563"/>
            <a:ext cx="3791486" cy="789402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dirty="0">
                <a:cs typeface="Arial"/>
              </a:rPr>
              <a:t>Por que aprender isso?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03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565525" y="3455238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Integração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com Python</a:t>
            </a:r>
            <a:endParaRPr lang="en-US" sz="24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1793183"/>
            <a:ext cx="7410300" cy="160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950" b="1" dirty="0">
                <a:solidFill>
                  <a:srgbClr val="EA4E60"/>
                </a:solidFill>
                <a:latin typeface="Century Gothic"/>
              </a:rPr>
              <a:t>The Guide Line – </a:t>
            </a:r>
            <a:r>
              <a:rPr lang="en-US" sz="3950" b="1" dirty="0" err="1">
                <a:solidFill>
                  <a:srgbClr val="EA4E60"/>
                </a:solidFill>
                <a:latin typeface="Century Gothic"/>
              </a:rPr>
              <a:t>Padronização</a:t>
            </a:r>
            <a:r>
              <a:rPr lang="en-US" sz="3950" b="1" dirty="0">
                <a:solidFill>
                  <a:srgbClr val="EA4E60"/>
                </a:solidFill>
                <a:latin typeface="Century Gothic"/>
              </a:rPr>
              <a:t> com Python</a:t>
            </a: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238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6295da5bc_0_62"/>
          <p:cNvSpPr txBox="1"/>
          <p:nvPr/>
        </p:nvSpPr>
        <p:spPr>
          <a:xfrm>
            <a:off x="630468" y="1897582"/>
            <a:ext cx="2321383" cy="243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Classes</a:t>
            </a:r>
          </a:p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Variáveis</a:t>
            </a:r>
          </a:p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Métodos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 </a:t>
            </a:r>
          </a:p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Funções</a:t>
            </a:r>
          </a:p>
        </p:txBody>
      </p:sp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PEP 8 - 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Nomeando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pic>
        <p:nvPicPr>
          <p:cNvPr id="3" name="Picture 4" descr="Text&#10;&#10;Description automatically generated">
            <a:extLst>
              <a:ext uri="{FF2B5EF4-FFF2-40B4-BE49-F238E27FC236}">
                <a16:creationId xmlns:a16="http://schemas.microsoft.com/office/drawing/2014/main" id="{22EC1B2E-0038-C6F6-FFAB-D6D2BF7C8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957" y="915499"/>
            <a:ext cx="2743200" cy="17408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6EA9B3A6-2F34-5937-32AA-3D558B0A58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1547" y="2608346"/>
            <a:ext cx="2743200" cy="12516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5AA27F7-9717-6C96-77CD-8179F683462C}"/>
              </a:ext>
            </a:extLst>
          </p:cNvPr>
          <p:cNvSpPr txBox="1"/>
          <p:nvPr/>
        </p:nvSpPr>
        <p:spPr>
          <a:xfrm>
            <a:off x="4455660" y="4210731"/>
            <a:ext cx="406989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6F6F6F"/>
                </a:solidFill>
                <a:latin typeface="source sans pro"/>
              </a:rPr>
              <a:t>“Explicit is better than implicit.”</a:t>
            </a:r>
          </a:p>
          <a:p>
            <a:pPr algn="r"/>
            <a:r>
              <a:rPr lang="en-US" sz="1800" dirty="0">
                <a:solidFill>
                  <a:srgbClr val="6F6F6F"/>
                </a:solidFill>
                <a:latin typeface="source sans pro"/>
              </a:rPr>
              <a:t>— </a:t>
            </a:r>
            <a:r>
              <a:rPr lang="en-US" sz="1800" i="1" dirty="0">
                <a:solidFill>
                  <a:srgbClr val="6F6F6F"/>
                </a:solidFill>
                <a:latin typeface="source sans pro"/>
              </a:rPr>
              <a:t>The Zen of Python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4A4CB1A-ECF6-251C-BD07-B5AD04914B18}"/>
              </a:ext>
            </a:extLst>
          </p:cNvPr>
          <p:cNvSpPr/>
          <p:nvPr/>
        </p:nvSpPr>
        <p:spPr>
          <a:xfrm>
            <a:off x="787854" y="4135210"/>
            <a:ext cx="2816677" cy="52047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Arial"/>
              </a:rPr>
              <a:t>Nomes</a:t>
            </a:r>
            <a:r>
              <a:rPr lang="en-US" dirty="0">
                <a:cs typeface="Arial"/>
              </a:rPr>
              <a:t> com </a:t>
            </a:r>
            <a:r>
              <a:rPr lang="en-US" dirty="0" err="1">
                <a:cs typeface="Arial"/>
              </a:rPr>
              <a:t>significado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218868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  <SharedWithUsers xmlns="19483571-f922-4e8e-9c1c-26f0a2252132">
      <UserInfo>
        <DisplayName/>
        <AccountId xsi:nil="true"/>
        <AccountType/>
      </UserInfo>
    </SharedWithUsers>
    <MediaLengthInSeconds xmlns="851b35d3-0456-4d6a-bc2f-da927e91d15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6" ma:contentTypeDescription="Create a new document." ma:contentTypeScope="" ma:versionID="521d280d5f85db8478d88c96e960a74d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de0ecea43319d87aebf071435ed4a5d9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ACB6093-ED00-4AFF-91DB-3A78EE12D748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969DCF0-5580-48EF-85A4-B1F5883A3E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72C11BE-C492-49F7-9F44-73CE3F530856}">
  <ds:schemaRefs>
    <ds:schemaRef ds:uri="19483571-f922-4e8e-9c1c-26f0a2252132"/>
    <ds:schemaRef ds:uri="851b35d3-0456-4d6a-bc2f-da927e91d15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34</Slides>
  <Notes>34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5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Larissa Mestieri</dc:creator>
  <cp:revision>529</cp:revision>
  <dcterms:modified xsi:type="dcterms:W3CDTF">2022-12-18T22:42:46Z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Order">
    <vt:r8>600</vt:r8>
  </property>
  <property fmtid="{D5CDD505-2E9C-101B-9397-08002B2CF9AE}" pid="4" name="TriggerFlowInfo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_ExtendedDescription">
    <vt:lpwstr/>
  </property>
  <property fmtid="{D5CDD505-2E9C-101B-9397-08002B2CF9AE}" pid="9" name="MediaServiceImageTags">
    <vt:lpwstr/>
  </property>
</Properties>
</file>