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  <p:sldId id="353" r:id="rId3"/>
    <p:sldId id="352" r:id="rId4"/>
    <p:sldId id="35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09D"/>
    <a:srgbClr val="268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8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68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66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65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22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7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98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0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55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30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5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505D-217A-4510-BC31-5787C6249736}" type="datetimeFigureOut">
              <a:rPr lang="pt-BR" smtClean="0"/>
              <a:t>17/06/2021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C12E-14A3-4086-8222-D646AF5FD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4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83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Caso em análise</a:t>
            </a: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584DBE0-8966-4B29-A52B-4ED4E8ACF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2" y="703185"/>
            <a:ext cx="408706" cy="40870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0216D89-F47E-4A8F-AA1E-4ABC70E317C7}"/>
              </a:ext>
            </a:extLst>
          </p:cNvPr>
          <p:cNvSpPr txBox="1"/>
          <p:nvPr/>
        </p:nvSpPr>
        <p:spPr>
          <a:xfrm>
            <a:off x="562455" y="1797244"/>
            <a:ext cx="68477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u="sng" dirty="0"/>
              <a:t>Caso</a:t>
            </a:r>
            <a:r>
              <a:rPr lang="pt-BR" sz="2000" dirty="0"/>
              <a:t>: Série de dados referentes a série de experimentos realizados para melhoria do processo de recozimento de metal.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u="sng" dirty="0"/>
              <a:t>Principais questões</a:t>
            </a:r>
            <a:r>
              <a:rPr lang="pt-BR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Quais são as variáveis de maior influência na qualidade final do recozimento?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identificar estas variáveis e medi-las?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É possível ter maior controle da qualidade final com base nestas variáveis?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u="sng" dirty="0"/>
              <a:t>Ferramentas aplicadas</a:t>
            </a:r>
            <a:r>
              <a:rPr lang="pt-BR" sz="2000" dirty="0"/>
              <a:t>: EDA utilizando estatística descritiva e correlacional + análise gráfica (histogramas, barras e dispersões)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CBF59D5-C8B3-49B7-BB12-205A22A73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245" y="4667542"/>
            <a:ext cx="1388861" cy="13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45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83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Observações pós-análise</a:t>
            </a: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3EA61F8-55A6-4BFF-9BFA-7B66E150A945}"/>
              </a:ext>
            </a:extLst>
          </p:cNvPr>
          <p:cNvSpPr txBox="1"/>
          <p:nvPr/>
        </p:nvSpPr>
        <p:spPr>
          <a:xfrm>
            <a:off x="2394986" y="5154008"/>
            <a:ext cx="4118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Distribuição da variável de dureza em relação aos experimentos realizados -   identificação das faixas houve recozimento insatisfatório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9DA59237-0481-4419-B3C8-A976EFCE74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4" y="646396"/>
            <a:ext cx="522286" cy="522286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0EB21779-3F32-4C11-8DDB-598BFCF6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91" y="1799503"/>
            <a:ext cx="4227348" cy="3053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E6CF8E-D620-45C1-94B7-A4AFE5AB0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6" y="1797460"/>
            <a:ext cx="4341459" cy="29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834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168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Observações  pós-análise</a:t>
            </a:r>
          </a:p>
          <a:p>
            <a:pPr eaLnBrk="1" hangingPunct="1">
              <a:lnSpc>
                <a:spcPct val="200000"/>
              </a:lnSpc>
            </a:pPr>
            <a:endParaRPr lang="pt-BR" altLang="pt-BR" sz="2800" dirty="0">
              <a:solidFill>
                <a:schemeClr val="bg1"/>
              </a:solidFill>
              <a:latin typeface="Montserrat Light" panose="00000400000000000000"/>
              <a:ea typeface="Montserrat ExtraLight" panose="00000300000000000000" pitchFamily="2" charset="0"/>
              <a:cs typeface="Montserrat ExtraLight" panose="00000300000000000000" pitchFamily="2" charset="0"/>
            </a:endParaRP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89A55B32-A0C4-40C9-8B58-92A4D873C4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4" y="646396"/>
            <a:ext cx="522286" cy="522286"/>
          </a:xfrm>
          <a:prstGeom prst="rect">
            <a:avLst/>
          </a:prstGeom>
        </p:spPr>
      </p:pic>
      <p:sp>
        <p:nvSpPr>
          <p:cNvPr id="67" name="CaixaDeTexto 66">
            <a:extLst>
              <a:ext uri="{FF2B5EF4-FFF2-40B4-BE49-F238E27FC236}">
                <a16:creationId xmlns:a16="http://schemas.microsoft.com/office/drawing/2014/main" id="{27ACAAF8-B218-4D9D-B049-727AFD3BF57E}"/>
              </a:ext>
            </a:extLst>
          </p:cNvPr>
          <p:cNvSpPr txBox="1"/>
          <p:nvPr/>
        </p:nvSpPr>
        <p:spPr>
          <a:xfrm>
            <a:off x="2917128" y="5012232"/>
            <a:ext cx="3032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Variável com forte correlação com o sucesso do recozimento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56B7547-9E24-4B20-9F92-A3D1E2694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1808302"/>
            <a:ext cx="4471266" cy="307655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A257D02-72CF-404C-BFF7-286A79121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7518"/>
            <a:ext cx="4195205" cy="29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767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B63FE610-74B9-461D-AC09-D3AB2F543317}"/>
              </a:ext>
            </a:extLst>
          </p:cNvPr>
          <p:cNvSpPr/>
          <p:nvPr/>
        </p:nvSpPr>
        <p:spPr>
          <a:xfrm>
            <a:off x="0" y="499725"/>
            <a:ext cx="9144000" cy="833433"/>
          </a:xfrm>
          <a:prstGeom prst="rect">
            <a:avLst/>
          </a:prstGeom>
          <a:solidFill>
            <a:srgbClr val="47709D">
              <a:alpha val="76000"/>
            </a:srgb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" name="Grupo 4"/>
          <p:cNvGrpSpPr/>
          <p:nvPr/>
        </p:nvGrpSpPr>
        <p:grpSpPr>
          <a:xfrm>
            <a:off x="1229983" y="-896015"/>
            <a:ext cx="3351542" cy="555095"/>
            <a:chOff x="1889145" y="1442735"/>
            <a:chExt cx="4468722" cy="740127"/>
          </a:xfrm>
        </p:grpSpPr>
        <p:grpSp>
          <p:nvGrpSpPr>
            <p:cNvPr id="3" name="Grupo 5"/>
            <p:cNvGrpSpPr/>
            <p:nvPr/>
          </p:nvGrpSpPr>
          <p:grpSpPr>
            <a:xfrm>
              <a:off x="1889145" y="1797442"/>
              <a:ext cx="4468722" cy="385420"/>
              <a:chOff x="1889145" y="1797442"/>
              <a:chExt cx="4468722" cy="38542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889145" y="1806424"/>
                <a:ext cx="751115" cy="375557"/>
              </a:xfrm>
              <a:prstGeom prst="rect">
                <a:avLst/>
              </a:prstGeom>
              <a:solidFill>
                <a:srgbClr val="6F50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4107969" y="1797442"/>
                <a:ext cx="751115" cy="375557"/>
              </a:xfrm>
              <a:prstGeom prst="rect">
                <a:avLst/>
              </a:prstGeom>
              <a:solidFill>
                <a:srgbClr val="8DBC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859084" y="1797442"/>
                <a:ext cx="751115" cy="375557"/>
              </a:xfrm>
              <a:prstGeom prst="rect">
                <a:avLst/>
              </a:prstGeom>
              <a:solidFill>
                <a:srgbClr val="F79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5606752" y="1797442"/>
                <a:ext cx="751115" cy="375557"/>
              </a:xfrm>
              <a:prstGeom prst="rect">
                <a:avLst/>
              </a:prstGeom>
              <a:solidFill>
                <a:srgbClr val="FFC6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365271" y="1797443"/>
                <a:ext cx="751115" cy="375557"/>
              </a:xfrm>
              <a:prstGeom prst="rect">
                <a:avLst/>
              </a:prstGeom>
              <a:solidFill>
                <a:srgbClr val="3E7E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2619524" y="1807305"/>
                <a:ext cx="751115" cy="375557"/>
              </a:xfrm>
              <a:prstGeom prst="rect">
                <a:avLst/>
              </a:prstGeom>
              <a:solidFill>
                <a:srgbClr val="8F6B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  <p:grpSp>
          <p:nvGrpSpPr>
            <p:cNvPr id="4" name="Grupo 6"/>
            <p:cNvGrpSpPr/>
            <p:nvPr/>
          </p:nvGrpSpPr>
          <p:grpSpPr>
            <a:xfrm>
              <a:off x="1889145" y="1442735"/>
              <a:ext cx="4468722" cy="376438"/>
              <a:chOff x="1889145" y="1442735"/>
              <a:chExt cx="4468722" cy="37643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1889145" y="1442737"/>
                <a:ext cx="751115" cy="375557"/>
              </a:xfrm>
              <a:prstGeom prst="rect">
                <a:avLst/>
              </a:prstGeom>
              <a:solidFill>
                <a:srgbClr val="7A4E78"/>
              </a:solidFill>
              <a:ln>
                <a:solidFill>
                  <a:srgbClr val="7A4E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4107969" y="1443615"/>
                <a:ext cx="751115" cy="375557"/>
              </a:xfrm>
              <a:prstGeom prst="rect">
                <a:avLst/>
              </a:prstGeom>
              <a:solidFill>
                <a:srgbClr val="74BE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4859084" y="1443615"/>
                <a:ext cx="751115" cy="375557"/>
              </a:xfrm>
              <a:prstGeom prst="rect">
                <a:avLst/>
              </a:prstGeom>
              <a:solidFill>
                <a:srgbClr val="FF92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5606752" y="1443615"/>
                <a:ext cx="751115" cy="375557"/>
              </a:xfrm>
              <a:prstGeom prst="rect">
                <a:avLst/>
              </a:prstGeom>
              <a:solidFill>
                <a:srgbClr val="FFCB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365271" y="1443616"/>
                <a:ext cx="751115" cy="375557"/>
              </a:xfrm>
              <a:prstGeom prst="rect">
                <a:avLst/>
              </a:prstGeom>
              <a:solidFill>
                <a:srgbClr val="007F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2620088" y="1442735"/>
                <a:ext cx="751115" cy="375557"/>
              </a:xfrm>
              <a:prstGeom prst="rect">
                <a:avLst/>
              </a:prstGeom>
              <a:solidFill>
                <a:srgbClr val="9C6B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 dirty="0"/>
              </a:p>
            </p:txBody>
          </p:sp>
        </p:grpSp>
      </p:grp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>
            <a:off x="1124909" y="646395"/>
            <a:ext cx="0" cy="522286"/>
          </a:xfrm>
          <a:prstGeom prst="line">
            <a:avLst/>
          </a:prstGeom>
          <a:ln w="76200">
            <a:solidFill>
              <a:srgbClr val="7A4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3">
            <a:extLst>
              <a:ext uri="{FF2B5EF4-FFF2-40B4-BE49-F238E27FC236}">
                <a16:creationId xmlns:a16="http://schemas.microsoft.com/office/drawing/2014/main" id="{BFC2E3EA-DD9A-4287-9A1A-F6DBA19FB703}"/>
              </a:ext>
            </a:extLst>
          </p:cNvPr>
          <p:cNvCxnSpPr>
            <a:cxnSpLocks/>
          </p:cNvCxnSpPr>
          <p:nvPr/>
        </p:nvCxnSpPr>
        <p:spPr>
          <a:xfrm flipH="1">
            <a:off x="299115" y="6166889"/>
            <a:ext cx="8424000" cy="0"/>
          </a:xfrm>
          <a:prstGeom prst="line">
            <a:avLst/>
          </a:prstGeom>
          <a:ln w="38100">
            <a:solidFill>
              <a:srgbClr val="4770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1">
            <a:extLst>
              <a:ext uri="{FF2B5EF4-FFF2-40B4-BE49-F238E27FC236}">
                <a16:creationId xmlns:a16="http://schemas.microsoft.com/office/drawing/2014/main" id="{2491E7B5-2F88-4FC6-AB37-E5A35676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881" y="356518"/>
            <a:ext cx="4687754" cy="83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lang="pt-BR" altLang="pt-BR" sz="2800" dirty="0">
                <a:solidFill>
                  <a:schemeClr val="bg1"/>
                </a:solidFill>
                <a:latin typeface="Montserrat Light" panose="00000400000000000000"/>
                <a:ea typeface="Montserrat ExtraLight" panose="00000300000000000000" pitchFamily="2" charset="0"/>
                <a:cs typeface="Montserrat ExtraLight" panose="00000300000000000000" pitchFamily="2" charset="0"/>
              </a:rPr>
              <a:t>Conclusões</a:t>
            </a:r>
          </a:p>
        </p:txBody>
      </p:sp>
      <p:sp>
        <p:nvSpPr>
          <p:cNvPr id="92" name="Triângulo Retângulo 91">
            <a:extLst>
              <a:ext uri="{FF2B5EF4-FFF2-40B4-BE49-F238E27FC236}">
                <a16:creationId xmlns:a16="http://schemas.microsoft.com/office/drawing/2014/main" id="{BF712063-26CA-4226-8102-9067E40D722F}"/>
              </a:ext>
            </a:extLst>
          </p:cNvPr>
          <p:cNvSpPr/>
          <p:nvPr/>
        </p:nvSpPr>
        <p:spPr>
          <a:xfrm rot="16200000">
            <a:off x="8247122" y="434002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riângulo Retângulo 92">
            <a:extLst>
              <a:ext uri="{FF2B5EF4-FFF2-40B4-BE49-F238E27FC236}">
                <a16:creationId xmlns:a16="http://schemas.microsoft.com/office/drawing/2014/main" id="{49D82E26-D2DD-4CC3-886C-9CE3E4D30868}"/>
              </a:ext>
            </a:extLst>
          </p:cNvPr>
          <p:cNvSpPr/>
          <p:nvPr/>
        </p:nvSpPr>
        <p:spPr>
          <a:xfrm rot="16200000" flipH="1">
            <a:off x="8247121" y="438323"/>
            <a:ext cx="833433" cy="960322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8BCAAB5-231E-418F-ADEA-B04B64068C07}"/>
              </a:ext>
            </a:extLst>
          </p:cNvPr>
          <p:cNvSpPr txBox="1"/>
          <p:nvPr/>
        </p:nvSpPr>
        <p:spPr>
          <a:xfrm>
            <a:off x="2388308" y="2066025"/>
            <a:ext cx="557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Baixas durezas não são sinônimos de qualidade adequada do recozimento;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CD95561-C18F-491B-BF63-D1297A18A852}"/>
              </a:ext>
            </a:extLst>
          </p:cNvPr>
          <p:cNvSpPr txBox="1"/>
          <p:nvPr/>
        </p:nvSpPr>
        <p:spPr>
          <a:xfrm>
            <a:off x="2388308" y="3323511"/>
            <a:ext cx="604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Sugere-se que se trabalhe com durezas da ordem de 50 como forma a se ter maior controle sob a qualidade obtida do processo de recozimento;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44BC247-33DE-4CBD-ABEF-2391F268222F}"/>
              </a:ext>
            </a:extLst>
          </p:cNvPr>
          <p:cNvSpPr txBox="1"/>
          <p:nvPr/>
        </p:nvSpPr>
        <p:spPr>
          <a:xfrm>
            <a:off x="2388308" y="4671413"/>
            <a:ext cx="4399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 para ML mais adequado: regressão logística.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7935C1-C5D7-4B7D-8EF3-A3D34039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" y="6284836"/>
            <a:ext cx="1622846" cy="51705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3E06055-46EA-42E6-A563-DBC894B11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5" y="672516"/>
            <a:ext cx="496165" cy="49616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D4FB1F3-220F-4E87-9730-336B73007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51" y="4718578"/>
            <a:ext cx="609600" cy="6096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F79C580-6D27-48A4-B870-4E9AC5A64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51" y="2085058"/>
            <a:ext cx="609600" cy="6096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3DF4CF6D-884F-485A-A1AE-13026EE39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67" y="34452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683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155</Words>
  <Application>Microsoft Office PowerPoint</Application>
  <PresentationFormat>Apresentação na tela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Moraes</dc:creator>
  <cp:lastModifiedBy>Tiago Moraes</cp:lastModifiedBy>
  <cp:revision>18</cp:revision>
  <dcterms:created xsi:type="dcterms:W3CDTF">2021-06-17T00:19:23Z</dcterms:created>
  <dcterms:modified xsi:type="dcterms:W3CDTF">2021-06-17T13:31:21Z</dcterms:modified>
</cp:coreProperties>
</file>