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ags/tag112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tags/tag68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ags/tag99.xml" ContentType="application/vnd.openxmlformats-officedocument.presentationml.tags+xml"/>
  <Override PartName="/ppt/notesSlides/notesSlide19.xml" ContentType="application/vnd.openxmlformats-officedocument.presentationml.notesSlide+xml"/>
  <Override PartName="/ppt/tags/tag11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Default Extension="gif" ContentType="image/gif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ags/tag102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ags/tag50.xml" ContentType="application/vnd.openxmlformats-officedocument.presentationml.tags+xml"/>
  <Override PartName="/ppt/tags/tag10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5141" r:id="rId2"/>
    <p:sldMasterId id="2147485129" r:id="rId3"/>
    <p:sldMasterId id="2147485116" r:id="rId4"/>
    <p:sldMasterId id="2147485092" r:id="rId5"/>
    <p:sldMasterId id="2147485104" r:id="rId6"/>
    <p:sldMasterId id="2147483711" r:id="rId7"/>
    <p:sldMasterId id="2147483686" r:id="rId8"/>
    <p:sldMasterId id="2147483699" r:id="rId9"/>
    <p:sldMasterId id="2147483673" r:id="rId10"/>
    <p:sldMasterId id="2147483649" r:id="rId11"/>
  </p:sldMasterIdLst>
  <p:notesMasterIdLst>
    <p:notesMasterId r:id="rId34"/>
  </p:notesMasterIdLst>
  <p:sldIdLst>
    <p:sldId id="256" r:id="rId12"/>
    <p:sldId id="498" r:id="rId13"/>
    <p:sldId id="501" r:id="rId14"/>
    <p:sldId id="500" r:id="rId15"/>
    <p:sldId id="503" r:id="rId16"/>
    <p:sldId id="506" r:id="rId17"/>
    <p:sldId id="502" r:id="rId18"/>
    <p:sldId id="505" r:id="rId19"/>
    <p:sldId id="504" r:id="rId20"/>
    <p:sldId id="508" r:id="rId21"/>
    <p:sldId id="520" r:id="rId22"/>
    <p:sldId id="510" r:id="rId23"/>
    <p:sldId id="507" r:id="rId24"/>
    <p:sldId id="512" r:id="rId25"/>
    <p:sldId id="511" r:id="rId26"/>
    <p:sldId id="516" r:id="rId27"/>
    <p:sldId id="509" r:id="rId28"/>
    <p:sldId id="515" r:id="rId29"/>
    <p:sldId id="514" r:id="rId30"/>
    <p:sldId id="517" r:id="rId31"/>
    <p:sldId id="513" r:id="rId32"/>
    <p:sldId id="521" r:id="rId33"/>
  </p:sldIdLst>
  <p:sldSz cx="9144000" cy="6858000" type="screen4x3"/>
  <p:notesSz cx="6858000" cy="9658350"/>
  <p:custDataLst>
    <p:tags r:id="rId3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00"/>
    <a:srgbClr val="FF9900"/>
    <a:srgbClr val="DA1010"/>
    <a:srgbClr val="FFCCCC"/>
    <a:srgbClr val="00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 autoAdjust="0"/>
    <p:restoredTop sz="94651" autoAdjust="0"/>
  </p:normalViewPr>
  <p:slideViewPr>
    <p:cSldViewPr>
      <p:cViewPr varScale="1">
        <p:scale>
          <a:sx n="44" d="100"/>
          <a:sy n="44" d="100"/>
        </p:scale>
        <p:origin x="-720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14" y="7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6599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7588" y="723900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2813" y="4587875"/>
            <a:ext cx="5030787" cy="4344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75750"/>
            <a:ext cx="2970213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9175750"/>
            <a:ext cx="2970213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4B285CEF-1C3A-4F1A-B399-022330829B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DDF424-F3E8-4B92-BEC0-F8037A3224C1}" type="slidenum">
              <a:rPr lang="en-GB" smtClean="0">
                <a:cs typeface="Arial" pitchFamily="34" charset="0"/>
              </a:rPr>
              <a:pPr/>
              <a:t>1</a:t>
            </a:fld>
            <a:endParaRPr lang="en-GB" smtClean="0">
              <a:cs typeface="Arial" pitchFamily="34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017588" y="723900"/>
            <a:ext cx="4829175" cy="3622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587875"/>
            <a:ext cx="5032375" cy="43481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285CEF-1C3A-4F1A-B399-022330829BC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A4719-BEDC-4616-B215-7EED2C5470C2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1825D-7BC7-4BD9-8553-3415CB89C43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AAD25-3BDB-424B-9C5F-3FD91ED239CB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404B7-1C26-4E7A-AF0B-3425A5D92B4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5FEE-2885-475F-B351-6D15C8FD1710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7771-6B2C-4502-81DA-60543F4A33D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4B4C-A27C-4C1F-AAA9-F34072AF57F4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4F7B-AB43-43AD-85CA-55FA0C89DDA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1F725-4A3E-4E55-BF06-CEB34ECD0DCB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2A58-D9B6-47B2-86CA-7A0E4D3DEDE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912C-D909-4A0F-88F4-DFCB67956FB5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3772E-082C-4BE8-A75B-BDF539599F0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3D93-15F5-4729-8878-92D2D4C1799A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AF46-E335-469F-89BE-401FACABD56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F2A56-A109-4AB2-B9FF-4E09C02A6102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9240E-EFB0-4992-A3CA-9FEC93BEC71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81E7E-8E97-407D-A522-0A768E905B1F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50360-83F6-4115-97A5-AE70BB8EE5B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8C6A9-7B74-4260-A4D9-60EBFC7CFC44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20DCC-BA07-4F73-B05A-E8A7A85210E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14B4-437D-41AF-9B91-0350935170CF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2BC73-8EFF-45B5-839C-69EA14CE08A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48CD3-E686-4721-B3A6-2D880FF52C42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C9B2-1934-4297-963D-FBDBA826301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9E73-7AB0-47AA-8678-8EC600A58381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BFFBE-341B-48B2-990A-0B885B0A826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EFB0C-884C-4913-A5AB-26BE211D94D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8DAD-4981-4564-B3BB-A7671219F84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A953-CCE3-4E7E-A94F-D7D063C48D9F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78A1-D0D9-4C14-A638-6668CD26D09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5813" cy="4910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10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67040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4038"/>
            <a:ext cx="1979613" cy="5237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54038"/>
            <a:ext cx="5791200" cy="5237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Scalable Coding Solutions for Wireless Sensor Networks, G. </a:t>
            </a:r>
            <a:r>
              <a:rPr lang="en-GB" dirty="0" err="1" smtClean="0"/>
              <a:t>Maierbacher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IT Workshop, June 1st 2010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Scalable Coding Solutions for Wireless Sensor Networks, G. </a:t>
            </a:r>
            <a:r>
              <a:rPr lang="en-GB" dirty="0" err="1" smtClean="0"/>
              <a:t>Maierbacher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PhD Seminar, December 2nd 2009</a:t>
            </a:r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Scalar Quantization under Eavesdropping Attacks, Gerhard </a:t>
            </a:r>
            <a:r>
              <a:rPr lang="en-GB" err="1"/>
              <a:t>Maierbacher</a:t>
            </a:r>
            <a:r>
              <a:rPr lang="en-GB"/>
              <a:t> 1</a:t>
            </a:r>
          </a:p>
          <a:p>
            <a:pPr>
              <a:defRPr/>
            </a:pP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NIP-Seminar, February 25th 2009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600" y="1209675"/>
            <a:ext cx="3605213" cy="45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2213" y="1209675"/>
            <a:ext cx="3606800" cy="45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A647E-78E7-4356-8BD1-DA4DA0ACAA04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8015F-BB78-42A5-90DA-636E2F754A7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FE63A-42A7-4859-8EF6-9D454AA1D62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61D3F-A619-4290-9E15-A11687D2E91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48D-F95A-452D-BDCE-C9D75956F827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FC6F-5757-4062-8D43-AD125BA325F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EC91-1894-4810-8406-AE51873A7F17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01F94-305D-4E85-9D7A-3FAB34748B4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4C25-5350-4DAC-8332-6F39CF09BAD2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A74D-C35F-466D-AF35-10772E5F930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8E24-5012-4B8F-A8F6-4201E058E2D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8E8E-9261-4B83-BAD2-2D4BBA169A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927D-1E7F-4F93-9D15-C298915B6539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1B98-C73C-483F-81C1-2B9D1608FDA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6414-3378-4C8D-A368-EAADE2F29DCD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062C-AC05-47A8-AC5D-CDCEFD1A821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C4408-9417-4633-B674-9BB57099C7BA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50FB-7956-4A36-8D77-E4F00C9F59E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32C99-9CB9-462C-8B1D-DDB6CCA046AA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50F06-6CDC-407F-B7AE-B15381A7E22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9A26-444E-45FE-A6A4-B504AC2C6AC0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5893-F00D-4882-AA7E-DAAF984571A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E56E-B52B-4718-9ADD-95C6D0401819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B6A9-B428-4071-9B23-32B9025BBE8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635F8-30FA-42AD-AFF1-382A0E79BDEC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5B748-627C-4BB3-AB33-DBEA9BD7979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831F-835C-44B9-B167-45EBC8C66938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25B07-97AD-4111-9A94-7A9540D5E7B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47275-F17B-45BE-B377-B66AFFB76561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39BCA-62C7-4A21-AE53-0F9F2997DA2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2626-7C56-41A9-B2B9-BF214244AC58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F08A3-AF28-4DF6-8698-E9DF5F210F4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2675-B5B0-48C1-90DC-47936B0AE515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A31-73DA-45C3-BF13-732127376A3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87909-8D22-465D-A066-91BE7F612CEA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D92FD-EBD7-4462-8515-18D4995EE46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098B4-FB97-42B1-BDD8-E4A08E681374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13EC7-C8B5-451F-ABA8-7D0C236AFBB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12D2-0D23-44C0-8618-C9CA1F04B9FA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6D553-3DB3-4923-A291-B4A4EB93985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F378-97E8-4BED-819A-122D75AF4AC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D85F-1188-4461-B735-45E5CE41532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F431A-9E61-44B0-83BC-7E654465704F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964B7-15B1-4BEC-9101-081BC9DD109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6A5E4-D634-40EA-B82B-5A5CFFC62A5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4029-B713-4EAC-8FC9-38EBE9C19EC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6AD1B-7C18-4793-BDFF-D4FB4FA3AC74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E5A7B-0AB2-4C3C-996C-E39F835F283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35432-FCEC-425B-8360-B21A987F27F8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3E1A-7E8E-48F3-9C6D-24DFF221DB7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8B73-F942-4725-A3A8-07F4A5FC0CB9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D0B17-7311-4BC0-81F0-5D6C79A01C5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77E4-EE7E-4397-966C-02492402A53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1F014-EEC0-45A6-B10C-58E06F180F8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0A160-537F-420C-ACCC-16A8B269BC5D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5646A-AF5C-4738-87A9-6217F2C666B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28EB0-E635-462E-B4FC-D4E53D070D0B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CBA84-26D5-4C2E-9EE3-765BB00177F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2810-6F26-4A41-B7C8-217768EA07AD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41C4F-2A77-45C7-B273-A9F57F3951B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68C4D-C3D7-4419-83A0-B6815CFB132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DF5BF-3422-473C-AD92-114E5F6B693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09700" y="6584950"/>
            <a:ext cx="4572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75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2E08D0-7DDD-48FF-8A44-73436E8B5D31}" type="slidenum">
              <a:rPr lang="en-GB" sz="1200" b="1">
                <a:solidFill>
                  <a:srgbClr val="FFFFFF"/>
                </a:solidFill>
                <a:latin typeface="Arial" charset="0"/>
                <a:cs typeface="Arial" charset="0"/>
              </a:rPr>
              <a:pPr algn="ctr" eaLnBrk="0" hangingPunct="0">
                <a:spcBef>
                  <a:spcPts val="750"/>
                </a:spcBef>
                <a:buClr>
                  <a:srgbClr val="FFFFFF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2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258888" y="6294438"/>
            <a:ext cx="4752975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>
                <a:srgbClr val="CE1F2D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CE1F2D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Diophantine Distributed Source Coding, Gerhard Maierbacher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692275" y="6516688"/>
            <a:ext cx="2563813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ts val="625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ING-Seminar, May 11th 2007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54038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4600" y="1209675"/>
            <a:ext cx="7364413" cy="458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90" r:id="rId2"/>
    <p:sldLayoutId id="2147485128" r:id="rId3"/>
    <p:sldLayoutId id="2147485091" r:id="rId4"/>
    <p:sldLayoutId id="2147485023" r:id="rId5"/>
    <p:sldLayoutId id="2147485024" r:id="rId6"/>
    <p:sldLayoutId id="2147485025" r:id="rId7"/>
    <p:sldLayoutId id="2147485026" r:id="rId8"/>
    <p:sldLayoutId id="2147485027" r:id="rId9"/>
    <p:sldLayoutId id="2147485028" r:id="rId10"/>
    <p:sldLayoutId id="2147485029" r:id="rId11"/>
    <p:sldLayoutId id="2147485030" r:id="rId12"/>
    <p:sldLayoutId id="2147485031" r:id="rId13"/>
  </p:sldLayoutIdLst>
  <p:hf sldNum="0" hdr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103000"/>
        </a:lnSpc>
        <a:spcBef>
          <a:spcPts val="450"/>
        </a:spcBef>
        <a:spcAft>
          <a:spcPct val="0"/>
        </a:spcAft>
        <a:buClr>
          <a:srgbClr val="FF7015"/>
        </a:buClr>
        <a:buSzPct val="110000"/>
        <a:buFont typeface="Monotype Sorts"/>
        <a:buChar char="•"/>
        <a:defRPr sz="3200">
          <a:solidFill>
            <a:srgbClr val="828A8D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3647B"/>
        </a:buClr>
        <a:buSzPct val="150000"/>
        <a:buFont typeface="Arial" pitchFamily="34" charset="0"/>
        <a:buChar char="–"/>
        <a:defRPr sz="1700">
          <a:solidFill>
            <a:srgbClr val="808080"/>
          </a:solidFill>
          <a:latin typeface="+mn-lt"/>
          <a:cs typeface="+mn-cs"/>
        </a:defRPr>
      </a:lvl2pPr>
      <a:lvl3pPr marL="1084263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3647B"/>
        </a:buClr>
        <a:buSzPct val="170000"/>
        <a:buFont typeface="Arial" pitchFamily="34" charset="0"/>
        <a:buChar char="."/>
        <a:defRPr sz="1600">
          <a:solidFill>
            <a:srgbClr val="808080"/>
          </a:solidFill>
          <a:latin typeface="+mn-lt"/>
          <a:cs typeface="+mn-cs"/>
        </a:defRPr>
      </a:lvl3pPr>
      <a:lvl4pPr marL="1427163" indent="-228600" algn="l" defTabSz="457200" rtl="0" eaLnBrk="0" fontAlgn="base" hangingPunct="0">
        <a:lnSpc>
          <a:spcPct val="93000"/>
        </a:lnSpc>
        <a:spcBef>
          <a:spcPts val="375"/>
        </a:spcBef>
        <a:spcAft>
          <a:spcPct val="0"/>
        </a:spcAft>
        <a:buClr>
          <a:srgbClr val="808080"/>
        </a:buClr>
        <a:buSzPct val="100000"/>
        <a:buFont typeface="Arial" pitchFamily="34" charset="0"/>
        <a:buChar char="–"/>
        <a:defRPr sz="1500">
          <a:solidFill>
            <a:srgbClr val="808080"/>
          </a:solidFill>
          <a:latin typeface="+mn-lt"/>
          <a:cs typeface="+mn-cs"/>
        </a:defRPr>
      </a:lvl4pPr>
      <a:lvl5pPr marL="17700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pitchFamily="34" charset="0"/>
        <a:buChar char="»"/>
        <a:defRPr sz="1400">
          <a:solidFill>
            <a:srgbClr val="808080"/>
          </a:solidFill>
          <a:latin typeface="+mn-lt"/>
          <a:cs typeface="+mn-cs"/>
        </a:defRPr>
      </a:lvl5pPr>
      <a:lvl6pPr marL="22272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6pPr>
      <a:lvl7pPr marL="26844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7pPr>
      <a:lvl8pPr marL="31416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8pPr>
      <a:lvl9pPr marL="35988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2633B836-D7FA-41CF-9A47-69C0B9F8D049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95F17EDA-AF83-47FE-8F86-111AC39C242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6" r:id="rId1"/>
    <p:sldLayoutId id="2147485067" r:id="rId2"/>
    <p:sldLayoutId id="2147485068" r:id="rId3"/>
    <p:sldLayoutId id="2147485069" r:id="rId4"/>
    <p:sldLayoutId id="2147485070" r:id="rId5"/>
    <p:sldLayoutId id="2147485071" r:id="rId6"/>
    <p:sldLayoutId id="2147485072" r:id="rId7"/>
    <p:sldLayoutId id="2147485073" r:id="rId8"/>
    <p:sldLayoutId id="2147485074" r:id="rId9"/>
    <p:sldLayoutId id="2147485075" r:id="rId10"/>
    <p:sldLayoutId id="2147485076" r:id="rId11"/>
    <p:sldLayoutId id="21474850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525"/>
            <a:ext cx="9145588" cy="687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781800" y="4972050"/>
            <a:ext cx="2178050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ts val="313"/>
              </a:spcBef>
              <a:buClr>
                <a:srgbClr val="828A8D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500">
                <a:solidFill>
                  <a:srgbClr val="828A8D"/>
                </a:solidFill>
                <a:latin typeface="Arial" charset="0"/>
                <a:cs typeface="Arial" charset="0"/>
              </a:rPr>
              <a:t>© 2005, it - instituto de telecomunicações. Todos os direitos reservados.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219200"/>
            <a:ext cx="67040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  <p:sldLayoutId id="2147485089" r:id="rId12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pitchFamily="34" charset="0"/>
        <a:defRPr sz="2400" b="1">
          <a:solidFill>
            <a:srgbClr val="828A8D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828A8D"/>
        </a:buClr>
        <a:buSzPct val="100000"/>
        <a:buFont typeface="Arial" charset="0"/>
        <a:defRPr sz="2400" b="1">
          <a:solidFill>
            <a:srgbClr val="828A8D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103000"/>
        </a:lnSpc>
        <a:spcBef>
          <a:spcPts val="450"/>
        </a:spcBef>
        <a:spcAft>
          <a:spcPct val="0"/>
        </a:spcAft>
        <a:buClr>
          <a:srgbClr val="FF7015"/>
        </a:buClr>
        <a:buSzPct val="110000"/>
        <a:buFont typeface="Monotype Sorts"/>
        <a:buChar char="•"/>
        <a:defRPr sz="3200">
          <a:solidFill>
            <a:srgbClr val="828A8D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3647B"/>
        </a:buClr>
        <a:buSzPct val="150000"/>
        <a:buFont typeface="Arial" pitchFamily="34" charset="0"/>
        <a:buChar char="–"/>
        <a:defRPr sz="1700">
          <a:solidFill>
            <a:srgbClr val="808080"/>
          </a:solidFill>
          <a:latin typeface="+mn-lt"/>
          <a:cs typeface="+mn-cs"/>
        </a:defRPr>
      </a:lvl2pPr>
      <a:lvl3pPr marL="1084263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3647B"/>
        </a:buClr>
        <a:buSzPct val="170000"/>
        <a:buFont typeface="Arial" pitchFamily="34" charset="0"/>
        <a:buChar char="."/>
        <a:defRPr sz="1600">
          <a:solidFill>
            <a:srgbClr val="808080"/>
          </a:solidFill>
          <a:latin typeface="+mn-lt"/>
          <a:cs typeface="+mn-cs"/>
        </a:defRPr>
      </a:lvl3pPr>
      <a:lvl4pPr marL="1427163" indent="-228600" algn="l" defTabSz="457200" rtl="0" eaLnBrk="0" fontAlgn="base" hangingPunct="0">
        <a:lnSpc>
          <a:spcPct val="93000"/>
        </a:lnSpc>
        <a:spcBef>
          <a:spcPts val="375"/>
        </a:spcBef>
        <a:spcAft>
          <a:spcPct val="0"/>
        </a:spcAft>
        <a:buClr>
          <a:srgbClr val="808080"/>
        </a:buClr>
        <a:buSzPct val="100000"/>
        <a:buFont typeface="Arial" pitchFamily="34" charset="0"/>
        <a:buChar char="–"/>
        <a:defRPr sz="1500">
          <a:solidFill>
            <a:srgbClr val="808080"/>
          </a:solidFill>
          <a:latin typeface="+mn-lt"/>
          <a:cs typeface="+mn-cs"/>
        </a:defRPr>
      </a:lvl4pPr>
      <a:lvl5pPr marL="17700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pitchFamily="34" charset="0"/>
        <a:buChar char="»"/>
        <a:defRPr sz="1400">
          <a:solidFill>
            <a:srgbClr val="808080"/>
          </a:solidFill>
          <a:latin typeface="+mn-lt"/>
          <a:cs typeface="+mn-cs"/>
        </a:defRPr>
      </a:lvl5pPr>
      <a:lvl6pPr marL="22272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6pPr>
      <a:lvl7pPr marL="26844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7pPr>
      <a:lvl8pPr marL="31416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8pPr>
      <a:lvl9pPr marL="3598863" indent="-228600" algn="l" defTabSz="457200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14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8C97-F3D9-4F40-8FC3-6090BDC82716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89A7-7670-477C-BB1A-BB257FBEB2D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2" r:id="rId1"/>
    <p:sldLayoutId id="2147485143" r:id="rId2"/>
    <p:sldLayoutId id="2147485144" r:id="rId3"/>
    <p:sldLayoutId id="2147485145" r:id="rId4"/>
    <p:sldLayoutId id="2147485146" r:id="rId5"/>
    <p:sldLayoutId id="2147485147" r:id="rId6"/>
    <p:sldLayoutId id="2147485148" r:id="rId7"/>
    <p:sldLayoutId id="2147485149" r:id="rId8"/>
    <p:sldLayoutId id="2147485150" r:id="rId9"/>
    <p:sldLayoutId id="2147485151" r:id="rId10"/>
    <p:sldLayoutId id="21474851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880A-A3B9-4562-932E-3B3337C7D74E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EFB1-817A-498A-841D-85DDB617EB9F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0" r:id="rId1"/>
    <p:sldLayoutId id="2147485131" r:id="rId2"/>
    <p:sldLayoutId id="2147485132" r:id="rId3"/>
    <p:sldLayoutId id="2147485133" r:id="rId4"/>
    <p:sldLayoutId id="2147485134" r:id="rId5"/>
    <p:sldLayoutId id="2147485135" r:id="rId6"/>
    <p:sldLayoutId id="2147485136" r:id="rId7"/>
    <p:sldLayoutId id="2147485137" r:id="rId8"/>
    <p:sldLayoutId id="2147485138" r:id="rId9"/>
    <p:sldLayoutId id="2147485139" r:id="rId10"/>
    <p:sldLayoutId id="21474851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9E19-1C49-4F08-84B9-59916E10CD2B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61E5-09CC-4018-8928-ACCBED49465D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7" r:id="rId1"/>
    <p:sldLayoutId id="2147485118" r:id="rId2"/>
    <p:sldLayoutId id="2147485119" r:id="rId3"/>
    <p:sldLayoutId id="2147485120" r:id="rId4"/>
    <p:sldLayoutId id="2147485121" r:id="rId5"/>
    <p:sldLayoutId id="2147485122" r:id="rId6"/>
    <p:sldLayoutId id="2147485123" r:id="rId7"/>
    <p:sldLayoutId id="2147485124" r:id="rId8"/>
    <p:sldLayoutId id="2147485125" r:id="rId9"/>
    <p:sldLayoutId id="2147485126" r:id="rId10"/>
    <p:sldLayoutId id="2147485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2678-44AA-454C-8562-5A1AAA7E1DA9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ABDF-DE2C-4C2E-8202-B763442F8D2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3" r:id="rId1"/>
    <p:sldLayoutId id="2147485094" r:id="rId2"/>
    <p:sldLayoutId id="2147485095" r:id="rId3"/>
    <p:sldLayoutId id="2147485096" r:id="rId4"/>
    <p:sldLayoutId id="2147485097" r:id="rId5"/>
    <p:sldLayoutId id="2147485098" r:id="rId6"/>
    <p:sldLayoutId id="2147485099" r:id="rId7"/>
    <p:sldLayoutId id="2147485100" r:id="rId8"/>
    <p:sldLayoutId id="2147485101" r:id="rId9"/>
    <p:sldLayoutId id="2147485102" r:id="rId10"/>
    <p:sldLayoutId id="2147485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8DC1-D215-44D3-A8A2-0D36DD1B2E97}" type="datetimeFigureOut">
              <a:rPr lang="pt-PT" smtClean="0"/>
              <a:pPr/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2B2A-BC0C-48B0-B8DF-4AEABF105D91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5" r:id="rId1"/>
    <p:sldLayoutId id="2147485106" r:id="rId2"/>
    <p:sldLayoutId id="2147485107" r:id="rId3"/>
    <p:sldLayoutId id="2147485108" r:id="rId4"/>
    <p:sldLayoutId id="2147485109" r:id="rId5"/>
    <p:sldLayoutId id="2147485110" r:id="rId6"/>
    <p:sldLayoutId id="2147485111" r:id="rId7"/>
    <p:sldLayoutId id="2147485112" r:id="rId8"/>
    <p:sldLayoutId id="2147485113" r:id="rId9"/>
    <p:sldLayoutId id="2147485114" r:id="rId10"/>
    <p:sldLayoutId id="2147485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3E29B8F9-AD38-4FDF-AC3A-EF818AFC7ABE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E1CFE135-9159-43B4-810F-CED098DBABC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2" r:id="rId1"/>
    <p:sldLayoutId id="2147485033" r:id="rId2"/>
    <p:sldLayoutId id="2147485034" r:id="rId3"/>
    <p:sldLayoutId id="2147485035" r:id="rId4"/>
    <p:sldLayoutId id="2147485036" r:id="rId5"/>
    <p:sldLayoutId id="2147485037" r:id="rId6"/>
    <p:sldLayoutId id="2147485038" r:id="rId7"/>
    <p:sldLayoutId id="2147485039" r:id="rId8"/>
    <p:sldLayoutId id="2147485040" r:id="rId9"/>
    <p:sldLayoutId id="2147485041" r:id="rId10"/>
    <p:sldLayoutId id="21474850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5690E5FE-3195-4C6C-864C-02525A8D4F09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1BD416A0-2119-4097-A7BB-44A97E84C69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3" r:id="rId1"/>
    <p:sldLayoutId id="2147485044" r:id="rId2"/>
    <p:sldLayoutId id="2147485045" r:id="rId3"/>
    <p:sldLayoutId id="2147485046" r:id="rId4"/>
    <p:sldLayoutId id="2147485047" r:id="rId5"/>
    <p:sldLayoutId id="2147485048" r:id="rId6"/>
    <p:sldLayoutId id="2147485049" r:id="rId7"/>
    <p:sldLayoutId id="2147485050" r:id="rId8"/>
    <p:sldLayoutId id="2147485051" r:id="rId9"/>
    <p:sldLayoutId id="2147485052" r:id="rId10"/>
    <p:sldLayoutId id="2147485053" r:id="rId11"/>
    <p:sldLayoutId id="21474850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3DAD0C3A-0570-4821-A4E1-B6ECCF02482C}" type="datetimeFigureOut">
              <a:rPr lang="pt-PT"/>
              <a:pPr>
                <a:defRPr/>
              </a:pPr>
              <a:t>01-06-2010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2F4CF372-E442-4B41-910E-3463F447B54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5" r:id="rId1"/>
    <p:sldLayoutId id="2147485056" r:id="rId2"/>
    <p:sldLayoutId id="2147485057" r:id="rId3"/>
    <p:sldLayoutId id="2147485058" r:id="rId4"/>
    <p:sldLayoutId id="2147485059" r:id="rId5"/>
    <p:sldLayoutId id="2147485060" r:id="rId6"/>
    <p:sldLayoutId id="2147485061" r:id="rId7"/>
    <p:sldLayoutId id="2147485062" r:id="rId8"/>
    <p:sldLayoutId id="2147485063" r:id="rId9"/>
    <p:sldLayoutId id="2147485064" r:id="rId10"/>
    <p:sldLayoutId id="2147485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13" Type="http://schemas.openxmlformats.org/officeDocument/2006/relationships/image" Target="../media/image55.png"/><Relationship Id="rId3" Type="http://schemas.openxmlformats.org/officeDocument/2006/relationships/tags" Target="../tags/tag57.xml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png"/><Relationship Id="rId4" Type="http://schemas.openxmlformats.org/officeDocument/2006/relationships/tags" Target="../tags/tag58.xml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3.png"/><Relationship Id="rId17" Type="http://schemas.openxmlformats.org/officeDocument/2006/relationships/image" Target="../media/image61.png"/><Relationship Id="rId2" Type="http://schemas.openxmlformats.org/officeDocument/2006/relationships/tags" Target="../tags/tag60.xml"/><Relationship Id="rId16" Type="http://schemas.openxmlformats.org/officeDocument/2006/relationships/image" Target="../media/image60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6.png"/><Relationship Id="rId5" Type="http://schemas.openxmlformats.org/officeDocument/2006/relationships/tags" Target="../tags/tag6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1.xml"/><Relationship Id="rId19" Type="http://schemas.openxmlformats.org/officeDocument/2006/relationships/image" Target="../media/image63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6.png"/><Relationship Id="rId5" Type="http://schemas.openxmlformats.org/officeDocument/2006/relationships/tags" Target="../tags/tag71.xml"/><Relationship Id="rId10" Type="http://schemas.openxmlformats.org/officeDocument/2006/relationships/image" Target="../media/image5.png"/><Relationship Id="rId4" Type="http://schemas.openxmlformats.org/officeDocument/2006/relationships/tags" Target="../tags/tag70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65.wmf"/><Relationship Id="rId11" Type="http://schemas.openxmlformats.org/officeDocument/2006/relationships/image" Target="../media/image70.png"/><Relationship Id="rId5" Type="http://schemas.openxmlformats.org/officeDocument/2006/relationships/image" Target="../media/image64.jpeg"/><Relationship Id="rId10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4.png"/><Relationship Id="rId3" Type="http://schemas.openxmlformats.org/officeDocument/2006/relationships/tags" Target="../tags/tag76.xml"/><Relationship Id="rId21" Type="http://schemas.openxmlformats.org/officeDocument/2006/relationships/image" Target="../media/image77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image" Target="../media/image73.wmf"/><Relationship Id="rId2" Type="http://schemas.openxmlformats.org/officeDocument/2006/relationships/tags" Target="../tags/tag7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3.png"/><Relationship Id="rId23" Type="http://schemas.openxmlformats.org/officeDocument/2006/relationships/image" Target="../media/image79.png"/><Relationship Id="rId10" Type="http://schemas.openxmlformats.org/officeDocument/2006/relationships/tags" Target="../tags/tag83.xml"/><Relationship Id="rId19" Type="http://schemas.openxmlformats.org/officeDocument/2006/relationships/image" Target="../media/image75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notesSlide" Target="../notesSlides/notesSlide14.xml"/><Relationship Id="rId22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.png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94.xml"/><Relationship Id="rId7" Type="http://schemas.openxmlformats.org/officeDocument/2006/relationships/image" Target="../media/image82.e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81.emf"/><Relationship Id="rId5" Type="http://schemas.openxmlformats.org/officeDocument/2006/relationships/notesSlide" Target="../notesSlides/notesSlide18.xml"/><Relationship Id="rId10" Type="http://schemas.openxmlformats.org/officeDocument/2006/relationships/image" Target="../media/image8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8.emf"/><Relationship Id="rId3" Type="http://schemas.openxmlformats.org/officeDocument/2006/relationships/tags" Target="../tags/tag97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87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5" Type="http://schemas.openxmlformats.org/officeDocument/2006/relationships/tags" Target="../tags/tag99.xml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tags" Target="../tags/tag98.xml"/><Relationship Id="rId9" Type="http://schemas.openxmlformats.org/officeDocument/2006/relationships/image" Target="../media/image83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83.png"/><Relationship Id="rId18" Type="http://schemas.openxmlformats.org/officeDocument/2006/relationships/image" Target="../media/image85.png"/><Relationship Id="rId3" Type="http://schemas.openxmlformats.org/officeDocument/2006/relationships/tags" Target="../tags/tag102.xml"/><Relationship Id="rId21" Type="http://schemas.openxmlformats.org/officeDocument/2006/relationships/image" Target="../media/image93.png"/><Relationship Id="rId7" Type="http://schemas.openxmlformats.org/officeDocument/2006/relationships/tags" Target="../tags/tag106.xml"/><Relationship Id="rId12" Type="http://schemas.openxmlformats.org/officeDocument/2006/relationships/image" Target="../media/image81.emf"/><Relationship Id="rId17" Type="http://schemas.openxmlformats.org/officeDocument/2006/relationships/image" Target="../media/image88.emf"/><Relationship Id="rId2" Type="http://schemas.openxmlformats.org/officeDocument/2006/relationships/tags" Target="../tags/tag101.xml"/><Relationship Id="rId16" Type="http://schemas.openxmlformats.org/officeDocument/2006/relationships/image" Target="../media/image91.png"/><Relationship Id="rId20" Type="http://schemas.openxmlformats.org/officeDocument/2006/relationships/image" Target="../media/image92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90.emf"/><Relationship Id="rId5" Type="http://schemas.openxmlformats.org/officeDocument/2006/relationships/tags" Target="../tags/tag104.xml"/><Relationship Id="rId15" Type="http://schemas.openxmlformats.org/officeDocument/2006/relationships/image" Target="../media/image86.png"/><Relationship Id="rId10" Type="http://schemas.openxmlformats.org/officeDocument/2006/relationships/notesSlide" Target="../notesSlides/notesSlide20.xml"/><Relationship Id="rId19" Type="http://schemas.openxmlformats.org/officeDocument/2006/relationships/image" Target="../media/image89.png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1.png"/><Relationship Id="rId26" Type="http://schemas.openxmlformats.org/officeDocument/2006/relationships/image" Target="../media/image58.png"/><Relationship Id="rId3" Type="http://schemas.openxmlformats.org/officeDocument/2006/relationships/tags" Target="../tags/tag110.xml"/><Relationship Id="rId21" Type="http://schemas.openxmlformats.org/officeDocument/2006/relationships/image" Target="../media/image92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image" Target="../media/image86.png"/><Relationship Id="rId25" Type="http://schemas.openxmlformats.org/officeDocument/2006/relationships/image" Target="../media/image57.png"/><Relationship Id="rId2" Type="http://schemas.openxmlformats.org/officeDocument/2006/relationships/tags" Target="../tags/tag109.xml"/><Relationship Id="rId16" Type="http://schemas.openxmlformats.org/officeDocument/2006/relationships/image" Target="../media/image84.png"/><Relationship Id="rId20" Type="http://schemas.openxmlformats.org/officeDocument/2006/relationships/image" Target="../media/image95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3.png"/><Relationship Id="rId5" Type="http://schemas.openxmlformats.org/officeDocument/2006/relationships/tags" Target="../tags/tag112.xml"/><Relationship Id="rId15" Type="http://schemas.openxmlformats.org/officeDocument/2006/relationships/image" Target="../media/image88.emf"/><Relationship Id="rId23" Type="http://schemas.openxmlformats.org/officeDocument/2006/relationships/image" Target="../media/image89.png"/><Relationship Id="rId10" Type="http://schemas.openxmlformats.org/officeDocument/2006/relationships/tags" Target="../tags/tag117.xml"/><Relationship Id="rId19" Type="http://schemas.openxmlformats.org/officeDocument/2006/relationships/image" Target="../media/image94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21.xml"/><Relationship Id="rId22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6.png"/><Relationship Id="rId5" Type="http://schemas.openxmlformats.org/officeDocument/2006/relationships/tags" Target="../tags/tag12.xml"/><Relationship Id="rId10" Type="http://schemas.openxmlformats.org/officeDocument/2006/relationships/image" Target="../media/image5.png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image" Target="../media/image15.png"/><Relationship Id="rId10" Type="http://schemas.openxmlformats.org/officeDocument/2006/relationships/image" Target="../media/image10.wmf"/><Relationship Id="rId4" Type="http://schemas.openxmlformats.org/officeDocument/2006/relationships/tags" Target="../tags/tag17.xml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23.png"/><Relationship Id="rId7" Type="http://schemas.openxmlformats.org/officeDocument/2006/relationships/tags" Target="../tags/tag25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5" Type="http://schemas.openxmlformats.org/officeDocument/2006/relationships/tags" Target="../tags/tag23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tags" Target="../tags/tag28.xml"/><Relationship Id="rId19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31.xml"/><Relationship Id="rId21" Type="http://schemas.openxmlformats.org/officeDocument/2006/relationships/image" Target="../media/image30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27.wmf"/><Relationship Id="rId25" Type="http://schemas.openxmlformats.org/officeDocument/2006/relationships/image" Target="../media/image34.png"/><Relationship Id="rId33" Type="http://schemas.openxmlformats.org/officeDocument/2006/relationships/image" Target="../media/image20.png"/><Relationship Id="rId2" Type="http://schemas.openxmlformats.org/officeDocument/2006/relationships/tags" Target="../tags/tag30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3.png"/><Relationship Id="rId29" Type="http://schemas.openxmlformats.org/officeDocument/2006/relationships/image" Target="../media/image16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33.png"/><Relationship Id="rId32" Type="http://schemas.openxmlformats.org/officeDocument/2006/relationships/image" Target="../media/image19.png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2.png"/><Relationship Id="rId28" Type="http://schemas.openxmlformats.org/officeDocument/2006/relationships/image" Target="../media/image21.png"/><Relationship Id="rId10" Type="http://schemas.openxmlformats.org/officeDocument/2006/relationships/tags" Target="../tags/tag38.xml"/><Relationship Id="rId19" Type="http://schemas.openxmlformats.org/officeDocument/2006/relationships/image" Target="../media/image29.png"/><Relationship Id="rId31" Type="http://schemas.openxmlformats.org/officeDocument/2006/relationships/image" Target="../media/image18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2.png"/><Relationship Id="rId17" Type="http://schemas.openxmlformats.org/officeDocument/2006/relationships/image" Target="../media/image41.png"/><Relationship Id="rId2" Type="http://schemas.openxmlformats.org/officeDocument/2006/relationships/tags" Target="../tags/tag44.xml"/><Relationship Id="rId16" Type="http://schemas.openxmlformats.org/officeDocument/2006/relationships/image" Target="../media/image40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10.wmf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.png"/><Relationship Id="rId4" Type="http://schemas.openxmlformats.org/officeDocument/2006/relationships/tags" Target="../tags/tag46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tags" Target="../tags/tag53.xm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5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41513" y="3286131"/>
            <a:ext cx="2643187" cy="928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lnSpc>
                <a:spcPct val="106000"/>
              </a:lnSpc>
              <a:buClr>
                <a:srgbClr val="000000"/>
              </a:buClr>
              <a:buSzPct val="14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>
                <a:solidFill>
                  <a:srgbClr val="828A8D"/>
                </a:solidFill>
                <a:latin typeface="Arial" pitchFamily="34" charset="0"/>
              </a:rPr>
              <a:t>Gerhard </a:t>
            </a:r>
            <a:r>
              <a:rPr lang="en-GB" sz="1900" dirty="0" err="1" smtClean="0">
                <a:solidFill>
                  <a:srgbClr val="828A8D"/>
                </a:solidFill>
                <a:latin typeface="Arial" pitchFamily="34" charset="0"/>
              </a:rPr>
              <a:t>Maierbacher</a:t>
            </a:r>
            <a:endParaRPr lang="en-GB" sz="1900" dirty="0">
              <a:solidFill>
                <a:srgbClr val="828A8D"/>
              </a:solidFill>
              <a:latin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855788" y="1841500"/>
            <a:ext cx="7229475" cy="107939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CE1F2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CE1F2D"/>
                </a:solidFill>
              </a:rPr>
              <a:t>Scalable Coding Solutions for Wireless Sensor Networks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873250" y="793750"/>
            <a:ext cx="6705600" cy="738188"/>
          </a:xfrm>
        </p:spPr>
        <p:txBody>
          <a:bodyPr lIns="90000" tIns="46800" rIns="90000" bIns="46800" anchor="b">
            <a:sp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3647B"/>
              </a:buClr>
              <a:buSzPct val="14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b="1" dirty="0" smtClean="0"/>
              <a:t>IT Workshop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3647B"/>
              </a:buClr>
              <a:buSzPct val="14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 smtClean="0"/>
              <a:t>June 1st 2010, Porto, Portugal</a:t>
            </a:r>
            <a:r>
              <a:rPr lang="en-GB" sz="1900" b="1" dirty="0" smtClean="0"/>
              <a:t> </a:t>
            </a:r>
          </a:p>
        </p:txBody>
      </p:sp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4645025" y="3298831"/>
            <a:ext cx="4071938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lnSpc>
                <a:spcPct val="106000"/>
              </a:lnSpc>
              <a:buClr>
                <a:srgbClr val="000000"/>
              </a:buClr>
              <a:buSzPct val="14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 err="1">
                <a:solidFill>
                  <a:srgbClr val="828A8D"/>
                </a:solidFill>
                <a:latin typeface="Arial" pitchFamily="34" charset="0"/>
              </a:rPr>
              <a:t>Universidade</a:t>
            </a:r>
            <a:r>
              <a:rPr lang="en-GB" sz="1900" dirty="0">
                <a:solidFill>
                  <a:srgbClr val="828A8D"/>
                </a:solidFill>
                <a:latin typeface="Arial" pitchFamily="34" charset="0"/>
              </a:rPr>
              <a:t> do Porto, </a:t>
            </a:r>
            <a:br>
              <a:rPr lang="en-GB" sz="1900" dirty="0">
                <a:solidFill>
                  <a:srgbClr val="828A8D"/>
                </a:solidFill>
                <a:latin typeface="Arial" pitchFamily="34" charset="0"/>
              </a:rPr>
            </a:br>
            <a:r>
              <a:rPr lang="en-GB" sz="1900" dirty="0">
                <a:solidFill>
                  <a:srgbClr val="828A8D"/>
                </a:solidFill>
                <a:latin typeface="Arial" pitchFamily="34" charset="0"/>
              </a:rPr>
              <a:t>Portugal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0000" y="1620000"/>
            <a:ext cx="5146675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73058" y="768315"/>
            <a:ext cx="5210184" cy="1709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Blip>
                <a:blip r:embed="rId8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Blip>
                <a:blip r:embed="rId8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Optimal decoder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that uses exact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source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statistics       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 is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not feasible   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Blip>
                <a:blip r:embed="rId8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Suboptimal decoder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can be tailored for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approximated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source statistics                              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(factor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graph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+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sum-product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algorithm) </a:t>
            </a: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6912" y="5500702"/>
            <a:ext cx="1193800" cy="20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00628" y="3352803"/>
            <a:ext cx="500066" cy="504825"/>
          </a:xfrm>
          <a:prstGeom prst="rightArrow">
            <a:avLst>
              <a:gd name="adj1" fmla="val 49685"/>
              <a:gd name="adj2" fmla="val 64783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sp>
        <p:nvSpPr>
          <p:cNvPr id="10" name="Date Placeholder 4"/>
          <p:cNvSpPr txBox="1">
            <a:spLocks/>
          </p:cNvSpPr>
          <p:nvPr/>
        </p:nvSpPr>
        <p:spPr bwMode="auto">
          <a:xfrm>
            <a:off x="1692275" y="6516688"/>
            <a:ext cx="2563813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PhD Seminar, December 2nd 2009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9315" y="285728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Arial" pitchFamily="34" charset="0"/>
                <a:ea typeface="+mj-ea"/>
              </a:rPr>
              <a:t>Source Model for Efficient Decoding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Arial" pitchFamily="34" charset="0"/>
              <a:ea typeface="+mj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71472" y="2891512"/>
            <a:ext cx="4994283" cy="183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Find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factorization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 such that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similarity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between       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 and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 is maximized, i.e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.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minimize KLD</a:t>
            </a:r>
            <a:endParaRPr lang="en-GB" sz="2000" b="1" dirty="0">
              <a:solidFill>
                <a:schemeClr val="accent6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Account for cluster statistics </a:t>
            </a: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0093" y="4998585"/>
            <a:ext cx="4922845" cy="1381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Directed spanning tree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algorithm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can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be used to do that</a:t>
            </a: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93670" y="714356"/>
            <a:ext cx="208756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8000"/>
                </a:solidFill>
                <a:latin typeface="Arial" pitchFamily="34" charset="0"/>
              </a:rPr>
              <a:t>Motivation: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57158" y="4965418"/>
            <a:ext cx="208756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8000"/>
                </a:solidFill>
                <a:latin typeface="Arial" pitchFamily="34" charset="0"/>
              </a:rPr>
              <a:t>Approach: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28596" y="2974062"/>
            <a:ext cx="208756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8000"/>
                </a:solidFill>
                <a:latin typeface="Arial" pitchFamily="34" charset="0"/>
              </a:rPr>
              <a:t>Goal:</a:t>
            </a:r>
          </a:p>
        </p:txBody>
      </p:sp>
      <p:pic>
        <p:nvPicPr>
          <p:cNvPr id="18" name="Picture 12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9512" y="1571612"/>
            <a:ext cx="5334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9" name="Picture 1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951" y="3972610"/>
            <a:ext cx="24352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Picture 15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60653" y="3702719"/>
            <a:ext cx="5334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" name="Picture 1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09436" y="2260594"/>
            <a:ext cx="5334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79637" y="1428738"/>
            <a:ext cx="239236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608001" y="5072076"/>
            <a:ext cx="503237" cy="28575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4313" y="642918"/>
            <a:ext cx="4643437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000" dirty="0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Optimal decoding requires </a:t>
            </a:r>
            <a:r>
              <a:rPr lang="en-GB" sz="2000" b="1" dirty="0" smtClean="0">
                <a:solidFill>
                  <a:schemeClr val="accent6"/>
                </a:solidFill>
                <a:latin typeface="+mj-lt"/>
                <a:cs typeface="Arial" charset="0"/>
              </a:rPr>
              <a:t>marginalization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 </a:t>
            </a:r>
            <a:b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</a:br>
            <a:endParaRPr lang="en-GB" sz="2000" dirty="0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Marginalization can </a:t>
            </a: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be performed efficiently using the </a:t>
            </a:r>
            <a:r>
              <a:rPr lang="en-GB" sz="2000" b="1" dirty="0">
                <a:solidFill>
                  <a:schemeClr val="accent6"/>
                </a:solidFill>
                <a:latin typeface="+mj-lt"/>
                <a:cs typeface="Arial" charset="0"/>
              </a:rPr>
              <a:t>sum-product algorithm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Sum-product algorithm runs on factor-graph describing the </a:t>
            </a:r>
            <a:r>
              <a:rPr lang="en-GB" sz="2000" b="1" dirty="0">
                <a:solidFill>
                  <a:schemeClr val="accent6"/>
                </a:solidFill>
                <a:latin typeface="+mj-lt"/>
                <a:cs typeface="Arial" charset="0"/>
              </a:rPr>
              <a:t>factorization</a:t>
            </a: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of 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b="1" dirty="0">
                <a:solidFill>
                  <a:schemeClr val="accent6"/>
                </a:solidFill>
                <a:latin typeface="+mj-lt"/>
                <a:cs typeface="Arial" charset="0"/>
              </a:rPr>
              <a:t>Idea:</a:t>
            </a:r>
            <a:r>
              <a:rPr lang="en-GB" sz="20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Perform global marginalization via local ones</a:t>
            </a:r>
            <a:b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</a:b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         </a:t>
            </a:r>
            <a:r>
              <a:rPr lang="en-GB" sz="2000" b="1" dirty="0">
                <a:solidFill>
                  <a:schemeClr val="accent6"/>
                </a:solidFill>
                <a:latin typeface="+mj-lt"/>
                <a:cs typeface="Arial" charset="0"/>
              </a:rPr>
              <a:t>Low </a:t>
            </a:r>
            <a:r>
              <a:rPr lang="en-GB" sz="2000" b="1" dirty="0" smtClean="0">
                <a:solidFill>
                  <a:schemeClr val="accent6"/>
                </a:solidFill>
                <a:latin typeface="+mj-lt"/>
                <a:cs typeface="Arial" charset="0"/>
              </a:rPr>
              <a:t>complexity</a:t>
            </a:r>
            <a:endParaRPr lang="en-GB" sz="2000" b="1" dirty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357188" y="357188"/>
            <a:ext cx="79232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Iterative Decoding Approach...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5254625" y="1143000"/>
            <a:ext cx="3960813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3000"/>
              </a:lnSpc>
              <a:buClr>
                <a:srgbClr val="828A8D"/>
              </a:buClr>
              <a:buSzPct val="100000"/>
              <a:buFont typeface="Arial" charset="0"/>
              <a:buNone/>
              <a:defRPr/>
            </a:pPr>
            <a:r>
              <a:rPr lang="pt-PT" b="1" kern="0" dirty="0">
                <a:solidFill>
                  <a:srgbClr val="828A8D"/>
                </a:solidFill>
                <a:latin typeface="+mj-lt"/>
                <a:ea typeface="+mj-ea"/>
                <a:cs typeface="+mj-cs"/>
              </a:rPr>
              <a:t>... and its Complexity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3500" y="4214813"/>
            <a:ext cx="4000500" cy="1824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     number of nodes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     degree of function nodes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     maximum alphabet size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12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      iteration constant</a:t>
            </a: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5429250" y="1857375"/>
            <a:ext cx="2857500" cy="2071688"/>
            <a:chOff x="5429256" y="1857364"/>
            <a:chExt cx="2857520" cy="2071702"/>
          </a:xfrm>
        </p:grpSpPr>
        <p:sp>
          <p:nvSpPr>
            <p:cNvPr id="42" name="AutoShape 60"/>
            <p:cNvSpPr>
              <a:spLocks noChangeArrowheads="1"/>
            </p:cNvSpPr>
            <p:nvPr/>
          </p:nvSpPr>
          <p:spPr bwMode="auto">
            <a:xfrm>
              <a:off x="5429256" y="1857364"/>
              <a:ext cx="2857520" cy="2071702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chemeClr val="accent6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chemeClr val="accent6"/>
                </a:solidFill>
                <a:cs typeface="Arial" charset="0"/>
              </a:endParaRPr>
            </a:p>
          </p:txBody>
        </p:sp>
        <p:pic>
          <p:nvPicPr>
            <p:cNvPr id="43" name="Picture 11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0826" y="2767010"/>
              <a:ext cx="104089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3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29388" y="3481390"/>
              <a:ext cx="121920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5500694" y="1928802"/>
              <a:ext cx="2428892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99"/>
                  </a:solidFill>
                  <a:latin typeface="Arial Unicode MS" pitchFamily="34" charset="-128"/>
                </a:rPr>
                <a:t>Decoding Complexity</a:t>
              </a: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5643570" y="2338382"/>
              <a:ext cx="2428892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Arial Unicode MS" pitchFamily="34" charset="-128"/>
                </a:rPr>
                <a:t>No cycles: </a:t>
              </a:r>
            </a:p>
          </p:txBody>
        </p:sp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5643570" y="3038439"/>
              <a:ext cx="2428892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Arial Unicode MS" pitchFamily="34" charset="-128"/>
                </a:rPr>
                <a:t>Cycles: </a:t>
              </a:r>
            </a:p>
          </p:txBody>
        </p:sp>
      </p:grpSp>
      <p:pic>
        <p:nvPicPr>
          <p:cNvPr id="48" name="Picture 2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5938" y="4333875"/>
            <a:ext cx="228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63" y="4786313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7050" y="5249863"/>
            <a:ext cx="17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0225" y="5753100"/>
            <a:ext cx="176213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Group 51"/>
          <p:cNvGrpSpPr/>
          <p:nvPr/>
        </p:nvGrpSpPr>
        <p:grpSpPr>
          <a:xfrm>
            <a:off x="6477000" y="1000108"/>
            <a:ext cx="2381250" cy="3756042"/>
            <a:chOff x="6477000" y="1000108"/>
            <a:chExt cx="2381250" cy="3756042"/>
          </a:xfrm>
        </p:grpSpPr>
        <p:grpSp>
          <p:nvGrpSpPr>
            <p:cNvPr id="53" name="Group 31"/>
            <p:cNvGrpSpPr/>
            <p:nvPr/>
          </p:nvGrpSpPr>
          <p:grpSpPr>
            <a:xfrm>
              <a:off x="6477000" y="1000108"/>
              <a:ext cx="2024063" cy="1470025"/>
              <a:chOff x="6477000" y="1000108"/>
              <a:chExt cx="2024063" cy="1470025"/>
            </a:xfrm>
          </p:grpSpPr>
          <p:sp>
            <p:nvSpPr>
              <p:cNvPr id="58" name="Oval Callout 28"/>
              <p:cNvSpPr>
                <a:spLocks noChangeArrowheads="1"/>
              </p:cNvSpPr>
              <p:nvPr/>
            </p:nvSpPr>
            <p:spPr bwMode="auto">
              <a:xfrm>
                <a:off x="6477000" y="1000108"/>
                <a:ext cx="2000250" cy="1470025"/>
              </a:xfrm>
              <a:prstGeom prst="wedgeEllipseCallout">
                <a:avLst>
                  <a:gd name="adj1" fmla="val -25838"/>
                  <a:gd name="adj2" fmla="val 67579"/>
                </a:avLst>
              </a:prstGeom>
              <a:solidFill>
                <a:schemeClr val="bg1"/>
              </a:solidFill>
              <a:ln w="349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59" name="Text Box 55"/>
              <p:cNvSpPr txBox="1">
                <a:spLocks noChangeArrowheads="1"/>
              </p:cNvSpPr>
              <p:nvPr/>
            </p:nvSpPr>
            <p:spPr bwMode="auto">
              <a:xfrm>
                <a:off x="6786563" y="1143000"/>
                <a:ext cx="1714500" cy="12017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 Unicode MS" pitchFamily="34" charset="-128"/>
                  </a:rPr>
                  <a:t>Only linear dependency on number of nodes</a:t>
                </a:r>
              </a:p>
            </p:txBody>
          </p:sp>
          <p:pic>
            <p:nvPicPr>
              <p:cNvPr id="60" name="Picture 29" descr="txp_fig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29525" y="2073275"/>
                <a:ext cx="228600" cy="17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4" name="Group 32"/>
            <p:cNvGrpSpPr/>
            <p:nvPr/>
          </p:nvGrpSpPr>
          <p:grpSpPr>
            <a:xfrm>
              <a:off x="6858000" y="3286125"/>
              <a:ext cx="2000250" cy="1470025"/>
              <a:chOff x="6858000" y="3286125"/>
              <a:chExt cx="2000250" cy="1470025"/>
            </a:xfrm>
          </p:grpSpPr>
          <p:sp>
            <p:nvSpPr>
              <p:cNvPr id="55" name="Oval Callout 30"/>
              <p:cNvSpPr>
                <a:spLocks noChangeArrowheads="1"/>
              </p:cNvSpPr>
              <p:nvPr/>
            </p:nvSpPr>
            <p:spPr bwMode="auto">
              <a:xfrm>
                <a:off x="6858000" y="3286125"/>
                <a:ext cx="2000250" cy="1470025"/>
              </a:xfrm>
              <a:prstGeom prst="wedgeEllipseCallout">
                <a:avLst>
                  <a:gd name="adj1" fmla="val -22870"/>
                  <a:gd name="adj2" fmla="val -72190"/>
                </a:avLst>
              </a:prstGeom>
              <a:solidFill>
                <a:schemeClr val="bg1"/>
              </a:solidFill>
              <a:ln w="349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7143750" y="3441700"/>
                <a:ext cx="1714500" cy="12017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 Unicode MS" pitchFamily="34" charset="-128"/>
                  </a:rPr>
                  <a:t>Exponential dependency on node degree </a:t>
                </a:r>
              </a:p>
            </p:txBody>
          </p:sp>
          <p:pic>
            <p:nvPicPr>
              <p:cNvPr id="57" name="Picture 32" descr="txp_fig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072438" y="4333875"/>
                <a:ext cx="127000" cy="20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454273" y="3929066"/>
            <a:ext cx="1831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Scalable Coding Solutions for Wireless Sensor Networks, G. </a:t>
            </a:r>
            <a:r>
              <a:rPr lang="en-GB" dirty="0" err="1" smtClean="0"/>
              <a:t>Maierbacher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000240"/>
            <a:ext cx="4786346" cy="3429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ctr" defTabSz="457200" rtl="0" eaLnBrk="0" fontAlgn="base" latinLnBrk="0" hangingPunct="0">
              <a:lnSpc>
                <a:spcPct val="83000"/>
              </a:lnSpc>
              <a:spcBef>
                <a:spcPts val="450"/>
              </a:spcBef>
              <a:spcAft>
                <a:spcPct val="0"/>
              </a:spcAft>
              <a:buClr>
                <a:srgbClr val="FF7015"/>
              </a:buClr>
              <a:buSzPct val="110000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Part II</a:t>
            </a:r>
            <a:r>
              <a:rPr lang="en-US" sz="4000" b="1" kern="0" baseline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:</a:t>
            </a:r>
            <a:r>
              <a:rPr lang="en-US" sz="4000" b="1" kern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 </a:t>
            </a:r>
            <a:br>
              <a:rPr lang="en-US" sz="4000" b="1" kern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Diophantine Index Assignments</a:t>
            </a:r>
            <a:r>
              <a:rPr lang="en-US" sz="4000" b="1" kern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 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for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</a:t>
            </a:r>
            <a:b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Distributed Source Coding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122"/>
          <p:cNvSpPr>
            <a:spLocks noChangeArrowheads="1"/>
          </p:cNvSpPr>
          <p:nvPr/>
        </p:nvSpPr>
        <p:spPr bwMode="auto">
          <a:xfrm>
            <a:off x="5072066" y="1214422"/>
            <a:ext cx="3470275" cy="1757362"/>
          </a:xfrm>
          <a:custGeom>
            <a:avLst/>
            <a:gdLst>
              <a:gd name="T0" fmla="*/ 0 w 3470092"/>
              <a:gd name="T1" fmla="*/ 0 h 1757548"/>
              <a:gd name="T2" fmla="*/ 3470092 w 3470092"/>
              <a:gd name="T3" fmla="*/ 1757548 h 1757548"/>
            </a:gdLst>
            <a:ahLst/>
            <a:cxnLst/>
            <a:rect l="T0" t="T1" r="T2" b="T3"/>
            <a:pathLst>
              <a:path w="3470092" h="1757548">
                <a:moveTo>
                  <a:pt x="14373" y="783771"/>
                </a:moveTo>
                <a:cubicBezTo>
                  <a:pt x="26248" y="732311"/>
                  <a:pt x="44329" y="660344"/>
                  <a:pt x="73749" y="581891"/>
                </a:cubicBezTo>
                <a:cubicBezTo>
                  <a:pt x="78760" y="568527"/>
                  <a:pt x="89583" y="558140"/>
                  <a:pt x="97500" y="546265"/>
                </a:cubicBezTo>
                <a:cubicBezTo>
                  <a:pt x="101458" y="534390"/>
                  <a:pt x="103777" y="521835"/>
                  <a:pt x="109375" y="510639"/>
                </a:cubicBezTo>
                <a:cubicBezTo>
                  <a:pt x="115758" y="497873"/>
                  <a:pt x="127504" y="488131"/>
                  <a:pt x="133126" y="475013"/>
                </a:cubicBezTo>
                <a:cubicBezTo>
                  <a:pt x="139555" y="460012"/>
                  <a:pt x="139270" y="442794"/>
                  <a:pt x="145001" y="427512"/>
                </a:cubicBezTo>
                <a:cubicBezTo>
                  <a:pt x="151217" y="410936"/>
                  <a:pt x="162177" y="396447"/>
                  <a:pt x="168752" y="380010"/>
                </a:cubicBezTo>
                <a:cubicBezTo>
                  <a:pt x="184482" y="340686"/>
                  <a:pt x="190937" y="296700"/>
                  <a:pt x="216253" y="261257"/>
                </a:cubicBezTo>
                <a:cubicBezTo>
                  <a:pt x="230845" y="240828"/>
                  <a:pt x="264357" y="213455"/>
                  <a:pt x="287505" y="201881"/>
                </a:cubicBezTo>
                <a:cubicBezTo>
                  <a:pt x="298701" y="196283"/>
                  <a:pt x="311935" y="195603"/>
                  <a:pt x="323131" y="190005"/>
                </a:cubicBezTo>
                <a:cubicBezTo>
                  <a:pt x="335896" y="183622"/>
                  <a:pt x="345715" y="172051"/>
                  <a:pt x="358757" y="166255"/>
                </a:cubicBezTo>
                <a:cubicBezTo>
                  <a:pt x="408070" y="144338"/>
                  <a:pt x="438586" y="140789"/>
                  <a:pt x="489386" y="130629"/>
                </a:cubicBezTo>
                <a:cubicBezTo>
                  <a:pt x="532929" y="134587"/>
                  <a:pt x="577974" y="130493"/>
                  <a:pt x="620014" y="142504"/>
                </a:cubicBezTo>
                <a:cubicBezTo>
                  <a:pt x="636162" y="147118"/>
                  <a:pt x="641666" y="168814"/>
                  <a:pt x="655640" y="178130"/>
                </a:cubicBezTo>
                <a:cubicBezTo>
                  <a:pt x="666055" y="185074"/>
                  <a:pt x="679391" y="186047"/>
                  <a:pt x="691266" y="190005"/>
                </a:cubicBezTo>
                <a:cubicBezTo>
                  <a:pt x="795348" y="294087"/>
                  <a:pt x="667977" y="162058"/>
                  <a:pt x="750643" y="261257"/>
                </a:cubicBezTo>
                <a:cubicBezTo>
                  <a:pt x="761394" y="274159"/>
                  <a:pt x="774394" y="285008"/>
                  <a:pt x="786269" y="296883"/>
                </a:cubicBezTo>
                <a:cubicBezTo>
                  <a:pt x="790227" y="308758"/>
                  <a:pt x="792546" y="321313"/>
                  <a:pt x="798144" y="332509"/>
                </a:cubicBezTo>
                <a:cubicBezTo>
                  <a:pt x="814677" y="365574"/>
                  <a:pt x="831258" y="377498"/>
                  <a:pt x="857521" y="403761"/>
                </a:cubicBezTo>
                <a:cubicBezTo>
                  <a:pt x="861479" y="415636"/>
                  <a:pt x="863798" y="428191"/>
                  <a:pt x="869396" y="439387"/>
                </a:cubicBezTo>
                <a:cubicBezTo>
                  <a:pt x="890586" y="481768"/>
                  <a:pt x="932928" y="514794"/>
                  <a:pt x="964399" y="546265"/>
                </a:cubicBezTo>
                <a:lnTo>
                  <a:pt x="1000025" y="581891"/>
                </a:lnTo>
                <a:lnTo>
                  <a:pt x="1106903" y="688769"/>
                </a:lnTo>
                <a:cubicBezTo>
                  <a:pt x="1140220" y="722087"/>
                  <a:pt x="1143134" y="732513"/>
                  <a:pt x="1190030" y="748145"/>
                </a:cubicBezTo>
                <a:cubicBezTo>
                  <a:pt x="1206636" y="753680"/>
                  <a:pt x="1308685" y="769900"/>
                  <a:pt x="1320658" y="771896"/>
                </a:cubicBezTo>
                <a:cubicBezTo>
                  <a:pt x="1419619" y="767938"/>
                  <a:pt x="1518720" y="766609"/>
                  <a:pt x="1617541" y="760021"/>
                </a:cubicBezTo>
                <a:cubicBezTo>
                  <a:pt x="1685492" y="755491"/>
                  <a:pt x="1687582" y="741036"/>
                  <a:pt x="1748170" y="700644"/>
                </a:cubicBezTo>
                <a:cubicBezTo>
                  <a:pt x="1760045" y="692727"/>
                  <a:pt x="1773704" y="686986"/>
                  <a:pt x="1783796" y="676894"/>
                </a:cubicBezTo>
                <a:cubicBezTo>
                  <a:pt x="1795671" y="665019"/>
                  <a:pt x="1806520" y="652019"/>
                  <a:pt x="1819422" y="641268"/>
                </a:cubicBezTo>
                <a:cubicBezTo>
                  <a:pt x="1862755" y="605157"/>
                  <a:pt x="1852329" y="631192"/>
                  <a:pt x="1890674" y="581891"/>
                </a:cubicBezTo>
                <a:cubicBezTo>
                  <a:pt x="1908199" y="559359"/>
                  <a:pt x="1929148" y="537719"/>
                  <a:pt x="1938175" y="510639"/>
                </a:cubicBezTo>
                <a:cubicBezTo>
                  <a:pt x="1950077" y="474935"/>
                  <a:pt x="1948224" y="470080"/>
                  <a:pt x="1973801" y="439387"/>
                </a:cubicBezTo>
                <a:cubicBezTo>
                  <a:pt x="2006629" y="399993"/>
                  <a:pt x="2011066" y="412360"/>
                  <a:pt x="2033178" y="368135"/>
                </a:cubicBezTo>
                <a:cubicBezTo>
                  <a:pt x="2078160" y="278171"/>
                  <a:pt x="2030041" y="335644"/>
                  <a:pt x="2092554" y="273133"/>
                </a:cubicBezTo>
                <a:cubicBezTo>
                  <a:pt x="2133965" y="190311"/>
                  <a:pt x="2094159" y="257406"/>
                  <a:pt x="2151931" y="190005"/>
                </a:cubicBezTo>
                <a:cubicBezTo>
                  <a:pt x="2164812" y="174978"/>
                  <a:pt x="2172530" y="155385"/>
                  <a:pt x="2187557" y="142504"/>
                </a:cubicBezTo>
                <a:cubicBezTo>
                  <a:pt x="2200998" y="130983"/>
                  <a:pt x="2220046" y="128135"/>
                  <a:pt x="2235058" y="118753"/>
                </a:cubicBezTo>
                <a:cubicBezTo>
                  <a:pt x="2317221" y="67401"/>
                  <a:pt x="2248196" y="94581"/>
                  <a:pt x="2318186" y="71252"/>
                </a:cubicBezTo>
                <a:cubicBezTo>
                  <a:pt x="2330061" y="63335"/>
                  <a:pt x="2340399" y="52378"/>
                  <a:pt x="2353812" y="47501"/>
                </a:cubicBezTo>
                <a:cubicBezTo>
                  <a:pt x="2384489" y="36346"/>
                  <a:pt x="2417147" y="31668"/>
                  <a:pt x="2448814" y="23751"/>
                </a:cubicBezTo>
                <a:cubicBezTo>
                  <a:pt x="2460958" y="20715"/>
                  <a:pt x="2472296" y="14911"/>
                  <a:pt x="2484440" y="11875"/>
                </a:cubicBezTo>
                <a:cubicBezTo>
                  <a:pt x="2504022" y="6980"/>
                  <a:pt x="2524025" y="3958"/>
                  <a:pt x="2543817" y="0"/>
                </a:cubicBezTo>
                <a:cubicBezTo>
                  <a:pt x="2674446" y="3958"/>
                  <a:pt x="2805420" y="1589"/>
                  <a:pt x="2935703" y="11875"/>
                </a:cubicBezTo>
                <a:cubicBezTo>
                  <a:pt x="2992993" y="16398"/>
                  <a:pt x="2987612" y="40225"/>
                  <a:pt x="3030705" y="59377"/>
                </a:cubicBezTo>
                <a:cubicBezTo>
                  <a:pt x="3053583" y="69545"/>
                  <a:pt x="3078206" y="75210"/>
                  <a:pt x="3101957" y="83127"/>
                </a:cubicBezTo>
                <a:cubicBezTo>
                  <a:pt x="3210924" y="192094"/>
                  <a:pt x="3036289" y="24969"/>
                  <a:pt x="3208835" y="154379"/>
                </a:cubicBezTo>
                <a:cubicBezTo>
                  <a:pt x="3235706" y="174532"/>
                  <a:pt x="3256336" y="201880"/>
                  <a:pt x="3280087" y="225631"/>
                </a:cubicBezTo>
                <a:lnTo>
                  <a:pt x="3327588" y="273133"/>
                </a:lnTo>
                <a:lnTo>
                  <a:pt x="3375090" y="320634"/>
                </a:lnTo>
                <a:cubicBezTo>
                  <a:pt x="3383007" y="336468"/>
                  <a:pt x="3389458" y="353123"/>
                  <a:pt x="3398840" y="368135"/>
                </a:cubicBezTo>
                <a:cubicBezTo>
                  <a:pt x="3409330" y="384919"/>
                  <a:pt x="3422962" y="399531"/>
                  <a:pt x="3434466" y="415636"/>
                </a:cubicBezTo>
                <a:cubicBezTo>
                  <a:pt x="3442762" y="427250"/>
                  <a:pt x="3450300" y="439387"/>
                  <a:pt x="3458217" y="451262"/>
                </a:cubicBezTo>
                <a:cubicBezTo>
                  <a:pt x="3462175" y="463137"/>
                  <a:pt x="3470092" y="474370"/>
                  <a:pt x="3470092" y="486888"/>
                </a:cubicBezTo>
                <a:cubicBezTo>
                  <a:pt x="3470092" y="593839"/>
                  <a:pt x="3465103" y="700793"/>
                  <a:pt x="3458217" y="807522"/>
                </a:cubicBezTo>
                <a:cubicBezTo>
                  <a:pt x="3457166" y="823809"/>
                  <a:pt x="3449882" y="839091"/>
                  <a:pt x="3446341" y="855023"/>
                </a:cubicBezTo>
                <a:cubicBezTo>
                  <a:pt x="3441962" y="874727"/>
                  <a:pt x="3438844" y="894696"/>
                  <a:pt x="3434466" y="914400"/>
                </a:cubicBezTo>
                <a:cubicBezTo>
                  <a:pt x="3425034" y="956847"/>
                  <a:pt x="3422584" y="971413"/>
                  <a:pt x="3398840" y="1009403"/>
                </a:cubicBezTo>
                <a:cubicBezTo>
                  <a:pt x="3338752" y="1105543"/>
                  <a:pt x="3389415" y="1013037"/>
                  <a:pt x="3327588" y="1092530"/>
                </a:cubicBezTo>
                <a:cubicBezTo>
                  <a:pt x="3310063" y="1115062"/>
                  <a:pt x="3297214" y="1140946"/>
                  <a:pt x="3280087" y="1163782"/>
                </a:cubicBezTo>
                <a:lnTo>
                  <a:pt x="3208835" y="1258784"/>
                </a:lnTo>
                <a:cubicBezTo>
                  <a:pt x="3181167" y="1295674"/>
                  <a:pt x="3183854" y="1304076"/>
                  <a:pt x="3149458" y="1341912"/>
                </a:cubicBezTo>
                <a:cubicBezTo>
                  <a:pt x="3123098" y="1370908"/>
                  <a:pt x="3094040" y="1397330"/>
                  <a:pt x="3066331" y="1425039"/>
                </a:cubicBezTo>
                <a:lnTo>
                  <a:pt x="3030705" y="1460665"/>
                </a:lnTo>
                <a:cubicBezTo>
                  <a:pt x="3018830" y="1472540"/>
                  <a:pt x="3004395" y="1482317"/>
                  <a:pt x="2995079" y="1496291"/>
                </a:cubicBezTo>
                <a:cubicBezTo>
                  <a:pt x="2987162" y="1508166"/>
                  <a:pt x="2982069" y="1522519"/>
                  <a:pt x="2971328" y="1531917"/>
                </a:cubicBezTo>
                <a:cubicBezTo>
                  <a:pt x="2949846" y="1550714"/>
                  <a:pt x="2920261" y="1559234"/>
                  <a:pt x="2900077" y="1579418"/>
                </a:cubicBezTo>
                <a:cubicBezTo>
                  <a:pt x="2888202" y="1591293"/>
                  <a:pt x="2877353" y="1604293"/>
                  <a:pt x="2864451" y="1615044"/>
                </a:cubicBezTo>
                <a:cubicBezTo>
                  <a:pt x="2853487" y="1624181"/>
                  <a:pt x="2840368" y="1630400"/>
                  <a:pt x="2828825" y="1638795"/>
                </a:cubicBezTo>
                <a:cubicBezTo>
                  <a:pt x="2796812" y="1662078"/>
                  <a:pt x="2765490" y="1686296"/>
                  <a:pt x="2733822" y="1710047"/>
                </a:cubicBezTo>
                <a:cubicBezTo>
                  <a:pt x="2723808" y="1717558"/>
                  <a:pt x="2710232" y="1718483"/>
                  <a:pt x="2698196" y="1721922"/>
                </a:cubicBezTo>
                <a:cubicBezTo>
                  <a:pt x="2647521" y="1736400"/>
                  <a:pt x="2646407" y="1733431"/>
                  <a:pt x="2591318" y="1745673"/>
                </a:cubicBezTo>
                <a:cubicBezTo>
                  <a:pt x="2575386" y="1749214"/>
                  <a:pt x="2559651" y="1753590"/>
                  <a:pt x="2543817" y="1757548"/>
                </a:cubicBezTo>
                <a:cubicBezTo>
                  <a:pt x="2440897" y="1753590"/>
                  <a:pt x="2337826" y="1752524"/>
                  <a:pt x="2235058" y="1745673"/>
                </a:cubicBezTo>
                <a:cubicBezTo>
                  <a:pt x="2201978" y="1743468"/>
                  <a:pt x="2167885" y="1725949"/>
                  <a:pt x="2140056" y="1710047"/>
                </a:cubicBezTo>
                <a:cubicBezTo>
                  <a:pt x="2127664" y="1702966"/>
                  <a:pt x="2115394" y="1695433"/>
                  <a:pt x="2104430" y="1686296"/>
                </a:cubicBezTo>
                <a:cubicBezTo>
                  <a:pt x="2013002" y="1610105"/>
                  <a:pt x="2121624" y="1685882"/>
                  <a:pt x="2033178" y="1626920"/>
                </a:cubicBezTo>
                <a:cubicBezTo>
                  <a:pt x="2005777" y="1544716"/>
                  <a:pt x="2044274" y="1635907"/>
                  <a:pt x="1985677" y="1567543"/>
                </a:cubicBezTo>
                <a:cubicBezTo>
                  <a:pt x="1970656" y="1550018"/>
                  <a:pt x="1964222" y="1526385"/>
                  <a:pt x="1950051" y="1508166"/>
                </a:cubicBezTo>
                <a:cubicBezTo>
                  <a:pt x="1936303" y="1490491"/>
                  <a:pt x="1917122" y="1477667"/>
                  <a:pt x="1902549" y="1460665"/>
                </a:cubicBezTo>
                <a:cubicBezTo>
                  <a:pt x="1849767" y="1399087"/>
                  <a:pt x="1911789" y="1447033"/>
                  <a:pt x="1843173" y="1401288"/>
                </a:cubicBezTo>
                <a:cubicBezTo>
                  <a:pt x="1835256" y="1389413"/>
                  <a:pt x="1828559" y="1376626"/>
                  <a:pt x="1819422" y="1365662"/>
                </a:cubicBezTo>
                <a:cubicBezTo>
                  <a:pt x="1784540" y="1323804"/>
                  <a:pt x="1762199" y="1315638"/>
                  <a:pt x="1712544" y="1282535"/>
                </a:cubicBezTo>
                <a:cubicBezTo>
                  <a:pt x="1684280" y="1263692"/>
                  <a:pt x="1646193" y="1237484"/>
                  <a:pt x="1617541" y="1223158"/>
                </a:cubicBezTo>
                <a:cubicBezTo>
                  <a:pt x="1606345" y="1217560"/>
                  <a:pt x="1593111" y="1216881"/>
                  <a:pt x="1581915" y="1211283"/>
                </a:cubicBezTo>
                <a:cubicBezTo>
                  <a:pt x="1550024" y="1195337"/>
                  <a:pt x="1502883" y="1163898"/>
                  <a:pt x="1475038" y="1140031"/>
                </a:cubicBezTo>
                <a:cubicBezTo>
                  <a:pt x="1462287" y="1129101"/>
                  <a:pt x="1454433" y="1111916"/>
                  <a:pt x="1439412" y="1104405"/>
                </a:cubicBezTo>
                <a:cubicBezTo>
                  <a:pt x="1431114" y="1100256"/>
                  <a:pt x="1310846" y="1080999"/>
                  <a:pt x="1308783" y="1080655"/>
                </a:cubicBezTo>
                <a:cubicBezTo>
                  <a:pt x="1296908" y="1076696"/>
                  <a:pt x="1285675" y="1068779"/>
                  <a:pt x="1273157" y="1068779"/>
                </a:cubicBezTo>
                <a:cubicBezTo>
                  <a:pt x="1102333" y="1068779"/>
                  <a:pt x="1096607" y="1072475"/>
                  <a:pt x="976274" y="1092530"/>
                </a:cubicBezTo>
                <a:cubicBezTo>
                  <a:pt x="960440" y="1100447"/>
                  <a:pt x="944143" y="1107498"/>
                  <a:pt x="928773" y="1116281"/>
                </a:cubicBezTo>
                <a:cubicBezTo>
                  <a:pt x="916381" y="1123362"/>
                  <a:pt x="905912" y="1133648"/>
                  <a:pt x="893147" y="1140031"/>
                </a:cubicBezTo>
                <a:cubicBezTo>
                  <a:pt x="881951" y="1145629"/>
                  <a:pt x="869396" y="1147948"/>
                  <a:pt x="857521" y="1151907"/>
                </a:cubicBezTo>
                <a:cubicBezTo>
                  <a:pt x="801712" y="1207716"/>
                  <a:pt x="835868" y="1178218"/>
                  <a:pt x="750643" y="1235034"/>
                </a:cubicBezTo>
                <a:cubicBezTo>
                  <a:pt x="714866" y="1258885"/>
                  <a:pt x="709699" y="1264456"/>
                  <a:pt x="667515" y="1282535"/>
                </a:cubicBezTo>
                <a:cubicBezTo>
                  <a:pt x="656010" y="1287466"/>
                  <a:pt x="644237" y="1292352"/>
                  <a:pt x="631890" y="1294410"/>
                </a:cubicBezTo>
                <a:cubicBezTo>
                  <a:pt x="596532" y="1300303"/>
                  <a:pt x="560638" y="1302327"/>
                  <a:pt x="525012" y="1306286"/>
                </a:cubicBezTo>
                <a:cubicBezTo>
                  <a:pt x="433968" y="1302327"/>
                  <a:pt x="342409" y="1304856"/>
                  <a:pt x="251879" y="1294410"/>
                </a:cubicBezTo>
                <a:cubicBezTo>
                  <a:pt x="237701" y="1292774"/>
                  <a:pt x="226920" y="1280142"/>
                  <a:pt x="216253" y="1270660"/>
                </a:cubicBezTo>
                <a:cubicBezTo>
                  <a:pt x="67779" y="1138684"/>
                  <a:pt x="192157" y="1248870"/>
                  <a:pt x="121251" y="1163782"/>
                </a:cubicBezTo>
                <a:cubicBezTo>
                  <a:pt x="110500" y="1150880"/>
                  <a:pt x="95387" y="1141822"/>
                  <a:pt x="85625" y="1128156"/>
                </a:cubicBezTo>
                <a:cubicBezTo>
                  <a:pt x="75335" y="1113751"/>
                  <a:pt x="70657" y="1096025"/>
                  <a:pt x="61874" y="1080655"/>
                </a:cubicBezTo>
                <a:cubicBezTo>
                  <a:pt x="54793" y="1068263"/>
                  <a:pt x="46040" y="1056904"/>
                  <a:pt x="38123" y="1045029"/>
                </a:cubicBezTo>
                <a:cubicBezTo>
                  <a:pt x="15864" y="978249"/>
                  <a:pt x="6351" y="963872"/>
                  <a:pt x="2497" y="890649"/>
                </a:cubicBezTo>
                <a:cubicBezTo>
                  <a:pt x="0" y="843213"/>
                  <a:pt x="2498" y="835231"/>
                  <a:pt x="14373" y="783771"/>
                </a:cubicBezTo>
                <a:close/>
              </a:path>
            </a:pathLst>
          </a:custGeom>
          <a:solidFill>
            <a:srgbClr val="92D050">
              <a:alpha val="2784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159378" y="1681147"/>
            <a:ext cx="3144838" cy="3502025"/>
            <a:chOff x="615948" y="1824023"/>
            <a:chExt cx="3144838" cy="3502025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901698" y="2254236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687636" y="26114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475036" y="18240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15948" y="4897423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473198" y="29686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0261" y="35401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402011" y="34877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01761" y="43259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16136" y="3397235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901948" y="4111611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687636" y="5040298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cxnSp>
        <p:nvCxnSpPr>
          <p:cNvPr id="20" name="Straight Arrow Connector 58"/>
          <p:cNvCxnSpPr>
            <a:cxnSpLocks noChangeShapeType="1"/>
          </p:cNvCxnSpPr>
          <p:nvPr/>
        </p:nvCxnSpPr>
        <p:spPr bwMode="auto">
          <a:xfrm rot="5400000">
            <a:off x="5437191" y="1943084"/>
            <a:ext cx="319087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59"/>
          <p:cNvCxnSpPr>
            <a:cxnSpLocks noChangeShapeType="1"/>
          </p:cNvCxnSpPr>
          <p:nvPr/>
        </p:nvCxnSpPr>
        <p:spPr bwMode="auto">
          <a:xfrm rot="16200000" flipH="1">
            <a:off x="7866860" y="1531127"/>
            <a:ext cx="146050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80"/>
          <p:cNvCxnSpPr>
            <a:cxnSpLocks noChangeShapeType="1"/>
          </p:cNvCxnSpPr>
          <p:nvPr/>
        </p:nvCxnSpPr>
        <p:spPr bwMode="auto">
          <a:xfrm rot="16200000" flipH="1">
            <a:off x="7223129" y="2317734"/>
            <a:ext cx="247650" cy="53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3" name="Picture 8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6566" y="1539859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1128" y="1325547"/>
            <a:ext cx="177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1066" y="1968484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88316" y="4040172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57"/>
          <p:cNvCxnSpPr>
            <a:cxnSpLocks noChangeShapeType="1"/>
          </p:cNvCxnSpPr>
          <p:nvPr/>
        </p:nvCxnSpPr>
        <p:spPr bwMode="auto">
          <a:xfrm rot="5400000">
            <a:off x="5148266" y="5172059"/>
            <a:ext cx="28575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66"/>
          <p:cNvCxnSpPr>
            <a:cxnSpLocks noChangeShapeType="1"/>
          </p:cNvCxnSpPr>
          <p:nvPr/>
        </p:nvCxnSpPr>
        <p:spPr bwMode="auto">
          <a:xfrm rot="5400000">
            <a:off x="7184235" y="5350653"/>
            <a:ext cx="357187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9" name="Picture 9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3628" y="5326047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2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5316" y="5540359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94"/>
          <p:cNvCxnSpPr>
            <a:cxnSpLocks noChangeShapeType="1"/>
          </p:cNvCxnSpPr>
          <p:nvPr/>
        </p:nvCxnSpPr>
        <p:spPr bwMode="auto">
          <a:xfrm>
            <a:off x="7731128" y="4111609"/>
            <a:ext cx="357188" cy="8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5618959" y="2426478"/>
            <a:ext cx="511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20"/>
          <p:cNvCxnSpPr>
            <a:cxnSpLocks noChangeShapeType="1"/>
          </p:cNvCxnSpPr>
          <p:nvPr/>
        </p:nvCxnSpPr>
        <p:spPr bwMode="auto">
          <a:xfrm rot="5400000">
            <a:off x="7546978" y="1895460"/>
            <a:ext cx="542925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7394579" y="2793984"/>
            <a:ext cx="6731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25"/>
          <p:cNvCxnSpPr>
            <a:cxnSpLocks noChangeShapeType="1"/>
          </p:cNvCxnSpPr>
          <p:nvPr/>
        </p:nvCxnSpPr>
        <p:spPr bwMode="auto">
          <a:xfrm rot="5400000">
            <a:off x="7699379" y="3621071"/>
            <a:ext cx="37941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26"/>
          <p:cNvCxnSpPr>
            <a:cxnSpLocks noChangeShapeType="1"/>
          </p:cNvCxnSpPr>
          <p:nvPr/>
        </p:nvCxnSpPr>
        <p:spPr bwMode="auto">
          <a:xfrm rot="5400000">
            <a:off x="6797679" y="2819384"/>
            <a:ext cx="582612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296822" y="3034490"/>
            <a:ext cx="327025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Straight Arrow Connector 28"/>
          <p:cNvCxnSpPr>
            <a:cxnSpLocks noChangeShapeType="1"/>
          </p:cNvCxnSpPr>
          <p:nvPr/>
        </p:nvCxnSpPr>
        <p:spPr bwMode="auto">
          <a:xfrm rot="5400000">
            <a:off x="7159628" y="4468797"/>
            <a:ext cx="642938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9"/>
          <p:cNvCxnSpPr>
            <a:cxnSpLocks noChangeShapeType="1"/>
          </p:cNvCxnSpPr>
          <p:nvPr/>
        </p:nvCxnSpPr>
        <p:spPr bwMode="auto">
          <a:xfrm rot="5400000">
            <a:off x="6083303" y="3605197"/>
            <a:ext cx="725488" cy="51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40"/>
          <p:cNvCxnSpPr>
            <a:cxnSpLocks noChangeShapeType="1"/>
          </p:cNvCxnSpPr>
          <p:nvPr/>
        </p:nvCxnSpPr>
        <p:spPr bwMode="auto">
          <a:xfrm rot="5400000">
            <a:off x="5052222" y="2861453"/>
            <a:ext cx="1000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1"/>
          <p:cNvCxnSpPr>
            <a:cxnSpLocks noChangeShapeType="1"/>
          </p:cNvCxnSpPr>
          <p:nvPr/>
        </p:nvCxnSpPr>
        <p:spPr bwMode="auto">
          <a:xfrm rot="5400000">
            <a:off x="4873628" y="4111609"/>
            <a:ext cx="1071563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51"/>
          <p:cNvCxnSpPr>
            <a:cxnSpLocks noChangeShapeType="1"/>
          </p:cNvCxnSpPr>
          <p:nvPr/>
        </p:nvCxnSpPr>
        <p:spPr bwMode="auto">
          <a:xfrm rot="5400000">
            <a:off x="5511803" y="4319572"/>
            <a:ext cx="36830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6475416" y="4141772"/>
            <a:ext cx="469900" cy="1041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516566" y="357166"/>
            <a:ext cx="2341582" cy="1487493"/>
            <a:chOff x="928662" y="887405"/>
            <a:chExt cx="2000250" cy="1255711"/>
          </a:xfrm>
          <a:solidFill>
            <a:schemeClr val="bg1"/>
          </a:solidFill>
        </p:grpSpPr>
        <p:sp>
          <p:nvSpPr>
            <p:cNvPr id="50" name="Oval Callout 28"/>
            <p:cNvSpPr>
              <a:spLocks noChangeArrowheads="1"/>
            </p:cNvSpPr>
            <p:nvPr/>
          </p:nvSpPr>
          <p:spPr bwMode="auto">
            <a:xfrm>
              <a:off x="928662" y="887405"/>
              <a:ext cx="2000250" cy="1255711"/>
            </a:xfrm>
            <a:prstGeom prst="wedgeEllipseCallout">
              <a:avLst>
                <a:gd name="adj1" fmla="val -25838"/>
                <a:gd name="adj2" fmla="val 67579"/>
              </a:avLst>
            </a:prstGeom>
            <a:grpFill/>
            <a:ln w="3492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1" name="Text Box 55"/>
            <p:cNvSpPr txBox="1">
              <a:spLocks noChangeArrowheads="1"/>
            </p:cNvSpPr>
            <p:nvPr/>
          </p:nvSpPr>
          <p:spPr bwMode="auto">
            <a:xfrm>
              <a:off x="1118034" y="1240054"/>
              <a:ext cx="1646403" cy="54746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  <a:t>Source Coding Problem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1692275" y="6134081"/>
            <a:ext cx="2563813" cy="396875"/>
          </a:xfrm>
        </p:spPr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87438" y="4983184"/>
            <a:ext cx="3022600" cy="831850"/>
            <a:chOff x="589" y="3203"/>
            <a:chExt cx="1904" cy="524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89" y="3203"/>
              <a:ext cx="1905" cy="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CC0000"/>
                  </a:solidFill>
                  <a:latin typeface="Arial" pitchFamily="34" charset="0"/>
                </a:rPr>
                <a:t>Different properties!</a:t>
              </a:r>
              <a:r>
                <a:rPr lang="en-GB" sz="1800" b="1">
                  <a:solidFill>
                    <a:srgbClr val="000099"/>
                  </a:solidFill>
                  <a:latin typeface="Arial" pitchFamily="34" charset="0"/>
                </a:rPr>
                <a:t> </a:t>
              </a:r>
              <a:r>
                <a:rPr lang="en-GB" sz="1800">
                  <a:solidFill>
                    <a:srgbClr val="000099"/>
                  </a:solidFill>
                  <a:latin typeface="Arial" pitchFamily="34" charset="0"/>
                </a:rPr>
                <a:t> </a:t>
              </a:r>
            </a:p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>
                <a:solidFill>
                  <a:srgbClr val="000099"/>
                </a:solidFill>
                <a:latin typeface="Arial" pitchFamily="34" charset="0"/>
              </a:endParaRPr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2086" y="3271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rgbClr val="CC0000"/>
            </a:solidFill>
            <a:ln w="9525">
              <a:noFill/>
              <a:round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04013" y="3867171"/>
            <a:ext cx="73025" cy="1044575"/>
          </a:xfrm>
          <a:prstGeom prst="rect">
            <a:avLst/>
          </a:prstGeom>
          <a:solidFill>
            <a:srgbClr val="FF0000"/>
          </a:solidFill>
          <a:ln w="1908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>
              <a:latin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38713" y="3867171"/>
            <a:ext cx="73025" cy="1044575"/>
          </a:xfrm>
          <a:prstGeom prst="rect">
            <a:avLst/>
          </a:prstGeom>
          <a:solidFill>
            <a:srgbClr val="FF0000"/>
          </a:solidFill>
          <a:ln w="1908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>
              <a:latin typeface="Arial" pitchFamily="34" charset="0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19166" y="133329"/>
            <a:ext cx="79248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Intuition/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Key Idea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90595" y="571480"/>
            <a:ext cx="48244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8000"/>
                </a:solidFill>
                <a:latin typeface="Arial" pitchFamily="34" charset="0"/>
              </a:rPr>
              <a:t>Periodical cicadas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11288" y="985860"/>
            <a:ext cx="5148262" cy="24797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66700" indent="-266700" algn="l">
              <a:lnSpc>
                <a:spcPct val="75000"/>
              </a:lnSpc>
              <a:spcBef>
                <a:spcPts val="1500"/>
              </a:spcBef>
              <a:buClr>
                <a:srgbClr val="333333"/>
              </a:buClr>
              <a:buFont typeface="Times New Roman" pitchFamily="18" charset="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Plant feeding insect</a:t>
            </a:r>
          </a:p>
          <a:p>
            <a:pPr marL="266700" indent="-266700" algn="l">
              <a:lnSpc>
                <a:spcPct val="75000"/>
              </a:lnSpc>
              <a:spcBef>
                <a:spcPts val="1500"/>
              </a:spcBef>
              <a:buClr>
                <a:srgbClr val="333333"/>
              </a:buClr>
              <a:buFont typeface="Times New Roman" pitchFamily="18" charset="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Spend most of their live below ground</a:t>
            </a:r>
          </a:p>
          <a:p>
            <a:pPr marL="266700" indent="-266700" algn="l">
              <a:lnSpc>
                <a:spcPct val="75000"/>
              </a:lnSpc>
              <a:spcBef>
                <a:spcPts val="1500"/>
              </a:spcBef>
              <a:buClr>
                <a:srgbClr val="333333"/>
              </a:buClr>
              <a:buFont typeface="Times New Roman" pitchFamily="18" charset="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Emerge synchronized to breed</a:t>
            </a:r>
          </a:p>
          <a:p>
            <a:pPr marL="266700" indent="-266700" algn="l">
              <a:lnSpc>
                <a:spcPct val="75000"/>
              </a:lnSpc>
              <a:spcBef>
                <a:spcPts val="1500"/>
              </a:spcBef>
              <a:buClr>
                <a:srgbClr val="333333"/>
              </a:buClr>
              <a:buFont typeface="Times New Roman" pitchFamily="18" charset="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Live cycle is periodic and a prime number of years (species with 5, 7,13,17 years) </a:t>
            </a:r>
          </a:p>
          <a:p>
            <a:pPr marL="266700" indent="-266700" algn="l">
              <a:lnSpc>
                <a:spcPct val="75000"/>
              </a:lnSpc>
              <a:spcBef>
                <a:spcPts val="1500"/>
              </a:spcBef>
              <a:buClr>
                <a:srgbClr val="333333"/>
              </a:buClr>
              <a:buFont typeface="Times New Roman" pitchFamily="18" charset="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Species compete for the same food and want to avoid each other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6213" y="950934"/>
            <a:ext cx="1690687" cy="241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016000" y="4264046"/>
            <a:ext cx="8134350" cy="815975"/>
            <a:chOff x="544" y="2750"/>
            <a:chExt cx="5124" cy="514"/>
          </a:xfrm>
        </p:grpSpPr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4" y="2750"/>
              <a:ext cx="4770" cy="3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53" y="3090"/>
              <a:ext cx="816" cy="1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1123950" y="3940196"/>
            <a:ext cx="5794375" cy="465138"/>
            <a:chOff x="612" y="2546"/>
            <a:chExt cx="3650" cy="293"/>
          </a:xfrm>
        </p:grpSpPr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612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263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3651" y="2546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039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426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814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202" y="2568"/>
              <a:ext cx="1" cy="272"/>
            </a:xfrm>
            <a:prstGeom prst="line">
              <a:avLst/>
            </a:prstGeom>
            <a:noFill/>
            <a:ln w="1908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1123950" y="4406921"/>
            <a:ext cx="6443663" cy="503238"/>
            <a:chOff x="612" y="2840"/>
            <a:chExt cx="4059" cy="317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612" y="2885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1406" y="2862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222" y="2862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3039" y="2839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4672" y="2862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3855" y="2839"/>
              <a:ext cx="1" cy="274"/>
            </a:xfrm>
            <a:prstGeom prst="line">
              <a:avLst/>
            </a:prstGeom>
            <a:noFill/>
            <a:ln w="1908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1123950" y="3975121"/>
            <a:ext cx="6443663" cy="430213"/>
            <a:chOff x="612" y="2568"/>
            <a:chExt cx="4059" cy="271"/>
          </a:xfrm>
        </p:grpSpPr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612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1088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1610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109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2631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129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3651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4672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4150" y="2568"/>
              <a:ext cx="1" cy="27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  <p:grpSp>
        <p:nvGrpSpPr>
          <p:cNvPr id="44" name="Group 38"/>
          <p:cNvGrpSpPr>
            <a:grpSpLocks/>
          </p:cNvGrpSpPr>
          <p:nvPr/>
        </p:nvGrpSpPr>
        <p:grpSpPr bwMode="auto">
          <a:xfrm>
            <a:off x="1123950" y="4406921"/>
            <a:ext cx="5614988" cy="503238"/>
            <a:chOff x="612" y="2840"/>
            <a:chExt cx="3537" cy="317"/>
          </a:xfrm>
        </p:grpSpPr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12" y="2862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flipV="1">
              <a:off x="1315" y="2839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018" y="2839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 flipV="1">
              <a:off x="2721" y="2839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 flipV="1">
              <a:off x="3447" y="2839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4150" y="2839"/>
              <a:ext cx="1" cy="297"/>
            </a:xfrm>
            <a:prstGeom prst="line">
              <a:avLst/>
            </a:prstGeom>
            <a:noFill/>
            <a:ln w="19080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944563" y="3435371"/>
            <a:ext cx="4606925" cy="396875"/>
            <a:chOff x="499" y="2228"/>
            <a:chExt cx="2902" cy="250"/>
          </a:xfrm>
        </p:grpSpPr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99" y="2228"/>
              <a:ext cx="975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6600"/>
                  </a:solidFill>
                  <a:latin typeface="Arial" pitchFamily="34" charset="0"/>
                </a:rPr>
                <a:t>Example 1:</a:t>
              </a:r>
              <a:r>
                <a:rPr lang="en-GB" sz="2000" b="1">
                  <a:solidFill>
                    <a:srgbClr val="339933"/>
                  </a:solidFill>
                  <a:latin typeface="Arial" pitchFamily="34" charset="0"/>
                </a:rPr>
                <a:t> </a:t>
              </a:r>
            </a:p>
          </p:txBody>
        </p:sp>
        <p:pic>
          <p:nvPicPr>
            <p:cNvPr id="53" name="Picture 4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66" y="2296"/>
              <a:ext cx="1936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54" name="Group 48"/>
          <p:cNvGrpSpPr>
            <a:grpSpLocks/>
          </p:cNvGrpSpPr>
          <p:nvPr/>
        </p:nvGrpSpPr>
        <p:grpSpPr bwMode="auto">
          <a:xfrm>
            <a:off x="944563" y="3435371"/>
            <a:ext cx="4606925" cy="396875"/>
            <a:chOff x="499" y="2228"/>
            <a:chExt cx="2902" cy="250"/>
          </a:xfrm>
        </p:grpSpPr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499" y="2228"/>
              <a:ext cx="975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6600"/>
                  </a:solidFill>
                  <a:latin typeface="Arial" pitchFamily="34" charset="0"/>
                </a:rPr>
                <a:t>Example 2:</a:t>
              </a:r>
              <a:r>
                <a:rPr lang="en-GB" sz="2000" b="1">
                  <a:solidFill>
                    <a:srgbClr val="339933"/>
                  </a:solidFill>
                  <a:latin typeface="Arial" pitchFamily="34" charset="0"/>
                </a:rPr>
                <a:t> </a:t>
              </a:r>
            </a:p>
          </p:txBody>
        </p:sp>
        <p:pic>
          <p:nvPicPr>
            <p:cNvPr id="56" name="Picture 5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66" y="2296"/>
              <a:ext cx="1936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57" name="Group 51"/>
          <p:cNvGrpSpPr>
            <a:grpSpLocks/>
          </p:cNvGrpSpPr>
          <p:nvPr/>
        </p:nvGrpSpPr>
        <p:grpSpPr bwMode="auto">
          <a:xfrm>
            <a:off x="4111625" y="5019696"/>
            <a:ext cx="1763713" cy="358775"/>
            <a:chOff x="2494" y="3226"/>
            <a:chExt cx="1111" cy="226"/>
          </a:xfrm>
        </p:grpSpPr>
        <p:sp>
          <p:nvSpPr>
            <p:cNvPr id="58" name="AutoShape 52"/>
            <p:cNvSpPr>
              <a:spLocks noChangeArrowheads="1"/>
            </p:cNvSpPr>
            <p:nvPr/>
          </p:nvSpPr>
          <p:spPr bwMode="auto">
            <a:xfrm>
              <a:off x="2494" y="3226"/>
              <a:ext cx="1112" cy="227"/>
            </a:xfrm>
            <a:prstGeom prst="flowChartAlternateProcess">
              <a:avLst/>
            </a:prstGeom>
            <a:solidFill>
              <a:srgbClr val="FFFFFF"/>
            </a:solidFill>
            <a:ln w="19080">
              <a:solidFill>
                <a:srgbClr val="FF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  <p:pic>
          <p:nvPicPr>
            <p:cNvPr id="59" name="Picture 5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17" y="3271"/>
              <a:ext cx="998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60" name="Group 54"/>
          <p:cNvGrpSpPr>
            <a:grpSpLocks/>
          </p:cNvGrpSpPr>
          <p:nvPr/>
        </p:nvGrpSpPr>
        <p:grpSpPr bwMode="auto">
          <a:xfrm>
            <a:off x="5948363" y="5019696"/>
            <a:ext cx="1763712" cy="358775"/>
            <a:chOff x="3651" y="3226"/>
            <a:chExt cx="1111" cy="226"/>
          </a:xfrm>
        </p:grpSpPr>
        <p:sp>
          <p:nvSpPr>
            <p:cNvPr id="61" name="AutoShape 55"/>
            <p:cNvSpPr>
              <a:spLocks noChangeArrowheads="1"/>
            </p:cNvSpPr>
            <p:nvPr/>
          </p:nvSpPr>
          <p:spPr bwMode="auto">
            <a:xfrm>
              <a:off x="3651" y="3226"/>
              <a:ext cx="1112" cy="227"/>
            </a:xfrm>
            <a:prstGeom prst="flowChartAlternateProcess">
              <a:avLst/>
            </a:prstGeom>
            <a:solidFill>
              <a:srgbClr val="FFFFFF"/>
            </a:solidFill>
            <a:ln w="19080">
              <a:solidFill>
                <a:srgbClr val="FF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  <p:pic>
          <p:nvPicPr>
            <p:cNvPr id="62" name="Picture 5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96" y="3271"/>
              <a:ext cx="1020" cy="1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768976" y="5413358"/>
            <a:ext cx="2963863" cy="1301751"/>
            <a:chOff x="3538" y="3555"/>
            <a:chExt cx="1867" cy="820"/>
          </a:xfrm>
        </p:grpSpPr>
        <p:sp>
          <p:nvSpPr>
            <p:cNvPr id="64" name="AutoShape 63"/>
            <p:cNvSpPr>
              <a:spLocks noChangeArrowheads="1"/>
            </p:cNvSpPr>
            <p:nvPr/>
          </p:nvSpPr>
          <p:spPr bwMode="auto">
            <a:xfrm flipH="1">
              <a:off x="3538" y="3700"/>
              <a:ext cx="340" cy="13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909" y="3555"/>
              <a:ext cx="1496" cy="8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6600"/>
                  </a:solidFill>
                  <a:latin typeface="Arial" pitchFamily="34" charset="0"/>
                </a:rPr>
                <a:t>Diophantine equation</a:t>
              </a:r>
            </a:p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 b="1" dirty="0">
                <a:solidFill>
                  <a:srgbClr val="006600"/>
                </a:solidFill>
                <a:latin typeface="Arial" pitchFamily="34" charset="0"/>
              </a:endParaRPr>
            </a:p>
          </p:txBody>
        </p:sp>
      </p:grpSp>
      <p:grpSp>
        <p:nvGrpSpPr>
          <p:cNvPr id="66" name="Group 67"/>
          <p:cNvGrpSpPr>
            <a:grpSpLocks/>
          </p:cNvGrpSpPr>
          <p:nvPr/>
        </p:nvGrpSpPr>
        <p:grpSpPr bwMode="auto">
          <a:xfrm>
            <a:off x="1087438" y="5595959"/>
            <a:ext cx="4537075" cy="833437"/>
            <a:chOff x="589" y="3589"/>
            <a:chExt cx="2858" cy="525"/>
          </a:xfrm>
        </p:grpSpPr>
        <p:sp>
          <p:nvSpPr>
            <p:cNvPr id="67" name="Text Box 58"/>
            <p:cNvSpPr txBox="1">
              <a:spLocks noChangeArrowheads="1"/>
            </p:cNvSpPr>
            <p:nvPr/>
          </p:nvSpPr>
          <p:spPr bwMode="auto">
            <a:xfrm>
              <a:off x="589" y="3589"/>
              <a:ext cx="1905" cy="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6600"/>
                  </a:solidFill>
                  <a:latin typeface="Arial" pitchFamily="34" charset="0"/>
                </a:rPr>
                <a:t>Equation for solutions:</a:t>
              </a:r>
              <a:r>
                <a:rPr lang="en-GB" sz="1800" dirty="0">
                  <a:solidFill>
                    <a:srgbClr val="006600"/>
                  </a:solidFill>
                  <a:latin typeface="Arial" pitchFamily="34" charset="0"/>
                </a:rPr>
                <a:t> </a:t>
              </a:r>
            </a:p>
            <a:p>
              <a:pPr algn="l">
                <a:lnSpc>
                  <a:spcPct val="100000"/>
                </a:lnSpc>
                <a:spcBef>
                  <a:spcPts val="1500"/>
                </a:spcBef>
                <a:buClr>
                  <a:srgbClr val="339933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 dirty="0">
                <a:solidFill>
                  <a:srgbClr val="006600"/>
                </a:solidFill>
                <a:latin typeface="Arial" pitchFamily="34" charset="0"/>
              </a:endParaRPr>
            </a:p>
          </p:txBody>
        </p:sp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2154" y="3589"/>
              <a:ext cx="1293" cy="22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  <p:pic>
          <p:nvPicPr>
            <p:cNvPr id="69" name="Picture 66" descr="TP_tmp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245" y="3612"/>
              <a:ext cx="108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0" name="Date Placeholder 4"/>
          <p:cNvSpPr txBox="1">
            <a:spLocks/>
          </p:cNvSpPr>
          <p:nvPr/>
        </p:nvSpPr>
        <p:spPr bwMode="auto">
          <a:xfrm>
            <a:off x="1844675" y="6286481"/>
            <a:ext cx="2563813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PhD Seminar, December 2nd 2009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71" name="Footer Placeholder 3"/>
          <p:cNvSpPr>
            <a:spLocks noGrp="1"/>
          </p:cNvSpPr>
          <p:nvPr>
            <p:ph type="ftr" idx="10"/>
          </p:nvPr>
        </p:nvSpPr>
        <p:spPr>
          <a:xfrm>
            <a:off x="1258888" y="6294438"/>
            <a:ext cx="4752975" cy="303212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Scalable Coding Solutions for Wireless Sensor Networks, G. </a:t>
            </a:r>
            <a:r>
              <a:rPr lang="en-GB" dirty="0" err="1" smtClean="0"/>
              <a:t>Maierbacher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76263" y="1160463"/>
            <a:ext cx="6638925" cy="4657726"/>
            <a:chOff x="363" y="731"/>
            <a:chExt cx="4182" cy="2934"/>
          </a:xfrm>
        </p:grpSpPr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63" y="731"/>
              <a:ext cx="4182" cy="29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Times New Roman" pitchFamily="18" charset="0"/>
                <a:buBlip>
                  <a:blip r:embed="rId15"/>
                </a:buBlip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tx1"/>
                  </a:solidFill>
                  <a:latin typeface="Arial" pitchFamily="34" charset="0"/>
                </a:rPr>
                <a:t>Distributed source coding based on </a:t>
              </a:r>
              <a:r>
                <a:rPr lang="en-GB" sz="1800" b="1" dirty="0" smtClean="0">
                  <a:solidFill>
                    <a:schemeClr val="accent6"/>
                  </a:solidFill>
                  <a:latin typeface="Arial" pitchFamily="34" charset="0"/>
                </a:rPr>
                <a:t>Diophantine</a:t>
              </a:r>
              <a:r>
                <a:rPr lang="en-GB" sz="1800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br>
                <a:rPr lang="en-GB" sz="1800" dirty="0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GB" sz="1800" b="1" dirty="0" smtClean="0">
                  <a:solidFill>
                    <a:schemeClr val="accent6"/>
                  </a:solidFill>
                  <a:latin typeface="Arial" pitchFamily="34" charset="0"/>
                </a:rPr>
                <a:t>index-assignments</a:t>
              </a:r>
              <a:endParaRPr lang="en-GB" sz="1800" b="1" dirty="0">
                <a:solidFill>
                  <a:schemeClr val="accent6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Times New Roman" pitchFamily="18" charset="0"/>
                <a:buBlip>
                  <a:blip r:embed="rId15"/>
                </a:buBlip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 smtClean="0">
                  <a:solidFill>
                    <a:schemeClr val="accent6"/>
                  </a:solidFill>
                  <a:latin typeface="Arial" pitchFamily="34" charset="0"/>
                </a:rPr>
                <a:t>Properties:</a:t>
              </a: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</a:br>
              <a:endParaRPr lang="en-GB" sz="18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</a:br>
              <a:endParaRPr lang="en-GB" sz="18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/>
              </a:r>
              <a:b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</a:br>
              <a:endParaRPr lang="en-GB" sz="18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Times New Roman" pitchFamily="18" charset="0"/>
                <a:buBlip>
                  <a:blip r:embed="rId15"/>
                </a:buBlip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000000"/>
                  </a:solidFill>
                  <a:latin typeface="Arial" pitchFamily="34" charset="0"/>
                </a:rPr>
                <a:t>Characterized </a:t>
              </a: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</a:rPr>
                <a:t>by </a:t>
              </a:r>
              <a:r>
                <a:rPr lang="en-GB" sz="1800" dirty="0" smtClean="0">
                  <a:solidFill>
                    <a:srgbClr val="000000"/>
                  </a:solidFill>
                  <a:latin typeface="Arial" pitchFamily="34" charset="0"/>
                </a:rPr>
                <a:t>parameter</a:t>
              </a:r>
              <a:endParaRPr lang="en-GB" sz="18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1500"/>
                </a:spcBef>
                <a:buClr>
                  <a:srgbClr val="333333"/>
                </a:buClr>
                <a:buFont typeface="Times New Roman" pitchFamily="18" charset="0"/>
                <a:buBlip>
                  <a:blip r:embed="rId15"/>
                </a:buBlip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 smtClean="0">
                  <a:solidFill>
                    <a:schemeClr val="accent6"/>
                  </a:solidFill>
                  <a:latin typeface="Arial" pitchFamily="34" charset="0"/>
                </a:rPr>
                <a:t>Goal:</a:t>
              </a:r>
              <a:r>
                <a:rPr lang="en-GB" sz="1800" b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GB" sz="1800" dirty="0" smtClean="0">
                  <a:solidFill>
                    <a:srgbClr val="000000"/>
                  </a:solidFill>
                  <a:latin typeface="Arial" pitchFamily="34" charset="0"/>
                </a:rPr>
                <a:t>Jointly find                              to minimize decoding errors (distortion)</a:t>
              </a:r>
              <a:endParaRPr lang="en-GB" sz="18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8" name="Picture 10" descr="TP_tmp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746" y="3262"/>
              <a:ext cx="10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9750" y="398463"/>
            <a:ext cx="7924800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Diophantine Index-Assignments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3" descr="mappingCycli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37300" y="2168525"/>
            <a:ext cx="2555875" cy="2359025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48263" y="1838325"/>
            <a:ext cx="140493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" pitchFamily="34" charset="0"/>
              </a:rPr>
              <a:t>Example: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941388" y="2205038"/>
            <a:ext cx="4386262" cy="2124075"/>
            <a:chOff x="408" y="1412"/>
            <a:chExt cx="2763" cy="1338"/>
          </a:xfrm>
        </p:grpSpPr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>
              <a:off x="408" y="1480"/>
              <a:ext cx="2744" cy="127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>
                <a:latin typeface="Arial" pitchFamily="34" charset="0"/>
              </a:endParaRPr>
            </a:p>
          </p:txBody>
        </p: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476" y="1412"/>
              <a:ext cx="2695" cy="1217"/>
              <a:chOff x="476" y="1502"/>
              <a:chExt cx="2695" cy="1217"/>
            </a:xfrm>
          </p:grpSpPr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476" y="1502"/>
                <a:ext cx="2695" cy="110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1500"/>
                  </a:spcBef>
                  <a:buClr>
                    <a:srgbClr val="339933"/>
                  </a:buClr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/>
                </a:r>
                <a:b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</a:b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>Let       be the number of </a:t>
                </a:r>
                <a:r>
                  <a:rPr lang="en-GB" sz="1800" dirty="0" err="1">
                    <a:solidFill>
                      <a:srgbClr val="333333"/>
                    </a:solidFill>
                    <a:latin typeface="Arial" pitchFamily="34" charset="0"/>
                  </a:rPr>
                  <a:t>codewords</a:t>
                </a: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>     , </a:t>
                </a:r>
                <a: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  <a:t>                                      </a:t>
                </a:r>
                <a:b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</a:br>
                <a: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  <a:t/>
                </a:r>
                <a:b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</a:br>
                <a: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  <a:t>then </a:t>
                </a: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>all indices    </a:t>
                </a:r>
                <a:r>
                  <a:rPr lang="en-GB" sz="1800" dirty="0" smtClean="0">
                    <a:solidFill>
                      <a:srgbClr val="333333"/>
                    </a:solidFill>
                    <a:latin typeface="Arial" pitchFamily="34" charset="0"/>
                  </a:rPr>
                  <a:t>                          are </a:t>
                </a: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>mapped onto the same codeword      </a:t>
                </a:r>
                <a:b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</a:br>
                <a:r>
                  <a:rPr lang="en-GB" sz="1800" dirty="0">
                    <a:solidFill>
                      <a:srgbClr val="333333"/>
                    </a:solidFill>
                    <a:latin typeface="Arial" pitchFamily="34" charset="0"/>
                  </a:rPr>
                  <a:t>i.e.                                              .</a:t>
                </a:r>
              </a:p>
            </p:txBody>
          </p:sp>
          <p:pic>
            <p:nvPicPr>
              <p:cNvPr id="16" name="Picture 24" descr="TP_tmp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771" y="1729"/>
                <a:ext cx="2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25" descr="TP_tmp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2857" y="1752"/>
                <a:ext cx="195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28" descr="TP_tmp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47" y="1888"/>
                <a:ext cx="1428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29" descr="TP_tmp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525" y="2048"/>
                <a:ext cx="110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2" descr="TP_tmp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850" y="2543"/>
                <a:ext cx="1824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7920038" y="2924175"/>
            <a:ext cx="431800" cy="1368425"/>
          </a:xfrm>
          <a:prstGeom prst="ellips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>
              <a:latin typeface="Arial" pitchFamily="34" charset="0"/>
            </a:endParaRPr>
          </a:p>
        </p:txBody>
      </p:sp>
      <p:pic>
        <p:nvPicPr>
          <p:cNvPr id="24" name="Picture 3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80400" y="4221163"/>
            <a:ext cx="3349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857620" y="4714884"/>
            <a:ext cx="3349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5784850" y="2817813"/>
            <a:ext cx="623888" cy="1439862"/>
            <a:chOff x="3644" y="1752"/>
            <a:chExt cx="393" cy="907"/>
          </a:xfrm>
        </p:grpSpPr>
        <p:sp>
          <p:nvSpPr>
            <p:cNvPr id="27" name="Line 44"/>
            <p:cNvSpPr>
              <a:spLocks noChangeShapeType="1"/>
            </p:cNvSpPr>
            <p:nvPr/>
          </p:nvSpPr>
          <p:spPr bwMode="auto">
            <a:xfrm rot="10800000" flipH="1">
              <a:off x="3765" y="1752"/>
              <a:ext cx="27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grpSp>
          <p:nvGrpSpPr>
            <p:cNvPr id="28" name="Group 58"/>
            <p:cNvGrpSpPr>
              <a:grpSpLocks/>
            </p:cNvGrpSpPr>
            <p:nvPr/>
          </p:nvGrpSpPr>
          <p:grpSpPr bwMode="auto">
            <a:xfrm>
              <a:off x="3644" y="1911"/>
              <a:ext cx="393" cy="748"/>
              <a:chOff x="3644" y="1911"/>
              <a:chExt cx="393" cy="748"/>
            </a:xfrm>
          </p:grpSpPr>
          <p:pic>
            <p:nvPicPr>
              <p:cNvPr id="31" name="Picture 40" descr="TP_tmp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3644" y="2206"/>
                <a:ext cx="2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3901" y="1933"/>
                <a:ext cx="0" cy="704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arrow" w="lg" len="lg"/>
                <a:tailEnd type="arrow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  <p:sp>
            <p:nvSpPr>
              <p:cNvPr id="33" name="Line 45"/>
              <p:cNvSpPr>
                <a:spLocks noChangeShapeType="1"/>
              </p:cNvSpPr>
              <p:nvPr/>
            </p:nvSpPr>
            <p:spPr bwMode="auto">
              <a:xfrm rot="10800000" flipH="1">
                <a:off x="3765" y="1911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3765" y="2659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</p:grpSp>
        <p:pic>
          <p:nvPicPr>
            <p:cNvPr id="29" name="Picture 48" descr="TP_tmp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651" y="1774"/>
              <a:ext cx="135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3901" y="1752"/>
              <a:ext cx="0" cy="137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 type="none" w="lg" len="lg"/>
              <a:tailEnd type="arrow" w="lg" len="lg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  <p:grpSp>
        <p:nvGrpSpPr>
          <p:cNvPr id="35" name="Group 53"/>
          <p:cNvGrpSpPr>
            <a:grpSpLocks/>
          </p:cNvGrpSpPr>
          <p:nvPr/>
        </p:nvGrpSpPr>
        <p:grpSpPr bwMode="auto">
          <a:xfrm>
            <a:off x="5435600" y="2924175"/>
            <a:ext cx="3457575" cy="1422400"/>
            <a:chOff x="3424" y="1842"/>
            <a:chExt cx="2178" cy="896"/>
          </a:xfrm>
        </p:grpSpPr>
        <p:sp>
          <p:nvSpPr>
            <p:cNvPr id="36" name="AutoShape 50"/>
            <p:cNvSpPr>
              <a:spLocks noChangeAspect="1" noChangeArrowheads="1"/>
            </p:cNvSpPr>
            <p:nvPr/>
          </p:nvSpPr>
          <p:spPr bwMode="auto">
            <a:xfrm>
              <a:off x="3424" y="1842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  <p:sp>
          <p:nvSpPr>
            <p:cNvPr id="37" name="AutoShape 51"/>
            <p:cNvSpPr>
              <a:spLocks noChangeAspect="1" noChangeArrowheads="1"/>
            </p:cNvSpPr>
            <p:nvPr/>
          </p:nvSpPr>
          <p:spPr bwMode="auto">
            <a:xfrm>
              <a:off x="5307" y="2047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  <p:sp>
          <p:nvSpPr>
            <p:cNvPr id="38" name="AutoShape 52"/>
            <p:cNvSpPr>
              <a:spLocks noChangeAspect="1" noChangeArrowheads="1"/>
            </p:cNvSpPr>
            <p:nvPr/>
          </p:nvSpPr>
          <p:spPr bwMode="auto">
            <a:xfrm>
              <a:off x="3424" y="2591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5435600" y="3159125"/>
            <a:ext cx="3457575" cy="1422400"/>
            <a:chOff x="3424" y="1842"/>
            <a:chExt cx="2178" cy="896"/>
          </a:xfrm>
        </p:grpSpPr>
        <p:sp>
          <p:nvSpPr>
            <p:cNvPr id="40" name="AutoShape 55"/>
            <p:cNvSpPr>
              <a:spLocks noChangeAspect="1" noChangeArrowheads="1"/>
            </p:cNvSpPr>
            <p:nvPr/>
          </p:nvSpPr>
          <p:spPr bwMode="auto">
            <a:xfrm>
              <a:off x="3424" y="1842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  <p:sp>
          <p:nvSpPr>
            <p:cNvPr id="41" name="AutoShape 56"/>
            <p:cNvSpPr>
              <a:spLocks noChangeAspect="1" noChangeArrowheads="1"/>
            </p:cNvSpPr>
            <p:nvPr/>
          </p:nvSpPr>
          <p:spPr bwMode="auto">
            <a:xfrm>
              <a:off x="5307" y="2047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  <p:sp>
          <p:nvSpPr>
            <p:cNvPr id="42" name="AutoShape 57"/>
            <p:cNvSpPr>
              <a:spLocks noChangeAspect="1" noChangeArrowheads="1"/>
            </p:cNvSpPr>
            <p:nvPr/>
          </p:nvSpPr>
          <p:spPr bwMode="auto">
            <a:xfrm>
              <a:off x="3424" y="2591"/>
              <a:ext cx="295" cy="147"/>
            </a:xfrm>
            <a:prstGeom prst="rightArrow">
              <a:avLst>
                <a:gd name="adj1" fmla="val 50000"/>
                <a:gd name="adj2" fmla="val 50170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</a:endParaRPr>
            </a:p>
          </p:txBody>
        </p:sp>
      </p:grpSp>
      <p:grpSp>
        <p:nvGrpSpPr>
          <p:cNvPr id="43" name="Group 69"/>
          <p:cNvGrpSpPr>
            <a:grpSpLocks/>
          </p:cNvGrpSpPr>
          <p:nvPr/>
        </p:nvGrpSpPr>
        <p:grpSpPr bwMode="auto">
          <a:xfrm>
            <a:off x="5784850" y="2816225"/>
            <a:ext cx="623888" cy="1620838"/>
            <a:chOff x="3644" y="1774"/>
            <a:chExt cx="393" cy="1021"/>
          </a:xfrm>
        </p:grpSpPr>
        <p:sp>
          <p:nvSpPr>
            <p:cNvPr id="44" name="Line 61"/>
            <p:cNvSpPr>
              <a:spLocks noChangeShapeType="1"/>
            </p:cNvSpPr>
            <p:nvPr/>
          </p:nvSpPr>
          <p:spPr bwMode="auto">
            <a:xfrm rot="10800000" flipH="1">
              <a:off x="3765" y="1774"/>
              <a:ext cx="27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  <p:grpSp>
          <p:nvGrpSpPr>
            <p:cNvPr id="45" name="Group 62"/>
            <p:cNvGrpSpPr>
              <a:grpSpLocks/>
            </p:cNvGrpSpPr>
            <p:nvPr/>
          </p:nvGrpSpPr>
          <p:grpSpPr bwMode="auto">
            <a:xfrm>
              <a:off x="3644" y="2047"/>
              <a:ext cx="393" cy="748"/>
              <a:chOff x="3644" y="1911"/>
              <a:chExt cx="393" cy="748"/>
            </a:xfrm>
          </p:grpSpPr>
          <p:pic>
            <p:nvPicPr>
              <p:cNvPr id="48" name="Picture 63" descr="TP_tmp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3644" y="2206"/>
                <a:ext cx="2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" name="Line 64"/>
              <p:cNvSpPr>
                <a:spLocks noChangeShapeType="1"/>
              </p:cNvSpPr>
              <p:nvPr/>
            </p:nvSpPr>
            <p:spPr bwMode="auto">
              <a:xfrm>
                <a:off x="3901" y="1933"/>
                <a:ext cx="0" cy="704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arrow" w="lg" len="lg"/>
                <a:tailEnd type="arrow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  <p:sp>
            <p:nvSpPr>
              <p:cNvPr id="50" name="Line 65"/>
              <p:cNvSpPr>
                <a:spLocks noChangeShapeType="1"/>
              </p:cNvSpPr>
              <p:nvPr/>
            </p:nvSpPr>
            <p:spPr bwMode="auto">
              <a:xfrm rot="10800000" flipH="1">
                <a:off x="3765" y="1911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rot="10800000" flipH="1">
                <a:off x="3765" y="2659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pt-PT">
                  <a:latin typeface="Arial" pitchFamily="34" charset="0"/>
                </a:endParaRPr>
              </a:p>
            </p:txBody>
          </p:sp>
        </p:grpSp>
        <p:pic>
          <p:nvPicPr>
            <p:cNvPr id="46" name="Picture 67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651" y="1842"/>
              <a:ext cx="135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Line 68"/>
            <p:cNvSpPr>
              <a:spLocks noChangeShapeType="1"/>
            </p:cNvSpPr>
            <p:nvPr/>
          </p:nvSpPr>
          <p:spPr bwMode="auto">
            <a:xfrm>
              <a:off x="3901" y="1774"/>
              <a:ext cx="0" cy="25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 type="none" w="lg" len="lg"/>
              <a:tailEnd type="arrow" w="lg" len="lg"/>
            </a:ln>
            <a:effectLst/>
          </p:spPr>
          <p:txBody>
            <a:bodyPr/>
            <a:lstStyle/>
            <a:p>
              <a:endParaRPr lang="pt-PT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00710"/>
            <a:ext cx="7923213" cy="365125"/>
          </a:xfrm>
        </p:spPr>
        <p:txBody>
          <a:bodyPr/>
          <a:lstStyle/>
          <a:p>
            <a:r>
              <a:rPr lang="pt-PT" dirty="0" smtClean="0"/>
              <a:t>And it actually works...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pic>
        <p:nvPicPr>
          <p:cNvPr id="12" name="Picture 11" descr="plotForPresentationN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8394" y="928670"/>
            <a:ext cx="6429420" cy="5386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42908" y="2000240"/>
            <a:ext cx="4786346" cy="3429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ctr" defTabSz="457200" rtl="0" eaLnBrk="0" fontAlgn="base" latinLnBrk="0" hangingPunct="0">
              <a:lnSpc>
                <a:spcPct val="83000"/>
              </a:lnSpc>
              <a:spcBef>
                <a:spcPts val="450"/>
              </a:spcBef>
              <a:spcAft>
                <a:spcPct val="0"/>
              </a:spcAft>
              <a:buClr>
                <a:srgbClr val="FF7015"/>
              </a:buClr>
              <a:buSzPct val="110000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 Part III</a:t>
            </a:r>
            <a:r>
              <a:rPr lang="en-US" sz="4000" b="1" kern="0" baseline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:</a:t>
            </a:r>
          </a:p>
          <a:p>
            <a:pPr marL="341313" marR="0" lvl="0" indent="-341313" algn="ctr" defTabSz="457200" rtl="0" eaLnBrk="0" fontAlgn="base" latinLnBrk="0" hangingPunct="0">
              <a:lnSpc>
                <a:spcPct val="83000"/>
              </a:lnSpc>
              <a:spcBef>
                <a:spcPts val="450"/>
              </a:spcBef>
              <a:spcAft>
                <a:spcPct val="0"/>
              </a:spcAft>
              <a:buClr>
                <a:srgbClr val="FF7015"/>
              </a:buClr>
              <a:buSzPct val="110000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Joint </a:t>
            </a:r>
            <a:b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Source-Network Coding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122"/>
          <p:cNvSpPr>
            <a:spLocks noChangeArrowheads="1"/>
          </p:cNvSpPr>
          <p:nvPr/>
        </p:nvSpPr>
        <p:spPr bwMode="auto">
          <a:xfrm>
            <a:off x="5072066" y="1214422"/>
            <a:ext cx="3470275" cy="1757362"/>
          </a:xfrm>
          <a:custGeom>
            <a:avLst/>
            <a:gdLst>
              <a:gd name="T0" fmla="*/ 0 w 3470092"/>
              <a:gd name="T1" fmla="*/ 0 h 1757548"/>
              <a:gd name="T2" fmla="*/ 3470092 w 3470092"/>
              <a:gd name="T3" fmla="*/ 1757548 h 1757548"/>
            </a:gdLst>
            <a:ahLst/>
            <a:cxnLst/>
            <a:rect l="T0" t="T1" r="T2" b="T3"/>
            <a:pathLst>
              <a:path w="3470092" h="1757548">
                <a:moveTo>
                  <a:pt x="14373" y="783771"/>
                </a:moveTo>
                <a:cubicBezTo>
                  <a:pt x="26248" y="732311"/>
                  <a:pt x="44329" y="660344"/>
                  <a:pt x="73749" y="581891"/>
                </a:cubicBezTo>
                <a:cubicBezTo>
                  <a:pt x="78760" y="568527"/>
                  <a:pt x="89583" y="558140"/>
                  <a:pt x="97500" y="546265"/>
                </a:cubicBezTo>
                <a:cubicBezTo>
                  <a:pt x="101458" y="534390"/>
                  <a:pt x="103777" y="521835"/>
                  <a:pt x="109375" y="510639"/>
                </a:cubicBezTo>
                <a:cubicBezTo>
                  <a:pt x="115758" y="497873"/>
                  <a:pt x="127504" y="488131"/>
                  <a:pt x="133126" y="475013"/>
                </a:cubicBezTo>
                <a:cubicBezTo>
                  <a:pt x="139555" y="460012"/>
                  <a:pt x="139270" y="442794"/>
                  <a:pt x="145001" y="427512"/>
                </a:cubicBezTo>
                <a:cubicBezTo>
                  <a:pt x="151217" y="410936"/>
                  <a:pt x="162177" y="396447"/>
                  <a:pt x="168752" y="380010"/>
                </a:cubicBezTo>
                <a:cubicBezTo>
                  <a:pt x="184482" y="340686"/>
                  <a:pt x="190937" y="296700"/>
                  <a:pt x="216253" y="261257"/>
                </a:cubicBezTo>
                <a:cubicBezTo>
                  <a:pt x="230845" y="240828"/>
                  <a:pt x="264357" y="213455"/>
                  <a:pt x="287505" y="201881"/>
                </a:cubicBezTo>
                <a:cubicBezTo>
                  <a:pt x="298701" y="196283"/>
                  <a:pt x="311935" y="195603"/>
                  <a:pt x="323131" y="190005"/>
                </a:cubicBezTo>
                <a:cubicBezTo>
                  <a:pt x="335896" y="183622"/>
                  <a:pt x="345715" y="172051"/>
                  <a:pt x="358757" y="166255"/>
                </a:cubicBezTo>
                <a:cubicBezTo>
                  <a:pt x="408070" y="144338"/>
                  <a:pt x="438586" y="140789"/>
                  <a:pt x="489386" y="130629"/>
                </a:cubicBezTo>
                <a:cubicBezTo>
                  <a:pt x="532929" y="134587"/>
                  <a:pt x="577974" y="130493"/>
                  <a:pt x="620014" y="142504"/>
                </a:cubicBezTo>
                <a:cubicBezTo>
                  <a:pt x="636162" y="147118"/>
                  <a:pt x="641666" y="168814"/>
                  <a:pt x="655640" y="178130"/>
                </a:cubicBezTo>
                <a:cubicBezTo>
                  <a:pt x="666055" y="185074"/>
                  <a:pt x="679391" y="186047"/>
                  <a:pt x="691266" y="190005"/>
                </a:cubicBezTo>
                <a:cubicBezTo>
                  <a:pt x="795348" y="294087"/>
                  <a:pt x="667977" y="162058"/>
                  <a:pt x="750643" y="261257"/>
                </a:cubicBezTo>
                <a:cubicBezTo>
                  <a:pt x="761394" y="274159"/>
                  <a:pt x="774394" y="285008"/>
                  <a:pt x="786269" y="296883"/>
                </a:cubicBezTo>
                <a:cubicBezTo>
                  <a:pt x="790227" y="308758"/>
                  <a:pt x="792546" y="321313"/>
                  <a:pt x="798144" y="332509"/>
                </a:cubicBezTo>
                <a:cubicBezTo>
                  <a:pt x="814677" y="365574"/>
                  <a:pt x="831258" y="377498"/>
                  <a:pt x="857521" y="403761"/>
                </a:cubicBezTo>
                <a:cubicBezTo>
                  <a:pt x="861479" y="415636"/>
                  <a:pt x="863798" y="428191"/>
                  <a:pt x="869396" y="439387"/>
                </a:cubicBezTo>
                <a:cubicBezTo>
                  <a:pt x="890586" y="481768"/>
                  <a:pt x="932928" y="514794"/>
                  <a:pt x="964399" y="546265"/>
                </a:cubicBezTo>
                <a:lnTo>
                  <a:pt x="1000025" y="581891"/>
                </a:lnTo>
                <a:lnTo>
                  <a:pt x="1106903" y="688769"/>
                </a:lnTo>
                <a:cubicBezTo>
                  <a:pt x="1140220" y="722087"/>
                  <a:pt x="1143134" y="732513"/>
                  <a:pt x="1190030" y="748145"/>
                </a:cubicBezTo>
                <a:cubicBezTo>
                  <a:pt x="1206636" y="753680"/>
                  <a:pt x="1308685" y="769900"/>
                  <a:pt x="1320658" y="771896"/>
                </a:cubicBezTo>
                <a:cubicBezTo>
                  <a:pt x="1419619" y="767938"/>
                  <a:pt x="1518720" y="766609"/>
                  <a:pt x="1617541" y="760021"/>
                </a:cubicBezTo>
                <a:cubicBezTo>
                  <a:pt x="1685492" y="755491"/>
                  <a:pt x="1687582" y="741036"/>
                  <a:pt x="1748170" y="700644"/>
                </a:cubicBezTo>
                <a:cubicBezTo>
                  <a:pt x="1760045" y="692727"/>
                  <a:pt x="1773704" y="686986"/>
                  <a:pt x="1783796" y="676894"/>
                </a:cubicBezTo>
                <a:cubicBezTo>
                  <a:pt x="1795671" y="665019"/>
                  <a:pt x="1806520" y="652019"/>
                  <a:pt x="1819422" y="641268"/>
                </a:cubicBezTo>
                <a:cubicBezTo>
                  <a:pt x="1862755" y="605157"/>
                  <a:pt x="1852329" y="631192"/>
                  <a:pt x="1890674" y="581891"/>
                </a:cubicBezTo>
                <a:cubicBezTo>
                  <a:pt x="1908199" y="559359"/>
                  <a:pt x="1929148" y="537719"/>
                  <a:pt x="1938175" y="510639"/>
                </a:cubicBezTo>
                <a:cubicBezTo>
                  <a:pt x="1950077" y="474935"/>
                  <a:pt x="1948224" y="470080"/>
                  <a:pt x="1973801" y="439387"/>
                </a:cubicBezTo>
                <a:cubicBezTo>
                  <a:pt x="2006629" y="399993"/>
                  <a:pt x="2011066" y="412360"/>
                  <a:pt x="2033178" y="368135"/>
                </a:cubicBezTo>
                <a:cubicBezTo>
                  <a:pt x="2078160" y="278171"/>
                  <a:pt x="2030041" y="335644"/>
                  <a:pt x="2092554" y="273133"/>
                </a:cubicBezTo>
                <a:cubicBezTo>
                  <a:pt x="2133965" y="190311"/>
                  <a:pt x="2094159" y="257406"/>
                  <a:pt x="2151931" y="190005"/>
                </a:cubicBezTo>
                <a:cubicBezTo>
                  <a:pt x="2164812" y="174978"/>
                  <a:pt x="2172530" y="155385"/>
                  <a:pt x="2187557" y="142504"/>
                </a:cubicBezTo>
                <a:cubicBezTo>
                  <a:pt x="2200998" y="130983"/>
                  <a:pt x="2220046" y="128135"/>
                  <a:pt x="2235058" y="118753"/>
                </a:cubicBezTo>
                <a:cubicBezTo>
                  <a:pt x="2317221" y="67401"/>
                  <a:pt x="2248196" y="94581"/>
                  <a:pt x="2318186" y="71252"/>
                </a:cubicBezTo>
                <a:cubicBezTo>
                  <a:pt x="2330061" y="63335"/>
                  <a:pt x="2340399" y="52378"/>
                  <a:pt x="2353812" y="47501"/>
                </a:cubicBezTo>
                <a:cubicBezTo>
                  <a:pt x="2384489" y="36346"/>
                  <a:pt x="2417147" y="31668"/>
                  <a:pt x="2448814" y="23751"/>
                </a:cubicBezTo>
                <a:cubicBezTo>
                  <a:pt x="2460958" y="20715"/>
                  <a:pt x="2472296" y="14911"/>
                  <a:pt x="2484440" y="11875"/>
                </a:cubicBezTo>
                <a:cubicBezTo>
                  <a:pt x="2504022" y="6980"/>
                  <a:pt x="2524025" y="3958"/>
                  <a:pt x="2543817" y="0"/>
                </a:cubicBezTo>
                <a:cubicBezTo>
                  <a:pt x="2674446" y="3958"/>
                  <a:pt x="2805420" y="1589"/>
                  <a:pt x="2935703" y="11875"/>
                </a:cubicBezTo>
                <a:cubicBezTo>
                  <a:pt x="2992993" y="16398"/>
                  <a:pt x="2987612" y="40225"/>
                  <a:pt x="3030705" y="59377"/>
                </a:cubicBezTo>
                <a:cubicBezTo>
                  <a:pt x="3053583" y="69545"/>
                  <a:pt x="3078206" y="75210"/>
                  <a:pt x="3101957" y="83127"/>
                </a:cubicBezTo>
                <a:cubicBezTo>
                  <a:pt x="3210924" y="192094"/>
                  <a:pt x="3036289" y="24969"/>
                  <a:pt x="3208835" y="154379"/>
                </a:cubicBezTo>
                <a:cubicBezTo>
                  <a:pt x="3235706" y="174532"/>
                  <a:pt x="3256336" y="201880"/>
                  <a:pt x="3280087" y="225631"/>
                </a:cubicBezTo>
                <a:lnTo>
                  <a:pt x="3327588" y="273133"/>
                </a:lnTo>
                <a:lnTo>
                  <a:pt x="3375090" y="320634"/>
                </a:lnTo>
                <a:cubicBezTo>
                  <a:pt x="3383007" y="336468"/>
                  <a:pt x="3389458" y="353123"/>
                  <a:pt x="3398840" y="368135"/>
                </a:cubicBezTo>
                <a:cubicBezTo>
                  <a:pt x="3409330" y="384919"/>
                  <a:pt x="3422962" y="399531"/>
                  <a:pt x="3434466" y="415636"/>
                </a:cubicBezTo>
                <a:cubicBezTo>
                  <a:pt x="3442762" y="427250"/>
                  <a:pt x="3450300" y="439387"/>
                  <a:pt x="3458217" y="451262"/>
                </a:cubicBezTo>
                <a:cubicBezTo>
                  <a:pt x="3462175" y="463137"/>
                  <a:pt x="3470092" y="474370"/>
                  <a:pt x="3470092" y="486888"/>
                </a:cubicBezTo>
                <a:cubicBezTo>
                  <a:pt x="3470092" y="593839"/>
                  <a:pt x="3465103" y="700793"/>
                  <a:pt x="3458217" y="807522"/>
                </a:cubicBezTo>
                <a:cubicBezTo>
                  <a:pt x="3457166" y="823809"/>
                  <a:pt x="3449882" y="839091"/>
                  <a:pt x="3446341" y="855023"/>
                </a:cubicBezTo>
                <a:cubicBezTo>
                  <a:pt x="3441962" y="874727"/>
                  <a:pt x="3438844" y="894696"/>
                  <a:pt x="3434466" y="914400"/>
                </a:cubicBezTo>
                <a:cubicBezTo>
                  <a:pt x="3425034" y="956847"/>
                  <a:pt x="3422584" y="971413"/>
                  <a:pt x="3398840" y="1009403"/>
                </a:cubicBezTo>
                <a:cubicBezTo>
                  <a:pt x="3338752" y="1105543"/>
                  <a:pt x="3389415" y="1013037"/>
                  <a:pt x="3327588" y="1092530"/>
                </a:cubicBezTo>
                <a:cubicBezTo>
                  <a:pt x="3310063" y="1115062"/>
                  <a:pt x="3297214" y="1140946"/>
                  <a:pt x="3280087" y="1163782"/>
                </a:cubicBezTo>
                <a:lnTo>
                  <a:pt x="3208835" y="1258784"/>
                </a:lnTo>
                <a:cubicBezTo>
                  <a:pt x="3181167" y="1295674"/>
                  <a:pt x="3183854" y="1304076"/>
                  <a:pt x="3149458" y="1341912"/>
                </a:cubicBezTo>
                <a:cubicBezTo>
                  <a:pt x="3123098" y="1370908"/>
                  <a:pt x="3094040" y="1397330"/>
                  <a:pt x="3066331" y="1425039"/>
                </a:cubicBezTo>
                <a:lnTo>
                  <a:pt x="3030705" y="1460665"/>
                </a:lnTo>
                <a:cubicBezTo>
                  <a:pt x="3018830" y="1472540"/>
                  <a:pt x="3004395" y="1482317"/>
                  <a:pt x="2995079" y="1496291"/>
                </a:cubicBezTo>
                <a:cubicBezTo>
                  <a:pt x="2987162" y="1508166"/>
                  <a:pt x="2982069" y="1522519"/>
                  <a:pt x="2971328" y="1531917"/>
                </a:cubicBezTo>
                <a:cubicBezTo>
                  <a:pt x="2949846" y="1550714"/>
                  <a:pt x="2920261" y="1559234"/>
                  <a:pt x="2900077" y="1579418"/>
                </a:cubicBezTo>
                <a:cubicBezTo>
                  <a:pt x="2888202" y="1591293"/>
                  <a:pt x="2877353" y="1604293"/>
                  <a:pt x="2864451" y="1615044"/>
                </a:cubicBezTo>
                <a:cubicBezTo>
                  <a:pt x="2853487" y="1624181"/>
                  <a:pt x="2840368" y="1630400"/>
                  <a:pt x="2828825" y="1638795"/>
                </a:cubicBezTo>
                <a:cubicBezTo>
                  <a:pt x="2796812" y="1662078"/>
                  <a:pt x="2765490" y="1686296"/>
                  <a:pt x="2733822" y="1710047"/>
                </a:cubicBezTo>
                <a:cubicBezTo>
                  <a:pt x="2723808" y="1717558"/>
                  <a:pt x="2710232" y="1718483"/>
                  <a:pt x="2698196" y="1721922"/>
                </a:cubicBezTo>
                <a:cubicBezTo>
                  <a:pt x="2647521" y="1736400"/>
                  <a:pt x="2646407" y="1733431"/>
                  <a:pt x="2591318" y="1745673"/>
                </a:cubicBezTo>
                <a:cubicBezTo>
                  <a:pt x="2575386" y="1749214"/>
                  <a:pt x="2559651" y="1753590"/>
                  <a:pt x="2543817" y="1757548"/>
                </a:cubicBezTo>
                <a:cubicBezTo>
                  <a:pt x="2440897" y="1753590"/>
                  <a:pt x="2337826" y="1752524"/>
                  <a:pt x="2235058" y="1745673"/>
                </a:cubicBezTo>
                <a:cubicBezTo>
                  <a:pt x="2201978" y="1743468"/>
                  <a:pt x="2167885" y="1725949"/>
                  <a:pt x="2140056" y="1710047"/>
                </a:cubicBezTo>
                <a:cubicBezTo>
                  <a:pt x="2127664" y="1702966"/>
                  <a:pt x="2115394" y="1695433"/>
                  <a:pt x="2104430" y="1686296"/>
                </a:cubicBezTo>
                <a:cubicBezTo>
                  <a:pt x="2013002" y="1610105"/>
                  <a:pt x="2121624" y="1685882"/>
                  <a:pt x="2033178" y="1626920"/>
                </a:cubicBezTo>
                <a:cubicBezTo>
                  <a:pt x="2005777" y="1544716"/>
                  <a:pt x="2044274" y="1635907"/>
                  <a:pt x="1985677" y="1567543"/>
                </a:cubicBezTo>
                <a:cubicBezTo>
                  <a:pt x="1970656" y="1550018"/>
                  <a:pt x="1964222" y="1526385"/>
                  <a:pt x="1950051" y="1508166"/>
                </a:cubicBezTo>
                <a:cubicBezTo>
                  <a:pt x="1936303" y="1490491"/>
                  <a:pt x="1917122" y="1477667"/>
                  <a:pt x="1902549" y="1460665"/>
                </a:cubicBezTo>
                <a:cubicBezTo>
                  <a:pt x="1849767" y="1399087"/>
                  <a:pt x="1911789" y="1447033"/>
                  <a:pt x="1843173" y="1401288"/>
                </a:cubicBezTo>
                <a:cubicBezTo>
                  <a:pt x="1835256" y="1389413"/>
                  <a:pt x="1828559" y="1376626"/>
                  <a:pt x="1819422" y="1365662"/>
                </a:cubicBezTo>
                <a:cubicBezTo>
                  <a:pt x="1784540" y="1323804"/>
                  <a:pt x="1762199" y="1315638"/>
                  <a:pt x="1712544" y="1282535"/>
                </a:cubicBezTo>
                <a:cubicBezTo>
                  <a:pt x="1684280" y="1263692"/>
                  <a:pt x="1646193" y="1237484"/>
                  <a:pt x="1617541" y="1223158"/>
                </a:cubicBezTo>
                <a:cubicBezTo>
                  <a:pt x="1606345" y="1217560"/>
                  <a:pt x="1593111" y="1216881"/>
                  <a:pt x="1581915" y="1211283"/>
                </a:cubicBezTo>
                <a:cubicBezTo>
                  <a:pt x="1550024" y="1195337"/>
                  <a:pt x="1502883" y="1163898"/>
                  <a:pt x="1475038" y="1140031"/>
                </a:cubicBezTo>
                <a:cubicBezTo>
                  <a:pt x="1462287" y="1129101"/>
                  <a:pt x="1454433" y="1111916"/>
                  <a:pt x="1439412" y="1104405"/>
                </a:cubicBezTo>
                <a:cubicBezTo>
                  <a:pt x="1431114" y="1100256"/>
                  <a:pt x="1310846" y="1080999"/>
                  <a:pt x="1308783" y="1080655"/>
                </a:cubicBezTo>
                <a:cubicBezTo>
                  <a:pt x="1296908" y="1076696"/>
                  <a:pt x="1285675" y="1068779"/>
                  <a:pt x="1273157" y="1068779"/>
                </a:cubicBezTo>
                <a:cubicBezTo>
                  <a:pt x="1102333" y="1068779"/>
                  <a:pt x="1096607" y="1072475"/>
                  <a:pt x="976274" y="1092530"/>
                </a:cubicBezTo>
                <a:cubicBezTo>
                  <a:pt x="960440" y="1100447"/>
                  <a:pt x="944143" y="1107498"/>
                  <a:pt x="928773" y="1116281"/>
                </a:cubicBezTo>
                <a:cubicBezTo>
                  <a:pt x="916381" y="1123362"/>
                  <a:pt x="905912" y="1133648"/>
                  <a:pt x="893147" y="1140031"/>
                </a:cubicBezTo>
                <a:cubicBezTo>
                  <a:pt x="881951" y="1145629"/>
                  <a:pt x="869396" y="1147948"/>
                  <a:pt x="857521" y="1151907"/>
                </a:cubicBezTo>
                <a:cubicBezTo>
                  <a:pt x="801712" y="1207716"/>
                  <a:pt x="835868" y="1178218"/>
                  <a:pt x="750643" y="1235034"/>
                </a:cubicBezTo>
                <a:cubicBezTo>
                  <a:pt x="714866" y="1258885"/>
                  <a:pt x="709699" y="1264456"/>
                  <a:pt x="667515" y="1282535"/>
                </a:cubicBezTo>
                <a:cubicBezTo>
                  <a:pt x="656010" y="1287466"/>
                  <a:pt x="644237" y="1292352"/>
                  <a:pt x="631890" y="1294410"/>
                </a:cubicBezTo>
                <a:cubicBezTo>
                  <a:pt x="596532" y="1300303"/>
                  <a:pt x="560638" y="1302327"/>
                  <a:pt x="525012" y="1306286"/>
                </a:cubicBezTo>
                <a:cubicBezTo>
                  <a:pt x="433968" y="1302327"/>
                  <a:pt x="342409" y="1304856"/>
                  <a:pt x="251879" y="1294410"/>
                </a:cubicBezTo>
                <a:cubicBezTo>
                  <a:pt x="237701" y="1292774"/>
                  <a:pt x="226920" y="1280142"/>
                  <a:pt x="216253" y="1270660"/>
                </a:cubicBezTo>
                <a:cubicBezTo>
                  <a:pt x="67779" y="1138684"/>
                  <a:pt x="192157" y="1248870"/>
                  <a:pt x="121251" y="1163782"/>
                </a:cubicBezTo>
                <a:cubicBezTo>
                  <a:pt x="110500" y="1150880"/>
                  <a:pt x="95387" y="1141822"/>
                  <a:pt x="85625" y="1128156"/>
                </a:cubicBezTo>
                <a:cubicBezTo>
                  <a:pt x="75335" y="1113751"/>
                  <a:pt x="70657" y="1096025"/>
                  <a:pt x="61874" y="1080655"/>
                </a:cubicBezTo>
                <a:cubicBezTo>
                  <a:pt x="54793" y="1068263"/>
                  <a:pt x="46040" y="1056904"/>
                  <a:pt x="38123" y="1045029"/>
                </a:cubicBezTo>
                <a:cubicBezTo>
                  <a:pt x="15864" y="978249"/>
                  <a:pt x="6351" y="963872"/>
                  <a:pt x="2497" y="890649"/>
                </a:cubicBezTo>
                <a:cubicBezTo>
                  <a:pt x="0" y="843213"/>
                  <a:pt x="2498" y="835231"/>
                  <a:pt x="14373" y="783771"/>
                </a:cubicBezTo>
                <a:close/>
              </a:path>
            </a:pathLst>
          </a:custGeom>
          <a:solidFill>
            <a:srgbClr val="92D050">
              <a:alpha val="2784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159378" y="1681147"/>
            <a:ext cx="3144838" cy="3502025"/>
            <a:chOff x="615948" y="1824023"/>
            <a:chExt cx="3144838" cy="3502025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901698" y="2254236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687636" y="26114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475036" y="18240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15948" y="4897423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473198" y="29686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0261" y="35401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402011" y="34877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01761" y="43259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16136" y="3397235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901948" y="4111611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687636" y="5040298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cxnSp>
        <p:nvCxnSpPr>
          <p:cNvPr id="20" name="Straight Arrow Connector 58"/>
          <p:cNvCxnSpPr>
            <a:cxnSpLocks noChangeShapeType="1"/>
          </p:cNvCxnSpPr>
          <p:nvPr/>
        </p:nvCxnSpPr>
        <p:spPr bwMode="auto">
          <a:xfrm rot="5400000">
            <a:off x="5437191" y="1943084"/>
            <a:ext cx="319087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59"/>
          <p:cNvCxnSpPr>
            <a:cxnSpLocks noChangeShapeType="1"/>
          </p:cNvCxnSpPr>
          <p:nvPr/>
        </p:nvCxnSpPr>
        <p:spPr bwMode="auto">
          <a:xfrm rot="16200000" flipH="1">
            <a:off x="7866860" y="1531127"/>
            <a:ext cx="146050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80"/>
          <p:cNvCxnSpPr>
            <a:cxnSpLocks noChangeShapeType="1"/>
          </p:cNvCxnSpPr>
          <p:nvPr/>
        </p:nvCxnSpPr>
        <p:spPr bwMode="auto">
          <a:xfrm rot="16200000" flipH="1">
            <a:off x="7223129" y="2317734"/>
            <a:ext cx="247650" cy="53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3" name="Picture 8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6566" y="1539859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1128" y="1325547"/>
            <a:ext cx="177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1066" y="1968484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88316" y="4040172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57"/>
          <p:cNvCxnSpPr>
            <a:cxnSpLocks noChangeShapeType="1"/>
          </p:cNvCxnSpPr>
          <p:nvPr/>
        </p:nvCxnSpPr>
        <p:spPr bwMode="auto">
          <a:xfrm rot="5400000">
            <a:off x="5148266" y="5172059"/>
            <a:ext cx="28575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66"/>
          <p:cNvCxnSpPr>
            <a:cxnSpLocks noChangeShapeType="1"/>
          </p:cNvCxnSpPr>
          <p:nvPr/>
        </p:nvCxnSpPr>
        <p:spPr bwMode="auto">
          <a:xfrm rot="5400000">
            <a:off x="7184235" y="5350653"/>
            <a:ext cx="357187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9" name="Picture 9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3628" y="5326047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2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5316" y="5540359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94"/>
          <p:cNvCxnSpPr>
            <a:cxnSpLocks noChangeShapeType="1"/>
          </p:cNvCxnSpPr>
          <p:nvPr/>
        </p:nvCxnSpPr>
        <p:spPr bwMode="auto">
          <a:xfrm>
            <a:off x="7731128" y="4111609"/>
            <a:ext cx="357188" cy="8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5618959" y="2426478"/>
            <a:ext cx="511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20"/>
          <p:cNvCxnSpPr>
            <a:cxnSpLocks noChangeShapeType="1"/>
          </p:cNvCxnSpPr>
          <p:nvPr/>
        </p:nvCxnSpPr>
        <p:spPr bwMode="auto">
          <a:xfrm rot="5400000">
            <a:off x="7546978" y="1895460"/>
            <a:ext cx="542925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7394579" y="2793984"/>
            <a:ext cx="6731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25"/>
          <p:cNvCxnSpPr>
            <a:cxnSpLocks noChangeShapeType="1"/>
          </p:cNvCxnSpPr>
          <p:nvPr/>
        </p:nvCxnSpPr>
        <p:spPr bwMode="auto">
          <a:xfrm rot="5400000">
            <a:off x="7699379" y="3621071"/>
            <a:ext cx="37941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26"/>
          <p:cNvCxnSpPr>
            <a:cxnSpLocks noChangeShapeType="1"/>
          </p:cNvCxnSpPr>
          <p:nvPr/>
        </p:nvCxnSpPr>
        <p:spPr bwMode="auto">
          <a:xfrm rot="5400000">
            <a:off x="6797679" y="2819384"/>
            <a:ext cx="582612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296822" y="3034490"/>
            <a:ext cx="327025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Straight Arrow Connector 28"/>
          <p:cNvCxnSpPr>
            <a:cxnSpLocks noChangeShapeType="1"/>
          </p:cNvCxnSpPr>
          <p:nvPr/>
        </p:nvCxnSpPr>
        <p:spPr bwMode="auto">
          <a:xfrm rot="5400000">
            <a:off x="7159628" y="4468797"/>
            <a:ext cx="642938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9"/>
          <p:cNvCxnSpPr>
            <a:cxnSpLocks noChangeShapeType="1"/>
          </p:cNvCxnSpPr>
          <p:nvPr/>
        </p:nvCxnSpPr>
        <p:spPr bwMode="auto">
          <a:xfrm rot="5400000">
            <a:off x="6083303" y="3605197"/>
            <a:ext cx="725488" cy="51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40"/>
          <p:cNvCxnSpPr>
            <a:cxnSpLocks noChangeShapeType="1"/>
          </p:cNvCxnSpPr>
          <p:nvPr/>
        </p:nvCxnSpPr>
        <p:spPr bwMode="auto">
          <a:xfrm rot="5400000">
            <a:off x="5052222" y="2861453"/>
            <a:ext cx="1000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1"/>
          <p:cNvCxnSpPr>
            <a:cxnSpLocks noChangeShapeType="1"/>
          </p:cNvCxnSpPr>
          <p:nvPr/>
        </p:nvCxnSpPr>
        <p:spPr bwMode="auto">
          <a:xfrm rot="5400000">
            <a:off x="4873628" y="4111609"/>
            <a:ext cx="1071563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51"/>
          <p:cNvCxnSpPr>
            <a:cxnSpLocks noChangeShapeType="1"/>
          </p:cNvCxnSpPr>
          <p:nvPr/>
        </p:nvCxnSpPr>
        <p:spPr bwMode="auto">
          <a:xfrm rot="5400000">
            <a:off x="5511803" y="4319572"/>
            <a:ext cx="36830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6475416" y="4141772"/>
            <a:ext cx="469900" cy="1041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4786314" y="2428868"/>
            <a:ext cx="2011363" cy="1255712"/>
            <a:chOff x="142844" y="2744793"/>
            <a:chExt cx="2012125" cy="1255711"/>
          </a:xfrm>
        </p:grpSpPr>
        <p:sp>
          <p:nvSpPr>
            <p:cNvPr id="49" name="Oval Callout 28"/>
            <p:cNvSpPr>
              <a:spLocks noChangeArrowheads="1"/>
            </p:cNvSpPr>
            <p:nvPr/>
          </p:nvSpPr>
          <p:spPr bwMode="auto">
            <a:xfrm>
              <a:off x="142844" y="2744793"/>
              <a:ext cx="2012125" cy="1255711"/>
            </a:xfrm>
            <a:prstGeom prst="wedgeEllipseCallout">
              <a:avLst>
                <a:gd name="adj1" fmla="val 32343"/>
                <a:gd name="adj2" fmla="val 66634"/>
              </a:avLst>
            </a:prstGeom>
            <a:solidFill>
              <a:schemeClr val="bg1"/>
            </a:solidFill>
            <a:ln w="3492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166594" y="3042420"/>
              <a:ext cx="1857376" cy="648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  <a:t>Communication/</a:t>
              </a:r>
              <a:b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</a:br>
              <a: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  <a:t>Network Aspect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7166"/>
            <a:ext cx="7923213" cy="365125"/>
          </a:xfrm>
        </p:spPr>
        <p:txBody>
          <a:bodyPr/>
          <a:lstStyle/>
          <a:p>
            <a:r>
              <a:rPr lang="pt-PT" dirty="0" smtClean="0"/>
              <a:t>Joint Source-Network Coding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214965" y="1984590"/>
            <a:ext cx="3286125" cy="3533775"/>
            <a:chOff x="857224" y="2610045"/>
            <a:chExt cx="3286148" cy="3533599"/>
          </a:xfrm>
        </p:grpSpPr>
        <p:pic>
          <p:nvPicPr>
            <p:cNvPr id="7" name="Picture 16" descr="scenario03.eps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224" y="2610045"/>
              <a:ext cx="3286148" cy="3533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 bwMode="auto">
            <a:xfrm>
              <a:off x="1833544" y="3548211"/>
              <a:ext cx="357189" cy="357169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024177" y="3548211"/>
              <a:ext cx="357189" cy="357169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28860" y="2929117"/>
              <a:ext cx="357191" cy="357169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20844" y="5559473"/>
              <a:ext cx="357189" cy="358757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24177" y="5572172"/>
              <a:ext cx="357189" cy="357170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428860" y="4083172"/>
              <a:ext cx="357191" cy="35717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428860" y="4965778"/>
              <a:ext cx="357191" cy="357170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5143519" y="1500174"/>
            <a:ext cx="271462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000099"/>
                </a:solidFill>
                <a:latin typeface="Arial Unicode MS" pitchFamily="34" charset="-128"/>
              </a:rPr>
              <a:t>Example:</a:t>
            </a:r>
            <a:endParaRPr lang="en-GB" sz="2000" b="1" dirty="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85750" y="872901"/>
            <a:ext cx="4000500" cy="4143375"/>
            <a:chOff x="785786" y="1000108"/>
            <a:chExt cx="4000528" cy="4357718"/>
          </a:xfrm>
        </p:grpSpPr>
        <p:sp>
          <p:nvSpPr>
            <p:cNvPr id="18" name="AutoShape 60"/>
            <p:cNvSpPr>
              <a:spLocks noChangeArrowheads="1"/>
            </p:cNvSpPr>
            <p:nvPr/>
          </p:nvSpPr>
          <p:spPr bwMode="auto">
            <a:xfrm>
              <a:off x="785786" y="1000108"/>
              <a:ext cx="4000528" cy="4357718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chemeClr val="accent6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chemeClr val="accent6"/>
                </a:solidFill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1538" y="1571119"/>
              <a:ext cx="3714774" cy="3684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 eaLnBrk="0" hangingPunct="0">
                <a:spcBef>
                  <a:spcPts val="1250"/>
                </a:spcBef>
                <a:buClr>
                  <a:srgbClr val="292929"/>
                </a:buClr>
                <a:buSzPct val="100000"/>
                <a:buFont typeface="Times New Roman" pitchFamily="18" charset="0"/>
                <a:buBlip>
                  <a:blip r:embed="rId4"/>
                </a:buBlip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Given the statistical representation of the </a:t>
              </a:r>
              <a:r>
                <a:rPr lang="en-GB" sz="2000" dirty="0" smtClean="0">
                  <a:solidFill>
                    <a:schemeClr val="tx1"/>
                  </a:solidFill>
                  <a:latin typeface="+mj-lt"/>
                  <a:cs typeface="Arial" charset="0"/>
                </a:rPr>
                <a:t>system </a:t>
              </a: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components,  construct a </a:t>
              </a:r>
              <a:r>
                <a:rPr lang="en-GB" sz="2000" b="1" dirty="0">
                  <a:solidFill>
                    <a:schemeClr val="accent6"/>
                  </a:solidFill>
                  <a:latin typeface="+mj-lt"/>
                  <a:cs typeface="Arial" charset="0"/>
                </a:rPr>
                <a:t>statistical model </a:t>
              </a: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for decoding</a:t>
              </a:r>
            </a:p>
            <a:p>
              <a:pPr marL="266700" indent="-266700" eaLnBrk="0" hangingPunct="0">
                <a:spcBef>
                  <a:spcPts val="1250"/>
                </a:spcBef>
                <a:buClr>
                  <a:srgbClr val="292929"/>
                </a:buClr>
                <a:buSzPct val="100000"/>
                <a:buFont typeface="Times New Roman" pitchFamily="18" charset="0"/>
                <a:buBlip>
                  <a:blip r:embed="rId4"/>
                </a:buBlip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Decoding model contains both </a:t>
              </a:r>
              <a:r>
                <a:rPr lang="en-GB" sz="2000" b="1" dirty="0">
                  <a:solidFill>
                    <a:schemeClr val="accent6"/>
                  </a:solidFill>
                  <a:latin typeface="+mj-lt"/>
                  <a:cs typeface="Arial" charset="0"/>
                </a:rPr>
                <a:t>source</a:t>
              </a: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 and</a:t>
              </a:r>
              <a:r>
                <a:rPr lang="en-GB" sz="2000" dirty="0">
                  <a:solidFill>
                    <a:schemeClr val="accent6"/>
                  </a:solidFill>
                  <a:latin typeface="+mj-lt"/>
                  <a:cs typeface="Arial" charset="0"/>
                </a:rPr>
                <a:t> </a:t>
              </a:r>
              <a:r>
                <a:rPr lang="en-GB" sz="2000" b="1" dirty="0">
                  <a:solidFill>
                    <a:schemeClr val="accent6"/>
                  </a:solidFill>
                  <a:latin typeface="+mj-lt"/>
                  <a:cs typeface="Arial" charset="0"/>
                </a:rPr>
                <a:t>network</a:t>
              </a:r>
              <a:r>
                <a:rPr lang="en-GB" sz="2000" dirty="0">
                  <a:solidFill>
                    <a:schemeClr val="accent6"/>
                  </a:solidFill>
                  <a:latin typeface="+mj-lt"/>
                  <a:cs typeface="Arial" charset="0"/>
                </a:rPr>
                <a:t> </a:t>
              </a: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components</a:t>
              </a:r>
            </a:p>
            <a:p>
              <a:pPr marL="266700" indent="-266700" eaLnBrk="0" hangingPunct="0">
                <a:spcBef>
                  <a:spcPts val="1250"/>
                </a:spcBef>
                <a:buClr>
                  <a:srgbClr val="292929"/>
                </a:buClr>
                <a:buSzPct val="100000"/>
                <a:buFont typeface="Times New Roman" pitchFamily="18" charset="0"/>
                <a:buBlip>
                  <a:blip r:embed="rId4"/>
                </a:buBlip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b="1" dirty="0" smtClean="0">
                  <a:solidFill>
                    <a:schemeClr val="accent6"/>
                  </a:solidFill>
                  <a:latin typeface="+mj-lt"/>
                  <a:cs typeface="Arial" charset="0"/>
                </a:rPr>
                <a:t>Factor graph </a:t>
              </a:r>
              <a:r>
                <a:rPr lang="en-GB" sz="2000" dirty="0">
                  <a:solidFill>
                    <a:schemeClr val="tx1"/>
                  </a:solidFill>
                  <a:latin typeface="+mj-lt"/>
                  <a:cs typeface="Arial" charset="0"/>
                </a:rPr>
                <a:t>representation for iterative decoding</a:t>
              </a: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1000145" y="1142984"/>
              <a:ext cx="2214533" cy="4231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000099"/>
                  </a:solidFill>
                  <a:latin typeface="Arial Unicode MS" pitchFamily="34" charset="-128"/>
                </a:rPr>
                <a:t>Goal:</a:t>
              </a: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886733" y="5379585"/>
            <a:ext cx="503238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1318533" y="5236710"/>
            <a:ext cx="2000250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000099"/>
                </a:solidFill>
                <a:latin typeface="Arial Unicode MS" pitchFamily="34" charset="-128"/>
              </a:rPr>
              <a:t>2</a:t>
            </a:r>
            <a:r>
              <a:rPr lang="en-GB" sz="2800" b="1" dirty="0" smtClean="0">
                <a:solidFill>
                  <a:srgbClr val="000099"/>
                </a:solidFill>
                <a:latin typeface="Arial Unicode MS" pitchFamily="34" charset="-128"/>
              </a:rPr>
              <a:t> </a:t>
            </a:r>
            <a:r>
              <a:rPr lang="en-GB" sz="2800" b="1" dirty="0">
                <a:solidFill>
                  <a:srgbClr val="000099"/>
                </a:solidFill>
                <a:latin typeface="Arial Unicode MS" pitchFamily="34" charset="-128"/>
              </a:rPr>
              <a:t>Step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AutoShape 60"/>
          <p:cNvSpPr>
            <a:spLocks noChangeArrowheads="1"/>
          </p:cNvSpPr>
          <p:nvPr/>
        </p:nvSpPr>
        <p:spPr bwMode="auto">
          <a:xfrm>
            <a:off x="428625" y="857250"/>
            <a:ext cx="6143625" cy="714375"/>
          </a:xfrm>
          <a:prstGeom prst="flowChartAlternateProcess">
            <a:avLst/>
          </a:prstGeom>
          <a:solidFill>
            <a:schemeClr val="bg1"/>
          </a:solidFill>
          <a:ln w="19080">
            <a:solidFill>
              <a:schemeClr val="accent6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6"/>
              </a:solidFill>
              <a:cs typeface="Arial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571500" y="285750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Decoding Model (Step 1) - Modelling the Packet’s Path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0" y="1857375"/>
            <a:ext cx="3000375" cy="3286125"/>
            <a:chOff x="857224" y="2610045"/>
            <a:chExt cx="3286148" cy="3533599"/>
          </a:xfrm>
        </p:grpSpPr>
        <p:pic>
          <p:nvPicPr>
            <p:cNvPr id="9" name="Picture 16" descr="scenario03.eps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7224" y="2610045"/>
              <a:ext cx="3286148" cy="3533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 bwMode="auto">
            <a:xfrm>
              <a:off x="1834375" y="3548924"/>
              <a:ext cx="356435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23647" y="3548924"/>
              <a:ext cx="358173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29011" y="2929264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820465" y="5559832"/>
              <a:ext cx="358173" cy="358481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023647" y="5571782"/>
              <a:ext cx="358173" cy="356773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429011" y="4083232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429011" y="4965778"/>
              <a:ext cx="356435" cy="356775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3214688" y="3071813"/>
            <a:ext cx="503237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4143375" y="1868488"/>
            <a:ext cx="2143125" cy="3714750"/>
            <a:chOff x="3786182" y="1857364"/>
            <a:chExt cx="2143140" cy="3714776"/>
          </a:xfrm>
        </p:grpSpPr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000496" y="2000240"/>
              <a:ext cx="1928826" cy="3286148"/>
              <a:chOff x="4000496" y="2000240"/>
              <a:chExt cx="1928826" cy="3286148"/>
            </a:xfrm>
          </p:grpSpPr>
          <p:pic>
            <p:nvPicPr>
              <p:cNvPr id="22" name="Picture 18" descr="decModelSinkAM101.eps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00496" y="2000240"/>
                <a:ext cx="1928826" cy="3248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929190" y="2357430"/>
                <a:ext cx="1000132" cy="292895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572000" y="3286124"/>
                <a:ext cx="1000132" cy="92869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</p:grp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786182" y="1857364"/>
              <a:ext cx="1000132" cy="57150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000496" y="5000636"/>
              <a:ext cx="1000132" cy="57150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5500688" y="1952625"/>
            <a:ext cx="2000250" cy="3500438"/>
            <a:chOff x="6572264" y="1928802"/>
            <a:chExt cx="2000264" cy="3500462"/>
          </a:xfrm>
        </p:grpSpPr>
        <p:pic>
          <p:nvPicPr>
            <p:cNvPr id="26" name="Picture 28" descr="decModelSinkAM101.eps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43702" y="2000240"/>
              <a:ext cx="1922800" cy="32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6572264" y="1928802"/>
              <a:ext cx="1214446" cy="328614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7572396" y="4929198"/>
              <a:ext cx="1000132" cy="50006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5572125" y="3071813"/>
            <a:ext cx="503238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476250" y="1035050"/>
            <a:ext cx="63579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dirty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Decoding model at node       </a:t>
            </a:r>
            <a:r>
              <a:rPr lang="en-GB" sz="1800" b="1" dirty="0">
                <a:solidFill>
                  <a:schemeClr val="accent6"/>
                </a:solidFill>
                <a:latin typeface="Arial Unicode MS" pitchFamily="34" charset="-128"/>
                <a:cs typeface="Arial" charset="0"/>
              </a:rPr>
              <a:t>after receiving message   </a:t>
            </a:r>
          </a:p>
        </p:txBody>
      </p:sp>
      <p:pic>
        <p:nvPicPr>
          <p:cNvPr id="31" name="Picture 3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4363" y="11684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4563" y="100012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857250" y="5486400"/>
            <a:ext cx="17145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Packet path</a:t>
            </a:r>
          </a:p>
        </p:txBody>
      </p:sp>
      <p:sp>
        <p:nvSpPr>
          <p:cNvPr id="34" name="Text Box 55"/>
          <p:cNvSpPr txBox="1">
            <a:spLocks noChangeArrowheads="1"/>
          </p:cNvSpPr>
          <p:nvPr/>
        </p:nvSpPr>
        <p:spPr bwMode="auto">
          <a:xfrm>
            <a:off x="4000500" y="5218113"/>
            <a:ext cx="1571625" cy="92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Model of packet path</a:t>
            </a:r>
            <a:b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</a:b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(full model)</a:t>
            </a: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6572250" y="5208588"/>
            <a:ext cx="22145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Constructed Decoding Model</a:t>
            </a: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 rot="5400000">
            <a:off x="527844" y="3698081"/>
            <a:ext cx="1038225" cy="214313"/>
          </a:xfrm>
          <a:prstGeom prst="rightArrow">
            <a:avLst>
              <a:gd name="adj1" fmla="val 50000"/>
              <a:gd name="adj2" fmla="val 86904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50800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pic>
        <p:nvPicPr>
          <p:cNvPr id="37" name="Picture 9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25" y="2643188"/>
            <a:ext cx="2063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AutoShape 60"/>
          <p:cNvSpPr>
            <a:spLocks noChangeArrowheads="1"/>
          </p:cNvSpPr>
          <p:nvPr/>
        </p:nvSpPr>
        <p:spPr bwMode="auto">
          <a:xfrm>
            <a:off x="428625" y="857250"/>
            <a:ext cx="6643688" cy="714375"/>
          </a:xfrm>
          <a:prstGeom prst="flowChartAlternateProcess">
            <a:avLst/>
          </a:prstGeom>
          <a:solidFill>
            <a:schemeClr val="bg1"/>
          </a:solidFill>
          <a:ln w="19080">
            <a:solidFill>
              <a:schemeClr val="accent6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6"/>
              </a:solidFill>
              <a:cs typeface="Arial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571500" y="285750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Decoding Model (Step 1) - Modelling the Packet’s Path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0" y="1857375"/>
            <a:ext cx="3000375" cy="3286125"/>
            <a:chOff x="857224" y="2610045"/>
            <a:chExt cx="3286148" cy="3533599"/>
          </a:xfrm>
        </p:grpSpPr>
        <p:pic>
          <p:nvPicPr>
            <p:cNvPr id="9" name="Picture 16" descr="scenario03.eps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24" y="2610045"/>
              <a:ext cx="3286148" cy="3533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 bwMode="auto">
            <a:xfrm>
              <a:off x="1834375" y="3548924"/>
              <a:ext cx="356435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23647" y="3548924"/>
              <a:ext cx="358173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29011" y="2929264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820465" y="5559832"/>
              <a:ext cx="358173" cy="358481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023647" y="5571782"/>
              <a:ext cx="358173" cy="356773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429011" y="4083232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429011" y="4965778"/>
              <a:ext cx="356435" cy="356775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</p:grp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500938" y="2428875"/>
            <a:ext cx="1000125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476250" y="1035050"/>
            <a:ext cx="63579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dirty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Decoding model at node       </a:t>
            </a:r>
            <a:r>
              <a:rPr lang="en-GB" sz="1800" b="1" dirty="0">
                <a:solidFill>
                  <a:schemeClr val="accent6"/>
                </a:solidFill>
                <a:latin typeface="Arial Unicode MS" pitchFamily="34" charset="-128"/>
                <a:cs typeface="Arial" charset="0"/>
              </a:rPr>
              <a:t>after receiving message        , </a:t>
            </a:r>
          </a:p>
        </p:txBody>
      </p:sp>
      <p:pic>
        <p:nvPicPr>
          <p:cNvPr id="19" name="Picture 3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4363" y="11684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4563" y="100012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55"/>
          <p:cNvSpPr txBox="1">
            <a:spLocks noChangeArrowheads="1"/>
          </p:cNvSpPr>
          <p:nvPr/>
        </p:nvSpPr>
        <p:spPr bwMode="auto">
          <a:xfrm>
            <a:off x="857250" y="5486400"/>
            <a:ext cx="17145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Packet path</a:t>
            </a: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4000500" y="5218113"/>
            <a:ext cx="1571625" cy="92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Model of packet path</a:t>
            </a:r>
            <a:b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</a:b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(full model)</a:t>
            </a: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6572250" y="5208588"/>
            <a:ext cx="22145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Constructed Decoding Model</a:t>
            </a:r>
          </a:p>
        </p:txBody>
      </p:sp>
      <p:pic>
        <p:nvPicPr>
          <p:cNvPr id="24" name="Picture 3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4625" y="100012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Circular Arrow 24"/>
          <p:cNvSpPr/>
          <p:nvPr/>
        </p:nvSpPr>
        <p:spPr bwMode="auto">
          <a:xfrm rot="16200000" flipH="1">
            <a:off x="178595" y="2250281"/>
            <a:ext cx="2786062" cy="2714625"/>
          </a:xfrm>
          <a:prstGeom prst="circularArrow">
            <a:avLst>
              <a:gd name="adj1" fmla="val 2757"/>
              <a:gd name="adj2" fmla="val 388888"/>
              <a:gd name="adj3" fmla="val 18496646"/>
              <a:gd name="adj4" fmla="val 13178543"/>
              <a:gd name="adj5" fmla="val 417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5357813" y="4071938"/>
            <a:ext cx="1000125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3214688" y="3071813"/>
            <a:ext cx="503237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grpSp>
        <p:nvGrpSpPr>
          <p:cNvPr id="28" name="Group 49"/>
          <p:cNvGrpSpPr>
            <a:grpSpLocks/>
          </p:cNvGrpSpPr>
          <p:nvPr/>
        </p:nvGrpSpPr>
        <p:grpSpPr bwMode="auto">
          <a:xfrm>
            <a:off x="3571875" y="1785938"/>
            <a:ext cx="3463925" cy="3357562"/>
            <a:chOff x="3571868" y="1785926"/>
            <a:chExt cx="3464649" cy="3357586"/>
          </a:xfrm>
        </p:grpSpPr>
        <p:grpSp>
          <p:nvGrpSpPr>
            <p:cNvPr id="29" name="Group 47"/>
            <p:cNvGrpSpPr>
              <a:grpSpLocks/>
            </p:cNvGrpSpPr>
            <p:nvPr/>
          </p:nvGrpSpPr>
          <p:grpSpPr bwMode="auto">
            <a:xfrm>
              <a:off x="3571868" y="1785926"/>
              <a:ext cx="3464649" cy="3209715"/>
              <a:chOff x="3571868" y="1785926"/>
              <a:chExt cx="3464649" cy="3209715"/>
            </a:xfrm>
          </p:grpSpPr>
          <p:pic>
            <p:nvPicPr>
              <p:cNvPr id="31" name="Picture 41" descr="decModelSinkAM201.eps"/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750369" y="1941241"/>
                <a:ext cx="3201600" cy="305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4500562" y="3000372"/>
                <a:ext cx="2143140" cy="1500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5822071" y="2214554"/>
                <a:ext cx="1214446" cy="92869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/>
            </p:nvSpPr>
            <p:spPr bwMode="auto">
              <a:xfrm>
                <a:off x="5572132" y="2714620"/>
                <a:ext cx="1214446" cy="92869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/>
            </p:nvSpPr>
            <p:spPr bwMode="auto">
              <a:xfrm>
                <a:off x="3571868" y="1785926"/>
                <a:ext cx="1000132" cy="57150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</p:grp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5357818" y="4214818"/>
              <a:ext cx="1000132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5572125" y="3071813"/>
            <a:ext cx="503238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pic>
        <p:nvPicPr>
          <p:cNvPr id="37" name="Picture 52" descr="decModelSinkA05.eps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3300" y="2203450"/>
            <a:ext cx="2263775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7215188" y="2536825"/>
            <a:ext cx="1225550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7167563" y="2846388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 rot="2257429">
            <a:off x="7158038" y="4573588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 rot="20968811">
            <a:off x="7000875" y="1952625"/>
            <a:ext cx="714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 flipV="1">
            <a:off x="5834063" y="2725738"/>
            <a:ext cx="1225550" cy="2508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7083425" y="2571750"/>
            <a:ext cx="500063" cy="1428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7847013" y="2513013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7226300" y="1941513"/>
            <a:ext cx="5000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pic>
        <p:nvPicPr>
          <p:cNvPr id="46" name="Picture 6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25" y="2778125"/>
            <a:ext cx="2063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63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3663" y="2125663"/>
            <a:ext cx="206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Freeform 122"/>
          <p:cNvSpPr>
            <a:spLocks noChangeArrowheads="1"/>
          </p:cNvSpPr>
          <p:nvPr/>
        </p:nvSpPr>
        <p:spPr bwMode="auto">
          <a:xfrm>
            <a:off x="484188" y="1512888"/>
            <a:ext cx="3470275" cy="1757362"/>
          </a:xfrm>
          <a:custGeom>
            <a:avLst/>
            <a:gdLst>
              <a:gd name="T0" fmla="*/ 0 w 3470092"/>
              <a:gd name="T1" fmla="*/ 0 h 1757548"/>
              <a:gd name="T2" fmla="*/ 3470092 w 3470092"/>
              <a:gd name="T3" fmla="*/ 1757548 h 1757548"/>
            </a:gdLst>
            <a:ahLst/>
            <a:cxnLst/>
            <a:rect l="T0" t="T1" r="T2" b="T3"/>
            <a:pathLst>
              <a:path w="3470092" h="1757548">
                <a:moveTo>
                  <a:pt x="14373" y="783771"/>
                </a:moveTo>
                <a:cubicBezTo>
                  <a:pt x="26248" y="732311"/>
                  <a:pt x="44329" y="660344"/>
                  <a:pt x="73749" y="581891"/>
                </a:cubicBezTo>
                <a:cubicBezTo>
                  <a:pt x="78760" y="568527"/>
                  <a:pt x="89583" y="558140"/>
                  <a:pt x="97500" y="546265"/>
                </a:cubicBezTo>
                <a:cubicBezTo>
                  <a:pt x="101458" y="534390"/>
                  <a:pt x="103777" y="521835"/>
                  <a:pt x="109375" y="510639"/>
                </a:cubicBezTo>
                <a:cubicBezTo>
                  <a:pt x="115758" y="497873"/>
                  <a:pt x="127504" y="488131"/>
                  <a:pt x="133126" y="475013"/>
                </a:cubicBezTo>
                <a:cubicBezTo>
                  <a:pt x="139555" y="460012"/>
                  <a:pt x="139270" y="442794"/>
                  <a:pt x="145001" y="427512"/>
                </a:cubicBezTo>
                <a:cubicBezTo>
                  <a:pt x="151217" y="410936"/>
                  <a:pt x="162177" y="396447"/>
                  <a:pt x="168752" y="380010"/>
                </a:cubicBezTo>
                <a:cubicBezTo>
                  <a:pt x="184482" y="340686"/>
                  <a:pt x="190937" y="296700"/>
                  <a:pt x="216253" y="261257"/>
                </a:cubicBezTo>
                <a:cubicBezTo>
                  <a:pt x="230845" y="240828"/>
                  <a:pt x="264357" y="213455"/>
                  <a:pt x="287505" y="201881"/>
                </a:cubicBezTo>
                <a:cubicBezTo>
                  <a:pt x="298701" y="196283"/>
                  <a:pt x="311935" y="195603"/>
                  <a:pt x="323131" y="190005"/>
                </a:cubicBezTo>
                <a:cubicBezTo>
                  <a:pt x="335896" y="183622"/>
                  <a:pt x="345715" y="172051"/>
                  <a:pt x="358757" y="166255"/>
                </a:cubicBezTo>
                <a:cubicBezTo>
                  <a:pt x="408070" y="144338"/>
                  <a:pt x="438586" y="140789"/>
                  <a:pt x="489386" y="130629"/>
                </a:cubicBezTo>
                <a:cubicBezTo>
                  <a:pt x="532929" y="134587"/>
                  <a:pt x="577974" y="130493"/>
                  <a:pt x="620014" y="142504"/>
                </a:cubicBezTo>
                <a:cubicBezTo>
                  <a:pt x="636162" y="147118"/>
                  <a:pt x="641666" y="168814"/>
                  <a:pt x="655640" y="178130"/>
                </a:cubicBezTo>
                <a:cubicBezTo>
                  <a:pt x="666055" y="185074"/>
                  <a:pt x="679391" y="186047"/>
                  <a:pt x="691266" y="190005"/>
                </a:cubicBezTo>
                <a:cubicBezTo>
                  <a:pt x="795348" y="294087"/>
                  <a:pt x="667977" y="162058"/>
                  <a:pt x="750643" y="261257"/>
                </a:cubicBezTo>
                <a:cubicBezTo>
                  <a:pt x="761394" y="274159"/>
                  <a:pt x="774394" y="285008"/>
                  <a:pt x="786269" y="296883"/>
                </a:cubicBezTo>
                <a:cubicBezTo>
                  <a:pt x="790227" y="308758"/>
                  <a:pt x="792546" y="321313"/>
                  <a:pt x="798144" y="332509"/>
                </a:cubicBezTo>
                <a:cubicBezTo>
                  <a:pt x="814677" y="365574"/>
                  <a:pt x="831258" y="377498"/>
                  <a:pt x="857521" y="403761"/>
                </a:cubicBezTo>
                <a:cubicBezTo>
                  <a:pt x="861479" y="415636"/>
                  <a:pt x="863798" y="428191"/>
                  <a:pt x="869396" y="439387"/>
                </a:cubicBezTo>
                <a:cubicBezTo>
                  <a:pt x="890586" y="481768"/>
                  <a:pt x="932928" y="514794"/>
                  <a:pt x="964399" y="546265"/>
                </a:cubicBezTo>
                <a:lnTo>
                  <a:pt x="1000025" y="581891"/>
                </a:lnTo>
                <a:lnTo>
                  <a:pt x="1106903" y="688769"/>
                </a:lnTo>
                <a:cubicBezTo>
                  <a:pt x="1140220" y="722087"/>
                  <a:pt x="1143134" y="732513"/>
                  <a:pt x="1190030" y="748145"/>
                </a:cubicBezTo>
                <a:cubicBezTo>
                  <a:pt x="1206636" y="753680"/>
                  <a:pt x="1308685" y="769900"/>
                  <a:pt x="1320658" y="771896"/>
                </a:cubicBezTo>
                <a:cubicBezTo>
                  <a:pt x="1419619" y="767938"/>
                  <a:pt x="1518720" y="766609"/>
                  <a:pt x="1617541" y="760021"/>
                </a:cubicBezTo>
                <a:cubicBezTo>
                  <a:pt x="1685492" y="755491"/>
                  <a:pt x="1687582" y="741036"/>
                  <a:pt x="1748170" y="700644"/>
                </a:cubicBezTo>
                <a:cubicBezTo>
                  <a:pt x="1760045" y="692727"/>
                  <a:pt x="1773704" y="686986"/>
                  <a:pt x="1783796" y="676894"/>
                </a:cubicBezTo>
                <a:cubicBezTo>
                  <a:pt x="1795671" y="665019"/>
                  <a:pt x="1806520" y="652019"/>
                  <a:pt x="1819422" y="641268"/>
                </a:cubicBezTo>
                <a:cubicBezTo>
                  <a:pt x="1862755" y="605157"/>
                  <a:pt x="1852329" y="631192"/>
                  <a:pt x="1890674" y="581891"/>
                </a:cubicBezTo>
                <a:cubicBezTo>
                  <a:pt x="1908199" y="559359"/>
                  <a:pt x="1929148" y="537719"/>
                  <a:pt x="1938175" y="510639"/>
                </a:cubicBezTo>
                <a:cubicBezTo>
                  <a:pt x="1950077" y="474935"/>
                  <a:pt x="1948224" y="470080"/>
                  <a:pt x="1973801" y="439387"/>
                </a:cubicBezTo>
                <a:cubicBezTo>
                  <a:pt x="2006629" y="399993"/>
                  <a:pt x="2011066" y="412360"/>
                  <a:pt x="2033178" y="368135"/>
                </a:cubicBezTo>
                <a:cubicBezTo>
                  <a:pt x="2078160" y="278171"/>
                  <a:pt x="2030041" y="335644"/>
                  <a:pt x="2092554" y="273133"/>
                </a:cubicBezTo>
                <a:cubicBezTo>
                  <a:pt x="2133965" y="190311"/>
                  <a:pt x="2094159" y="257406"/>
                  <a:pt x="2151931" y="190005"/>
                </a:cubicBezTo>
                <a:cubicBezTo>
                  <a:pt x="2164812" y="174978"/>
                  <a:pt x="2172530" y="155385"/>
                  <a:pt x="2187557" y="142504"/>
                </a:cubicBezTo>
                <a:cubicBezTo>
                  <a:pt x="2200998" y="130983"/>
                  <a:pt x="2220046" y="128135"/>
                  <a:pt x="2235058" y="118753"/>
                </a:cubicBezTo>
                <a:cubicBezTo>
                  <a:pt x="2317221" y="67401"/>
                  <a:pt x="2248196" y="94581"/>
                  <a:pt x="2318186" y="71252"/>
                </a:cubicBezTo>
                <a:cubicBezTo>
                  <a:pt x="2330061" y="63335"/>
                  <a:pt x="2340399" y="52378"/>
                  <a:pt x="2353812" y="47501"/>
                </a:cubicBezTo>
                <a:cubicBezTo>
                  <a:pt x="2384489" y="36346"/>
                  <a:pt x="2417147" y="31668"/>
                  <a:pt x="2448814" y="23751"/>
                </a:cubicBezTo>
                <a:cubicBezTo>
                  <a:pt x="2460958" y="20715"/>
                  <a:pt x="2472296" y="14911"/>
                  <a:pt x="2484440" y="11875"/>
                </a:cubicBezTo>
                <a:cubicBezTo>
                  <a:pt x="2504022" y="6980"/>
                  <a:pt x="2524025" y="3958"/>
                  <a:pt x="2543817" y="0"/>
                </a:cubicBezTo>
                <a:cubicBezTo>
                  <a:pt x="2674446" y="3958"/>
                  <a:pt x="2805420" y="1589"/>
                  <a:pt x="2935703" y="11875"/>
                </a:cubicBezTo>
                <a:cubicBezTo>
                  <a:pt x="2992993" y="16398"/>
                  <a:pt x="2987612" y="40225"/>
                  <a:pt x="3030705" y="59377"/>
                </a:cubicBezTo>
                <a:cubicBezTo>
                  <a:pt x="3053583" y="69545"/>
                  <a:pt x="3078206" y="75210"/>
                  <a:pt x="3101957" y="83127"/>
                </a:cubicBezTo>
                <a:cubicBezTo>
                  <a:pt x="3210924" y="192094"/>
                  <a:pt x="3036289" y="24969"/>
                  <a:pt x="3208835" y="154379"/>
                </a:cubicBezTo>
                <a:cubicBezTo>
                  <a:pt x="3235706" y="174532"/>
                  <a:pt x="3256336" y="201880"/>
                  <a:pt x="3280087" y="225631"/>
                </a:cubicBezTo>
                <a:lnTo>
                  <a:pt x="3327588" y="273133"/>
                </a:lnTo>
                <a:lnTo>
                  <a:pt x="3375090" y="320634"/>
                </a:lnTo>
                <a:cubicBezTo>
                  <a:pt x="3383007" y="336468"/>
                  <a:pt x="3389458" y="353123"/>
                  <a:pt x="3398840" y="368135"/>
                </a:cubicBezTo>
                <a:cubicBezTo>
                  <a:pt x="3409330" y="384919"/>
                  <a:pt x="3422962" y="399531"/>
                  <a:pt x="3434466" y="415636"/>
                </a:cubicBezTo>
                <a:cubicBezTo>
                  <a:pt x="3442762" y="427250"/>
                  <a:pt x="3450300" y="439387"/>
                  <a:pt x="3458217" y="451262"/>
                </a:cubicBezTo>
                <a:cubicBezTo>
                  <a:pt x="3462175" y="463137"/>
                  <a:pt x="3470092" y="474370"/>
                  <a:pt x="3470092" y="486888"/>
                </a:cubicBezTo>
                <a:cubicBezTo>
                  <a:pt x="3470092" y="593839"/>
                  <a:pt x="3465103" y="700793"/>
                  <a:pt x="3458217" y="807522"/>
                </a:cubicBezTo>
                <a:cubicBezTo>
                  <a:pt x="3457166" y="823809"/>
                  <a:pt x="3449882" y="839091"/>
                  <a:pt x="3446341" y="855023"/>
                </a:cubicBezTo>
                <a:cubicBezTo>
                  <a:pt x="3441962" y="874727"/>
                  <a:pt x="3438844" y="894696"/>
                  <a:pt x="3434466" y="914400"/>
                </a:cubicBezTo>
                <a:cubicBezTo>
                  <a:pt x="3425034" y="956847"/>
                  <a:pt x="3422584" y="971413"/>
                  <a:pt x="3398840" y="1009403"/>
                </a:cubicBezTo>
                <a:cubicBezTo>
                  <a:pt x="3338752" y="1105543"/>
                  <a:pt x="3389415" y="1013037"/>
                  <a:pt x="3327588" y="1092530"/>
                </a:cubicBezTo>
                <a:cubicBezTo>
                  <a:pt x="3310063" y="1115062"/>
                  <a:pt x="3297214" y="1140946"/>
                  <a:pt x="3280087" y="1163782"/>
                </a:cubicBezTo>
                <a:lnTo>
                  <a:pt x="3208835" y="1258784"/>
                </a:lnTo>
                <a:cubicBezTo>
                  <a:pt x="3181167" y="1295674"/>
                  <a:pt x="3183854" y="1304076"/>
                  <a:pt x="3149458" y="1341912"/>
                </a:cubicBezTo>
                <a:cubicBezTo>
                  <a:pt x="3123098" y="1370908"/>
                  <a:pt x="3094040" y="1397330"/>
                  <a:pt x="3066331" y="1425039"/>
                </a:cubicBezTo>
                <a:lnTo>
                  <a:pt x="3030705" y="1460665"/>
                </a:lnTo>
                <a:cubicBezTo>
                  <a:pt x="3018830" y="1472540"/>
                  <a:pt x="3004395" y="1482317"/>
                  <a:pt x="2995079" y="1496291"/>
                </a:cubicBezTo>
                <a:cubicBezTo>
                  <a:pt x="2987162" y="1508166"/>
                  <a:pt x="2982069" y="1522519"/>
                  <a:pt x="2971328" y="1531917"/>
                </a:cubicBezTo>
                <a:cubicBezTo>
                  <a:pt x="2949846" y="1550714"/>
                  <a:pt x="2920261" y="1559234"/>
                  <a:pt x="2900077" y="1579418"/>
                </a:cubicBezTo>
                <a:cubicBezTo>
                  <a:pt x="2888202" y="1591293"/>
                  <a:pt x="2877353" y="1604293"/>
                  <a:pt x="2864451" y="1615044"/>
                </a:cubicBezTo>
                <a:cubicBezTo>
                  <a:pt x="2853487" y="1624181"/>
                  <a:pt x="2840368" y="1630400"/>
                  <a:pt x="2828825" y="1638795"/>
                </a:cubicBezTo>
                <a:cubicBezTo>
                  <a:pt x="2796812" y="1662078"/>
                  <a:pt x="2765490" y="1686296"/>
                  <a:pt x="2733822" y="1710047"/>
                </a:cubicBezTo>
                <a:cubicBezTo>
                  <a:pt x="2723808" y="1717558"/>
                  <a:pt x="2710232" y="1718483"/>
                  <a:pt x="2698196" y="1721922"/>
                </a:cubicBezTo>
                <a:cubicBezTo>
                  <a:pt x="2647521" y="1736400"/>
                  <a:pt x="2646407" y="1733431"/>
                  <a:pt x="2591318" y="1745673"/>
                </a:cubicBezTo>
                <a:cubicBezTo>
                  <a:pt x="2575386" y="1749214"/>
                  <a:pt x="2559651" y="1753590"/>
                  <a:pt x="2543817" y="1757548"/>
                </a:cubicBezTo>
                <a:cubicBezTo>
                  <a:pt x="2440897" y="1753590"/>
                  <a:pt x="2337826" y="1752524"/>
                  <a:pt x="2235058" y="1745673"/>
                </a:cubicBezTo>
                <a:cubicBezTo>
                  <a:pt x="2201978" y="1743468"/>
                  <a:pt x="2167885" y="1725949"/>
                  <a:pt x="2140056" y="1710047"/>
                </a:cubicBezTo>
                <a:cubicBezTo>
                  <a:pt x="2127664" y="1702966"/>
                  <a:pt x="2115394" y="1695433"/>
                  <a:pt x="2104430" y="1686296"/>
                </a:cubicBezTo>
                <a:cubicBezTo>
                  <a:pt x="2013002" y="1610105"/>
                  <a:pt x="2121624" y="1685882"/>
                  <a:pt x="2033178" y="1626920"/>
                </a:cubicBezTo>
                <a:cubicBezTo>
                  <a:pt x="2005777" y="1544716"/>
                  <a:pt x="2044274" y="1635907"/>
                  <a:pt x="1985677" y="1567543"/>
                </a:cubicBezTo>
                <a:cubicBezTo>
                  <a:pt x="1970656" y="1550018"/>
                  <a:pt x="1964222" y="1526385"/>
                  <a:pt x="1950051" y="1508166"/>
                </a:cubicBezTo>
                <a:cubicBezTo>
                  <a:pt x="1936303" y="1490491"/>
                  <a:pt x="1917122" y="1477667"/>
                  <a:pt x="1902549" y="1460665"/>
                </a:cubicBezTo>
                <a:cubicBezTo>
                  <a:pt x="1849767" y="1399087"/>
                  <a:pt x="1911789" y="1447033"/>
                  <a:pt x="1843173" y="1401288"/>
                </a:cubicBezTo>
                <a:cubicBezTo>
                  <a:pt x="1835256" y="1389413"/>
                  <a:pt x="1828559" y="1376626"/>
                  <a:pt x="1819422" y="1365662"/>
                </a:cubicBezTo>
                <a:cubicBezTo>
                  <a:pt x="1784540" y="1323804"/>
                  <a:pt x="1762199" y="1315638"/>
                  <a:pt x="1712544" y="1282535"/>
                </a:cubicBezTo>
                <a:cubicBezTo>
                  <a:pt x="1684280" y="1263692"/>
                  <a:pt x="1646193" y="1237484"/>
                  <a:pt x="1617541" y="1223158"/>
                </a:cubicBezTo>
                <a:cubicBezTo>
                  <a:pt x="1606345" y="1217560"/>
                  <a:pt x="1593111" y="1216881"/>
                  <a:pt x="1581915" y="1211283"/>
                </a:cubicBezTo>
                <a:cubicBezTo>
                  <a:pt x="1550024" y="1195337"/>
                  <a:pt x="1502883" y="1163898"/>
                  <a:pt x="1475038" y="1140031"/>
                </a:cubicBezTo>
                <a:cubicBezTo>
                  <a:pt x="1462287" y="1129101"/>
                  <a:pt x="1454433" y="1111916"/>
                  <a:pt x="1439412" y="1104405"/>
                </a:cubicBezTo>
                <a:cubicBezTo>
                  <a:pt x="1431114" y="1100256"/>
                  <a:pt x="1310846" y="1080999"/>
                  <a:pt x="1308783" y="1080655"/>
                </a:cubicBezTo>
                <a:cubicBezTo>
                  <a:pt x="1296908" y="1076696"/>
                  <a:pt x="1285675" y="1068779"/>
                  <a:pt x="1273157" y="1068779"/>
                </a:cubicBezTo>
                <a:cubicBezTo>
                  <a:pt x="1102333" y="1068779"/>
                  <a:pt x="1096607" y="1072475"/>
                  <a:pt x="976274" y="1092530"/>
                </a:cubicBezTo>
                <a:cubicBezTo>
                  <a:pt x="960440" y="1100447"/>
                  <a:pt x="944143" y="1107498"/>
                  <a:pt x="928773" y="1116281"/>
                </a:cubicBezTo>
                <a:cubicBezTo>
                  <a:pt x="916381" y="1123362"/>
                  <a:pt x="905912" y="1133648"/>
                  <a:pt x="893147" y="1140031"/>
                </a:cubicBezTo>
                <a:cubicBezTo>
                  <a:pt x="881951" y="1145629"/>
                  <a:pt x="869396" y="1147948"/>
                  <a:pt x="857521" y="1151907"/>
                </a:cubicBezTo>
                <a:cubicBezTo>
                  <a:pt x="801712" y="1207716"/>
                  <a:pt x="835868" y="1178218"/>
                  <a:pt x="750643" y="1235034"/>
                </a:cubicBezTo>
                <a:cubicBezTo>
                  <a:pt x="714866" y="1258885"/>
                  <a:pt x="709699" y="1264456"/>
                  <a:pt x="667515" y="1282535"/>
                </a:cubicBezTo>
                <a:cubicBezTo>
                  <a:pt x="656010" y="1287466"/>
                  <a:pt x="644237" y="1292352"/>
                  <a:pt x="631890" y="1294410"/>
                </a:cubicBezTo>
                <a:cubicBezTo>
                  <a:pt x="596532" y="1300303"/>
                  <a:pt x="560638" y="1302327"/>
                  <a:pt x="525012" y="1306286"/>
                </a:cubicBezTo>
                <a:cubicBezTo>
                  <a:pt x="433968" y="1302327"/>
                  <a:pt x="342409" y="1304856"/>
                  <a:pt x="251879" y="1294410"/>
                </a:cubicBezTo>
                <a:cubicBezTo>
                  <a:pt x="237701" y="1292774"/>
                  <a:pt x="226920" y="1280142"/>
                  <a:pt x="216253" y="1270660"/>
                </a:cubicBezTo>
                <a:cubicBezTo>
                  <a:pt x="67779" y="1138684"/>
                  <a:pt x="192157" y="1248870"/>
                  <a:pt x="121251" y="1163782"/>
                </a:cubicBezTo>
                <a:cubicBezTo>
                  <a:pt x="110500" y="1150880"/>
                  <a:pt x="95387" y="1141822"/>
                  <a:pt x="85625" y="1128156"/>
                </a:cubicBezTo>
                <a:cubicBezTo>
                  <a:pt x="75335" y="1113751"/>
                  <a:pt x="70657" y="1096025"/>
                  <a:pt x="61874" y="1080655"/>
                </a:cubicBezTo>
                <a:cubicBezTo>
                  <a:pt x="54793" y="1068263"/>
                  <a:pt x="46040" y="1056904"/>
                  <a:pt x="38123" y="1045029"/>
                </a:cubicBezTo>
                <a:cubicBezTo>
                  <a:pt x="15864" y="978249"/>
                  <a:pt x="6351" y="963872"/>
                  <a:pt x="2497" y="890649"/>
                </a:cubicBezTo>
                <a:cubicBezTo>
                  <a:pt x="0" y="843213"/>
                  <a:pt x="2498" y="835231"/>
                  <a:pt x="14373" y="783771"/>
                </a:cubicBezTo>
                <a:close/>
              </a:path>
            </a:pathLst>
          </a:custGeom>
          <a:solidFill>
            <a:srgbClr val="92D050">
              <a:alpha val="2784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49288" y="420688"/>
            <a:ext cx="79232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 – Wireless Sensor Network Scenario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71500" y="1979613"/>
            <a:ext cx="3144838" cy="3502025"/>
            <a:chOff x="615948" y="1824023"/>
            <a:chExt cx="3144838" cy="3502025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901698" y="2254236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687636" y="26114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475036" y="18240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15948" y="4897423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473198" y="29686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0261" y="35401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402011" y="34877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01761" y="43259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16136" y="3397235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901948" y="4111611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687636" y="5040298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4286250" y="1000125"/>
            <a:ext cx="4500563" cy="1271588"/>
            <a:chOff x="4643438" y="4429125"/>
            <a:chExt cx="4500562" cy="1271588"/>
          </a:xfrm>
        </p:grpSpPr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4643438" y="4429125"/>
              <a:ext cx="3857624" cy="85725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B05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679950" y="4500563"/>
              <a:ext cx="4464050" cy="1200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99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B050"/>
                  </a:solidFill>
                  <a:latin typeface="Arial Unicode MS" pitchFamily="34" charset="-128"/>
                </a:rPr>
                <a:t>Task:</a:t>
              </a:r>
              <a:r>
                <a:rPr lang="en-GB" sz="2000">
                  <a:solidFill>
                    <a:srgbClr val="333333"/>
                  </a:solidFill>
                  <a:latin typeface="Arial Unicode MS" pitchFamily="34" charset="-128"/>
                </a:rPr>
                <a:t> </a:t>
              </a:r>
              <a:r>
                <a:rPr lang="en-GB" sz="2000">
                  <a:solidFill>
                    <a:schemeClr val="tx1"/>
                  </a:solidFill>
                  <a:latin typeface="Arial Unicode MS" pitchFamily="34" charset="-128"/>
                </a:rPr>
                <a:t>Collect and Transmit Data </a:t>
              </a:r>
              <a:br>
                <a:rPr lang="en-GB" sz="2000">
                  <a:solidFill>
                    <a:schemeClr val="tx1"/>
                  </a:solidFill>
                  <a:latin typeface="Arial Unicode MS" pitchFamily="34" charset="-128"/>
                </a:rPr>
              </a:br>
              <a:r>
                <a:rPr lang="en-GB" sz="2000">
                  <a:solidFill>
                    <a:schemeClr val="tx1"/>
                  </a:solidFill>
                  <a:latin typeface="Arial Unicode MS" pitchFamily="34" charset="-128"/>
                </a:rPr>
                <a:t>          about Physical Process</a:t>
              </a:r>
            </a:p>
            <a:p>
              <a:pPr eaLnBrk="0" hangingPunct="0">
                <a:spcBef>
                  <a:spcPts val="1500"/>
                </a:spcBef>
                <a:buClr>
                  <a:srgbClr val="3399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4643438" y="4500563"/>
            <a:ext cx="3773487" cy="1571625"/>
            <a:chOff x="5000624" y="1714501"/>
            <a:chExt cx="3774131" cy="1571638"/>
          </a:xfrm>
        </p:grpSpPr>
        <p:sp>
          <p:nvSpPr>
            <p:cNvPr id="24" name="AutoShape 60"/>
            <p:cNvSpPr>
              <a:spLocks noChangeArrowheads="1"/>
            </p:cNvSpPr>
            <p:nvPr/>
          </p:nvSpPr>
          <p:spPr bwMode="auto">
            <a:xfrm>
              <a:off x="5000624" y="1714501"/>
              <a:ext cx="3572485" cy="1571638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rgbClr val="C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rgbClr val="C00000"/>
                </a:solidFill>
                <a:cs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5143519" y="1785926"/>
              <a:ext cx="2143125" cy="3714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C00000"/>
                  </a:solidFill>
                  <a:latin typeface="Arial Unicode MS" pitchFamily="34" charset="-128"/>
                </a:rPr>
                <a:t>Constraints:</a:t>
              </a:r>
            </a:p>
          </p:txBody>
        </p: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5273721" y="2071690"/>
              <a:ext cx="3501034" cy="1107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 typeface="Monotype Sorts"/>
                <a:buBlip>
                  <a:blip r:embed="rId9"/>
                </a:buBlip>
                <a:tabLst>
                  <a:tab pos="0" algn="l"/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2000">
                  <a:latin typeface="Arial Unicode MS" pitchFamily="34" charset="-128"/>
                </a:rPr>
                <a:t> </a:t>
              </a:r>
              <a:r>
                <a:rPr lang="en-GB" sz="2000">
                  <a:solidFill>
                    <a:srgbClr val="333333"/>
                  </a:solidFill>
                  <a:latin typeface="Arial Unicode MS" pitchFamily="34" charset="-128"/>
                </a:rPr>
                <a:t>Energy</a:t>
              </a:r>
            </a:p>
            <a:p>
              <a:pPr>
                <a:lnSpc>
                  <a:spcPct val="110000"/>
                </a:lnSpc>
                <a:buFont typeface="Monotype Sorts"/>
                <a:buBlip>
                  <a:blip r:embed="rId9"/>
                </a:buBlip>
                <a:tabLst>
                  <a:tab pos="0" algn="l"/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2000">
                  <a:solidFill>
                    <a:srgbClr val="333333"/>
                  </a:solidFill>
                  <a:latin typeface="Arial Unicode MS" pitchFamily="34" charset="-128"/>
                </a:rPr>
                <a:t> Processing Power</a:t>
              </a:r>
            </a:p>
            <a:p>
              <a:pPr>
                <a:lnSpc>
                  <a:spcPct val="110000"/>
                </a:lnSpc>
                <a:buFont typeface="Monotype Sorts"/>
                <a:buBlip>
                  <a:blip r:embed="rId9"/>
                </a:buBlip>
                <a:tabLst>
                  <a:tab pos="0" algn="l"/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2000">
                  <a:solidFill>
                    <a:srgbClr val="333333"/>
                  </a:solidFill>
                  <a:latin typeface="Arial Unicode MS" pitchFamily="34" charset="-128"/>
                </a:rPr>
                <a:t> Memory, etc.</a:t>
              </a:r>
            </a:p>
          </p:txBody>
        </p:sp>
      </p:grpSp>
      <p:grpSp>
        <p:nvGrpSpPr>
          <p:cNvPr id="27" name="Group 66"/>
          <p:cNvGrpSpPr>
            <a:grpSpLocks/>
          </p:cNvGrpSpPr>
          <p:nvPr/>
        </p:nvGrpSpPr>
        <p:grpSpPr bwMode="auto">
          <a:xfrm>
            <a:off x="5429250" y="2357438"/>
            <a:ext cx="3773488" cy="1643062"/>
            <a:chOff x="5441982" y="2286006"/>
            <a:chExt cx="3773464" cy="1643060"/>
          </a:xfrm>
        </p:grpSpPr>
        <p:grpSp>
          <p:nvGrpSpPr>
            <p:cNvPr id="28" name="Group 43"/>
            <p:cNvGrpSpPr>
              <a:grpSpLocks/>
            </p:cNvGrpSpPr>
            <p:nvPr/>
          </p:nvGrpSpPr>
          <p:grpSpPr bwMode="auto">
            <a:xfrm>
              <a:off x="5441982" y="2286006"/>
              <a:ext cx="3571852" cy="1643060"/>
              <a:chOff x="5000624" y="1714500"/>
              <a:chExt cx="3572461" cy="1928814"/>
            </a:xfrm>
          </p:grpSpPr>
          <p:sp>
            <p:nvSpPr>
              <p:cNvPr id="30" name="AutoShape 60"/>
              <p:cNvSpPr>
                <a:spLocks noChangeArrowheads="1"/>
              </p:cNvSpPr>
              <p:nvPr/>
            </p:nvSpPr>
            <p:spPr bwMode="auto">
              <a:xfrm>
                <a:off x="5000624" y="1714500"/>
                <a:ext cx="3572461" cy="1928814"/>
              </a:xfrm>
              <a:prstGeom prst="flowChartAlternateProcess">
                <a:avLst/>
              </a:prstGeom>
              <a:solidFill>
                <a:schemeClr val="bg1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5F5F5F">
                    <a:alpha val="50027"/>
                  </a:srgbClr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pt-PT" dirty="0">
                  <a:solidFill>
                    <a:schemeClr val="accent6"/>
                  </a:solidFill>
                  <a:cs typeface="Arial" charset="0"/>
                </a:endParaRPr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5143519" y="1785926"/>
                <a:ext cx="2143125" cy="3714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 Unicode MS" pitchFamily="34" charset="-128"/>
                  </a:rPr>
                  <a:t>Properties: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5715030" y="2714630"/>
              <a:ext cx="3500416" cy="10779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66700" indent="-266700" eaLnBrk="0" hangingPunct="0">
                <a:spcBef>
                  <a:spcPts val="1250"/>
                </a:spcBef>
                <a:buClr>
                  <a:srgbClr val="292929"/>
                </a:buClr>
                <a:buSzPct val="100000"/>
                <a:buFontTx/>
                <a:buBlip>
                  <a:blip r:embed="rId9"/>
                </a:buBlip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rgbClr val="000000"/>
                  </a:solidFill>
                  <a:latin typeface="Arial"/>
                  <a:cs typeface="Arial" charset="0"/>
                </a:rPr>
                <a:t>Correlated Sources</a:t>
              </a:r>
              <a:endParaRPr lang="en-GB" sz="2000" dirty="0">
                <a:solidFill>
                  <a:srgbClr val="333333"/>
                </a:solidFill>
                <a:latin typeface="Arial Unicode MS" pitchFamily="34" charset="-128"/>
              </a:endParaRPr>
            </a:p>
            <a:p>
              <a:pPr>
                <a:lnSpc>
                  <a:spcPct val="110000"/>
                </a:lnSpc>
                <a:buFontTx/>
                <a:buBlip>
                  <a:blip r:embed="rId9"/>
                </a:buBlip>
                <a:tabLst>
                  <a:tab pos="0" algn="l"/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/>
              </a:pPr>
              <a:r>
                <a:rPr lang="en-GB" sz="2000" dirty="0">
                  <a:solidFill>
                    <a:srgbClr val="333333"/>
                  </a:solidFill>
                  <a:latin typeface="Arial Unicode MS" pitchFamily="34" charset="-128"/>
                </a:rPr>
                <a:t> Several Sinks</a:t>
              </a:r>
            </a:p>
            <a:p>
              <a:pPr>
                <a:lnSpc>
                  <a:spcPct val="110000"/>
                </a:lnSpc>
                <a:buFontTx/>
                <a:buBlip>
                  <a:blip r:embed="rId9"/>
                </a:buBlip>
                <a:tabLst>
                  <a:tab pos="0" algn="l"/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/>
              </a:pPr>
              <a:r>
                <a:rPr lang="en-GB" sz="2000" dirty="0">
                  <a:solidFill>
                    <a:srgbClr val="333333"/>
                  </a:solidFill>
                  <a:latin typeface="Arial Unicode MS" pitchFamily="34" charset="-128"/>
                </a:rPr>
                <a:t> Communication Network</a:t>
              </a:r>
            </a:p>
          </p:txBody>
        </p:sp>
      </p:grpSp>
      <p:cxnSp>
        <p:nvCxnSpPr>
          <p:cNvPr id="32" name="Straight Arrow Connector 58"/>
          <p:cNvCxnSpPr>
            <a:cxnSpLocks noChangeShapeType="1"/>
          </p:cNvCxnSpPr>
          <p:nvPr/>
        </p:nvCxnSpPr>
        <p:spPr bwMode="auto">
          <a:xfrm rot="5400000">
            <a:off x="849313" y="2241550"/>
            <a:ext cx="319087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59"/>
          <p:cNvCxnSpPr>
            <a:cxnSpLocks noChangeShapeType="1"/>
          </p:cNvCxnSpPr>
          <p:nvPr/>
        </p:nvCxnSpPr>
        <p:spPr bwMode="auto">
          <a:xfrm rot="16200000" flipH="1">
            <a:off x="3278982" y="1829593"/>
            <a:ext cx="146050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80"/>
          <p:cNvCxnSpPr>
            <a:cxnSpLocks noChangeShapeType="1"/>
          </p:cNvCxnSpPr>
          <p:nvPr/>
        </p:nvCxnSpPr>
        <p:spPr bwMode="auto">
          <a:xfrm rot="16200000" flipH="1">
            <a:off x="2635251" y="2616200"/>
            <a:ext cx="247650" cy="53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5" name="Picture 8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88" y="1838325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50" y="1624013"/>
            <a:ext cx="177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8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88" y="2266950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9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8" y="4338638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57"/>
          <p:cNvCxnSpPr>
            <a:cxnSpLocks noChangeShapeType="1"/>
          </p:cNvCxnSpPr>
          <p:nvPr/>
        </p:nvCxnSpPr>
        <p:spPr bwMode="auto">
          <a:xfrm rot="5400000">
            <a:off x="560388" y="5470525"/>
            <a:ext cx="28575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66"/>
          <p:cNvCxnSpPr>
            <a:cxnSpLocks noChangeShapeType="1"/>
          </p:cNvCxnSpPr>
          <p:nvPr/>
        </p:nvCxnSpPr>
        <p:spPr bwMode="auto">
          <a:xfrm rot="5400000">
            <a:off x="2596357" y="5649119"/>
            <a:ext cx="357187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41" name="Picture 9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" y="5624513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2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38" y="5838825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94"/>
          <p:cNvCxnSpPr>
            <a:cxnSpLocks noChangeShapeType="1"/>
          </p:cNvCxnSpPr>
          <p:nvPr/>
        </p:nvCxnSpPr>
        <p:spPr bwMode="auto">
          <a:xfrm>
            <a:off x="3143250" y="4410075"/>
            <a:ext cx="357188" cy="8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1031081" y="2724944"/>
            <a:ext cx="511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20"/>
          <p:cNvCxnSpPr>
            <a:cxnSpLocks noChangeShapeType="1"/>
          </p:cNvCxnSpPr>
          <p:nvPr/>
        </p:nvCxnSpPr>
        <p:spPr bwMode="auto">
          <a:xfrm rot="5400000">
            <a:off x="2959100" y="2193926"/>
            <a:ext cx="542925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806701" y="3092450"/>
            <a:ext cx="6731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25"/>
          <p:cNvCxnSpPr>
            <a:cxnSpLocks noChangeShapeType="1"/>
          </p:cNvCxnSpPr>
          <p:nvPr/>
        </p:nvCxnSpPr>
        <p:spPr bwMode="auto">
          <a:xfrm rot="5400000">
            <a:off x="3111501" y="3919537"/>
            <a:ext cx="37941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" name="Straight Arrow Connector 26"/>
          <p:cNvCxnSpPr>
            <a:cxnSpLocks noChangeShapeType="1"/>
          </p:cNvCxnSpPr>
          <p:nvPr/>
        </p:nvCxnSpPr>
        <p:spPr bwMode="auto">
          <a:xfrm rot="5400000">
            <a:off x="2209801" y="3117850"/>
            <a:ext cx="582612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1708944" y="3332956"/>
            <a:ext cx="327025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28"/>
          <p:cNvCxnSpPr>
            <a:cxnSpLocks noChangeShapeType="1"/>
          </p:cNvCxnSpPr>
          <p:nvPr/>
        </p:nvCxnSpPr>
        <p:spPr bwMode="auto">
          <a:xfrm rot="5400000">
            <a:off x="2571750" y="4767263"/>
            <a:ext cx="642938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Straight Arrow Connector 39"/>
          <p:cNvCxnSpPr>
            <a:cxnSpLocks noChangeShapeType="1"/>
          </p:cNvCxnSpPr>
          <p:nvPr/>
        </p:nvCxnSpPr>
        <p:spPr bwMode="auto">
          <a:xfrm rot="5400000">
            <a:off x="1495425" y="3903663"/>
            <a:ext cx="725488" cy="51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40"/>
          <p:cNvCxnSpPr>
            <a:cxnSpLocks noChangeShapeType="1"/>
          </p:cNvCxnSpPr>
          <p:nvPr/>
        </p:nvCxnSpPr>
        <p:spPr bwMode="auto">
          <a:xfrm rot="5400000">
            <a:off x="464344" y="3159919"/>
            <a:ext cx="1000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41"/>
          <p:cNvCxnSpPr>
            <a:cxnSpLocks noChangeShapeType="1"/>
          </p:cNvCxnSpPr>
          <p:nvPr/>
        </p:nvCxnSpPr>
        <p:spPr bwMode="auto">
          <a:xfrm rot="5400000">
            <a:off x="285750" y="4410075"/>
            <a:ext cx="1071563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Straight Arrow Connector 51"/>
          <p:cNvCxnSpPr>
            <a:cxnSpLocks noChangeShapeType="1"/>
          </p:cNvCxnSpPr>
          <p:nvPr/>
        </p:nvCxnSpPr>
        <p:spPr bwMode="auto">
          <a:xfrm rot="5400000">
            <a:off x="923925" y="4618038"/>
            <a:ext cx="36830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1887538" y="4440238"/>
            <a:ext cx="469900" cy="1041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3429000" y="2571750"/>
            <a:ext cx="1714500" cy="1357313"/>
            <a:chOff x="6208713" y="938213"/>
            <a:chExt cx="1981200" cy="1516242"/>
          </a:xfrm>
        </p:grpSpPr>
        <p:pic>
          <p:nvPicPr>
            <p:cNvPr id="57" name="Picture 1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786563" y="1000125"/>
              <a:ext cx="1293812" cy="8604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6625132" y="938213"/>
              <a:ext cx="1564781" cy="1106590"/>
            </a:xfrm>
            <a:prstGeom prst="ellipse">
              <a:avLst/>
            </a:prstGeom>
            <a:noFill/>
            <a:ln w="5724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6208713" y="1257422"/>
              <a:ext cx="495300" cy="877825"/>
            </a:xfrm>
            <a:prstGeom prst="line">
              <a:avLst/>
            </a:prstGeom>
            <a:noFill/>
            <a:ln w="2844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V="1">
              <a:off x="6373813" y="1975642"/>
              <a:ext cx="1485900" cy="478813"/>
            </a:xfrm>
            <a:prstGeom prst="line">
              <a:avLst/>
            </a:prstGeom>
            <a:noFill/>
            <a:ln w="2844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2875" y="887413"/>
            <a:ext cx="4357688" cy="4256087"/>
            <a:chOff x="142875" y="887413"/>
            <a:chExt cx="4357688" cy="4256087"/>
          </a:xfrm>
        </p:grpSpPr>
        <p:grpSp>
          <p:nvGrpSpPr>
            <p:cNvPr id="62" name="Group 70"/>
            <p:cNvGrpSpPr>
              <a:grpSpLocks/>
            </p:cNvGrpSpPr>
            <p:nvPr/>
          </p:nvGrpSpPr>
          <p:grpSpPr bwMode="auto">
            <a:xfrm>
              <a:off x="928688" y="887413"/>
              <a:ext cx="2000250" cy="1255712"/>
              <a:chOff x="928662" y="887405"/>
              <a:chExt cx="2000250" cy="1255711"/>
            </a:xfrm>
          </p:grpSpPr>
          <p:sp>
            <p:nvSpPr>
              <p:cNvPr id="69" name="Oval Callout 28"/>
              <p:cNvSpPr>
                <a:spLocks noChangeArrowheads="1"/>
              </p:cNvSpPr>
              <p:nvPr/>
            </p:nvSpPr>
            <p:spPr bwMode="auto">
              <a:xfrm>
                <a:off x="928662" y="887405"/>
                <a:ext cx="2000250" cy="1255711"/>
              </a:xfrm>
              <a:prstGeom prst="wedgeEllipseCallout">
                <a:avLst>
                  <a:gd name="adj1" fmla="val -25838"/>
                  <a:gd name="adj2" fmla="val 67579"/>
                </a:avLst>
              </a:prstGeom>
              <a:solidFill>
                <a:schemeClr val="bg1"/>
              </a:solidFill>
              <a:ln w="349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70" name="Text Box 55"/>
              <p:cNvSpPr txBox="1">
                <a:spLocks noChangeArrowheads="1"/>
              </p:cNvSpPr>
              <p:nvPr/>
            </p:nvSpPr>
            <p:spPr bwMode="auto">
              <a:xfrm>
                <a:off x="1071538" y="1173157"/>
                <a:ext cx="1714500" cy="6485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solidFill>
                      <a:schemeClr val="tx1"/>
                    </a:solidFill>
                    <a:latin typeface="Arial Unicode MS" pitchFamily="34" charset="-128"/>
                  </a:rPr>
                  <a:t>Source Coding Problem</a:t>
                </a:r>
              </a:p>
            </p:txBody>
          </p:sp>
        </p:grp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142875" y="2744788"/>
              <a:ext cx="2011363" cy="1255712"/>
              <a:chOff x="142844" y="2744793"/>
              <a:chExt cx="2012125" cy="1255711"/>
            </a:xfrm>
          </p:grpSpPr>
          <p:sp>
            <p:nvSpPr>
              <p:cNvPr id="67" name="Oval Callout 28"/>
              <p:cNvSpPr>
                <a:spLocks noChangeArrowheads="1"/>
              </p:cNvSpPr>
              <p:nvPr/>
            </p:nvSpPr>
            <p:spPr bwMode="auto">
              <a:xfrm>
                <a:off x="142844" y="2744793"/>
                <a:ext cx="2012125" cy="1255711"/>
              </a:xfrm>
              <a:prstGeom prst="wedgeEllipseCallout">
                <a:avLst>
                  <a:gd name="adj1" fmla="val 32343"/>
                  <a:gd name="adj2" fmla="val 66634"/>
                </a:avLst>
              </a:prstGeom>
              <a:solidFill>
                <a:schemeClr val="bg1"/>
              </a:solidFill>
              <a:ln w="349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68" name="Text Box 55"/>
              <p:cNvSpPr txBox="1">
                <a:spLocks noChangeArrowheads="1"/>
              </p:cNvSpPr>
              <p:nvPr/>
            </p:nvSpPr>
            <p:spPr bwMode="auto">
              <a:xfrm>
                <a:off x="166594" y="3042420"/>
                <a:ext cx="1857376" cy="6485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solidFill>
                      <a:schemeClr val="tx1"/>
                    </a:solidFill>
                    <a:latin typeface="Arial Unicode MS" pitchFamily="34" charset="-128"/>
                  </a:rPr>
                  <a:t>Communication/</a:t>
                </a:r>
                <a:br>
                  <a:rPr lang="en-GB" sz="1800" b="1" dirty="0">
                    <a:solidFill>
                      <a:schemeClr val="tx1"/>
                    </a:solidFill>
                    <a:latin typeface="Arial Unicode MS" pitchFamily="34" charset="-128"/>
                  </a:rPr>
                </a:br>
                <a:r>
                  <a:rPr lang="en-GB" sz="1800" b="1" dirty="0">
                    <a:solidFill>
                      <a:schemeClr val="tx1"/>
                    </a:solidFill>
                    <a:latin typeface="Arial Unicode MS" pitchFamily="34" charset="-128"/>
                  </a:rPr>
                  <a:t>Network Aspect</a:t>
                </a:r>
              </a:p>
            </p:txBody>
          </p:sp>
        </p:grpSp>
        <p:grpSp>
          <p:nvGrpSpPr>
            <p:cNvPr id="64" name="Group 69"/>
            <p:cNvGrpSpPr>
              <a:grpSpLocks/>
            </p:cNvGrpSpPr>
            <p:nvPr/>
          </p:nvGrpSpPr>
          <p:grpSpPr bwMode="auto">
            <a:xfrm>
              <a:off x="2500313" y="4143375"/>
              <a:ext cx="2000250" cy="1000125"/>
              <a:chOff x="2500298" y="4143380"/>
              <a:chExt cx="2000250" cy="1000132"/>
            </a:xfrm>
          </p:grpSpPr>
          <p:sp>
            <p:nvSpPr>
              <p:cNvPr id="65" name="Oval Callout 28"/>
              <p:cNvSpPr>
                <a:spLocks noChangeArrowheads="1"/>
              </p:cNvSpPr>
              <p:nvPr/>
            </p:nvSpPr>
            <p:spPr bwMode="auto">
              <a:xfrm>
                <a:off x="2500298" y="4143380"/>
                <a:ext cx="2000250" cy="1000132"/>
              </a:xfrm>
              <a:prstGeom prst="wedgeEllipseCallout">
                <a:avLst>
                  <a:gd name="adj1" fmla="val -2088"/>
                  <a:gd name="adj2" fmla="val -76935"/>
                </a:avLst>
              </a:prstGeom>
              <a:solidFill>
                <a:schemeClr val="bg1"/>
              </a:solidFill>
              <a:ln w="349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pt-PT"/>
              </a:p>
            </p:txBody>
          </p:sp>
          <p:sp>
            <p:nvSpPr>
              <p:cNvPr id="66" name="Text Box 55"/>
              <p:cNvSpPr txBox="1">
                <a:spLocks noChangeArrowheads="1"/>
              </p:cNvSpPr>
              <p:nvPr/>
            </p:nvSpPr>
            <p:spPr bwMode="auto">
              <a:xfrm>
                <a:off x="2643174" y="4352124"/>
                <a:ext cx="1714500" cy="6485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solidFill>
                      <a:schemeClr val="tx1"/>
                    </a:solidFill>
                    <a:latin typeface="Arial Unicode MS" pitchFamily="34" charset="-128"/>
                  </a:rPr>
                  <a:t>Complexity Issue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3714750" y="1785938"/>
            <a:ext cx="3451225" cy="3286125"/>
            <a:chOff x="2000232" y="2071678"/>
            <a:chExt cx="3000396" cy="2857520"/>
          </a:xfrm>
        </p:grpSpPr>
        <p:pic>
          <p:nvPicPr>
            <p:cNvPr id="7" name="Picture 77" descr="decModelSinkAM301.eps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000232" y="2214554"/>
              <a:ext cx="2984000" cy="26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8"/>
            <p:cNvSpPr>
              <a:spLocks noChangeArrowheads="1"/>
            </p:cNvSpPr>
            <p:nvPr/>
          </p:nvSpPr>
          <p:spPr bwMode="auto">
            <a:xfrm>
              <a:off x="3250303" y="3643314"/>
              <a:ext cx="500065" cy="5000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9" name="Rectangle 79"/>
            <p:cNvSpPr>
              <a:spLocks noChangeArrowheads="1"/>
            </p:cNvSpPr>
            <p:nvPr/>
          </p:nvSpPr>
          <p:spPr bwMode="auto">
            <a:xfrm>
              <a:off x="3786182" y="2571744"/>
              <a:ext cx="1214446" cy="235745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Rectangle 80"/>
            <p:cNvSpPr>
              <a:spLocks noChangeArrowheads="1"/>
            </p:cNvSpPr>
            <p:nvPr/>
          </p:nvSpPr>
          <p:spPr bwMode="auto">
            <a:xfrm>
              <a:off x="2000232" y="2071678"/>
              <a:ext cx="500065" cy="5000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sp>
        <p:nvSpPr>
          <p:cNvPr id="11" name="AutoShape 60"/>
          <p:cNvSpPr>
            <a:spLocks noChangeArrowheads="1"/>
          </p:cNvSpPr>
          <p:nvPr/>
        </p:nvSpPr>
        <p:spPr bwMode="auto">
          <a:xfrm>
            <a:off x="428625" y="857250"/>
            <a:ext cx="7143750" cy="714375"/>
          </a:xfrm>
          <a:prstGeom prst="flowChartAlternateProcess">
            <a:avLst/>
          </a:prstGeom>
          <a:solidFill>
            <a:schemeClr val="bg1"/>
          </a:solidFill>
          <a:ln w="19080">
            <a:solidFill>
              <a:schemeClr val="accent6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6"/>
              </a:solidFill>
              <a:cs typeface="Arial" charset="0"/>
            </a:endParaRPr>
          </a:p>
        </p:txBody>
      </p:sp>
      <p:sp>
        <p:nvSpPr>
          <p:cNvPr id="12" name="Title 7"/>
          <p:cNvSpPr txBox="1">
            <a:spLocks/>
          </p:cNvSpPr>
          <p:nvPr/>
        </p:nvSpPr>
        <p:spPr bwMode="auto">
          <a:xfrm>
            <a:off x="571500" y="285750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Decoding Model (Step 1) - Modelling the Packet’s Path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0" y="1857375"/>
            <a:ext cx="3000375" cy="3286125"/>
            <a:chOff x="857224" y="2610045"/>
            <a:chExt cx="3286148" cy="3533599"/>
          </a:xfrm>
        </p:grpSpPr>
        <p:pic>
          <p:nvPicPr>
            <p:cNvPr id="14" name="Picture 16" descr="scenario03.eps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57224" y="2610045"/>
              <a:ext cx="3286148" cy="3533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Oval 14"/>
            <p:cNvSpPr/>
            <p:nvPr/>
          </p:nvSpPr>
          <p:spPr bwMode="auto">
            <a:xfrm>
              <a:off x="1834375" y="3548924"/>
              <a:ext cx="356435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23647" y="3548924"/>
              <a:ext cx="358173" cy="356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429011" y="2929264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820465" y="5559832"/>
              <a:ext cx="358173" cy="358481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23647" y="5571782"/>
              <a:ext cx="358173" cy="356773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429011" y="4083232"/>
              <a:ext cx="356435" cy="35677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29011" y="4965778"/>
              <a:ext cx="356435" cy="356775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</p:grp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476250" y="1035050"/>
            <a:ext cx="681037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dirty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Decoding model at node       </a:t>
            </a:r>
            <a:r>
              <a:rPr lang="en-GB" sz="1800" b="1" dirty="0">
                <a:solidFill>
                  <a:schemeClr val="accent6"/>
                </a:solidFill>
                <a:latin typeface="Arial Unicode MS" pitchFamily="34" charset="-128"/>
                <a:cs typeface="Arial" charset="0"/>
              </a:rPr>
              <a:t>after receiving message        ,      ,       </a:t>
            </a:r>
          </a:p>
        </p:txBody>
      </p:sp>
      <p:pic>
        <p:nvPicPr>
          <p:cNvPr id="23" name="Picture 3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4363" y="11684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4563" y="100012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857250" y="5486400"/>
            <a:ext cx="17145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Packet path</a:t>
            </a: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4000500" y="5218113"/>
            <a:ext cx="1571625" cy="92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Model of packet path</a:t>
            </a:r>
            <a:b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</a:b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(full model)</a:t>
            </a: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6572250" y="5208588"/>
            <a:ext cx="22145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99"/>
                </a:solidFill>
                <a:latin typeface="Arial Unicode MS" pitchFamily="34" charset="-128"/>
              </a:rPr>
              <a:t>Constructed Decoding Model</a:t>
            </a:r>
          </a:p>
        </p:txBody>
      </p:sp>
      <p:pic>
        <p:nvPicPr>
          <p:cNvPr id="28" name="Picture 3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4625" y="100012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5357813" y="4071938"/>
            <a:ext cx="1000125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3214688" y="3071813"/>
            <a:ext cx="503237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5572125" y="3071813"/>
            <a:ext cx="503238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pic>
        <p:nvPicPr>
          <p:cNvPr id="32" name="Picture 49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75" y="998538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81"/>
          <p:cNvGrpSpPr>
            <a:grpSpLocks/>
          </p:cNvGrpSpPr>
          <p:nvPr/>
        </p:nvGrpSpPr>
        <p:grpSpPr bwMode="auto">
          <a:xfrm>
            <a:off x="5786438" y="1941513"/>
            <a:ext cx="2714625" cy="3059112"/>
            <a:chOff x="5786446" y="1940865"/>
            <a:chExt cx="2714644" cy="3059771"/>
          </a:xfrm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500958" y="2428868"/>
              <a:ext cx="1000132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pic>
          <p:nvPicPr>
            <p:cNvPr id="35" name="Picture 52" descr="decModelSinkA05.eps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83139" y="2203836"/>
              <a:ext cx="2263200" cy="279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55"/>
            <p:cNvSpPr>
              <a:spLocks noChangeArrowheads="1"/>
            </p:cNvSpPr>
            <p:nvPr/>
          </p:nvSpPr>
          <p:spPr bwMode="auto">
            <a:xfrm rot="-631189">
              <a:off x="7000892" y="1952552"/>
              <a:ext cx="714380" cy="50006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37" name="Rectangle 57"/>
            <p:cNvSpPr>
              <a:spLocks noChangeArrowheads="1"/>
            </p:cNvSpPr>
            <p:nvPr/>
          </p:nvSpPr>
          <p:spPr bwMode="auto">
            <a:xfrm>
              <a:off x="7084017" y="2571744"/>
              <a:ext cx="500066" cy="14287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5786446" y="2726682"/>
              <a:ext cx="1285884" cy="24993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7227081" y="1940865"/>
              <a:ext cx="500065" cy="5000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8001024" y="2143116"/>
              <a:ext cx="500065" cy="57150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 rot="2498463">
              <a:off x="7827680" y="2530276"/>
              <a:ext cx="330173" cy="16721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2" name="Rectangle 64"/>
            <p:cNvSpPr>
              <a:spLocks noChangeArrowheads="1"/>
            </p:cNvSpPr>
            <p:nvPr/>
          </p:nvSpPr>
          <p:spPr bwMode="auto">
            <a:xfrm rot="1554842">
              <a:off x="7557729" y="2736294"/>
              <a:ext cx="500066" cy="32137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pic>
          <p:nvPicPr>
            <p:cNvPr id="43" name="Picture 65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15140" y="2778439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66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4002" y="2125653"/>
              <a:ext cx="20574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69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1448" y="2767097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70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21065" y="2777455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AutoShape 3"/>
          <p:cNvSpPr>
            <a:spLocks noChangeArrowheads="1"/>
          </p:cNvSpPr>
          <p:nvPr/>
        </p:nvSpPr>
        <p:spPr bwMode="auto">
          <a:xfrm rot="5400000">
            <a:off x="1374775" y="3768725"/>
            <a:ext cx="428625" cy="130175"/>
          </a:xfrm>
          <a:prstGeom prst="rightArrow">
            <a:avLst>
              <a:gd name="adj1" fmla="val 50000"/>
              <a:gd name="adj2" fmla="val 86904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50800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 rot="8036622">
            <a:off x="1091406" y="4426744"/>
            <a:ext cx="454025" cy="147638"/>
          </a:xfrm>
          <a:prstGeom prst="rightArrow">
            <a:avLst>
              <a:gd name="adj1" fmla="val 50000"/>
              <a:gd name="adj2" fmla="val 86904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50800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 rot="2615062">
            <a:off x="1141413" y="3084513"/>
            <a:ext cx="396875" cy="158750"/>
          </a:xfrm>
          <a:prstGeom prst="rightArrow">
            <a:avLst>
              <a:gd name="adj1" fmla="val 50000"/>
              <a:gd name="adj2" fmla="val 86904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50800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50" name="AutoShape 3"/>
          <p:cNvSpPr>
            <a:spLocks noChangeArrowheads="1"/>
          </p:cNvSpPr>
          <p:nvPr/>
        </p:nvSpPr>
        <p:spPr bwMode="auto">
          <a:xfrm rot="8036622">
            <a:off x="1626394" y="3069432"/>
            <a:ext cx="454025" cy="147637"/>
          </a:xfrm>
          <a:prstGeom prst="rightArrow">
            <a:avLst>
              <a:gd name="adj1" fmla="val 50000"/>
              <a:gd name="adj2" fmla="val 86904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50800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Title 12"/>
          <p:cNvSpPr txBox="1">
            <a:spLocks/>
          </p:cNvSpPr>
          <p:nvPr/>
        </p:nvSpPr>
        <p:spPr bwMode="auto">
          <a:xfrm>
            <a:off x="685800" y="357188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Decoding Model (Step 2) – Adding the Source Model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786063" y="1928813"/>
            <a:ext cx="2547937" cy="3357562"/>
            <a:chOff x="4095872" y="1653768"/>
            <a:chExt cx="2547830" cy="3357586"/>
          </a:xfrm>
        </p:grpSpPr>
        <p:pic>
          <p:nvPicPr>
            <p:cNvPr id="8" name="Picture 40" descr="decModelSinkA05.eps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237626" y="2214554"/>
              <a:ext cx="2263200" cy="279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4095872" y="2428868"/>
              <a:ext cx="1000132" cy="257176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4714876" y="3000372"/>
              <a:ext cx="1928826" cy="18573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643570" y="2643182"/>
              <a:ext cx="428628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5238504" y="2845621"/>
              <a:ext cx="428628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 rot="1551366">
              <a:off x="6038937" y="2916539"/>
              <a:ext cx="428628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4822127" y="1653768"/>
              <a:ext cx="928694" cy="89403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5596070" y="2452430"/>
              <a:ext cx="285752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 rot="3655360">
              <a:off x="4776402" y="2047552"/>
              <a:ext cx="428628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572125" y="3346450"/>
            <a:ext cx="503238" cy="714375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>
              <a:cs typeface="Arial" charset="0"/>
            </a:endParaRPr>
          </a:p>
        </p:txBody>
      </p:sp>
      <p:sp>
        <p:nvSpPr>
          <p:cNvPr id="18" name="Cross 25"/>
          <p:cNvSpPr>
            <a:spLocks noChangeArrowheads="1"/>
          </p:cNvSpPr>
          <p:nvPr/>
        </p:nvSpPr>
        <p:spPr bwMode="auto">
          <a:xfrm>
            <a:off x="2857500" y="3417888"/>
            <a:ext cx="500063" cy="500062"/>
          </a:xfrm>
          <a:prstGeom prst="plus">
            <a:avLst>
              <a:gd name="adj" fmla="val 35389"/>
            </a:avLst>
          </a:prstGeom>
          <a:solidFill>
            <a:schemeClr val="accent2"/>
          </a:solidFill>
          <a:ln w="0" algn="ctr">
            <a:noFill/>
            <a:round/>
            <a:headEnd/>
            <a:tailEnd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60"/>
          <p:cNvSpPr>
            <a:spLocks noChangeArrowheads="1"/>
          </p:cNvSpPr>
          <p:nvPr/>
        </p:nvSpPr>
        <p:spPr bwMode="auto">
          <a:xfrm>
            <a:off x="3571875" y="1357313"/>
            <a:ext cx="2214563" cy="1000125"/>
          </a:xfrm>
          <a:prstGeom prst="flowChartAlternateProcess">
            <a:avLst/>
          </a:prstGeom>
          <a:solidFill>
            <a:schemeClr val="bg1"/>
          </a:solidFill>
          <a:ln w="19080">
            <a:solidFill>
              <a:srgbClr val="00B050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PT" dirty="0">
              <a:solidFill>
                <a:schemeClr val="accent6"/>
              </a:solidFill>
              <a:cs typeface="Arial" charset="0"/>
            </a:endParaRP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3749675" y="1392238"/>
            <a:ext cx="17859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333333"/>
              </a:buClr>
              <a:buSzPct val="100000"/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B050"/>
                </a:solidFill>
                <a:latin typeface="Arial Unicode MS" pitchFamily="34" charset="-128"/>
              </a:rPr>
              <a:t>Source model</a:t>
            </a:r>
          </a:p>
        </p:txBody>
      </p:sp>
      <p:grpSp>
        <p:nvGrpSpPr>
          <p:cNvPr id="27" name="Group 73"/>
          <p:cNvGrpSpPr>
            <a:grpSpLocks/>
          </p:cNvGrpSpPr>
          <p:nvPr/>
        </p:nvGrpSpPr>
        <p:grpSpPr bwMode="auto">
          <a:xfrm>
            <a:off x="6715125" y="1428750"/>
            <a:ext cx="1857375" cy="714375"/>
            <a:chOff x="6715140" y="1214422"/>
            <a:chExt cx="1857388" cy="714380"/>
          </a:xfrm>
        </p:grpSpPr>
        <p:sp>
          <p:nvSpPr>
            <p:cNvPr id="28" name="AutoShape 60"/>
            <p:cNvSpPr>
              <a:spLocks noChangeArrowheads="1"/>
            </p:cNvSpPr>
            <p:nvPr/>
          </p:nvSpPr>
          <p:spPr bwMode="auto">
            <a:xfrm>
              <a:off x="6715140" y="1214422"/>
              <a:ext cx="1857388" cy="714380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rgbClr val="C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chemeClr val="accent6"/>
                </a:solidFill>
                <a:cs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6941141" y="1249859"/>
              <a:ext cx="1571636" cy="648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C00000"/>
                  </a:solidFill>
                  <a:latin typeface="Arial Unicode MS" pitchFamily="34" charset="-128"/>
                </a:rPr>
                <a:t>Full decoding model</a:t>
              </a:r>
            </a:p>
          </p:txBody>
        </p:sp>
      </p:grpSp>
      <p:grpSp>
        <p:nvGrpSpPr>
          <p:cNvPr id="30" name="Group 74"/>
          <p:cNvGrpSpPr>
            <a:grpSpLocks/>
          </p:cNvGrpSpPr>
          <p:nvPr/>
        </p:nvGrpSpPr>
        <p:grpSpPr bwMode="auto">
          <a:xfrm>
            <a:off x="500063" y="1357313"/>
            <a:ext cx="2357437" cy="928687"/>
            <a:chOff x="642910" y="1142984"/>
            <a:chExt cx="2357454" cy="928694"/>
          </a:xfrm>
        </p:grpSpPr>
        <p:sp>
          <p:nvSpPr>
            <p:cNvPr id="31" name="AutoShape 60"/>
            <p:cNvSpPr>
              <a:spLocks noChangeArrowheads="1"/>
            </p:cNvSpPr>
            <p:nvPr/>
          </p:nvSpPr>
          <p:spPr bwMode="auto">
            <a:xfrm>
              <a:off x="642910" y="1142984"/>
              <a:ext cx="2357454" cy="928694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chemeClr val="accent6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chemeClr val="accent6"/>
                </a:solidFill>
                <a:cs typeface="Arial" charset="0"/>
              </a:endParaRPr>
            </a:p>
          </p:txBody>
        </p:sp>
        <p:grpSp>
          <p:nvGrpSpPr>
            <p:cNvPr id="32" name="Group 60"/>
            <p:cNvGrpSpPr>
              <a:grpSpLocks/>
            </p:cNvGrpSpPr>
            <p:nvPr/>
          </p:nvGrpSpPr>
          <p:grpSpPr bwMode="auto">
            <a:xfrm>
              <a:off x="785786" y="1146167"/>
              <a:ext cx="1928826" cy="925511"/>
              <a:chOff x="785786" y="5131825"/>
              <a:chExt cx="1887084" cy="925511"/>
            </a:xfrm>
          </p:grpSpPr>
          <p:sp>
            <p:nvSpPr>
              <p:cNvPr id="33" name="Text Box 55"/>
              <p:cNvSpPr txBox="1">
                <a:spLocks noChangeArrowheads="1"/>
              </p:cNvSpPr>
              <p:nvPr/>
            </p:nvSpPr>
            <p:spPr bwMode="auto">
              <a:xfrm>
                <a:off x="785786" y="5131825"/>
                <a:ext cx="1887084" cy="9255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ts val="1500"/>
                  </a:spcBef>
                  <a:buClr>
                    <a:srgbClr val="333333"/>
                  </a:buClr>
                  <a:buSzPct val="100000"/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solidFill>
                      <a:srgbClr val="000099"/>
                    </a:solidFill>
                    <a:latin typeface="Arial Unicode MS" pitchFamily="34" charset="-128"/>
                  </a:rPr>
                  <a:t>Combined packet models  for       ,       ,</a:t>
                </a:r>
              </a:p>
            </p:txBody>
          </p:sp>
          <p:pic>
            <p:nvPicPr>
              <p:cNvPr id="34" name="Picture 55" descr="txp_fig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38164" y="5703269"/>
                <a:ext cx="38862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56" descr="txp_fig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38230" y="5703269"/>
                <a:ext cx="38862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57" descr="txp_fig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4358" y="5701293"/>
                <a:ext cx="38862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37" name="Picture 7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1113" y="1725613"/>
            <a:ext cx="11588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7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9738" y="2011363"/>
            <a:ext cx="1239837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6357938" y="2489200"/>
            <a:ext cx="2263775" cy="2797175"/>
            <a:chOff x="6357938" y="2489200"/>
            <a:chExt cx="2263775" cy="2797175"/>
          </a:xfrm>
        </p:grpSpPr>
        <p:pic>
          <p:nvPicPr>
            <p:cNvPr id="40" name="Picture 51" descr="decModelSinkA05.eps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357938" y="2489200"/>
              <a:ext cx="2263775" cy="279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54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880497" y="3031123"/>
              <a:ext cx="205738" cy="22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71438" y="2370138"/>
            <a:ext cx="2714625" cy="3059112"/>
            <a:chOff x="5786446" y="1940865"/>
            <a:chExt cx="2714644" cy="3059771"/>
          </a:xfrm>
        </p:grpSpPr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7500958" y="2428868"/>
              <a:ext cx="1000132" cy="9286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pic>
          <p:nvPicPr>
            <p:cNvPr id="44" name="Picture 28" descr="decModelSinkA05.eps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083139" y="2203836"/>
              <a:ext cx="2263200" cy="279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 rot="-631189">
              <a:off x="7000892" y="1952552"/>
              <a:ext cx="714380" cy="50006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7084017" y="2571744"/>
              <a:ext cx="500066" cy="14287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5786446" y="2726682"/>
              <a:ext cx="1285884" cy="24993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7227081" y="1940865"/>
              <a:ext cx="500065" cy="5000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8001024" y="2143116"/>
              <a:ext cx="500065" cy="57150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 rot="2498463">
              <a:off x="7827680" y="2530276"/>
              <a:ext cx="330173" cy="16721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 rot="1554842">
              <a:off x="7557729" y="2736294"/>
              <a:ext cx="500066" cy="32137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pic>
          <p:nvPicPr>
            <p:cNvPr id="52" name="Picture 36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15140" y="2778439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37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4002" y="2125653"/>
              <a:ext cx="20574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38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1448" y="2767097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39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21065" y="2777455"/>
              <a:ext cx="205740" cy="22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Group 55"/>
          <p:cNvGrpSpPr/>
          <p:nvPr/>
        </p:nvGrpSpPr>
        <p:grpSpPr>
          <a:xfrm>
            <a:off x="2769042" y="4214832"/>
            <a:ext cx="3357586" cy="2071688"/>
            <a:chOff x="5429250" y="1857375"/>
            <a:chExt cx="2857500" cy="2071688"/>
          </a:xfrm>
        </p:grpSpPr>
        <p:sp>
          <p:nvSpPr>
            <p:cNvPr id="57" name="AutoShape 60"/>
            <p:cNvSpPr>
              <a:spLocks noChangeArrowheads="1"/>
            </p:cNvSpPr>
            <p:nvPr/>
          </p:nvSpPr>
          <p:spPr bwMode="auto">
            <a:xfrm>
              <a:off x="5429250" y="1857375"/>
              <a:ext cx="2857500" cy="2071688"/>
            </a:xfrm>
            <a:prstGeom prst="flowChartAlternateProcess">
              <a:avLst/>
            </a:prstGeom>
            <a:solidFill>
              <a:schemeClr val="bg1"/>
            </a:solidFill>
            <a:ln w="19080">
              <a:solidFill>
                <a:schemeClr val="accent6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 dirty="0">
                <a:solidFill>
                  <a:schemeClr val="accent6"/>
                </a:solidFill>
                <a:cs typeface="Arial" charset="0"/>
              </a:endParaRPr>
            </a:p>
          </p:txBody>
        </p:sp>
        <p:pic>
          <p:nvPicPr>
            <p:cNvPr id="58" name="Picture 11" descr="txp_fig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0813" y="2767015"/>
              <a:ext cx="1040887" cy="304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13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29375" y="3481390"/>
              <a:ext cx="1219193" cy="304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500688" y="1928813"/>
              <a:ext cx="2428875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 smtClean="0">
                  <a:solidFill>
                    <a:srgbClr val="000099"/>
                  </a:solidFill>
                  <a:latin typeface="Arial Unicode MS" pitchFamily="34" charset="-128"/>
                </a:rPr>
                <a:t>Decoding Complexity still</a:t>
              </a:r>
              <a:endParaRPr lang="en-GB" sz="1800" b="1" dirty="0">
                <a:solidFill>
                  <a:srgbClr val="000099"/>
                </a:solidFill>
                <a:latin typeface="Arial Unicode MS" pitchFamily="34" charset="-128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5643563" y="2338390"/>
              <a:ext cx="2428875" cy="3715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Arial Unicode MS" pitchFamily="34" charset="-128"/>
                </a:rPr>
                <a:t>No cycles: 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5643563" y="3038442"/>
              <a:ext cx="2428875" cy="3715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Arial Unicode MS" pitchFamily="34" charset="-128"/>
                </a:rPr>
                <a:t>Cycles: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Future Work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285852" y="1428736"/>
            <a:ext cx="7358063" cy="27469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Compare 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low-complexity distributed source coding approach </a:t>
            </a: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with other 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work (DISCUS, etc.)</a:t>
            </a:r>
            <a:endParaRPr lang="en-GB" sz="2000" dirty="0">
              <a:solidFill>
                <a:schemeClr val="tx1"/>
              </a:solidFill>
              <a:latin typeface="+mj-lt"/>
              <a:cs typeface="Arial" charset="0"/>
            </a:endParaRP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j-lt"/>
                <a:cs typeface="Arial" charset="0"/>
              </a:rPr>
              <a:t>Conduct large-scale experiments with large number of 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sources for the network coding case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Consider quantization with memory (TCQ)</a:t>
            </a:r>
          </a:p>
          <a:p>
            <a:pPr marL="266700" indent="-266700" eaLnBrk="0" hangingPunct="0">
              <a:spcBef>
                <a:spcPts val="1250"/>
              </a:spcBef>
              <a:buClr>
                <a:srgbClr val="292929"/>
              </a:buClr>
              <a:buSzPct val="100000"/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+mj-lt"/>
                <a:cs typeface="Arial" charset="0"/>
              </a:rPr>
              <a:t>Incorporate mappings with memory (e.g. trellis based approaches)</a:t>
            </a:r>
            <a:endParaRPr lang="en-GB" sz="20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71736" y="4714884"/>
            <a:ext cx="4000528" cy="500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ctr" defTabSz="457200" rtl="0" eaLnBrk="0" fontAlgn="base" latinLnBrk="0" hangingPunct="0">
              <a:lnSpc>
                <a:spcPct val="83000"/>
              </a:lnSpc>
              <a:spcBef>
                <a:spcPts val="450"/>
              </a:spcBef>
              <a:spcAft>
                <a:spcPct val="0"/>
              </a:spcAft>
              <a:buClr>
                <a:srgbClr val="FF7015"/>
              </a:buClr>
              <a:buSzPct val="110000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you!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000240"/>
            <a:ext cx="4786346" cy="3429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ctr" defTabSz="457200" rtl="0" eaLnBrk="0" fontAlgn="base" latinLnBrk="0" hangingPunct="0">
              <a:lnSpc>
                <a:spcPct val="83000"/>
              </a:lnSpc>
              <a:spcBef>
                <a:spcPts val="450"/>
              </a:spcBef>
              <a:spcAft>
                <a:spcPct val="0"/>
              </a:spcAft>
              <a:buClr>
                <a:srgbClr val="FF7015"/>
              </a:buClr>
              <a:buSzPct val="110000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Part I</a:t>
            </a:r>
            <a:r>
              <a:rPr lang="en-US" sz="4000" b="1" kern="0" baseline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:</a:t>
            </a:r>
            <a:r>
              <a:rPr lang="en-US" sz="4000" b="1" kern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  <a:t> </a:t>
            </a:r>
            <a:br>
              <a:rPr lang="en-US" sz="4000" b="1" kern="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cs typeface="+mn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Low-Complexity Distributed Source Coding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122"/>
          <p:cNvSpPr>
            <a:spLocks noChangeArrowheads="1"/>
          </p:cNvSpPr>
          <p:nvPr/>
        </p:nvSpPr>
        <p:spPr bwMode="auto">
          <a:xfrm>
            <a:off x="5072066" y="1214422"/>
            <a:ext cx="3470275" cy="1757362"/>
          </a:xfrm>
          <a:custGeom>
            <a:avLst/>
            <a:gdLst>
              <a:gd name="T0" fmla="*/ 0 w 3470092"/>
              <a:gd name="T1" fmla="*/ 0 h 1757548"/>
              <a:gd name="T2" fmla="*/ 3470092 w 3470092"/>
              <a:gd name="T3" fmla="*/ 1757548 h 1757548"/>
            </a:gdLst>
            <a:ahLst/>
            <a:cxnLst/>
            <a:rect l="T0" t="T1" r="T2" b="T3"/>
            <a:pathLst>
              <a:path w="3470092" h="1757548">
                <a:moveTo>
                  <a:pt x="14373" y="783771"/>
                </a:moveTo>
                <a:cubicBezTo>
                  <a:pt x="26248" y="732311"/>
                  <a:pt x="44329" y="660344"/>
                  <a:pt x="73749" y="581891"/>
                </a:cubicBezTo>
                <a:cubicBezTo>
                  <a:pt x="78760" y="568527"/>
                  <a:pt x="89583" y="558140"/>
                  <a:pt x="97500" y="546265"/>
                </a:cubicBezTo>
                <a:cubicBezTo>
                  <a:pt x="101458" y="534390"/>
                  <a:pt x="103777" y="521835"/>
                  <a:pt x="109375" y="510639"/>
                </a:cubicBezTo>
                <a:cubicBezTo>
                  <a:pt x="115758" y="497873"/>
                  <a:pt x="127504" y="488131"/>
                  <a:pt x="133126" y="475013"/>
                </a:cubicBezTo>
                <a:cubicBezTo>
                  <a:pt x="139555" y="460012"/>
                  <a:pt x="139270" y="442794"/>
                  <a:pt x="145001" y="427512"/>
                </a:cubicBezTo>
                <a:cubicBezTo>
                  <a:pt x="151217" y="410936"/>
                  <a:pt x="162177" y="396447"/>
                  <a:pt x="168752" y="380010"/>
                </a:cubicBezTo>
                <a:cubicBezTo>
                  <a:pt x="184482" y="340686"/>
                  <a:pt x="190937" y="296700"/>
                  <a:pt x="216253" y="261257"/>
                </a:cubicBezTo>
                <a:cubicBezTo>
                  <a:pt x="230845" y="240828"/>
                  <a:pt x="264357" y="213455"/>
                  <a:pt x="287505" y="201881"/>
                </a:cubicBezTo>
                <a:cubicBezTo>
                  <a:pt x="298701" y="196283"/>
                  <a:pt x="311935" y="195603"/>
                  <a:pt x="323131" y="190005"/>
                </a:cubicBezTo>
                <a:cubicBezTo>
                  <a:pt x="335896" y="183622"/>
                  <a:pt x="345715" y="172051"/>
                  <a:pt x="358757" y="166255"/>
                </a:cubicBezTo>
                <a:cubicBezTo>
                  <a:pt x="408070" y="144338"/>
                  <a:pt x="438586" y="140789"/>
                  <a:pt x="489386" y="130629"/>
                </a:cubicBezTo>
                <a:cubicBezTo>
                  <a:pt x="532929" y="134587"/>
                  <a:pt x="577974" y="130493"/>
                  <a:pt x="620014" y="142504"/>
                </a:cubicBezTo>
                <a:cubicBezTo>
                  <a:pt x="636162" y="147118"/>
                  <a:pt x="641666" y="168814"/>
                  <a:pt x="655640" y="178130"/>
                </a:cubicBezTo>
                <a:cubicBezTo>
                  <a:pt x="666055" y="185074"/>
                  <a:pt x="679391" y="186047"/>
                  <a:pt x="691266" y="190005"/>
                </a:cubicBezTo>
                <a:cubicBezTo>
                  <a:pt x="795348" y="294087"/>
                  <a:pt x="667977" y="162058"/>
                  <a:pt x="750643" y="261257"/>
                </a:cubicBezTo>
                <a:cubicBezTo>
                  <a:pt x="761394" y="274159"/>
                  <a:pt x="774394" y="285008"/>
                  <a:pt x="786269" y="296883"/>
                </a:cubicBezTo>
                <a:cubicBezTo>
                  <a:pt x="790227" y="308758"/>
                  <a:pt x="792546" y="321313"/>
                  <a:pt x="798144" y="332509"/>
                </a:cubicBezTo>
                <a:cubicBezTo>
                  <a:pt x="814677" y="365574"/>
                  <a:pt x="831258" y="377498"/>
                  <a:pt x="857521" y="403761"/>
                </a:cubicBezTo>
                <a:cubicBezTo>
                  <a:pt x="861479" y="415636"/>
                  <a:pt x="863798" y="428191"/>
                  <a:pt x="869396" y="439387"/>
                </a:cubicBezTo>
                <a:cubicBezTo>
                  <a:pt x="890586" y="481768"/>
                  <a:pt x="932928" y="514794"/>
                  <a:pt x="964399" y="546265"/>
                </a:cubicBezTo>
                <a:lnTo>
                  <a:pt x="1000025" y="581891"/>
                </a:lnTo>
                <a:lnTo>
                  <a:pt x="1106903" y="688769"/>
                </a:lnTo>
                <a:cubicBezTo>
                  <a:pt x="1140220" y="722087"/>
                  <a:pt x="1143134" y="732513"/>
                  <a:pt x="1190030" y="748145"/>
                </a:cubicBezTo>
                <a:cubicBezTo>
                  <a:pt x="1206636" y="753680"/>
                  <a:pt x="1308685" y="769900"/>
                  <a:pt x="1320658" y="771896"/>
                </a:cubicBezTo>
                <a:cubicBezTo>
                  <a:pt x="1419619" y="767938"/>
                  <a:pt x="1518720" y="766609"/>
                  <a:pt x="1617541" y="760021"/>
                </a:cubicBezTo>
                <a:cubicBezTo>
                  <a:pt x="1685492" y="755491"/>
                  <a:pt x="1687582" y="741036"/>
                  <a:pt x="1748170" y="700644"/>
                </a:cubicBezTo>
                <a:cubicBezTo>
                  <a:pt x="1760045" y="692727"/>
                  <a:pt x="1773704" y="686986"/>
                  <a:pt x="1783796" y="676894"/>
                </a:cubicBezTo>
                <a:cubicBezTo>
                  <a:pt x="1795671" y="665019"/>
                  <a:pt x="1806520" y="652019"/>
                  <a:pt x="1819422" y="641268"/>
                </a:cubicBezTo>
                <a:cubicBezTo>
                  <a:pt x="1862755" y="605157"/>
                  <a:pt x="1852329" y="631192"/>
                  <a:pt x="1890674" y="581891"/>
                </a:cubicBezTo>
                <a:cubicBezTo>
                  <a:pt x="1908199" y="559359"/>
                  <a:pt x="1929148" y="537719"/>
                  <a:pt x="1938175" y="510639"/>
                </a:cubicBezTo>
                <a:cubicBezTo>
                  <a:pt x="1950077" y="474935"/>
                  <a:pt x="1948224" y="470080"/>
                  <a:pt x="1973801" y="439387"/>
                </a:cubicBezTo>
                <a:cubicBezTo>
                  <a:pt x="2006629" y="399993"/>
                  <a:pt x="2011066" y="412360"/>
                  <a:pt x="2033178" y="368135"/>
                </a:cubicBezTo>
                <a:cubicBezTo>
                  <a:pt x="2078160" y="278171"/>
                  <a:pt x="2030041" y="335644"/>
                  <a:pt x="2092554" y="273133"/>
                </a:cubicBezTo>
                <a:cubicBezTo>
                  <a:pt x="2133965" y="190311"/>
                  <a:pt x="2094159" y="257406"/>
                  <a:pt x="2151931" y="190005"/>
                </a:cubicBezTo>
                <a:cubicBezTo>
                  <a:pt x="2164812" y="174978"/>
                  <a:pt x="2172530" y="155385"/>
                  <a:pt x="2187557" y="142504"/>
                </a:cubicBezTo>
                <a:cubicBezTo>
                  <a:pt x="2200998" y="130983"/>
                  <a:pt x="2220046" y="128135"/>
                  <a:pt x="2235058" y="118753"/>
                </a:cubicBezTo>
                <a:cubicBezTo>
                  <a:pt x="2317221" y="67401"/>
                  <a:pt x="2248196" y="94581"/>
                  <a:pt x="2318186" y="71252"/>
                </a:cubicBezTo>
                <a:cubicBezTo>
                  <a:pt x="2330061" y="63335"/>
                  <a:pt x="2340399" y="52378"/>
                  <a:pt x="2353812" y="47501"/>
                </a:cubicBezTo>
                <a:cubicBezTo>
                  <a:pt x="2384489" y="36346"/>
                  <a:pt x="2417147" y="31668"/>
                  <a:pt x="2448814" y="23751"/>
                </a:cubicBezTo>
                <a:cubicBezTo>
                  <a:pt x="2460958" y="20715"/>
                  <a:pt x="2472296" y="14911"/>
                  <a:pt x="2484440" y="11875"/>
                </a:cubicBezTo>
                <a:cubicBezTo>
                  <a:pt x="2504022" y="6980"/>
                  <a:pt x="2524025" y="3958"/>
                  <a:pt x="2543817" y="0"/>
                </a:cubicBezTo>
                <a:cubicBezTo>
                  <a:pt x="2674446" y="3958"/>
                  <a:pt x="2805420" y="1589"/>
                  <a:pt x="2935703" y="11875"/>
                </a:cubicBezTo>
                <a:cubicBezTo>
                  <a:pt x="2992993" y="16398"/>
                  <a:pt x="2987612" y="40225"/>
                  <a:pt x="3030705" y="59377"/>
                </a:cubicBezTo>
                <a:cubicBezTo>
                  <a:pt x="3053583" y="69545"/>
                  <a:pt x="3078206" y="75210"/>
                  <a:pt x="3101957" y="83127"/>
                </a:cubicBezTo>
                <a:cubicBezTo>
                  <a:pt x="3210924" y="192094"/>
                  <a:pt x="3036289" y="24969"/>
                  <a:pt x="3208835" y="154379"/>
                </a:cubicBezTo>
                <a:cubicBezTo>
                  <a:pt x="3235706" y="174532"/>
                  <a:pt x="3256336" y="201880"/>
                  <a:pt x="3280087" y="225631"/>
                </a:cubicBezTo>
                <a:lnTo>
                  <a:pt x="3327588" y="273133"/>
                </a:lnTo>
                <a:lnTo>
                  <a:pt x="3375090" y="320634"/>
                </a:lnTo>
                <a:cubicBezTo>
                  <a:pt x="3383007" y="336468"/>
                  <a:pt x="3389458" y="353123"/>
                  <a:pt x="3398840" y="368135"/>
                </a:cubicBezTo>
                <a:cubicBezTo>
                  <a:pt x="3409330" y="384919"/>
                  <a:pt x="3422962" y="399531"/>
                  <a:pt x="3434466" y="415636"/>
                </a:cubicBezTo>
                <a:cubicBezTo>
                  <a:pt x="3442762" y="427250"/>
                  <a:pt x="3450300" y="439387"/>
                  <a:pt x="3458217" y="451262"/>
                </a:cubicBezTo>
                <a:cubicBezTo>
                  <a:pt x="3462175" y="463137"/>
                  <a:pt x="3470092" y="474370"/>
                  <a:pt x="3470092" y="486888"/>
                </a:cubicBezTo>
                <a:cubicBezTo>
                  <a:pt x="3470092" y="593839"/>
                  <a:pt x="3465103" y="700793"/>
                  <a:pt x="3458217" y="807522"/>
                </a:cubicBezTo>
                <a:cubicBezTo>
                  <a:pt x="3457166" y="823809"/>
                  <a:pt x="3449882" y="839091"/>
                  <a:pt x="3446341" y="855023"/>
                </a:cubicBezTo>
                <a:cubicBezTo>
                  <a:pt x="3441962" y="874727"/>
                  <a:pt x="3438844" y="894696"/>
                  <a:pt x="3434466" y="914400"/>
                </a:cubicBezTo>
                <a:cubicBezTo>
                  <a:pt x="3425034" y="956847"/>
                  <a:pt x="3422584" y="971413"/>
                  <a:pt x="3398840" y="1009403"/>
                </a:cubicBezTo>
                <a:cubicBezTo>
                  <a:pt x="3338752" y="1105543"/>
                  <a:pt x="3389415" y="1013037"/>
                  <a:pt x="3327588" y="1092530"/>
                </a:cubicBezTo>
                <a:cubicBezTo>
                  <a:pt x="3310063" y="1115062"/>
                  <a:pt x="3297214" y="1140946"/>
                  <a:pt x="3280087" y="1163782"/>
                </a:cubicBezTo>
                <a:lnTo>
                  <a:pt x="3208835" y="1258784"/>
                </a:lnTo>
                <a:cubicBezTo>
                  <a:pt x="3181167" y="1295674"/>
                  <a:pt x="3183854" y="1304076"/>
                  <a:pt x="3149458" y="1341912"/>
                </a:cubicBezTo>
                <a:cubicBezTo>
                  <a:pt x="3123098" y="1370908"/>
                  <a:pt x="3094040" y="1397330"/>
                  <a:pt x="3066331" y="1425039"/>
                </a:cubicBezTo>
                <a:lnTo>
                  <a:pt x="3030705" y="1460665"/>
                </a:lnTo>
                <a:cubicBezTo>
                  <a:pt x="3018830" y="1472540"/>
                  <a:pt x="3004395" y="1482317"/>
                  <a:pt x="2995079" y="1496291"/>
                </a:cubicBezTo>
                <a:cubicBezTo>
                  <a:pt x="2987162" y="1508166"/>
                  <a:pt x="2982069" y="1522519"/>
                  <a:pt x="2971328" y="1531917"/>
                </a:cubicBezTo>
                <a:cubicBezTo>
                  <a:pt x="2949846" y="1550714"/>
                  <a:pt x="2920261" y="1559234"/>
                  <a:pt x="2900077" y="1579418"/>
                </a:cubicBezTo>
                <a:cubicBezTo>
                  <a:pt x="2888202" y="1591293"/>
                  <a:pt x="2877353" y="1604293"/>
                  <a:pt x="2864451" y="1615044"/>
                </a:cubicBezTo>
                <a:cubicBezTo>
                  <a:pt x="2853487" y="1624181"/>
                  <a:pt x="2840368" y="1630400"/>
                  <a:pt x="2828825" y="1638795"/>
                </a:cubicBezTo>
                <a:cubicBezTo>
                  <a:pt x="2796812" y="1662078"/>
                  <a:pt x="2765490" y="1686296"/>
                  <a:pt x="2733822" y="1710047"/>
                </a:cubicBezTo>
                <a:cubicBezTo>
                  <a:pt x="2723808" y="1717558"/>
                  <a:pt x="2710232" y="1718483"/>
                  <a:pt x="2698196" y="1721922"/>
                </a:cubicBezTo>
                <a:cubicBezTo>
                  <a:pt x="2647521" y="1736400"/>
                  <a:pt x="2646407" y="1733431"/>
                  <a:pt x="2591318" y="1745673"/>
                </a:cubicBezTo>
                <a:cubicBezTo>
                  <a:pt x="2575386" y="1749214"/>
                  <a:pt x="2559651" y="1753590"/>
                  <a:pt x="2543817" y="1757548"/>
                </a:cubicBezTo>
                <a:cubicBezTo>
                  <a:pt x="2440897" y="1753590"/>
                  <a:pt x="2337826" y="1752524"/>
                  <a:pt x="2235058" y="1745673"/>
                </a:cubicBezTo>
                <a:cubicBezTo>
                  <a:pt x="2201978" y="1743468"/>
                  <a:pt x="2167885" y="1725949"/>
                  <a:pt x="2140056" y="1710047"/>
                </a:cubicBezTo>
                <a:cubicBezTo>
                  <a:pt x="2127664" y="1702966"/>
                  <a:pt x="2115394" y="1695433"/>
                  <a:pt x="2104430" y="1686296"/>
                </a:cubicBezTo>
                <a:cubicBezTo>
                  <a:pt x="2013002" y="1610105"/>
                  <a:pt x="2121624" y="1685882"/>
                  <a:pt x="2033178" y="1626920"/>
                </a:cubicBezTo>
                <a:cubicBezTo>
                  <a:pt x="2005777" y="1544716"/>
                  <a:pt x="2044274" y="1635907"/>
                  <a:pt x="1985677" y="1567543"/>
                </a:cubicBezTo>
                <a:cubicBezTo>
                  <a:pt x="1970656" y="1550018"/>
                  <a:pt x="1964222" y="1526385"/>
                  <a:pt x="1950051" y="1508166"/>
                </a:cubicBezTo>
                <a:cubicBezTo>
                  <a:pt x="1936303" y="1490491"/>
                  <a:pt x="1917122" y="1477667"/>
                  <a:pt x="1902549" y="1460665"/>
                </a:cubicBezTo>
                <a:cubicBezTo>
                  <a:pt x="1849767" y="1399087"/>
                  <a:pt x="1911789" y="1447033"/>
                  <a:pt x="1843173" y="1401288"/>
                </a:cubicBezTo>
                <a:cubicBezTo>
                  <a:pt x="1835256" y="1389413"/>
                  <a:pt x="1828559" y="1376626"/>
                  <a:pt x="1819422" y="1365662"/>
                </a:cubicBezTo>
                <a:cubicBezTo>
                  <a:pt x="1784540" y="1323804"/>
                  <a:pt x="1762199" y="1315638"/>
                  <a:pt x="1712544" y="1282535"/>
                </a:cubicBezTo>
                <a:cubicBezTo>
                  <a:pt x="1684280" y="1263692"/>
                  <a:pt x="1646193" y="1237484"/>
                  <a:pt x="1617541" y="1223158"/>
                </a:cubicBezTo>
                <a:cubicBezTo>
                  <a:pt x="1606345" y="1217560"/>
                  <a:pt x="1593111" y="1216881"/>
                  <a:pt x="1581915" y="1211283"/>
                </a:cubicBezTo>
                <a:cubicBezTo>
                  <a:pt x="1550024" y="1195337"/>
                  <a:pt x="1502883" y="1163898"/>
                  <a:pt x="1475038" y="1140031"/>
                </a:cubicBezTo>
                <a:cubicBezTo>
                  <a:pt x="1462287" y="1129101"/>
                  <a:pt x="1454433" y="1111916"/>
                  <a:pt x="1439412" y="1104405"/>
                </a:cubicBezTo>
                <a:cubicBezTo>
                  <a:pt x="1431114" y="1100256"/>
                  <a:pt x="1310846" y="1080999"/>
                  <a:pt x="1308783" y="1080655"/>
                </a:cubicBezTo>
                <a:cubicBezTo>
                  <a:pt x="1296908" y="1076696"/>
                  <a:pt x="1285675" y="1068779"/>
                  <a:pt x="1273157" y="1068779"/>
                </a:cubicBezTo>
                <a:cubicBezTo>
                  <a:pt x="1102333" y="1068779"/>
                  <a:pt x="1096607" y="1072475"/>
                  <a:pt x="976274" y="1092530"/>
                </a:cubicBezTo>
                <a:cubicBezTo>
                  <a:pt x="960440" y="1100447"/>
                  <a:pt x="944143" y="1107498"/>
                  <a:pt x="928773" y="1116281"/>
                </a:cubicBezTo>
                <a:cubicBezTo>
                  <a:pt x="916381" y="1123362"/>
                  <a:pt x="905912" y="1133648"/>
                  <a:pt x="893147" y="1140031"/>
                </a:cubicBezTo>
                <a:cubicBezTo>
                  <a:pt x="881951" y="1145629"/>
                  <a:pt x="869396" y="1147948"/>
                  <a:pt x="857521" y="1151907"/>
                </a:cubicBezTo>
                <a:cubicBezTo>
                  <a:pt x="801712" y="1207716"/>
                  <a:pt x="835868" y="1178218"/>
                  <a:pt x="750643" y="1235034"/>
                </a:cubicBezTo>
                <a:cubicBezTo>
                  <a:pt x="714866" y="1258885"/>
                  <a:pt x="709699" y="1264456"/>
                  <a:pt x="667515" y="1282535"/>
                </a:cubicBezTo>
                <a:cubicBezTo>
                  <a:pt x="656010" y="1287466"/>
                  <a:pt x="644237" y="1292352"/>
                  <a:pt x="631890" y="1294410"/>
                </a:cubicBezTo>
                <a:cubicBezTo>
                  <a:pt x="596532" y="1300303"/>
                  <a:pt x="560638" y="1302327"/>
                  <a:pt x="525012" y="1306286"/>
                </a:cubicBezTo>
                <a:cubicBezTo>
                  <a:pt x="433968" y="1302327"/>
                  <a:pt x="342409" y="1304856"/>
                  <a:pt x="251879" y="1294410"/>
                </a:cubicBezTo>
                <a:cubicBezTo>
                  <a:pt x="237701" y="1292774"/>
                  <a:pt x="226920" y="1280142"/>
                  <a:pt x="216253" y="1270660"/>
                </a:cubicBezTo>
                <a:cubicBezTo>
                  <a:pt x="67779" y="1138684"/>
                  <a:pt x="192157" y="1248870"/>
                  <a:pt x="121251" y="1163782"/>
                </a:cubicBezTo>
                <a:cubicBezTo>
                  <a:pt x="110500" y="1150880"/>
                  <a:pt x="95387" y="1141822"/>
                  <a:pt x="85625" y="1128156"/>
                </a:cubicBezTo>
                <a:cubicBezTo>
                  <a:pt x="75335" y="1113751"/>
                  <a:pt x="70657" y="1096025"/>
                  <a:pt x="61874" y="1080655"/>
                </a:cubicBezTo>
                <a:cubicBezTo>
                  <a:pt x="54793" y="1068263"/>
                  <a:pt x="46040" y="1056904"/>
                  <a:pt x="38123" y="1045029"/>
                </a:cubicBezTo>
                <a:cubicBezTo>
                  <a:pt x="15864" y="978249"/>
                  <a:pt x="6351" y="963872"/>
                  <a:pt x="2497" y="890649"/>
                </a:cubicBezTo>
                <a:cubicBezTo>
                  <a:pt x="0" y="843213"/>
                  <a:pt x="2498" y="835231"/>
                  <a:pt x="14373" y="783771"/>
                </a:cubicBezTo>
                <a:close/>
              </a:path>
            </a:pathLst>
          </a:custGeom>
          <a:solidFill>
            <a:srgbClr val="92D050">
              <a:alpha val="2784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PT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159378" y="1681147"/>
            <a:ext cx="3144838" cy="3502025"/>
            <a:chOff x="615948" y="1824023"/>
            <a:chExt cx="3144838" cy="3502025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901698" y="2254236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687636" y="26114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475036" y="1824023"/>
              <a:ext cx="285750" cy="285750"/>
            </a:xfrm>
            <a:prstGeom prst="ellipse">
              <a:avLst/>
            </a:prstGeom>
            <a:solidFill>
              <a:srgbClr val="00B05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15948" y="4897423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473198" y="29686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0261" y="3540110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402011" y="34877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01761" y="4325923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16136" y="3397235"/>
              <a:ext cx="285750" cy="285750"/>
            </a:xfrm>
            <a:prstGeom prst="ellipse">
              <a:avLst/>
            </a:prstGeom>
            <a:solidFill>
              <a:schemeClr val="accent6">
                <a:alpha val="6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pt-PT">
                <a:cs typeface="Arial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901948" y="4111611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687636" y="5040298"/>
              <a:ext cx="285750" cy="285750"/>
            </a:xfrm>
            <a:prstGeom prst="ellipse">
              <a:avLst/>
            </a:prstGeom>
            <a:solidFill>
              <a:srgbClr val="FF0000">
                <a:alpha val="6784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</p:grpSp>
      <p:cxnSp>
        <p:nvCxnSpPr>
          <p:cNvPr id="20" name="Straight Arrow Connector 58"/>
          <p:cNvCxnSpPr>
            <a:cxnSpLocks noChangeShapeType="1"/>
          </p:cNvCxnSpPr>
          <p:nvPr/>
        </p:nvCxnSpPr>
        <p:spPr bwMode="auto">
          <a:xfrm rot="5400000">
            <a:off x="5437191" y="1943084"/>
            <a:ext cx="319087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59"/>
          <p:cNvCxnSpPr>
            <a:cxnSpLocks noChangeShapeType="1"/>
          </p:cNvCxnSpPr>
          <p:nvPr/>
        </p:nvCxnSpPr>
        <p:spPr bwMode="auto">
          <a:xfrm rot="16200000" flipH="1">
            <a:off x="7866860" y="1531127"/>
            <a:ext cx="146050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80"/>
          <p:cNvCxnSpPr>
            <a:cxnSpLocks noChangeShapeType="1"/>
          </p:cNvCxnSpPr>
          <p:nvPr/>
        </p:nvCxnSpPr>
        <p:spPr bwMode="auto">
          <a:xfrm rot="16200000" flipH="1">
            <a:off x="7223129" y="2317734"/>
            <a:ext cx="247650" cy="53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3" name="Picture 8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6566" y="1539859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1128" y="1325547"/>
            <a:ext cx="177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1066" y="1968484"/>
            <a:ext cx="177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88316" y="4040172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57"/>
          <p:cNvCxnSpPr>
            <a:cxnSpLocks noChangeShapeType="1"/>
          </p:cNvCxnSpPr>
          <p:nvPr/>
        </p:nvCxnSpPr>
        <p:spPr bwMode="auto">
          <a:xfrm rot="5400000">
            <a:off x="5148266" y="5172059"/>
            <a:ext cx="28575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66"/>
          <p:cNvCxnSpPr>
            <a:cxnSpLocks noChangeShapeType="1"/>
          </p:cNvCxnSpPr>
          <p:nvPr/>
        </p:nvCxnSpPr>
        <p:spPr bwMode="auto">
          <a:xfrm rot="5400000">
            <a:off x="7184235" y="5350653"/>
            <a:ext cx="357187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9" name="Picture 9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3628" y="5326047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2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5316" y="5540359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94"/>
          <p:cNvCxnSpPr>
            <a:cxnSpLocks noChangeShapeType="1"/>
          </p:cNvCxnSpPr>
          <p:nvPr/>
        </p:nvCxnSpPr>
        <p:spPr bwMode="auto">
          <a:xfrm>
            <a:off x="7731128" y="4111609"/>
            <a:ext cx="357188" cy="8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5618959" y="2426478"/>
            <a:ext cx="511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20"/>
          <p:cNvCxnSpPr>
            <a:cxnSpLocks noChangeShapeType="1"/>
          </p:cNvCxnSpPr>
          <p:nvPr/>
        </p:nvCxnSpPr>
        <p:spPr bwMode="auto">
          <a:xfrm rot="5400000">
            <a:off x="7546978" y="1895460"/>
            <a:ext cx="542925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7394579" y="2793984"/>
            <a:ext cx="6731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25"/>
          <p:cNvCxnSpPr>
            <a:cxnSpLocks noChangeShapeType="1"/>
          </p:cNvCxnSpPr>
          <p:nvPr/>
        </p:nvCxnSpPr>
        <p:spPr bwMode="auto">
          <a:xfrm rot="5400000">
            <a:off x="7699379" y="3621071"/>
            <a:ext cx="37941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26"/>
          <p:cNvCxnSpPr>
            <a:cxnSpLocks noChangeShapeType="1"/>
          </p:cNvCxnSpPr>
          <p:nvPr/>
        </p:nvCxnSpPr>
        <p:spPr bwMode="auto">
          <a:xfrm rot="5400000">
            <a:off x="6797679" y="2819384"/>
            <a:ext cx="582612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296822" y="3034490"/>
            <a:ext cx="327025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Straight Arrow Connector 28"/>
          <p:cNvCxnSpPr>
            <a:cxnSpLocks noChangeShapeType="1"/>
          </p:cNvCxnSpPr>
          <p:nvPr/>
        </p:nvCxnSpPr>
        <p:spPr bwMode="auto">
          <a:xfrm rot="5400000">
            <a:off x="7159628" y="4468797"/>
            <a:ext cx="642938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9"/>
          <p:cNvCxnSpPr>
            <a:cxnSpLocks noChangeShapeType="1"/>
          </p:cNvCxnSpPr>
          <p:nvPr/>
        </p:nvCxnSpPr>
        <p:spPr bwMode="auto">
          <a:xfrm rot="5400000">
            <a:off x="6083303" y="3605197"/>
            <a:ext cx="725488" cy="51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40"/>
          <p:cNvCxnSpPr>
            <a:cxnSpLocks noChangeShapeType="1"/>
          </p:cNvCxnSpPr>
          <p:nvPr/>
        </p:nvCxnSpPr>
        <p:spPr bwMode="auto">
          <a:xfrm rot="5400000">
            <a:off x="5052222" y="2861453"/>
            <a:ext cx="1000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1"/>
          <p:cNvCxnSpPr>
            <a:cxnSpLocks noChangeShapeType="1"/>
          </p:cNvCxnSpPr>
          <p:nvPr/>
        </p:nvCxnSpPr>
        <p:spPr bwMode="auto">
          <a:xfrm rot="5400000">
            <a:off x="4873628" y="4111609"/>
            <a:ext cx="1071563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51"/>
          <p:cNvCxnSpPr>
            <a:cxnSpLocks noChangeShapeType="1"/>
          </p:cNvCxnSpPr>
          <p:nvPr/>
        </p:nvCxnSpPr>
        <p:spPr bwMode="auto">
          <a:xfrm rot="5400000">
            <a:off x="5511803" y="4319572"/>
            <a:ext cx="36830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6475416" y="4141772"/>
            <a:ext cx="469900" cy="1041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9" name="Group 70"/>
          <p:cNvGrpSpPr>
            <a:grpSpLocks/>
          </p:cNvGrpSpPr>
          <p:nvPr/>
        </p:nvGrpSpPr>
        <p:grpSpPr bwMode="auto">
          <a:xfrm>
            <a:off x="5516566" y="357166"/>
            <a:ext cx="2341582" cy="1487493"/>
            <a:chOff x="928662" y="887405"/>
            <a:chExt cx="2000250" cy="1255711"/>
          </a:xfrm>
          <a:solidFill>
            <a:schemeClr val="bg1"/>
          </a:solidFill>
        </p:grpSpPr>
        <p:sp>
          <p:nvSpPr>
            <p:cNvPr id="50" name="Oval Callout 28"/>
            <p:cNvSpPr>
              <a:spLocks noChangeArrowheads="1"/>
            </p:cNvSpPr>
            <p:nvPr/>
          </p:nvSpPr>
          <p:spPr bwMode="auto">
            <a:xfrm>
              <a:off x="928662" y="887405"/>
              <a:ext cx="2000250" cy="1255711"/>
            </a:xfrm>
            <a:prstGeom prst="wedgeEllipseCallout">
              <a:avLst>
                <a:gd name="adj1" fmla="val -25838"/>
                <a:gd name="adj2" fmla="val 67579"/>
              </a:avLst>
            </a:prstGeom>
            <a:grpFill/>
            <a:ln w="3492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1" name="Text Box 55"/>
            <p:cNvSpPr txBox="1">
              <a:spLocks noChangeArrowheads="1"/>
            </p:cNvSpPr>
            <p:nvPr/>
          </p:nvSpPr>
          <p:spPr bwMode="auto">
            <a:xfrm>
              <a:off x="1118034" y="1240054"/>
              <a:ext cx="1646403" cy="54746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  <a:t>Source Coding Problem</a:t>
              </a:r>
            </a:p>
          </p:txBody>
        </p:sp>
      </p:grpSp>
      <p:grpSp>
        <p:nvGrpSpPr>
          <p:cNvPr id="55" name="Group 69"/>
          <p:cNvGrpSpPr>
            <a:grpSpLocks/>
          </p:cNvGrpSpPr>
          <p:nvPr/>
        </p:nvGrpSpPr>
        <p:grpSpPr bwMode="auto">
          <a:xfrm>
            <a:off x="7072330" y="3844909"/>
            <a:ext cx="2016111" cy="1227165"/>
            <a:chOff x="2500298" y="4143380"/>
            <a:chExt cx="2000250" cy="1000132"/>
          </a:xfrm>
          <a:solidFill>
            <a:schemeClr val="bg1"/>
          </a:solidFill>
        </p:grpSpPr>
        <p:sp>
          <p:nvSpPr>
            <p:cNvPr id="56" name="Oval Callout 28"/>
            <p:cNvSpPr>
              <a:spLocks noChangeArrowheads="1"/>
            </p:cNvSpPr>
            <p:nvPr/>
          </p:nvSpPr>
          <p:spPr bwMode="auto">
            <a:xfrm>
              <a:off x="2500298" y="4143380"/>
              <a:ext cx="2000250" cy="1000132"/>
            </a:xfrm>
            <a:prstGeom prst="wedgeEllipseCallout">
              <a:avLst>
                <a:gd name="adj1" fmla="val -2088"/>
                <a:gd name="adj2" fmla="val -76935"/>
              </a:avLst>
            </a:prstGeom>
            <a:grpFill/>
            <a:ln w="3492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PT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2796851" y="4355027"/>
              <a:ext cx="1355196" cy="528533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 eaLnBrk="0" hangingPunct="0">
                <a:spcBef>
                  <a:spcPts val="1500"/>
                </a:spcBef>
                <a:buClr>
                  <a:srgbClr val="333333"/>
                </a:buClr>
                <a:buSzPct val="100000"/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chemeClr val="tx1"/>
                  </a:solidFill>
                  <a:latin typeface="Arial Unicode MS" pitchFamily="34" charset="-128"/>
                </a:rPr>
                <a:t>Complexity Issue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8975" y="2636838"/>
            <a:ext cx="4968875" cy="3738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362575" y="2816225"/>
            <a:ext cx="3673475" cy="3025775"/>
          </a:xfrm>
          <a:prstGeom prst="flowChartAlternateProcess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0888" y="200025"/>
            <a:ext cx="7924800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Model – Source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156325" y="188913"/>
            <a:ext cx="225425" cy="450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576263" y="512763"/>
            <a:ext cx="4608512" cy="5437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</a:rPr>
              <a:t>     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accent6"/>
                </a:solidFill>
                <a:latin typeface="Arial" pitchFamily="34" charset="0"/>
              </a:rPr>
              <a:t>c</a:t>
            </a:r>
            <a:r>
              <a:rPr lang="en-GB" sz="2400" b="1" dirty="0" smtClean="0">
                <a:solidFill>
                  <a:schemeClr val="accent6"/>
                </a:solidFill>
                <a:latin typeface="Arial" pitchFamily="34" charset="0"/>
              </a:rPr>
              <a:t>orrelated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Gaussian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sources</a:t>
            </a:r>
            <a:endParaRPr lang="en-GB" sz="2400" dirty="0">
              <a:solidFill>
                <a:schemeClr val="tx1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Vector of the source observations (samples)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endParaRPr lang="en-GB" sz="2400" dirty="0">
              <a:solidFill>
                <a:schemeClr val="tx1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Joint probability distribution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is given by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with </a:t>
            </a:r>
            <a:r>
              <a:rPr lang="en-GB" sz="2400" b="1" dirty="0" smtClean="0">
                <a:solidFill>
                  <a:schemeClr val="accent6"/>
                </a:solidFill>
                <a:latin typeface="Arial" pitchFamily="34" charset="0"/>
              </a:rPr>
              <a:t>known </a:t>
            </a: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Covariance matrix </a:t>
            </a:r>
            <a:r>
              <a:rPr lang="en-GB" sz="2400" b="1" dirty="0" smtClean="0">
                <a:solidFill>
                  <a:schemeClr val="accent6"/>
                </a:solidFill>
                <a:latin typeface="Arial" pitchFamily="34" charset="0"/>
              </a:rPr>
              <a:t>    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and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the vector of mean values 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472112" y="3068638"/>
            <a:ext cx="3457605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Two correlated Gaussian Sources:</a:t>
            </a:r>
          </a:p>
        </p:txBody>
      </p:sp>
      <p:pic>
        <p:nvPicPr>
          <p:cNvPr id="11" name="Picture 34" descr="modelSchematic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59450" y="728663"/>
            <a:ext cx="3132138" cy="1212850"/>
          </a:xfrm>
          <a:prstGeom prst="rect">
            <a:avLst/>
          </a:prstGeom>
          <a:noFill/>
        </p:spPr>
      </p:pic>
      <p:pic>
        <p:nvPicPr>
          <p:cNvPr id="12" name="Picture 3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5038" y="1047750"/>
            <a:ext cx="28733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4563" y="2565400"/>
            <a:ext cx="2511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59077" y="5191140"/>
            <a:ext cx="2098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5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35038" y="3744913"/>
            <a:ext cx="4260850" cy="763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" name="Picture 46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28794" y="4857760"/>
            <a:ext cx="320675" cy="25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0888" y="200025"/>
            <a:ext cx="792480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Model – </a:t>
            </a:r>
            <a:r>
              <a:rPr kumimoji="0" lang="en-GB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Quantizer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>
            <a:off x="7164388" y="1376363"/>
            <a:ext cx="225425" cy="450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6516688" y="296864"/>
            <a:ext cx="2403475" cy="1027113"/>
            <a:chOff x="552" y="1110"/>
            <a:chExt cx="1514" cy="647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573" y="1409"/>
              <a:ext cx="1491" cy="348"/>
              <a:chOff x="612" y="1570"/>
              <a:chExt cx="1656" cy="386"/>
            </a:xfrm>
          </p:grpSpPr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1247" y="1616"/>
                <a:ext cx="1021" cy="272"/>
                <a:chOff x="1247" y="1616"/>
                <a:chExt cx="1021" cy="272"/>
              </a:xfrm>
            </p:grpSpPr>
            <p:pic>
              <p:nvPicPr>
                <p:cNvPr id="21" name="Picture 14" descr="TP_tmp"/>
                <p:cNvPicPr>
                  <a:picLocks noChangeAspect="1" noChangeArrowheads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1635" y="1706"/>
                  <a:ext cx="2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" name="Picture 15" descr="TP_tmp"/>
                <p:cNvPicPr>
                  <a:picLocks noChangeAspect="1" noChangeArrowheads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1360" y="1616"/>
                  <a:ext cx="136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3" name="Picture 16" descr="TP_tmp"/>
                <p:cNvPicPr>
                  <a:picLocks noChangeAspect="1" noChangeArrowheads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1973" y="1638"/>
                  <a:ext cx="195" cy="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24" name="Group 17"/>
                <p:cNvGrpSpPr>
                  <a:grpSpLocks/>
                </p:cNvGrpSpPr>
                <p:nvPr/>
              </p:nvGrpSpPr>
              <p:grpSpPr bwMode="auto">
                <a:xfrm>
                  <a:off x="1247" y="1638"/>
                  <a:ext cx="1021" cy="250"/>
                  <a:chOff x="1247" y="1638"/>
                  <a:chExt cx="1021" cy="250"/>
                </a:xfrm>
              </p:grpSpPr>
              <p:sp>
                <p:nvSpPr>
                  <p:cNvPr id="2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33" y="1638"/>
                    <a:ext cx="249" cy="25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47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612" y="1638"/>
                <a:ext cx="635" cy="250"/>
                <a:chOff x="612" y="1638"/>
                <a:chExt cx="635" cy="250"/>
              </a:xfrm>
            </p:grpSpPr>
            <p:pic>
              <p:nvPicPr>
                <p:cNvPr id="16" name="Picture 22" descr="TP_tmp"/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1043" y="1706"/>
                  <a:ext cx="13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" name="Picture 23" descr="TP_tmp"/>
                <p:cNvPicPr>
                  <a:picLocks noChangeAspect="1" noChangeArrowheads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>
                  <a:off x="635" y="1638"/>
                  <a:ext cx="17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18" name="Group 24"/>
                <p:cNvGrpSpPr>
                  <a:grpSpLocks/>
                </p:cNvGrpSpPr>
                <p:nvPr/>
              </p:nvGrpSpPr>
              <p:grpSpPr bwMode="auto">
                <a:xfrm>
                  <a:off x="612" y="1638"/>
                  <a:ext cx="635" cy="250"/>
                  <a:chOff x="612" y="1638"/>
                  <a:chExt cx="635" cy="250"/>
                </a:xfrm>
              </p:grpSpPr>
              <p:sp>
                <p:nvSpPr>
                  <p:cNvPr id="1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998" y="1638"/>
                    <a:ext cx="249" cy="25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2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907" y="1570"/>
                <a:ext cx="1043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552" y="1110"/>
              <a:ext cx="1225" cy="292"/>
              <a:chOff x="552" y="1110"/>
              <a:chExt cx="1225" cy="292"/>
            </a:xfrm>
          </p:grpSpPr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552" y="1110"/>
                <a:ext cx="1225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1500"/>
                  </a:spcBef>
                  <a:buClr>
                    <a:srgbClr val="333333"/>
                  </a:buClr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dirty="0">
                    <a:solidFill>
                      <a:srgbClr val="333333"/>
                    </a:solidFill>
                    <a:latin typeface="Arial Unicode MS" pitchFamily="34" charset="-128"/>
                  </a:rPr>
                  <a:t>Encoder </a:t>
                </a:r>
                <a:r>
                  <a:rPr lang="en-GB" dirty="0">
                    <a:solidFill>
                      <a:srgbClr val="333333"/>
                    </a:solidFill>
                    <a:latin typeface="Arial Unicode MS" pitchFamily="34" charset="-128"/>
                  </a:rPr>
                  <a:t>     :</a:t>
                </a:r>
              </a:p>
            </p:txBody>
          </p:sp>
          <p:pic>
            <p:nvPicPr>
              <p:cNvPr id="12" name="Picture 30" descr="TP_tmp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217" y="1224"/>
                <a:ext cx="135" cy="1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76263" y="944563"/>
            <a:ext cx="6372225" cy="190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Scalar </a:t>
            </a:r>
            <a:r>
              <a:rPr lang="en-GB" sz="2400" b="1" dirty="0" err="1">
                <a:solidFill>
                  <a:schemeClr val="accent6"/>
                </a:solidFill>
                <a:latin typeface="Arial" pitchFamily="34" charset="0"/>
              </a:rPr>
              <a:t>quantizer</a:t>
            </a: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(block    ) maps the continuous-valued source samples          onto discrete-valued indices       </a:t>
            </a: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4211638" y="2744788"/>
            <a:ext cx="4608512" cy="3025775"/>
          </a:xfrm>
          <a:prstGeom prst="flowChartAlternateProcess">
            <a:avLst/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462463" y="2962275"/>
            <a:ext cx="2663825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chemeClr val="accent6"/>
                </a:solidFill>
                <a:latin typeface="+mj-lt"/>
              </a:rPr>
              <a:t>Quantizer</a:t>
            </a:r>
            <a:r>
              <a:rPr lang="en-GB" sz="2000" b="1" dirty="0">
                <a:solidFill>
                  <a:schemeClr val="accent6"/>
                </a:solidFill>
                <a:latin typeface="+mj-lt"/>
              </a:rPr>
              <a:t>:</a:t>
            </a:r>
          </a:p>
        </p:txBody>
      </p:sp>
      <p:pic>
        <p:nvPicPr>
          <p:cNvPr id="31" name="Picture 3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603750" y="3573463"/>
            <a:ext cx="4216400" cy="160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576263" y="2492375"/>
            <a:ext cx="3563937" cy="385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tx1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Optimized for the statistics of the observation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Simple and low </a:t>
            </a:r>
            <a:r>
              <a:rPr lang="en-GB" sz="2400" b="1" dirty="0" smtClean="0">
                <a:solidFill>
                  <a:schemeClr val="accent6"/>
                </a:solidFill>
                <a:latin typeface="Arial" pitchFamily="34" charset="0"/>
              </a:rPr>
              <a:t>delay</a:t>
            </a:r>
            <a:endParaRPr lang="en-GB" sz="2400" b="1" dirty="0">
              <a:solidFill>
                <a:schemeClr val="accent6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</p:txBody>
      </p:sp>
      <p:pic>
        <p:nvPicPr>
          <p:cNvPr id="33" name="Picture 3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216399" y="1552575"/>
            <a:ext cx="2841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4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740400" y="1916113"/>
            <a:ext cx="379413" cy="220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5" name="Picture 45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627313" y="3752850"/>
            <a:ext cx="7699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AutoShape 46"/>
          <p:cNvSpPr>
            <a:spLocks noChangeAspect="1" noChangeArrowheads="1"/>
          </p:cNvSpPr>
          <p:nvPr/>
        </p:nvSpPr>
        <p:spPr bwMode="auto">
          <a:xfrm>
            <a:off x="323850" y="4479925"/>
            <a:ext cx="503238" cy="280988"/>
          </a:xfrm>
          <a:prstGeom prst="rightArrow">
            <a:avLst>
              <a:gd name="adj1" fmla="val 49685"/>
              <a:gd name="adj2" fmla="val 65072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pic>
        <p:nvPicPr>
          <p:cNvPr id="37" name="Picture 47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935038" y="2574925"/>
            <a:ext cx="3081337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0888" y="200025"/>
            <a:ext cx="7924800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2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Model – Mapping</a:t>
            </a:r>
            <a:endParaRPr kumimoji="0" lang="en-GB" sz="3200" b="1" i="0" u="none" strike="noStrike" kern="0" cap="none" spc="0" normalizeH="0" baseline="0" noProof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5362575" y="2781300"/>
            <a:ext cx="3673475" cy="3025775"/>
          </a:xfrm>
          <a:prstGeom prst="flowChartAlternateProcess">
            <a:avLst/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5472113" y="2960688"/>
            <a:ext cx="2663825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Mapping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function:</a:t>
            </a:r>
            <a:endParaRPr lang="en-GB" sz="2000" b="1" dirty="0">
              <a:solidFill>
                <a:schemeClr val="accent6"/>
              </a:solidFill>
              <a:latin typeface="Arial" pitchFamily="34" charset="0"/>
            </a:endParaRPr>
          </a:p>
        </p:txBody>
      </p:sp>
      <p:grpSp>
        <p:nvGrpSpPr>
          <p:cNvPr id="12" name="Group 42"/>
          <p:cNvGrpSpPr>
            <a:grpSpLocks noChangeAspect="1"/>
          </p:cNvGrpSpPr>
          <p:nvPr/>
        </p:nvGrpSpPr>
        <p:grpSpPr bwMode="auto">
          <a:xfrm>
            <a:off x="5595938" y="3321050"/>
            <a:ext cx="3224212" cy="2344738"/>
            <a:chOff x="4014" y="572"/>
            <a:chExt cx="1451" cy="1222"/>
          </a:xfrm>
        </p:grpSpPr>
        <p:pic>
          <p:nvPicPr>
            <p:cNvPr id="13" name="Picture 4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230" y="572"/>
              <a:ext cx="1235" cy="1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4" name="Oval 44"/>
            <p:cNvSpPr>
              <a:spLocks noChangeAspect="1" noChangeArrowheads="1"/>
            </p:cNvSpPr>
            <p:nvPr/>
          </p:nvSpPr>
          <p:spPr bwMode="auto">
            <a:xfrm>
              <a:off x="4173" y="777"/>
              <a:ext cx="249" cy="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5" name="Oval 45"/>
            <p:cNvSpPr>
              <a:spLocks noChangeAspect="1" noChangeArrowheads="1"/>
            </p:cNvSpPr>
            <p:nvPr/>
          </p:nvSpPr>
          <p:spPr bwMode="auto">
            <a:xfrm>
              <a:off x="5012" y="935"/>
              <a:ext cx="204" cy="6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16" name="Picture 46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014" y="1638"/>
              <a:ext cx="181" cy="1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7" name="Picture 47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231" y="1457"/>
              <a:ext cx="212" cy="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8" name="AutoShape 49"/>
          <p:cNvSpPr>
            <a:spLocks noChangeArrowheads="1"/>
          </p:cNvSpPr>
          <p:nvPr/>
        </p:nvSpPr>
        <p:spPr bwMode="auto">
          <a:xfrm rot="10800000">
            <a:off x="8027988" y="1376363"/>
            <a:ext cx="225425" cy="450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49" name="Group 48"/>
          <p:cNvGrpSpPr/>
          <p:nvPr/>
        </p:nvGrpSpPr>
        <p:grpSpPr>
          <a:xfrm>
            <a:off x="357158" y="571480"/>
            <a:ext cx="6483380" cy="5041900"/>
            <a:chOff x="357158" y="800100"/>
            <a:chExt cx="6483380" cy="5041900"/>
          </a:xfrm>
        </p:grpSpPr>
        <p:sp>
          <p:nvSpPr>
            <p:cNvPr id="7" name="Rectangle 75"/>
            <p:cNvSpPr>
              <a:spLocks noChangeArrowheads="1"/>
            </p:cNvSpPr>
            <p:nvPr/>
          </p:nvSpPr>
          <p:spPr bwMode="auto">
            <a:xfrm>
              <a:off x="684213" y="800100"/>
              <a:ext cx="6156325" cy="38528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rgbClr val="333333"/>
                </a:solidFill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Blip>
                  <a:blip r:embed="rId20"/>
                </a:buBlip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dirty="0" smtClean="0">
                  <a:solidFill>
                    <a:schemeClr val="tx1"/>
                  </a:solidFill>
                  <a:latin typeface="+mj-lt"/>
                </a:rPr>
                <a:t>Simple </a:t>
              </a:r>
              <a:r>
                <a:rPr lang="en-GB" sz="2400" b="1" dirty="0" err="1" smtClean="0">
                  <a:solidFill>
                    <a:schemeClr val="accent6"/>
                  </a:solidFill>
                  <a:latin typeface="+mj-lt"/>
                </a:rPr>
                <a:t>surjective</a:t>
              </a:r>
              <a:r>
                <a:rPr lang="en-GB" sz="2400" b="1" dirty="0" smtClean="0">
                  <a:solidFill>
                    <a:schemeClr val="accent6"/>
                  </a:solidFill>
                  <a:latin typeface="+mj-lt"/>
                </a:rPr>
                <a:t> mapping </a:t>
              </a:r>
              <a:r>
                <a:rPr lang="en-GB" sz="2400" dirty="0" smtClean="0">
                  <a:solidFill>
                    <a:schemeClr val="tx1"/>
                  </a:solidFill>
                  <a:latin typeface="+mj-lt"/>
                </a:rPr>
                <a:t>(block      ) from quantization indices     onto  </a:t>
              </a:r>
              <a:r>
                <a:rPr lang="en-GB" sz="2400" dirty="0" err="1" smtClean="0">
                  <a:solidFill>
                    <a:schemeClr val="tx1"/>
                  </a:solidFill>
                  <a:latin typeface="+mj-lt"/>
                </a:rPr>
                <a:t>codewords</a:t>
              </a:r>
              <a:r>
                <a:rPr lang="en-GB" sz="2400" dirty="0" smtClean="0">
                  <a:solidFill>
                    <a:schemeClr val="tx1"/>
                  </a:solidFill>
                  <a:latin typeface="+mj-lt"/>
                </a:rPr>
                <a:t> </a:t>
              </a:r>
              <a:br>
                <a:rPr lang="en-GB" sz="2400" dirty="0" smtClean="0">
                  <a:solidFill>
                    <a:schemeClr val="tx1"/>
                  </a:solidFill>
                  <a:latin typeface="+mj-lt"/>
                </a:rPr>
              </a:br>
              <a:endParaRPr lang="en-GB" sz="2400" dirty="0" smtClean="0">
                <a:solidFill>
                  <a:schemeClr val="tx1"/>
                </a:solidFill>
                <a:latin typeface="+mj-lt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Blip>
                  <a:blip r:embed="rId20"/>
                </a:buBlip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solidFill>
                  <a:srgbClr val="333333"/>
                </a:solidFill>
                <a:latin typeface="+mj-lt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Char char="•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solidFill>
                  <a:srgbClr val="333333"/>
                </a:solidFill>
                <a:latin typeface="+mj-lt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rgbClr val="333333"/>
                </a:solidFill>
                <a:latin typeface="+mj-lt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684213" y="1989138"/>
              <a:ext cx="4673605" cy="3852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chemeClr val="tx1"/>
                </a:solidFill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Blip>
                  <a:blip r:embed="rId20"/>
                </a:buBlip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chemeClr val="tx1"/>
                  </a:solidFill>
                  <a:latin typeface="Arial" pitchFamily="34" charset="0"/>
                </a:rPr>
                <a:t>N</a:t>
              </a: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umber of </a:t>
              </a:r>
              <a:r>
                <a:rPr lang="en-GB" sz="2400" dirty="0" err="1" smtClean="0">
                  <a:solidFill>
                    <a:schemeClr val="tx1"/>
                  </a:solidFill>
                  <a:latin typeface="Arial" pitchFamily="34" charset="0"/>
                </a:rPr>
                <a:t>codewords</a:t>
              </a: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        </a:t>
              </a:r>
              <a:r>
                <a:rPr lang="en-GB" sz="2400" b="1" dirty="0" smtClean="0">
                  <a:solidFill>
                    <a:schemeClr val="accent6"/>
                  </a:solidFill>
                  <a:latin typeface="Arial" pitchFamily="34" charset="0"/>
                </a:rPr>
                <a:t>smaller</a:t>
              </a: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 than number of indices</a:t>
              </a: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Blip>
                  <a:blip r:embed="rId20"/>
                </a:buBlip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smtClean="0">
                  <a:solidFill>
                    <a:schemeClr val="accent6"/>
                  </a:solidFill>
                  <a:latin typeface="Arial" pitchFamily="34" charset="0"/>
                </a:rPr>
                <a:t>Reduced</a:t>
              </a:r>
              <a:r>
                <a:rPr lang="en-GB" b="1" dirty="0" smtClean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en-GB" sz="2400" b="1" dirty="0" smtClean="0">
                  <a:solidFill>
                    <a:schemeClr val="accent6"/>
                  </a:solidFill>
                  <a:latin typeface="Arial" pitchFamily="34" charset="0"/>
                </a:rPr>
                <a:t>data </a:t>
              </a:r>
              <a:r>
                <a:rPr lang="en-GB" sz="2400" b="1" dirty="0">
                  <a:solidFill>
                    <a:schemeClr val="accent6"/>
                  </a:solidFill>
                  <a:latin typeface="Arial" pitchFamily="34" charset="0"/>
                </a:rPr>
                <a:t>rate </a:t>
              </a: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from</a:t>
              </a:r>
              <a:b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                           [bit/sample</a:t>
              </a:r>
              <a:r>
                <a:rPr lang="en-GB" sz="2400" dirty="0">
                  <a:solidFill>
                    <a:schemeClr val="tx1"/>
                  </a:solidFill>
                  <a:latin typeface="Arial" pitchFamily="34" charset="0"/>
                </a:rPr>
                <a:t>] </a:t>
              </a: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/>
              </a:r>
              <a:b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en-GB" sz="2400" dirty="0" smtClean="0">
                  <a:solidFill>
                    <a:schemeClr val="tx1"/>
                  </a:solidFill>
                  <a:latin typeface="Arial" pitchFamily="34" charset="0"/>
                </a:rPr>
                <a:t>to                            [bit/sample</a:t>
              </a:r>
              <a:r>
                <a:rPr lang="en-GB" sz="2400" dirty="0">
                  <a:solidFill>
                    <a:schemeClr val="tx1"/>
                  </a:solidFill>
                  <a:latin typeface="Arial" pitchFamily="34" charset="0"/>
                </a:rPr>
                <a:t>]</a:t>
              </a:r>
              <a:br>
                <a:rPr lang="en-GB" sz="2400" dirty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en-GB" sz="800" dirty="0">
                  <a:solidFill>
                    <a:schemeClr val="tx1"/>
                  </a:solidFill>
                  <a:latin typeface="Arial" pitchFamily="34" charset="0"/>
                </a:rPr>
                <a:t/>
              </a:r>
              <a:br>
                <a:rPr lang="en-GB" sz="800" dirty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en-GB" sz="2400" b="1" dirty="0" smtClean="0">
                  <a:solidFill>
                    <a:schemeClr val="accent6"/>
                  </a:solidFill>
                  <a:latin typeface="Arial" pitchFamily="34" charset="0"/>
                </a:rPr>
                <a:t>Increased distortion</a:t>
              </a:r>
              <a:endParaRPr lang="en-GB" sz="2400" b="1" dirty="0">
                <a:solidFill>
                  <a:schemeClr val="accent6"/>
                </a:solidFill>
                <a:latin typeface="Arial" pitchFamily="34" charset="0"/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rgbClr val="333333"/>
                </a:solidFill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buFont typeface="Times New Roman" pitchFamily="18" charset="0"/>
                <a:buChar char="•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rgbClr val="333333"/>
                </a:solidFill>
              </a:endParaRPr>
            </a:p>
            <a:p>
              <a:pPr marL="266700" indent="-266700" algn="l">
                <a:lnSpc>
                  <a:spcPct val="100000"/>
                </a:lnSpc>
                <a:spcBef>
                  <a:spcPts val="600"/>
                </a:spcBef>
                <a:buClr>
                  <a:srgbClr val="333333"/>
                </a:buClr>
                <a:buSzPct val="80000"/>
                <a:tabLst>
                  <a:tab pos="2667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>
                <a:solidFill>
                  <a:srgbClr val="333333"/>
                </a:solidFill>
              </a:endParaRPr>
            </a:p>
          </p:txBody>
        </p:sp>
        <p:pic>
          <p:nvPicPr>
            <p:cNvPr id="19" name="Picture 70" descr="TP_tmp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502152" y="1704975"/>
              <a:ext cx="284162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74" descr="TP_tmp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740411" y="1408113"/>
              <a:ext cx="474663" cy="220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1" name="AutoShape 84"/>
            <p:cNvSpPr>
              <a:spLocks noChangeAspect="1" noChangeArrowheads="1"/>
            </p:cNvSpPr>
            <p:nvPr/>
          </p:nvSpPr>
          <p:spPr bwMode="auto">
            <a:xfrm>
              <a:off x="357158" y="4948269"/>
              <a:ext cx="503237" cy="280987"/>
            </a:xfrm>
            <a:prstGeom prst="rightArrow">
              <a:avLst>
                <a:gd name="adj1" fmla="val 49685"/>
                <a:gd name="adj2" fmla="val 65072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dist="107933" dir="2700000" algn="ctr" rotWithShape="0">
                <a:srgbClr val="5F5F5F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22" name="Picture 85" descr="TP_tmp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574925" y="2060575"/>
              <a:ext cx="3271838" cy="349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6" descr="TP_tmp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125913" y="2514612"/>
              <a:ext cx="446087" cy="315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87" descr="TP_tmp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120885" y="3271857"/>
              <a:ext cx="379413" cy="314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88" descr="TP_tmp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1031866" y="4086248"/>
              <a:ext cx="2182812" cy="3524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89" descr="TP_tmp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1357290" y="4448203"/>
              <a:ext cx="2151062" cy="3524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516688" y="296863"/>
            <a:ext cx="1944688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ts val="1500"/>
              </a:spcBef>
              <a:buClr>
                <a:srgbClr val="3333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333333"/>
                </a:solidFill>
                <a:latin typeface="Arial Unicode MS" pitchFamily="34" charset="-128"/>
              </a:rPr>
              <a:t>Encoder </a:t>
            </a:r>
            <a:r>
              <a:rPr lang="en-GB" dirty="0">
                <a:solidFill>
                  <a:srgbClr val="333333"/>
                </a:solidFill>
                <a:latin typeface="Arial Unicode MS" pitchFamily="34" charset="-128"/>
              </a:rPr>
              <a:t>     :</a:t>
            </a:r>
          </a:p>
        </p:txBody>
      </p:sp>
      <p:pic>
        <p:nvPicPr>
          <p:cNvPr id="28" name="Picture 3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572397" y="477818"/>
            <a:ext cx="214313" cy="16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6516688" y="296864"/>
            <a:ext cx="2403475" cy="1027113"/>
            <a:chOff x="552" y="1110"/>
            <a:chExt cx="1514" cy="647"/>
          </a:xfrm>
        </p:grpSpPr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571" y="1409"/>
              <a:ext cx="1491" cy="348"/>
              <a:chOff x="612" y="1570"/>
              <a:chExt cx="1656" cy="386"/>
            </a:xfrm>
          </p:grpSpPr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247" y="1616"/>
                <a:ext cx="1021" cy="272"/>
                <a:chOff x="1247" y="1616"/>
                <a:chExt cx="1021" cy="272"/>
              </a:xfrm>
            </p:grpSpPr>
            <p:pic>
              <p:nvPicPr>
                <p:cNvPr id="42" name="Picture 14" descr="TP_tmp"/>
                <p:cNvPicPr>
                  <a:picLocks noChangeAspect="1" noChangeArrowheads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9" cstate="print"/>
                <a:srcRect/>
                <a:stretch>
                  <a:fillRect/>
                </a:stretch>
              </p:blipFill>
              <p:spPr bwMode="auto">
                <a:xfrm>
                  <a:off x="1635" y="1706"/>
                  <a:ext cx="2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3" name="Picture 15" descr="TP_tmp"/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0" cstate="print"/>
                <a:srcRect/>
                <a:stretch>
                  <a:fillRect/>
                </a:stretch>
              </p:blipFill>
              <p:spPr bwMode="auto">
                <a:xfrm>
                  <a:off x="1360" y="1616"/>
                  <a:ext cx="136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4" name="Picture 16" descr="TP_tmp"/>
                <p:cNvPicPr>
                  <a:picLocks noChangeAspect="1" noChangeArrowheads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1" cstate="print"/>
                <a:srcRect/>
                <a:stretch>
                  <a:fillRect/>
                </a:stretch>
              </p:blipFill>
              <p:spPr bwMode="auto">
                <a:xfrm>
                  <a:off x="1973" y="1638"/>
                  <a:ext cx="195" cy="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45" name="Group 17"/>
                <p:cNvGrpSpPr>
                  <a:grpSpLocks/>
                </p:cNvGrpSpPr>
                <p:nvPr/>
              </p:nvGrpSpPr>
              <p:grpSpPr bwMode="auto">
                <a:xfrm>
                  <a:off x="1247" y="1638"/>
                  <a:ext cx="1021" cy="250"/>
                  <a:chOff x="1247" y="1638"/>
                  <a:chExt cx="1021" cy="250"/>
                </a:xfrm>
              </p:grpSpPr>
              <p:sp>
                <p:nvSpPr>
                  <p:cNvPr id="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33" y="1638"/>
                    <a:ext cx="249" cy="25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47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grpSp>
            <p:nvGrpSpPr>
              <p:cNvPr id="35" name="Group 21"/>
              <p:cNvGrpSpPr>
                <a:grpSpLocks/>
              </p:cNvGrpSpPr>
              <p:nvPr/>
            </p:nvGrpSpPr>
            <p:grpSpPr bwMode="auto">
              <a:xfrm>
                <a:off x="612" y="1638"/>
                <a:ext cx="635" cy="250"/>
                <a:chOff x="612" y="1638"/>
                <a:chExt cx="635" cy="250"/>
              </a:xfrm>
            </p:grpSpPr>
            <p:pic>
              <p:nvPicPr>
                <p:cNvPr id="37" name="Picture 22" descr="TP_tmp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32" cstate="print"/>
                <a:srcRect/>
                <a:stretch>
                  <a:fillRect/>
                </a:stretch>
              </p:blipFill>
              <p:spPr bwMode="auto">
                <a:xfrm>
                  <a:off x="1043" y="1706"/>
                  <a:ext cx="13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8" name="Picture 23" descr="TP_tmp"/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3" cstate="print"/>
                <a:srcRect/>
                <a:stretch>
                  <a:fillRect/>
                </a:stretch>
              </p:blipFill>
              <p:spPr bwMode="auto">
                <a:xfrm>
                  <a:off x="635" y="1638"/>
                  <a:ext cx="17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39" name="Group 24"/>
                <p:cNvGrpSpPr>
                  <a:grpSpLocks/>
                </p:cNvGrpSpPr>
                <p:nvPr/>
              </p:nvGrpSpPr>
              <p:grpSpPr bwMode="auto">
                <a:xfrm>
                  <a:off x="612" y="1638"/>
                  <a:ext cx="635" cy="250"/>
                  <a:chOff x="612" y="1638"/>
                  <a:chExt cx="635" cy="250"/>
                </a:xfrm>
              </p:grpSpPr>
              <p:sp>
                <p:nvSpPr>
                  <p:cNvPr id="4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998" y="1638"/>
                    <a:ext cx="249" cy="25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PT"/>
                  </a:p>
                </p:txBody>
              </p:sp>
              <p:sp>
                <p:nvSpPr>
                  <p:cNvPr id="4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774"/>
                    <a:ext cx="38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907" y="1570"/>
                <a:ext cx="1043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552" y="1110"/>
              <a:ext cx="1225" cy="292"/>
              <a:chOff x="552" y="1110"/>
              <a:chExt cx="1225" cy="292"/>
            </a:xfrm>
          </p:grpSpPr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552" y="1110"/>
                <a:ext cx="1225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1500"/>
                  </a:spcBef>
                  <a:buClr>
                    <a:srgbClr val="333333"/>
                  </a:buClr>
                  <a:buFont typeface="Arial Unicode MS" pitchFamily="34" charset="-128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dirty="0">
                    <a:solidFill>
                      <a:srgbClr val="333333"/>
                    </a:solidFill>
                    <a:latin typeface="Arial Unicode MS" pitchFamily="34" charset="-128"/>
                  </a:rPr>
                  <a:t>Encoder </a:t>
                </a:r>
                <a:r>
                  <a:rPr lang="en-GB" dirty="0">
                    <a:solidFill>
                      <a:srgbClr val="333333"/>
                    </a:solidFill>
                    <a:latin typeface="Arial Unicode MS" pitchFamily="34" charset="-128"/>
                  </a:rPr>
                  <a:t>     :</a:t>
                </a:r>
              </a:p>
            </p:txBody>
          </p:sp>
          <p:pic>
            <p:nvPicPr>
              <p:cNvPr id="33" name="Picture 30" descr="TP_tmp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28" cstate="print"/>
              <a:srcRect/>
              <a:stretch>
                <a:fillRect/>
              </a:stretch>
            </p:blipFill>
            <p:spPr bwMode="auto">
              <a:xfrm>
                <a:off x="1217" y="1224"/>
                <a:ext cx="135" cy="1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5759450" y="2384425"/>
            <a:ext cx="3313113" cy="244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tx1"/>
                </a:solidFill>
              </a:rPr>
              <a:t/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accent6"/>
                </a:solidFill>
                <a:latin typeface="Arial" pitchFamily="34" charset="0"/>
              </a:rPr>
              <a:t>C</a:t>
            </a:r>
            <a:r>
              <a:rPr lang="en-GB" sz="2400" b="1" dirty="0" smtClean="0">
                <a:solidFill>
                  <a:schemeClr val="accent6"/>
                </a:solidFill>
                <a:latin typeface="Arial" pitchFamily="34" charset="0"/>
              </a:rPr>
              <a:t>omplexity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of optimal decoding is of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0888" y="200025"/>
            <a:ext cx="7924800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200" b="1" i="0" u="none" strike="noStrike" kern="0" cap="none" spc="0" normalizeH="0" baseline="0" noProof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Model – Decoder</a:t>
            </a:r>
            <a:endParaRPr kumimoji="0" lang="en-GB" sz="3200" b="1" i="0" u="none" strike="noStrike" kern="0" cap="none" spc="0" normalizeH="0" baseline="0" noProof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576263" y="512763"/>
            <a:ext cx="5219700" cy="3852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Decoder uses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the vector of received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</a:rPr>
              <a:t>codewords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                                and the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source statistics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          to form estimates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of the source samples</a:t>
            </a:r>
            <a:br>
              <a:rPr lang="en-GB" sz="2400" dirty="0">
                <a:solidFill>
                  <a:schemeClr val="tx1"/>
                </a:solidFill>
                <a:latin typeface="Arial" pitchFamily="34" charset="0"/>
              </a:rPr>
            </a:br>
            <a:endParaRPr lang="en-GB" sz="2400" dirty="0">
              <a:solidFill>
                <a:schemeClr val="tx1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Fidelity criterion is the </a:t>
            </a:r>
            <a:r>
              <a:rPr lang="en-GB" sz="2400" b="1" dirty="0">
                <a:solidFill>
                  <a:schemeClr val="accent6"/>
                </a:solidFill>
                <a:latin typeface="Arial" pitchFamily="34" charset="0"/>
              </a:rPr>
              <a:t>mean squared error 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10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O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ptimal decoder given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by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</a:rPr>
              <a:t>conditional mean estimator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tx1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Char char="•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8234363" y="188913"/>
            <a:ext cx="225425" cy="450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pic>
        <p:nvPicPr>
          <p:cNvPr id="10" name="Picture 34" descr="modelSchematic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9450" y="728663"/>
            <a:ext cx="3132138" cy="1212850"/>
          </a:xfrm>
          <a:prstGeom prst="rect">
            <a:avLst/>
          </a:prstGeom>
          <a:noFill/>
        </p:spPr>
      </p:pic>
      <p:sp>
        <p:nvSpPr>
          <p:cNvPr id="11" name="AutoShape 35"/>
          <p:cNvSpPr>
            <a:spLocks noChangeAspect="1" noChangeArrowheads="1"/>
          </p:cNvSpPr>
          <p:nvPr/>
        </p:nvSpPr>
        <p:spPr bwMode="auto">
          <a:xfrm>
            <a:off x="5543550" y="2816225"/>
            <a:ext cx="503238" cy="280988"/>
          </a:xfrm>
          <a:prstGeom prst="rightArrow">
            <a:avLst>
              <a:gd name="adj1" fmla="val 49685"/>
              <a:gd name="adj2" fmla="val 65072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pic>
        <p:nvPicPr>
          <p:cNvPr id="12" name="Picture 3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35038" y="3176588"/>
            <a:ext cx="2511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" y="1736725"/>
            <a:ext cx="27019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" name="Picture 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39975" y="2457450"/>
            <a:ext cx="25114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" name="Picture 41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71802" y="3989388"/>
            <a:ext cx="19573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2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5977" y="5214950"/>
            <a:ext cx="20843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4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67096" y="2106613"/>
            <a:ext cx="6048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8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16688" y="3536950"/>
            <a:ext cx="1239837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000" y="1620000"/>
            <a:ext cx="5124450" cy="385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Scalable Coding Solutions for Wireless Sensor Networks, G. Maierbacher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554038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Considered Problem Setup – Large Scale Sensor Network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1188" y="1341438"/>
            <a:ext cx="4675192" cy="2700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chemeClr val="accent6"/>
                </a:solidFill>
                <a:latin typeface="Arial" pitchFamily="34" charset="0"/>
              </a:rPr>
              <a:t/>
            </a:r>
            <a:br>
              <a:rPr lang="en-GB" b="1" dirty="0" smtClean="0">
                <a:solidFill>
                  <a:schemeClr val="accent6"/>
                </a:solidFill>
                <a:latin typeface="Arial" pitchFamily="34" charset="0"/>
              </a:rPr>
            </a:br>
            <a:endParaRPr lang="en-GB" b="1" dirty="0">
              <a:solidFill>
                <a:schemeClr val="accent6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5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</a:rPr>
              <a:t>             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sensors </a:t>
            </a:r>
            <a:r>
              <a:rPr lang="en-GB" b="1" dirty="0">
                <a:solidFill>
                  <a:schemeClr val="accent6"/>
                </a:solidFill>
                <a:latin typeface="Arial" pitchFamily="34" charset="0"/>
              </a:rPr>
              <a:t>uniformly distributed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</a:rPr>
              <a:t> in a unit square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5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</a:rPr>
              <a:t>Correlation of sensors measurements </a:t>
            </a:r>
            <a:r>
              <a:rPr lang="en-GB" b="1" dirty="0">
                <a:solidFill>
                  <a:schemeClr val="accent6"/>
                </a:solidFill>
                <a:latin typeface="Arial" pitchFamily="34" charset="0"/>
              </a:rPr>
              <a:t>decreases exponentially</a:t>
            </a:r>
            <a:r>
              <a:rPr lang="en-GB" dirty="0">
                <a:solidFill>
                  <a:schemeClr val="accent6"/>
                </a:solidFill>
                <a:latin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</a:rPr>
              <a:t>with Euclidean distance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333333"/>
              </a:solidFill>
            </a:endParaRPr>
          </a:p>
        </p:txBody>
      </p:sp>
      <p:pic>
        <p:nvPicPr>
          <p:cNvPr id="9" name="Picture 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2206" y="2247212"/>
            <a:ext cx="1126543" cy="24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42910" y="15131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0"/>
              </a:spcBef>
              <a:buClr>
                <a:srgbClr val="333333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chemeClr val="accent6"/>
                </a:solidFill>
                <a:latin typeface="Arial" pitchFamily="34" charset="0"/>
              </a:rPr>
              <a:t>Example:</a:t>
            </a:r>
            <a:endParaRPr lang="en-GB" b="1" dirty="0">
              <a:solidFill>
                <a:schemeClr val="accent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0000" y="1620000"/>
            <a:ext cx="5153025" cy="376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Scalable Coding Solutions for Wireless Sensor Networks, G. </a:t>
            </a:r>
            <a:r>
              <a:rPr lang="en-GB" dirty="0" err="1" smtClean="0"/>
              <a:t>Maierbacher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Workshop, June 1st 2010</a:t>
            </a:r>
            <a:endParaRPr lang="en-GB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00628" y="3352803"/>
            <a:ext cx="500066" cy="504825"/>
          </a:xfrm>
          <a:prstGeom prst="rightArrow">
            <a:avLst>
              <a:gd name="adj1" fmla="val 49685"/>
              <a:gd name="adj2" fmla="val 64783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5F5F5F">
                <a:alpha val="50027"/>
              </a:srgbClr>
            </a:outerShdw>
          </a:effec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10" name="Group 9"/>
          <p:cNvGrpSpPr/>
          <p:nvPr/>
        </p:nvGrpSpPr>
        <p:grpSpPr>
          <a:xfrm>
            <a:off x="5643570" y="5429264"/>
            <a:ext cx="3746498" cy="402291"/>
            <a:chOff x="611189" y="1160463"/>
            <a:chExt cx="3746498" cy="40229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1189" y="1160463"/>
              <a:ext cx="3746498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250"/>
                </a:spcBef>
                <a:buClr>
                  <a:srgbClr val="000066"/>
                </a:buClr>
                <a:buFont typeface="Arial Unicode MS" pitchFamily="34" charset="-128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333333"/>
                  </a:solidFill>
                  <a:latin typeface="Arial Unicode MS" pitchFamily="34" charset="-128"/>
                </a:rPr>
                <a:t>Maximum </a:t>
              </a:r>
              <a:r>
                <a:rPr lang="en-GB" sz="2000" dirty="0" err="1">
                  <a:solidFill>
                    <a:srgbClr val="333333"/>
                  </a:solidFill>
                  <a:latin typeface="Arial Unicode MS" pitchFamily="34" charset="-128"/>
                </a:rPr>
                <a:t>Clustersize</a:t>
              </a:r>
              <a:r>
                <a:rPr lang="en-GB" sz="2000" dirty="0">
                  <a:solidFill>
                    <a:srgbClr val="333333"/>
                  </a:solidFill>
                  <a:latin typeface="Arial Unicode MS" pitchFamily="34" charset="-128"/>
                </a:rPr>
                <a:t>           :</a:t>
              </a:r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40088" y="1236663"/>
              <a:ext cx="617537" cy="211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5800" y="554038"/>
            <a:ext cx="79232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828A8D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28A8D"/>
                </a:solidFill>
                <a:effectLst/>
                <a:uLnTx/>
                <a:uFillTx/>
                <a:latin typeface="Arial" pitchFamily="34" charset="0"/>
                <a:ea typeface="+mj-ea"/>
              </a:rPr>
              <a:t>Source Optimized Clustering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828A8D"/>
              </a:solidFill>
              <a:effectLst/>
              <a:uLnTx/>
              <a:uFillTx/>
              <a:latin typeface="Arial" pitchFamily="34" charset="0"/>
              <a:ea typeface="+mj-ea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19139" y="1195388"/>
            <a:ext cx="4852994" cy="20192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Code design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not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feasible for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large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number of sources 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Distributed data compression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works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(well) with strong correlations</a:t>
            </a: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92163" y="2960689"/>
            <a:ext cx="4708531" cy="17541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Find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clusters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           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  with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small number of encoders and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strong correlations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, where </a:t>
            </a: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92163" y="4364039"/>
            <a:ext cx="4851407" cy="1708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rgbClr val="333333"/>
              </a:solidFill>
              <a:latin typeface="Arial" pitchFamily="34" charset="0"/>
            </a:endParaRPr>
          </a:p>
          <a:p>
            <a:pPr marL="266700" indent="-266700" algn="l">
              <a:lnSpc>
                <a:spcPct val="100000"/>
              </a:lnSpc>
              <a:spcBef>
                <a:spcPts val="600"/>
              </a:spcBef>
              <a:buClr>
                <a:srgbClr val="333333"/>
              </a:buClr>
              <a:buSzPct val="80000"/>
              <a:buFont typeface="Times New Roman" pitchFamily="18" charset="0"/>
              <a:buBlip>
                <a:blip r:embed="rId9"/>
              </a:buBlip>
              <a:tabLst>
                <a:tab pos="2667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Use </a:t>
            </a:r>
            <a:r>
              <a:rPr lang="en-GB" sz="2000" b="1" dirty="0">
                <a:solidFill>
                  <a:schemeClr val="accent6"/>
                </a:solidFill>
                <a:latin typeface="Arial" pitchFamily="34" charset="0"/>
              </a:rPr>
              <a:t>hierarchical clustering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 algorithm such that</a:t>
            </a:r>
            <a:br>
              <a:rPr lang="en-GB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and         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are as similar as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possible,</a:t>
            </a:r>
            <a:b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</a:rPr>
              <a:t>i.e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</a:rPr>
              <a:t>. </a:t>
            </a:r>
            <a:r>
              <a:rPr lang="en-GB" sz="2000" b="1" dirty="0" smtClean="0">
                <a:solidFill>
                  <a:schemeClr val="accent6"/>
                </a:solidFill>
                <a:latin typeface="Arial" pitchFamily="34" charset="0"/>
              </a:rPr>
              <a:t>minimize KLD</a:t>
            </a:r>
            <a:endParaRPr lang="en-GB" sz="2000" b="1" dirty="0">
              <a:solidFill>
                <a:schemeClr val="accent6"/>
              </a:solidFill>
              <a:latin typeface="Arial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9750" y="1160463"/>
            <a:ext cx="208756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8000"/>
                </a:solidFill>
                <a:latin typeface="Arial" pitchFamily="34" charset="0"/>
              </a:rPr>
              <a:t>Motivation: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03238" y="4327525"/>
            <a:ext cx="208756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8000"/>
                </a:solidFill>
                <a:latin typeface="Arial" pitchFamily="34" charset="0"/>
              </a:rPr>
              <a:t>Approach: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3238" y="2889250"/>
            <a:ext cx="208756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524000" indent="-1524000" algn="l">
              <a:lnSpc>
                <a:spcPct val="100000"/>
              </a:lnSpc>
              <a:spcBef>
                <a:spcPts val="1500"/>
              </a:spcBef>
              <a:buClr>
                <a:srgbClr val="339933"/>
              </a:buClr>
              <a:buFont typeface="Arial Unicode MS" pitchFamily="34" charset="-128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8000"/>
                </a:solidFill>
                <a:latin typeface="Arial" pitchFamily="34" charset="0"/>
              </a:rPr>
              <a:t>Goal:</a:t>
            </a:r>
          </a:p>
        </p:txBody>
      </p:sp>
      <p:pic>
        <p:nvPicPr>
          <p:cNvPr id="19" name="Picture 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79706" y="3428094"/>
            <a:ext cx="86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41714" y="4071942"/>
            <a:ext cx="12446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" name="Picture 1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23274" y="5418378"/>
            <a:ext cx="5334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" name="Picture 1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59448" y="5093846"/>
            <a:ext cx="226695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True"/>
  <p:tag name="DEFAULTDISPLAYSOURCE" val="\documentclass{book}\pagestyle{empty}&#10;\begin{document}&#10;$m(\cdot)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Tru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v_6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6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5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43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45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65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101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83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103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p(i_1,i_2,i_3) =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57,00008"/>
  <p:tag name="PICTUREFILESIZE" val="259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p(i_1) \cdot p(i_2,i_3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0,96016"/>
  <p:tag name="PICTUREFILESIZE" val="3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cal{O}(N d S^d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0,98008"/>
  <p:tag name="PICTUREFILESIZE" val="263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cal{O}(T N d S^d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8,00008"/>
  <p:tag name="PICTUREFILESIZE" val="285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65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101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83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103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3)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8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43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3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4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8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u} = (u_1,\dots,u_N)^T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9"/>
  <p:tag name="PICTUREFILESIZE" val="84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u = (0,\dots,0)^T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6"/>
  <p:tag name="PICTUREFILESIZE" val="7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\mathbf{u}) = \frac{\exp(-\frac{1}{2}(\mathbf{u}-\mu)^T \mathbf{R}^{-\frac{1}{2}}(\mathbf{u}-\mu))}{(2 \pi |\mathbf{R}|)^{\frac{1}{2}} 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34"/>
  <p:tag name="PICTUREFILESIZE" val="280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R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2.25"/>
  <p:tag name="PICTUREFILESIZE" val="8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q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26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75"/>
  <p:tag name="PICTUREFILESIZE" val="990"/>
  <p:tag name="TEXPOINT" val="latex"/>
  <p:tag name="SOURCE" val="\documentclass{article}\pagestyle{empty}&#10;\begin{document}&#10;$u_n \in \mathbb{R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u_n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24"/>
  <p:tag name="PICTUREFILESIZE" val="26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_n \in \{0,1,\dots,L_n-1\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97"/>
  <p:tag name="PICTUREFILESIZE" val="96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e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q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5"/>
  <p:tag name="PICTUREFILESIZE" val="9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m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93.75"/>
  <p:tag name="PICTUREFILESIZE" val="9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9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1"/>
  <p:tag name="PICTUREFILESIZE" val="99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e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e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q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5"/>
  <p:tag name="PICTUREFILESIZE" val="9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m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93.75"/>
  <p:tag name="PICTUREFILESIZE" val="9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96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1"/>
  <p:tag name="PICTUREFILESIZE" val="9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9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m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93.75"/>
  <p:tag name="PICTUREFILESIZE" val="9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n \in \{0,1,\dots,K_n-1\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03"/>
  <p:tag name="PICTUREFILESIZE" val="999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L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5"/>
  <p:tag name="PICTUREFILESIZE" val="139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' = \lceil \log_2(L_n)\rceil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8"/>
  <p:tag name="PICTUREFILESIZE" val="668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 = \lceil \log_2(K_n)\rceil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7"/>
  <p:tag name="PICTUREFILESIZE" val="668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u} = (u_1,\dots,u_N)^T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9"/>
  <p:tag name="PICTUREFILESIZE" val="846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w} = (w_1,\dots,w_N)^T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5"/>
  <p:tag name="PICTUREFILESIZE" val="926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mathbf{u}} = (\hat{u}_1,\dots,\hat{u}_N)^T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79"/>
  <p:tag name="PICTUREFILESIZE" val="84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E\{||U-\hat{U}||^2\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2"/>
  <p:tag name="PICTUREFILESIZE" val="74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u}_n = E\{u_n|\mathbf{w}\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5"/>
  <p:tag name="PICTUREFILESIZE" val="63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\mathbf{u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8.5"/>
  <p:tag name="PICTUREFILESIZE" val="190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cal{O}(N L^N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39"/>
  <p:tag name="PICTUREFILESIZE" val="44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N = 100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37"/>
  <p:tag name="PICTUREFILESIZE" val="274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cal{S}_c \subseteq \mathcal{N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34"/>
  <p:tag name="PICTUREFILESIZE" val="30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cup_{\forall c} \mathcal{S}_c = \mathcal{N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49"/>
  <p:tag name="PICTUREFILESIZE" val="437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\mathbf{u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8.5"/>
  <p:tag name="PICTUREFILESIZE" val="19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check{p}(\mathbf{u}) = \prod_{\forall c} p(\mathbf{u}_{\mathcal{S}_c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1"/>
  <p:tag name="PICTUREFILESIZE" val="815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\mathbf{u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8.5"/>
  <p:tag name="PICTUREFILESIZE" val="19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p}(\mathbf{u}) = \prod_{\forall m} p(\mathbf{u}_{\mathcal{S}_m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"/>
  <p:tag name="PICTUREFILESIZE" val="85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\mathbf{u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8.5"/>
  <p:tag name="PICTUREFILESIZE" val="190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p}(\mathbf{u})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8.5"/>
  <p:tag name="PICTUREFILESIZE" val="190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N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5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d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,98"/>
  <p:tag name="PICTUREFILESIZE" val="45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S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5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T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37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d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,98"/>
  <p:tag name="PICTUREFILESIZE" val="4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N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5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cal{O}(N d S^d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0,98008"/>
  <p:tag name="PICTUREFILESIZE" val="26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cal{O}(T N d S^d)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48,00008"/>
  <p:tag name="PICTUREFILESIZE" val="28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26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_1 K_1 = a_2 K_2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8"/>
  <p:tag name="PICTUREFILESIZE" val="537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s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s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56.25"/>
  <p:tag name="PICTUREFILESIZE" val="75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26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7.75"/>
  <p:tag name="PICTUREFILESIZE" val="139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81"/>
  <p:tag name="PICTUREFILESIZE" val="99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s_n \in \{0,1,\cdots,K_n-1\}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99"/>
  <p:tag name="PICTUREFILESIZE" val="96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_n = a_n K_n + s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9"/>
  <p:tag name="PICTUREFILESIZE" val="603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m_n(a_n K_n + s_n) = m_n(s_n)$ 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14"/>
  <p:tag name="PICTUREFILESIZE" val="1110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K_1,K_2,\dots,K_N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69"/>
  <p:tag name="PICTUREFILESIZE" val="603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26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3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2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6,96"/>
  <p:tag name="PICTUREFILESIZE" val="43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hat{\mathbf{i}}_1,\hat{\mathbf{i}}_2,\hat{\mathbf{i}}_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31,98008"/>
  <p:tag name="PICTUREFILESIZE" val="143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v_6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64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5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65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v_6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6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m_6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43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1^{(1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65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book}\pagestyle{empty}&#10;\begin{document}&#10;$\mathbf{i}_3^{(2)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21"/>
  <p:tag name="BOXHEIGHT" val="289"/>
  <p:tag name="BOXFONT" val="10"/>
  <p:tag name="BOXWRAP" val="False"/>
  <p:tag name="WORKAROUNDTRANSPARENCYBUG" val="False"/>
  <p:tag name="ALLOWFONTSUBSTITUTION" val="False"/>
  <p:tag name="BITMAPFORMAT" val="pngmono"/>
  <p:tag name="ORIGWIDTH" val="12,96"/>
  <p:tag name="PICTUREFILESIZE" val="101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983</Words>
  <Application>Microsoft Office PowerPoint</Application>
  <PresentationFormat>On-screen Show (4:3)</PresentationFormat>
  <Paragraphs>228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Default Design</vt:lpstr>
      <vt:lpstr>8_Custom Design</vt:lpstr>
      <vt:lpstr>7_Custom Design</vt:lpstr>
      <vt:lpstr>6_Custom Design</vt:lpstr>
      <vt:lpstr>4_Custom Design</vt:lpstr>
      <vt:lpstr>5_Custom Design</vt:lpstr>
      <vt:lpstr>3_Custom Design</vt:lpstr>
      <vt:lpstr>1_Custom Design</vt:lpstr>
      <vt:lpstr>2_Custom Design</vt:lpstr>
      <vt:lpstr>Custom Design</vt:lpstr>
      <vt:lpstr>1_Default Design</vt:lpstr>
      <vt:lpstr>Scalable Coding Solutions for Wireless Sensor Networks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And it actually works...</vt:lpstr>
      <vt:lpstr>Slide 16</vt:lpstr>
      <vt:lpstr>Joint Source-Network Coding</vt:lpstr>
      <vt:lpstr>Slide 18</vt:lpstr>
      <vt:lpstr>Slide 19</vt:lpstr>
      <vt:lpstr>Slide 20</vt:lpstr>
      <vt:lpstr>Slide 21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- Universidade de Aveiro</dc:title>
  <dc:creator>Instituto de Telecomunicações</dc:creator>
  <cp:lastModifiedBy>Tiago</cp:lastModifiedBy>
  <cp:revision>388</cp:revision>
  <dcterms:modified xsi:type="dcterms:W3CDTF">2010-06-01T08:23:53Z</dcterms:modified>
</cp:coreProperties>
</file>