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460" r:id="rId2"/>
    <p:sldId id="594" r:id="rId3"/>
    <p:sldId id="616" r:id="rId4"/>
    <p:sldId id="604" r:id="rId5"/>
    <p:sldId id="617" r:id="rId6"/>
    <p:sldId id="607" r:id="rId7"/>
    <p:sldId id="608" r:id="rId8"/>
    <p:sldId id="609" r:id="rId9"/>
    <p:sldId id="605" r:id="rId10"/>
    <p:sldId id="603" r:id="rId11"/>
    <p:sldId id="613" r:id="rId12"/>
    <p:sldId id="602" r:id="rId13"/>
    <p:sldId id="612" r:id="rId14"/>
    <p:sldId id="610" r:id="rId15"/>
    <p:sldId id="601" r:id="rId16"/>
    <p:sldId id="611" r:id="rId17"/>
    <p:sldId id="600" r:id="rId18"/>
    <p:sldId id="614" r:id="rId19"/>
  </p:sldIdLst>
  <p:sldSz cx="9144000" cy="6858000" type="screen4x3"/>
  <p:notesSz cx="7099300" cy="10234613"/>
  <p:defaultTextStyle>
    <a:defPPr>
      <a:defRPr lang="pt-PT"/>
    </a:defPPr>
    <a:lvl1pPr algn="ctr" rtl="0" eaLnBrk="0" fontAlgn="base" hangingPunct="0">
      <a:spcBef>
        <a:spcPct val="50000"/>
      </a:spcBef>
      <a:spcAft>
        <a:spcPct val="0"/>
      </a:spcAft>
      <a:defRPr sz="500" kern="1200">
        <a:solidFill>
          <a:schemeClr val="tx1"/>
        </a:solidFill>
        <a:latin typeface="Arial" pitchFamily="34" charset="0"/>
        <a:ea typeface="+mn-ea"/>
        <a:cs typeface="+mn-cs"/>
      </a:defRPr>
    </a:lvl1pPr>
    <a:lvl2pPr marL="457200" algn="ctr" rtl="0" eaLnBrk="0" fontAlgn="base" hangingPunct="0">
      <a:spcBef>
        <a:spcPct val="50000"/>
      </a:spcBef>
      <a:spcAft>
        <a:spcPct val="0"/>
      </a:spcAft>
      <a:defRPr sz="500" kern="1200">
        <a:solidFill>
          <a:schemeClr val="tx1"/>
        </a:solidFill>
        <a:latin typeface="Arial" pitchFamily="34" charset="0"/>
        <a:ea typeface="+mn-ea"/>
        <a:cs typeface="+mn-cs"/>
      </a:defRPr>
    </a:lvl2pPr>
    <a:lvl3pPr marL="914400" algn="ctr" rtl="0" eaLnBrk="0" fontAlgn="base" hangingPunct="0">
      <a:spcBef>
        <a:spcPct val="50000"/>
      </a:spcBef>
      <a:spcAft>
        <a:spcPct val="0"/>
      </a:spcAft>
      <a:defRPr sz="500" kern="1200">
        <a:solidFill>
          <a:schemeClr val="tx1"/>
        </a:solidFill>
        <a:latin typeface="Arial" pitchFamily="34" charset="0"/>
        <a:ea typeface="+mn-ea"/>
        <a:cs typeface="+mn-cs"/>
      </a:defRPr>
    </a:lvl3pPr>
    <a:lvl4pPr marL="1371600" algn="ctr" rtl="0" eaLnBrk="0" fontAlgn="base" hangingPunct="0">
      <a:spcBef>
        <a:spcPct val="50000"/>
      </a:spcBef>
      <a:spcAft>
        <a:spcPct val="0"/>
      </a:spcAft>
      <a:defRPr sz="500" kern="1200">
        <a:solidFill>
          <a:schemeClr val="tx1"/>
        </a:solidFill>
        <a:latin typeface="Arial" pitchFamily="34" charset="0"/>
        <a:ea typeface="+mn-ea"/>
        <a:cs typeface="+mn-cs"/>
      </a:defRPr>
    </a:lvl4pPr>
    <a:lvl5pPr marL="1828800" algn="ctr" rtl="0" eaLnBrk="0" fontAlgn="base" hangingPunct="0">
      <a:spcBef>
        <a:spcPct val="50000"/>
      </a:spcBef>
      <a:spcAft>
        <a:spcPct val="0"/>
      </a:spcAft>
      <a:defRPr sz="500" kern="1200">
        <a:solidFill>
          <a:schemeClr val="tx1"/>
        </a:solidFill>
        <a:latin typeface="Arial" pitchFamily="34" charset="0"/>
        <a:ea typeface="+mn-ea"/>
        <a:cs typeface="+mn-cs"/>
      </a:defRPr>
    </a:lvl5pPr>
    <a:lvl6pPr marL="2286000" algn="l" defTabSz="914400" rtl="0" eaLnBrk="1" latinLnBrk="0" hangingPunct="1">
      <a:defRPr sz="500" kern="1200">
        <a:solidFill>
          <a:schemeClr val="tx1"/>
        </a:solidFill>
        <a:latin typeface="Arial" pitchFamily="34" charset="0"/>
        <a:ea typeface="+mn-ea"/>
        <a:cs typeface="+mn-cs"/>
      </a:defRPr>
    </a:lvl6pPr>
    <a:lvl7pPr marL="2743200" algn="l" defTabSz="914400" rtl="0" eaLnBrk="1" latinLnBrk="0" hangingPunct="1">
      <a:defRPr sz="500" kern="1200">
        <a:solidFill>
          <a:schemeClr val="tx1"/>
        </a:solidFill>
        <a:latin typeface="Arial" pitchFamily="34" charset="0"/>
        <a:ea typeface="+mn-ea"/>
        <a:cs typeface="+mn-cs"/>
      </a:defRPr>
    </a:lvl7pPr>
    <a:lvl8pPr marL="3200400" algn="l" defTabSz="914400" rtl="0" eaLnBrk="1" latinLnBrk="0" hangingPunct="1">
      <a:defRPr sz="500" kern="1200">
        <a:solidFill>
          <a:schemeClr val="tx1"/>
        </a:solidFill>
        <a:latin typeface="Arial" pitchFamily="34" charset="0"/>
        <a:ea typeface="+mn-ea"/>
        <a:cs typeface="+mn-cs"/>
      </a:defRPr>
    </a:lvl8pPr>
    <a:lvl9pPr marL="3657600" algn="l" defTabSz="914400" rtl="0" eaLnBrk="1" latinLnBrk="0" hangingPunct="1">
      <a:defRPr sz="5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66FF"/>
    <a:srgbClr val="FF6600"/>
    <a:srgbClr val="0066FF"/>
    <a:srgbClr val="FF9966"/>
    <a:srgbClr val="33CCFF"/>
    <a:srgbClr val="9999FF"/>
    <a:srgbClr val="9966FF"/>
    <a:srgbClr val="FFFF99"/>
    <a:srgbClr val="6699FF"/>
    <a:srgbClr val="FFCC66"/>
  </p:clrMru>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08" autoAdjust="0"/>
    <p:restoredTop sz="77247" autoAdjust="0"/>
  </p:normalViewPr>
  <p:slideViewPr>
    <p:cSldViewPr>
      <p:cViewPr varScale="1">
        <p:scale>
          <a:sx n="86" d="100"/>
          <a:sy n="86" d="100"/>
        </p:scale>
        <p:origin x="-1518" y="-84"/>
      </p:cViewPr>
      <p:guideLst>
        <p:guide orient="horz" pos="1440"/>
        <p:guide orient="horz" pos="357"/>
        <p:guide orient="horz" pos="576"/>
        <p:guide orient="horz" pos="1872"/>
        <p:guide orient="horz" pos="2544"/>
        <p:guide orient="horz" pos="3120"/>
        <p:guide orient="horz" pos="768"/>
        <p:guide orient="horz" pos="3648"/>
        <p:guide pos="1893"/>
        <p:guide pos="784"/>
        <p:guide pos="2400"/>
        <p:guide pos="3140"/>
        <p:guide pos="4224"/>
        <p:guide pos="5424"/>
        <p:guide pos="432"/>
        <p:guide pos="1200"/>
      </p:guideLst>
    </p:cSldViewPr>
  </p:slideViewPr>
  <p:outlineViewPr>
    <p:cViewPr>
      <p:scale>
        <a:sx n="50" d="100"/>
        <a:sy n="50"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550" y="-126"/>
      </p:cViewPr>
      <p:guideLst>
        <p:guide orient="horz" pos="3222"/>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8" tIns="48794" rIns="97588" bIns="48794" numCol="1" anchor="t" anchorCtr="0" compatLnSpc="1">
            <a:prstTxWarp prst="textNoShape">
              <a:avLst/>
            </a:prstTxWarp>
          </a:bodyPr>
          <a:lstStyle>
            <a:lvl1pPr algn="l" defTabSz="976324">
              <a:spcBef>
                <a:spcPct val="0"/>
              </a:spcBef>
              <a:defRPr sz="1300">
                <a:latin typeface="Times New Roman" pitchFamily="18" charset="0"/>
              </a:defRPr>
            </a:lvl1pPr>
          </a:lstStyle>
          <a:p>
            <a:pPr>
              <a:defRPr/>
            </a:pPr>
            <a:endParaRPr lang="en-US"/>
          </a:p>
        </p:txBody>
      </p:sp>
      <p:sp>
        <p:nvSpPr>
          <p:cNvPr id="6147"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7588" tIns="48794" rIns="97588" bIns="48794" numCol="1" anchor="t" anchorCtr="0" compatLnSpc="1">
            <a:prstTxWarp prst="textNoShape">
              <a:avLst/>
            </a:prstTxWarp>
          </a:bodyPr>
          <a:lstStyle>
            <a:lvl1pPr algn="r" defTabSz="976324">
              <a:spcBef>
                <a:spcPct val="0"/>
              </a:spcBef>
              <a:defRPr sz="1300">
                <a:latin typeface="Verdana" pitchFamily="34" charset="0"/>
              </a:defRPr>
            </a:lvl1pPr>
          </a:lstStyle>
          <a:p>
            <a:pPr>
              <a:defRPr/>
            </a:pPr>
            <a:endParaRPr lang="en-US"/>
          </a:p>
        </p:txBody>
      </p:sp>
      <p:sp>
        <p:nvSpPr>
          <p:cNvPr id="6148"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7588" tIns="48794" rIns="97588" bIns="48794" numCol="1" anchor="b" anchorCtr="0" compatLnSpc="1">
            <a:prstTxWarp prst="textNoShape">
              <a:avLst/>
            </a:prstTxWarp>
          </a:bodyPr>
          <a:lstStyle>
            <a:lvl1pPr algn="l" defTabSz="976324">
              <a:spcBef>
                <a:spcPct val="0"/>
              </a:spcBef>
              <a:defRPr sz="1300">
                <a:latin typeface="Verdana" pitchFamily="34" charset="0"/>
              </a:defRPr>
            </a:lvl1pPr>
          </a:lstStyle>
          <a:p>
            <a:pPr>
              <a:defRPr/>
            </a:pPr>
            <a:r>
              <a:rPr lang="en-US"/>
              <a:t>© 2001 Link Consulting SA</a:t>
            </a:r>
            <a:endParaRPr lang="en-US">
              <a:latin typeface="Times New Roman" pitchFamily="18" charset="0"/>
            </a:endParaRPr>
          </a:p>
        </p:txBody>
      </p:sp>
      <p:sp>
        <p:nvSpPr>
          <p:cNvPr id="6149"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7588" tIns="48794" rIns="97588" bIns="48794" numCol="1" anchor="b" anchorCtr="0" compatLnSpc="1">
            <a:prstTxWarp prst="textNoShape">
              <a:avLst/>
            </a:prstTxWarp>
          </a:bodyPr>
          <a:lstStyle>
            <a:lvl1pPr algn="r" defTabSz="976324">
              <a:spcBef>
                <a:spcPct val="0"/>
              </a:spcBef>
              <a:defRPr sz="1300">
                <a:latin typeface="Verdana" pitchFamily="34" charset="0"/>
              </a:defRPr>
            </a:lvl1pPr>
          </a:lstStyle>
          <a:p>
            <a:pPr>
              <a:defRPr/>
            </a:pPr>
            <a:fld id="{31B9CBA0-42EC-426B-ADF7-64A1DBCA16E5}" type="slidenum">
              <a:rPr lang="en-US"/>
              <a:pPr>
                <a:defRPr/>
              </a:pPr>
              <a:t>‹nº›</a:t>
            </a:fld>
            <a:endParaRPr lang="en-US">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8" tIns="48794" rIns="97588" bIns="48794" numCol="1" anchor="t" anchorCtr="0" compatLnSpc="1">
            <a:prstTxWarp prst="textNoShape">
              <a:avLst/>
            </a:prstTxWarp>
          </a:bodyPr>
          <a:lstStyle>
            <a:lvl1pPr algn="l" defTabSz="976324">
              <a:spcBef>
                <a:spcPct val="0"/>
              </a:spcBef>
              <a:defRPr sz="1300">
                <a:latin typeface="Times New Roman" pitchFamily="18" charset="0"/>
              </a:defRPr>
            </a:lvl1pPr>
          </a:lstStyle>
          <a:p>
            <a:pPr>
              <a:defRPr/>
            </a:pPr>
            <a:endParaRPr lang="en-US"/>
          </a:p>
        </p:txBody>
      </p:sp>
      <p:sp>
        <p:nvSpPr>
          <p:cNvPr id="1843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7588" tIns="48794" rIns="97588" bIns="48794" numCol="1" anchor="t" anchorCtr="0" compatLnSpc="1">
            <a:prstTxWarp prst="textNoShape">
              <a:avLst/>
            </a:prstTxWarp>
          </a:bodyPr>
          <a:lstStyle>
            <a:lvl1pPr algn="r" defTabSz="976324">
              <a:spcBef>
                <a:spcPct val="0"/>
              </a:spcBef>
              <a:defRPr sz="130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993775" y="766763"/>
            <a:ext cx="5119688" cy="3838575"/>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44563" y="4860925"/>
            <a:ext cx="5210175" cy="4606925"/>
          </a:xfrm>
          <a:prstGeom prst="rect">
            <a:avLst/>
          </a:prstGeom>
          <a:noFill/>
          <a:ln w="9525">
            <a:noFill/>
            <a:miter lim="800000"/>
            <a:headEnd/>
            <a:tailEnd/>
          </a:ln>
          <a:effectLst/>
        </p:spPr>
        <p:txBody>
          <a:bodyPr vert="horz" wrap="square" lIns="97588" tIns="48794" rIns="97588" bIns="4879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7588" tIns="48794" rIns="97588" bIns="48794" numCol="1" anchor="b" anchorCtr="0" compatLnSpc="1">
            <a:prstTxWarp prst="textNoShape">
              <a:avLst/>
            </a:prstTxWarp>
          </a:bodyPr>
          <a:lstStyle>
            <a:lvl1pPr algn="l" defTabSz="976324">
              <a:spcBef>
                <a:spcPct val="0"/>
              </a:spcBef>
              <a:defRPr sz="1300">
                <a:latin typeface="Times New Roman" pitchFamily="18" charset="0"/>
              </a:defRPr>
            </a:lvl1pPr>
          </a:lstStyle>
          <a:p>
            <a:pPr>
              <a:defRPr/>
            </a:pPr>
            <a:endParaRPr lang="en-US"/>
          </a:p>
        </p:txBody>
      </p:sp>
      <p:sp>
        <p:nvSpPr>
          <p:cNvPr id="1843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7588" tIns="48794" rIns="97588" bIns="48794" numCol="1" anchor="b" anchorCtr="0" compatLnSpc="1">
            <a:prstTxWarp prst="textNoShape">
              <a:avLst/>
            </a:prstTxWarp>
          </a:bodyPr>
          <a:lstStyle>
            <a:lvl1pPr algn="r" defTabSz="976324">
              <a:spcBef>
                <a:spcPct val="0"/>
              </a:spcBef>
              <a:defRPr sz="1300">
                <a:latin typeface="Times New Roman" pitchFamily="18" charset="0"/>
              </a:defRPr>
            </a:lvl1pPr>
          </a:lstStyle>
          <a:p>
            <a:pPr>
              <a:defRPr/>
            </a:pPr>
            <a:fld id="{9426F9C4-A7C3-4288-ACED-8DD1D94974A6}"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76313"/>
            <a:fld id="{0FFA7CA8-5021-44CC-8ECB-F49A00E06331}" type="slidenum">
              <a:rPr lang="en-US" smtClean="0"/>
              <a:pPr defTabSz="976313"/>
              <a:t>1</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dirty="0" smtClean="0"/>
              <a:t>Feedback (Susana):</a:t>
            </a:r>
            <a:r>
              <a:rPr lang="en-US" baseline="0" dirty="0" smtClean="0"/>
              <a:t> include something on how much is lost in terms of communication rate.</a:t>
            </a:r>
          </a:p>
          <a:p>
            <a:r>
              <a:rPr lang="en-US" baseline="0" dirty="0" smtClean="0"/>
              <a:t>The fact that the Delta Pout is high, means that </a:t>
            </a:r>
            <a:r>
              <a:rPr lang="en-US" baseline="0" dirty="0" err="1" smtClean="0"/>
              <a:t>Pout^NJ</a:t>
            </a:r>
            <a:r>
              <a:rPr lang="en-US" baseline="0" dirty="0" smtClean="0"/>
              <a:t> is high and </a:t>
            </a:r>
            <a:r>
              <a:rPr lang="en-US" baseline="0" dirty="0" err="1" smtClean="0"/>
              <a:t>Pout^J</a:t>
            </a:r>
            <a:r>
              <a:rPr lang="en-US" baseline="0" dirty="0" smtClean="0"/>
              <a:t> is low. Having the jammer then leads to Pout = </a:t>
            </a:r>
            <a:r>
              <a:rPr lang="en-US" baseline="0" dirty="0" err="1" smtClean="0"/>
              <a:t>Pout^J</a:t>
            </a:r>
            <a:r>
              <a:rPr lang="en-US" baseline="0" dirty="0" smtClean="0"/>
              <a:t> (low) and the avg. secure communication rate is (1-Pout) * Rs, which should then be large.</a:t>
            </a:r>
          </a:p>
          <a:p>
            <a:endParaRPr lang="en-US" baseline="0" dirty="0" smtClean="0"/>
          </a:p>
          <a:p>
            <a:r>
              <a:rPr lang="en-US" baseline="0" dirty="0" smtClean="0"/>
              <a:t>Duration</a:t>
            </a:r>
            <a:r>
              <a:rPr lang="en-US" baseline="0" smtClean="0"/>
              <a:t>: 17 </a:t>
            </a:r>
            <a:r>
              <a:rPr lang="en-US" baseline="0" dirty="0" err="1" smtClean="0"/>
              <a:t>mins</a:t>
            </a:r>
            <a:r>
              <a:rPr lang="en-US" baseline="0" dirty="0" smtClean="0"/>
              <a:t> (=) 7-10 slides (with title and thank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Several jamming strategies have been investigated (survey on “Cooperative</a:t>
            </a:r>
            <a:r>
              <a:rPr lang="en-US" baseline="0" dirty="0" smtClean="0"/>
              <a:t> Jamming: the tale of friendly interference for secrecy”, He &amp; </a:t>
            </a:r>
            <a:r>
              <a:rPr lang="en-US" baseline="0" dirty="0" err="1" smtClean="0"/>
              <a:t>Yener</a:t>
            </a:r>
            <a:r>
              <a:rPr lang="en-US" dirty="0" smtClean="0"/>
              <a:t>), such as</a:t>
            </a:r>
            <a:r>
              <a:rPr lang="en-US" baseline="0" dirty="0" smtClean="0"/>
              <a:t> based on:</a:t>
            </a:r>
            <a:endParaRPr lang="en-US" dirty="0" smtClean="0"/>
          </a:p>
          <a:p>
            <a:pPr>
              <a:buFontTx/>
              <a:buChar char="-"/>
            </a:pPr>
            <a:r>
              <a:rPr lang="en-US" dirty="0" smtClean="0"/>
              <a:t> Gaussian noise</a:t>
            </a:r>
          </a:p>
          <a:p>
            <a:pPr>
              <a:buFontTx/>
              <a:buChar char="-"/>
            </a:pPr>
            <a:r>
              <a:rPr lang="en-US" dirty="0" smtClean="0"/>
              <a:t> Gaussian codebooks</a:t>
            </a:r>
          </a:p>
          <a:p>
            <a:pPr>
              <a:buFontTx/>
              <a:buChar char="-"/>
            </a:pPr>
            <a:r>
              <a:rPr lang="en-US" dirty="0" smtClean="0"/>
              <a:t> structured codebooks</a:t>
            </a:r>
          </a:p>
          <a:p>
            <a:pPr>
              <a:buFontTx/>
              <a:buChar char="-"/>
            </a:pPr>
            <a:endParaRPr lang="en-US" dirty="0" smtClean="0"/>
          </a:p>
          <a:p>
            <a:endParaRPr lang="en-US" dirty="0" smtClean="0"/>
          </a:p>
          <a:p>
            <a:r>
              <a:rPr lang="en-US" dirty="0" smtClean="0"/>
              <a:t>Our</a:t>
            </a:r>
            <a:r>
              <a:rPr lang="en-US" baseline="0" dirty="0" smtClean="0"/>
              <a:t> goal is to analyze how the availability of CSI affects the secrecy benefits of jamming, so we restrict ourselves to the simplest case: jamming with Gaussian noise. The different jamming strategies differ only in terms of the CSI they require.</a:t>
            </a:r>
            <a:endParaRPr lang="en-US" dirty="0" smtClean="0"/>
          </a:p>
          <a:p>
            <a:endParaRPr lang="en-US" dirty="0" smtClean="0"/>
          </a:p>
          <a:p>
            <a:r>
              <a:rPr lang="en-US" dirty="0" smtClean="0"/>
              <a:t>We derived</a:t>
            </a:r>
            <a:r>
              <a:rPr lang="en-US" baseline="0" dirty="0" smtClean="0"/>
              <a:t> closed-form expressions for the secrecy outage probability for each of the strategies:</a:t>
            </a:r>
          </a:p>
          <a:p>
            <a:pPr>
              <a:buFontTx/>
              <a:buChar char="-"/>
            </a:pPr>
            <a:r>
              <a:rPr lang="en-US" baseline="0" dirty="0" smtClean="0"/>
              <a:t> Averaged over the fading coefficients</a:t>
            </a:r>
          </a:p>
          <a:p>
            <a:pPr>
              <a:buFontTx/>
              <a:buChar char="-"/>
            </a:pPr>
            <a:r>
              <a:rPr lang="en-US" baseline="0" dirty="0" smtClean="0"/>
              <a:t> instead of adapting the jamming power, the fading coefficients distribution changes for each strategy</a:t>
            </a:r>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lnSpcReduction="10000"/>
          </a:bodyPr>
          <a:lstStyle/>
          <a:p>
            <a:r>
              <a:rPr lang="en-US" sz="1200" dirty="0" smtClean="0"/>
              <a:t>Remove</a:t>
            </a:r>
            <a:r>
              <a:rPr lang="en-US" sz="1200" baseline="0" dirty="0" smtClean="0"/>
              <a:t> formula?</a:t>
            </a:r>
            <a:endParaRPr lang="en-US" sz="1200" dirty="0" smtClean="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a:buFont typeface="Monotype Sorts"/>
              <a:buNone/>
            </a:pPr>
            <a:r>
              <a:rPr lang="en-US" sz="1200" baseline="0" dirty="0" smtClean="0"/>
              <a:t>Rs is 10% of the capacity of the channel without fading. The capacity of the channel with fading is already lower than the one without fading. Yet, by considering a low relative secrecy, we implicitly assume that there is a penalty in terms of communication rate to achieve security.</a:t>
            </a:r>
          </a:p>
          <a:p>
            <a:pPr>
              <a:buFont typeface="Monotype Sorts"/>
              <a:buNone/>
            </a:pPr>
            <a:endParaRPr lang="en-US" sz="1200" baseline="0" dirty="0" smtClean="0"/>
          </a:p>
          <a:p>
            <a:pPr>
              <a:buFont typeface="Monotype Sorts"/>
              <a:buNone/>
            </a:pPr>
            <a:r>
              <a:rPr lang="en-US" sz="1200" baseline="0" dirty="0" smtClean="0"/>
              <a:t>Sampling of location and transmit power of the jammer: gives us an approximation of the best location.</a:t>
            </a:r>
          </a:p>
          <a:p>
            <a:pPr>
              <a:buFontTx/>
              <a:buChar char="-"/>
            </a:pPr>
            <a:r>
              <a:rPr lang="en-US" sz="1200" baseline="0" dirty="0" smtClean="0"/>
              <a:t> 30 transmit powers between 10^-2 W and 10 W</a:t>
            </a:r>
          </a:p>
          <a:p>
            <a:pPr>
              <a:buFontTx/>
              <a:buChar char="-"/>
            </a:pPr>
            <a:r>
              <a:rPr lang="en-US" sz="1200" baseline="0" dirty="0" smtClean="0"/>
              <a:t> 1156 locations sampled</a:t>
            </a:r>
          </a:p>
          <a:p>
            <a:pPr>
              <a:buFontTx/>
              <a:buChar char="-"/>
            </a:pPr>
            <a:r>
              <a:rPr lang="en-US" sz="1200" baseline="0" dirty="0" smtClean="0"/>
              <a:t> results in a total of nearly 35K setups being tested</a:t>
            </a:r>
            <a:endParaRPr lang="en-US" sz="1200" dirty="0" smtClean="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a:buFontTx/>
              <a:buNone/>
            </a:pPr>
            <a:r>
              <a:rPr lang="en-US" sz="1200" dirty="0" smtClean="0"/>
              <a:t>Configurations where</a:t>
            </a:r>
            <a:r>
              <a:rPr lang="en-US" sz="1200" baseline="0" dirty="0" smtClean="0"/>
              <a:t> the jammer is able to provide largest coverage.</a:t>
            </a:r>
            <a:endParaRPr lang="en-US" sz="1200" dirty="0" smtClean="0"/>
          </a:p>
          <a:p>
            <a:pPr>
              <a:buFontTx/>
              <a:buNone/>
            </a:pPr>
            <a:endParaRPr lang="en-US" sz="1200" dirty="0" smtClean="0"/>
          </a:p>
          <a:p>
            <a:pPr>
              <a:buFontTx/>
              <a:buNone/>
            </a:pPr>
            <a:r>
              <a:rPr lang="en-US" sz="1200" dirty="0" smtClean="0"/>
              <a:t>Although</a:t>
            </a:r>
            <a:r>
              <a:rPr lang="en-US" sz="1200" baseline="0" dirty="0" smtClean="0"/>
              <a:t> this results are specific for blunt jamming, the characteristics we present here hold for other strategies as well.</a:t>
            </a:r>
            <a:endParaRPr lang="en-US" sz="1200" dirty="0" smtClean="0"/>
          </a:p>
          <a:p>
            <a:pPr>
              <a:buFontTx/>
              <a:buChar char="-"/>
            </a:pPr>
            <a:endParaRPr lang="en-US" sz="1200" dirty="0" smtClean="0"/>
          </a:p>
          <a:p>
            <a:pPr>
              <a:buFontTx/>
              <a:buChar char="-"/>
            </a:pPr>
            <a:r>
              <a:rPr lang="en-US" sz="1200" dirty="0" smtClean="0"/>
              <a:t> Locations far from receiver</a:t>
            </a:r>
            <a:r>
              <a:rPr lang="en-US" sz="1200" baseline="0" dirty="0" smtClean="0"/>
              <a:t>: because interference on the main receiver is harmful.</a:t>
            </a:r>
          </a:p>
          <a:p>
            <a:pPr>
              <a:buFontTx/>
              <a:buChar char="-"/>
            </a:pPr>
            <a:r>
              <a:rPr lang="en-US" sz="1200" baseline="0" dirty="0" smtClean="0"/>
              <a:t> Low transmit power by the jammer: because higher transmit power causes more interference on the legitimate receiver</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Blunt jamming: delta Pout &gt; 0.03 (3% improve) over an area of 1m^2.</a:t>
            </a:r>
          </a:p>
          <a:p>
            <a:endParaRPr lang="en-US" dirty="0" smtClean="0"/>
          </a:p>
          <a:p>
            <a:r>
              <a:rPr lang="en-US" dirty="0" smtClean="0"/>
              <a:t>Cautious jamming is able to</a:t>
            </a:r>
            <a:r>
              <a:rPr lang="en-US" baseline="0" dirty="0" smtClean="0"/>
              <a:t> achieve a variation on the secrecy outage (delta Pout) above 0.02 over an area of 1m^2 (negligible).</a:t>
            </a:r>
          </a:p>
          <a:p>
            <a:endParaRPr lang="en-US" baseline="0" dirty="0" smtClean="0"/>
          </a:p>
          <a:p>
            <a:r>
              <a:rPr lang="en-US" baseline="0" dirty="0" smtClean="0"/>
              <a:t>Why does blunt jamming (which doesn’t use any CSI) surpass the others? Because the others use CSI with respect to the impact of the jammer only, which causes them to miss favorable opportunities to jam. To achieve that they would have to use CSI with respect to all channels.</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Configurations where</a:t>
            </a:r>
            <a:r>
              <a:rPr lang="en-US" sz="1200" baseline="0" dirty="0" smtClean="0"/>
              <a:t> the jammer is able to provide largest efficiency.</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Although</a:t>
            </a:r>
            <a:r>
              <a:rPr lang="en-US" sz="1200" baseline="0" dirty="0" smtClean="0"/>
              <a:t> this results are specific for blunt jamming, the characteristics we present here hold for other strategies as well.</a:t>
            </a:r>
            <a:endParaRPr lang="en-US" sz="1200"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Need for controlled interference: higher transmit power is OK, if controlled. If it is increased on and on, it ends up causing more harm than good.</a:t>
            </a:r>
            <a:endParaRPr lang="en-US" dirty="0" smtClean="0"/>
          </a:p>
          <a:p>
            <a:endParaRPr lang="en-US" dirty="0" smtClean="0"/>
          </a:p>
          <a:p>
            <a:r>
              <a:rPr lang="en-US" dirty="0" smtClean="0"/>
              <a:t>Locations</a:t>
            </a:r>
            <a:r>
              <a:rPr lang="en-US" baseline="0" dirty="0" smtClean="0"/>
              <a:t> closer to the source: because it is close to the source that the secrecy outage is higher and the jammer is most useful. Still tending away from the receiver, since interference on the receiver is harmful.</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Blunt jamming: delta Pout &gt; 0.73 over an area of 1m^2.</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Why does blunt jamming (which doesn’t use any CSI) surpass the others? Because the others use CSI with respect to the impact of the jammer only, which causes them to miss favorable opportunities to jam. To achieve that they would have to use CSI with respect to all channels.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is a need to protect locations close to the receiver as well, specially if it is close to the source. Notice that, although the other strategies use high transmit power as well, they still manage to achieve a large coverage (close to the  maximum). This shows that CSI is useful to protect locations close to the receiver.</a:t>
            </a:r>
          </a:p>
          <a:p>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a:buFont typeface="Monotype Sorts"/>
              <a:buNone/>
            </a:pPr>
            <a:r>
              <a:rPr lang="en-US" sz="1200" dirty="0" smtClean="0"/>
              <a:t>Low transmit power yields</a:t>
            </a:r>
            <a:r>
              <a:rPr lang="en-US" sz="1200" baseline="0" dirty="0" smtClean="0"/>
              <a:t> negligible security gains (as seen from the optimal coverage configurations).</a:t>
            </a:r>
          </a:p>
          <a:p>
            <a:pPr>
              <a:buFont typeface="Monotype Sorts"/>
              <a:buNone/>
            </a:pPr>
            <a:endParaRPr lang="en-US" sz="1200" baseline="0" dirty="0" smtClean="0"/>
          </a:p>
          <a:p>
            <a:pPr>
              <a:buFont typeface="Monotype Sorts"/>
              <a:buNone/>
            </a:pPr>
            <a:r>
              <a:rPr lang="en-US" sz="1200" dirty="0" smtClean="0"/>
              <a:t>High transmit power can become harmful, yet a proper selection of higher power can</a:t>
            </a:r>
            <a:r>
              <a:rPr lang="en-US" sz="1200" baseline="0" dirty="0" smtClean="0"/>
              <a:t> improve results</a:t>
            </a:r>
            <a:endParaRPr lang="en-US" sz="1200" dirty="0" smtClean="0"/>
          </a:p>
          <a:p>
            <a:pPr>
              <a:buFont typeface="Monotype Sorts"/>
              <a:buNone/>
            </a:pPr>
            <a:endParaRPr lang="en-US" sz="1200" dirty="0" smtClean="0"/>
          </a:p>
          <a:p>
            <a:pPr>
              <a:buFont typeface="Monotype Sorts"/>
              <a:buNone/>
            </a:pPr>
            <a:r>
              <a:rPr lang="en-US" sz="1200" dirty="0" smtClean="0"/>
              <a:t>Channel State Information useful to provide security close to the receiver =&gt; suggest hybrid scheme with different types of jammers according to their location?</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smtClean="0"/>
              <a:t>Picture only?</a:t>
            </a:r>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smtClean="0"/>
              <a:t>We consider a scenario where a source wants to</a:t>
            </a:r>
            <a:r>
              <a:rPr lang="en-US" baseline="0" dirty="0" smtClean="0"/>
              <a:t> communicate to a receiver (e.g. an AP to a laptop).</a:t>
            </a:r>
          </a:p>
          <a:p>
            <a:r>
              <a:rPr lang="en-US" baseline="0" dirty="0" smtClean="0"/>
              <a:t>There is an eavesdropper who whishes to overhear the communication.</a:t>
            </a:r>
          </a:p>
          <a:p>
            <a:r>
              <a:rPr lang="en-US" baseline="0" dirty="0" smtClean="0"/>
              <a:t>Jamming is traditionally viewed as a means to corrupt communications. In this case we have a friendly jammer, i.e. a node that can be used to cause interference to the eavesdropper. This may be, for example, a node that does not have information to transmit, or a node waiting for a time slot in a time division system.</a:t>
            </a:r>
          </a:p>
          <a:p>
            <a:endParaRPr lang="en-US" baseline="0" dirty="0" smtClean="0"/>
          </a:p>
          <a:p>
            <a:r>
              <a:rPr lang="en-US" baseline="0" dirty="0" smtClean="0"/>
              <a:t>Our goal is to evaluate how this jammer can be used to increase the secrecy of wireless networks by adding controlled interference on the communication.</a:t>
            </a:r>
          </a:p>
          <a:p>
            <a:endParaRPr lang="en-US" baseline="0" dirty="0" smtClean="0"/>
          </a:p>
          <a:p>
            <a:pPr marL="0" indent="0">
              <a:buFont typeface="Monotype Sorts"/>
              <a:buNone/>
            </a:pPr>
            <a:r>
              <a:rPr lang="en-US" sz="1200" dirty="0" smtClean="0"/>
              <a:t>Maximum transmission rate at which the eavesdropper is unable to acquire any information.</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smtClean="0"/>
              <a:t>For</a:t>
            </a:r>
            <a:r>
              <a:rPr lang="en-US" baseline="0" dirty="0" smtClean="0"/>
              <a:t> a channel without fading, Cs represents the </a:t>
            </a:r>
            <a:r>
              <a:rPr lang="pt-PT" dirty="0" err="1" smtClean="0">
                <a:ea typeface="DejaVu Sans"/>
                <a:cs typeface="DejaVu Sans"/>
              </a:rPr>
              <a:t>maximum</a:t>
            </a:r>
            <a:r>
              <a:rPr lang="pt-PT" dirty="0" smtClean="0">
                <a:ea typeface="DejaVu Sans"/>
                <a:cs typeface="DejaVu Sans"/>
              </a:rPr>
              <a:t> </a:t>
            </a:r>
            <a:r>
              <a:rPr lang="pt-PT" dirty="0" err="1" smtClean="0">
                <a:ea typeface="DejaVu Sans"/>
                <a:cs typeface="DejaVu Sans"/>
              </a:rPr>
              <a:t>transmission</a:t>
            </a:r>
            <a:r>
              <a:rPr lang="pt-PT" dirty="0" smtClean="0">
                <a:ea typeface="DejaVu Sans"/>
                <a:cs typeface="DejaVu Sans"/>
              </a:rPr>
              <a:t> rate </a:t>
            </a:r>
            <a:r>
              <a:rPr lang="pt-PT" dirty="0" err="1" smtClean="0">
                <a:ea typeface="DejaVu Sans"/>
                <a:cs typeface="DejaVu Sans"/>
              </a:rPr>
              <a:t>at</a:t>
            </a:r>
            <a:r>
              <a:rPr lang="pt-PT" dirty="0" smtClean="0">
                <a:ea typeface="DejaVu Sans"/>
                <a:cs typeface="DejaVu Sans"/>
              </a:rPr>
              <a:t> </a:t>
            </a:r>
            <a:r>
              <a:rPr lang="pt-PT" dirty="0" err="1" smtClean="0">
                <a:ea typeface="DejaVu Sans"/>
                <a:cs typeface="DejaVu Sans"/>
              </a:rPr>
              <a:t>which</a:t>
            </a:r>
            <a:r>
              <a:rPr lang="pt-PT" dirty="0" smtClean="0">
                <a:ea typeface="DejaVu Sans"/>
                <a:cs typeface="DejaVu Sans"/>
              </a:rPr>
              <a:t> </a:t>
            </a:r>
            <a:r>
              <a:rPr lang="pt-PT" dirty="0" err="1" smtClean="0">
                <a:ea typeface="DejaVu Sans"/>
                <a:cs typeface="DejaVu Sans"/>
              </a:rPr>
              <a:t>the</a:t>
            </a:r>
            <a:r>
              <a:rPr lang="pt-PT" dirty="0" smtClean="0">
                <a:ea typeface="DejaVu Sans"/>
                <a:cs typeface="DejaVu Sans"/>
              </a:rPr>
              <a:t> </a:t>
            </a:r>
            <a:r>
              <a:rPr lang="pt-PT" dirty="0" err="1" smtClean="0">
                <a:ea typeface="DejaVu Sans"/>
                <a:cs typeface="DejaVu Sans"/>
              </a:rPr>
              <a:t>eavesdropper</a:t>
            </a:r>
            <a:r>
              <a:rPr lang="pt-PT" dirty="0" smtClean="0">
                <a:ea typeface="DejaVu Sans"/>
                <a:cs typeface="DejaVu Sans"/>
              </a:rPr>
              <a:t> </a:t>
            </a:r>
            <a:r>
              <a:rPr lang="pt-PT" dirty="0" err="1" smtClean="0">
                <a:ea typeface="DejaVu Sans"/>
                <a:cs typeface="DejaVu Sans"/>
              </a:rPr>
              <a:t>is</a:t>
            </a:r>
            <a:r>
              <a:rPr lang="pt-PT" dirty="0" smtClean="0">
                <a:ea typeface="DejaVu Sans"/>
                <a:cs typeface="DejaVu Sans"/>
              </a:rPr>
              <a:t> </a:t>
            </a:r>
            <a:r>
              <a:rPr lang="pt-PT" dirty="0" err="1" smtClean="0">
                <a:ea typeface="DejaVu Sans"/>
                <a:cs typeface="DejaVu Sans"/>
              </a:rPr>
              <a:t>unable</a:t>
            </a:r>
            <a:r>
              <a:rPr lang="pt-PT" dirty="0" smtClean="0">
                <a:ea typeface="DejaVu Sans"/>
                <a:cs typeface="DejaVu Sans"/>
              </a:rPr>
              <a:t> to </a:t>
            </a:r>
            <a:r>
              <a:rPr lang="pt-PT" dirty="0" err="1" smtClean="0">
                <a:ea typeface="DejaVu Sans"/>
                <a:cs typeface="DejaVu Sans"/>
              </a:rPr>
              <a:t>acquire</a:t>
            </a:r>
            <a:r>
              <a:rPr lang="pt-PT" dirty="0" smtClean="0">
                <a:ea typeface="DejaVu Sans"/>
                <a:cs typeface="DejaVu Sans"/>
              </a:rPr>
              <a:t> </a:t>
            </a:r>
            <a:r>
              <a:rPr lang="pt-PT" dirty="0" err="1" smtClean="0">
                <a:ea typeface="DejaVu Sans"/>
                <a:cs typeface="DejaVu Sans"/>
              </a:rPr>
              <a:t>any</a:t>
            </a:r>
            <a:r>
              <a:rPr lang="pt-PT" dirty="0" smtClean="0">
                <a:ea typeface="DejaVu Sans"/>
                <a:cs typeface="DejaVu Sans"/>
              </a:rPr>
              <a:t> </a:t>
            </a:r>
            <a:r>
              <a:rPr lang="pt-PT" dirty="0" err="1" smtClean="0">
                <a:ea typeface="DejaVu Sans"/>
                <a:cs typeface="DejaVu Sans"/>
              </a:rPr>
              <a:t>information</a:t>
            </a:r>
            <a:r>
              <a:rPr lang="pt-PT" baseline="0" dirty="0" smtClean="0">
                <a:ea typeface="DejaVu Sans"/>
                <a:cs typeface="DejaVu Sans"/>
              </a:rPr>
              <a:t>.</a:t>
            </a:r>
            <a:endParaRPr lang="en-US" dirty="0" smtClean="0"/>
          </a:p>
          <a:p>
            <a:endParaRPr lang="en-US" dirty="0" smtClean="0"/>
          </a:p>
          <a:p>
            <a:r>
              <a:rPr lang="pt-PT" baseline="0" dirty="0" err="1" smtClean="0"/>
              <a:t>Increasing</a:t>
            </a:r>
            <a:r>
              <a:rPr lang="pt-PT" baseline="0" dirty="0" smtClean="0"/>
              <a:t> </a:t>
            </a:r>
            <a:r>
              <a:rPr lang="pt-PT" baseline="0" dirty="0" err="1" smtClean="0"/>
              <a:t>the</a:t>
            </a:r>
            <a:r>
              <a:rPr lang="pt-PT" baseline="0" dirty="0" smtClean="0"/>
              <a:t> SNR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legitimate</a:t>
            </a:r>
            <a:r>
              <a:rPr lang="pt-PT" baseline="0" dirty="0" smtClean="0"/>
              <a:t> </a:t>
            </a:r>
            <a:r>
              <a:rPr lang="pt-PT" baseline="0" dirty="0" err="1" smtClean="0"/>
              <a:t>receiver</a:t>
            </a:r>
            <a:r>
              <a:rPr lang="pt-PT" baseline="0" dirty="0" smtClean="0"/>
              <a:t>: </a:t>
            </a:r>
            <a:r>
              <a:rPr lang="pt-PT" baseline="0" dirty="0" err="1" smtClean="0"/>
              <a:t>shortenning</a:t>
            </a:r>
            <a:r>
              <a:rPr lang="pt-PT" baseline="0" dirty="0" smtClean="0"/>
              <a:t> </a:t>
            </a:r>
            <a:r>
              <a:rPr lang="pt-PT" baseline="0" dirty="0" err="1" smtClean="0"/>
              <a:t>the</a:t>
            </a:r>
            <a:r>
              <a:rPr lang="pt-PT" baseline="0" dirty="0" smtClean="0"/>
              <a:t> </a:t>
            </a:r>
            <a:r>
              <a:rPr lang="pt-PT" baseline="0" dirty="0" err="1" smtClean="0"/>
              <a:t>distance</a:t>
            </a:r>
            <a:r>
              <a:rPr lang="pt-PT" baseline="0" dirty="0" smtClean="0"/>
              <a:t> to </a:t>
            </a:r>
            <a:r>
              <a:rPr lang="pt-PT" baseline="0" dirty="0" err="1" smtClean="0"/>
              <a:t>the</a:t>
            </a:r>
            <a:r>
              <a:rPr lang="pt-PT" baseline="0" dirty="0" smtClean="0"/>
              <a:t> </a:t>
            </a:r>
            <a:r>
              <a:rPr lang="pt-PT" baseline="0" dirty="0" err="1" smtClean="0"/>
              <a:t>source</a:t>
            </a:r>
            <a:r>
              <a:rPr lang="pt-PT" baseline="0" dirty="0" smtClean="0"/>
              <a:t>.</a:t>
            </a:r>
          </a:p>
          <a:p>
            <a:r>
              <a:rPr lang="pt-PT" baseline="0" dirty="0" err="1" smtClean="0"/>
              <a:t>Reducing</a:t>
            </a:r>
            <a:r>
              <a:rPr lang="pt-PT" baseline="0" dirty="0" smtClean="0"/>
              <a:t> </a:t>
            </a:r>
            <a:r>
              <a:rPr lang="pt-PT" baseline="0" dirty="0" err="1" smtClean="0"/>
              <a:t>the</a:t>
            </a:r>
            <a:r>
              <a:rPr lang="pt-PT" baseline="0" dirty="0" smtClean="0"/>
              <a:t> SNR </a:t>
            </a:r>
            <a:r>
              <a:rPr lang="pt-PT" baseline="0" dirty="0" err="1" smtClean="0"/>
              <a:t>of</a:t>
            </a:r>
            <a:r>
              <a:rPr lang="pt-PT" baseline="0" dirty="0" smtClean="0"/>
              <a:t> </a:t>
            </a:r>
            <a:r>
              <a:rPr lang="pt-PT" baseline="0" dirty="0" err="1" smtClean="0"/>
              <a:t>the</a:t>
            </a:r>
            <a:r>
              <a:rPr lang="pt-PT" baseline="0" dirty="0" smtClean="0"/>
              <a:t> </a:t>
            </a:r>
            <a:r>
              <a:rPr lang="pt-PT" baseline="0" dirty="0" err="1" smtClean="0"/>
              <a:t>eavesdropper</a:t>
            </a:r>
            <a:r>
              <a:rPr lang="pt-PT" baseline="0" dirty="0" smtClean="0"/>
              <a:t>: </a:t>
            </a:r>
            <a:r>
              <a:rPr lang="pt-PT" baseline="0" dirty="0" err="1" smtClean="0"/>
              <a:t>adding</a:t>
            </a:r>
            <a:r>
              <a:rPr lang="pt-PT" baseline="0" dirty="0" smtClean="0"/>
              <a:t> </a:t>
            </a:r>
            <a:r>
              <a:rPr lang="pt-PT" baseline="0" dirty="0" err="1" smtClean="0"/>
              <a:t>controlled</a:t>
            </a:r>
            <a:r>
              <a:rPr lang="pt-PT" baseline="0" dirty="0" smtClean="0"/>
              <a:t> </a:t>
            </a:r>
            <a:r>
              <a:rPr lang="pt-PT" baseline="0" dirty="0" err="1" smtClean="0"/>
              <a:t>interference</a:t>
            </a:r>
            <a:r>
              <a:rPr lang="pt-PT" baseline="0" dirty="0" smtClean="0"/>
              <a:t>.</a:t>
            </a:r>
          </a:p>
          <a:p>
            <a:endParaRPr lang="pt-PT" baseline="0" dirty="0" smtClean="0"/>
          </a:p>
          <a:p>
            <a:r>
              <a:rPr lang="en-US" dirty="0" smtClean="0"/>
              <a:t>If</a:t>
            </a:r>
            <a:r>
              <a:rPr lang="en-US" baseline="0" dirty="0" smtClean="0"/>
              <a:t> we focus on the jammer, we have the following design parameters:</a:t>
            </a:r>
          </a:p>
          <a:p>
            <a:pPr>
              <a:buFontTx/>
              <a:buChar char="-"/>
            </a:pPr>
            <a:r>
              <a:rPr lang="en-US" baseline="0" dirty="0" smtClean="0"/>
              <a:t> </a:t>
            </a:r>
            <a:r>
              <a:rPr lang="en-US" baseline="0" dirty="0" err="1" smtClean="0"/>
              <a:t>Tx</a:t>
            </a:r>
            <a:r>
              <a:rPr lang="en-US" baseline="0" dirty="0" smtClean="0"/>
              <a:t> Power</a:t>
            </a:r>
          </a:p>
          <a:p>
            <a:pPr>
              <a:buFontTx/>
              <a:buChar char="-"/>
            </a:pPr>
            <a:r>
              <a:rPr lang="en-US" baseline="0" dirty="0" smtClean="0"/>
              <a:t> Location</a:t>
            </a:r>
            <a:endParaRPr lang="en-US" dirty="0" smtClean="0"/>
          </a:p>
          <a:p>
            <a:endParaRPr lang="en-US" dirty="0" smtClean="0"/>
          </a:p>
          <a:p>
            <a:r>
              <a:rPr lang="en-US" dirty="0" smtClean="0"/>
              <a:t>Cs:</a:t>
            </a:r>
          </a:p>
          <a:p>
            <a:pPr>
              <a:buFontTx/>
              <a:buChar char="-"/>
            </a:pPr>
            <a:r>
              <a:rPr lang="pt-PT" dirty="0" smtClean="0">
                <a:ea typeface="DejaVu Sans"/>
                <a:cs typeface="DejaVu Sans"/>
              </a:rPr>
              <a:t> </a:t>
            </a:r>
            <a:r>
              <a:rPr lang="pt-PT" dirty="0" err="1" smtClean="0">
                <a:ea typeface="DejaVu Sans"/>
                <a:cs typeface="DejaVu Sans"/>
              </a:rPr>
              <a:t>maximum</a:t>
            </a:r>
            <a:r>
              <a:rPr lang="pt-PT" dirty="0" smtClean="0">
                <a:ea typeface="DejaVu Sans"/>
                <a:cs typeface="DejaVu Sans"/>
              </a:rPr>
              <a:t> </a:t>
            </a:r>
            <a:r>
              <a:rPr lang="pt-PT" dirty="0" err="1" smtClean="0">
                <a:ea typeface="DejaVu Sans"/>
                <a:cs typeface="DejaVu Sans"/>
              </a:rPr>
              <a:t>transmission</a:t>
            </a:r>
            <a:r>
              <a:rPr lang="pt-PT" dirty="0" smtClean="0">
                <a:ea typeface="DejaVu Sans"/>
                <a:cs typeface="DejaVu Sans"/>
              </a:rPr>
              <a:t> rate </a:t>
            </a:r>
            <a:r>
              <a:rPr lang="pt-PT" dirty="0" err="1" smtClean="0">
                <a:ea typeface="DejaVu Sans"/>
                <a:cs typeface="DejaVu Sans"/>
              </a:rPr>
              <a:t>at</a:t>
            </a:r>
            <a:r>
              <a:rPr lang="pt-PT" dirty="0" smtClean="0">
                <a:ea typeface="DejaVu Sans"/>
                <a:cs typeface="DejaVu Sans"/>
              </a:rPr>
              <a:t> </a:t>
            </a:r>
            <a:r>
              <a:rPr lang="pt-PT" dirty="0" err="1" smtClean="0">
                <a:ea typeface="DejaVu Sans"/>
                <a:cs typeface="DejaVu Sans"/>
              </a:rPr>
              <a:t>which</a:t>
            </a:r>
            <a:r>
              <a:rPr lang="pt-PT" dirty="0" smtClean="0">
                <a:ea typeface="DejaVu Sans"/>
                <a:cs typeface="DejaVu Sans"/>
              </a:rPr>
              <a:t> </a:t>
            </a:r>
            <a:r>
              <a:rPr lang="pt-PT" dirty="0" err="1" smtClean="0">
                <a:ea typeface="DejaVu Sans"/>
                <a:cs typeface="DejaVu Sans"/>
              </a:rPr>
              <a:t>the</a:t>
            </a:r>
            <a:r>
              <a:rPr lang="pt-PT" dirty="0" smtClean="0">
                <a:ea typeface="DejaVu Sans"/>
                <a:cs typeface="DejaVu Sans"/>
              </a:rPr>
              <a:t> </a:t>
            </a:r>
            <a:r>
              <a:rPr lang="pt-PT" dirty="0" err="1" smtClean="0">
                <a:ea typeface="DejaVu Sans"/>
                <a:cs typeface="DejaVu Sans"/>
              </a:rPr>
              <a:t>eavesdropper</a:t>
            </a:r>
            <a:r>
              <a:rPr lang="pt-PT" dirty="0" smtClean="0">
                <a:ea typeface="DejaVu Sans"/>
                <a:cs typeface="DejaVu Sans"/>
              </a:rPr>
              <a:t> </a:t>
            </a:r>
            <a:r>
              <a:rPr lang="pt-PT" dirty="0" err="1" smtClean="0">
                <a:ea typeface="DejaVu Sans"/>
                <a:cs typeface="DejaVu Sans"/>
              </a:rPr>
              <a:t>is</a:t>
            </a:r>
            <a:r>
              <a:rPr lang="pt-PT" dirty="0" smtClean="0">
                <a:ea typeface="DejaVu Sans"/>
                <a:cs typeface="DejaVu Sans"/>
              </a:rPr>
              <a:t> </a:t>
            </a:r>
            <a:r>
              <a:rPr lang="pt-PT" dirty="0" err="1" smtClean="0">
                <a:ea typeface="DejaVu Sans"/>
                <a:cs typeface="DejaVu Sans"/>
              </a:rPr>
              <a:t>unable</a:t>
            </a:r>
            <a:r>
              <a:rPr lang="pt-PT" dirty="0" smtClean="0">
                <a:ea typeface="DejaVu Sans"/>
                <a:cs typeface="DejaVu Sans"/>
              </a:rPr>
              <a:t> to </a:t>
            </a:r>
            <a:r>
              <a:rPr lang="pt-PT" dirty="0" err="1" smtClean="0">
                <a:ea typeface="DejaVu Sans"/>
                <a:cs typeface="DejaVu Sans"/>
              </a:rPr>
              <a:t>acquire</a:t>
            </a:r>
            <a:r>
              <a:rPr lang="pt-PT" dirty="0" smtClean="0">
                <a:ea typeface="DejaVu Sans"/>
                <a:cs typeface="DejaVu Sans"/>
              </a:rPr>
              <a:t> </a:t>
            </a:r>
            <a:r>
              <a:rPr lang="pt-PT" dirty="0" err="1" smtClean="0">
                <a:ea typeface="DejaVu Sans"/>
                <a:cs typeface="DejaVu Sans"/>
              </a:rPr>
              <a:t>any</a:t>
            </a:r>
            <a:r>
              <a:rPr lang="pt-PT" dirty="0" smtClean="0">
                <a:ea typeface="DejaVu Sans"/>
                <a:cs typeface="DejaVu Sans"/>
              </a:rPr>
              <a:t> </a:t>
            </a:r>
            <a:r>
              <a:rPr lang="pt-PT" dirty="0" err="1" smtClean="0">
                <a:ea typeface="DejaVu Sans"/>
                <a:cs typeface="DejaVu Sans"/>
              </a:rPr>
              <a:t>information</a:t>
            </a:r>
            <a:r>
              <a:rPr lang="pt-PT" baseline="0" dirty="0" smtClean="0">
                <a:ea typeface="DejaVu Sans"/>
                <a:cs typeface="DejaVu Sans"/>
              </a:rPr>
              <a:t> (for AWGN </a:t>
            </a:r>
            <a:r>
              <a:rPr lang="pt-PT" baseline="0" dirty="0" err="1" smtClean="0">
                <a:ea typeface="DejaVu Sans"/>
                <a:cs typeface="DejaVu Sans"/>
              </a:rPr>
              <a:t>channels</a:t>
            </a:r>
            <a:r>
              <a:rPr lang="pt-PT" baseline="0" dirty="0" smtClean="0">
                <a:ea typeface="DejaVu Sans"/>
                <a:cs typeface="DejaVu Sans"/>
              </a:rPr>
              <a:t>?</a:t>
            </a:r>
          </a:p>
          <a:p>
            <a:pPr>
              <a:buFontTx/>
              <a:buChar char="-"/>
            </a:pPr>
            <a:r>
              <a:rPr lang="pt-PT" baseline="0" dirty="0" smtClean="0">
                <a:ea typeface="DejaVu Sans"/>
                <a:cs typeface="DejaVu Sans"/>
              </a:rPr>
              <a:t> </a:t>
            </a:r>
            <a:r>
              <a:rPr lang="pt-PT" baseline="0" dirty="0" err="1" smtClean="0">
                <a:ea typeface="DejaVu Sans"/>
                <a:cs typeface="DejaVu Sans"/>
              </a:rPr>
              <a:t>security</a:t>
            </a:r>
            <a:r>
              <a:rPr lang="pt-PT" baseline="0" dirty="0" smtClean="0">
                <a:ea typeface="DejaVu Sans"/>
                <a:cs typeface="DejaVu Sans"/>
              </a:rPr>
              <a:t> </a:t>
            </a:r>
            <a:r>
              <a:rPr lang="pt-PT" baseline="0" dirty="0" err="1" smtClean="0">
                <a:ea typeface="DejaVu Sans"/>
                <a:cs typeface="DejaVu Sans"/>
              </a:rPr>
              <a:t>metric</a:t>
            </a:r>
            <a:r>
              <a:rPr lang="pt-PT" baseline="0" dirty="0" smtClean="0">
                <a:ea typeface="DejaVu Sans"/>
                <a:cs typeface="DejaVu Sans"/>
              </a:rPr>
              <a:t> for </a:t>
            </a:r>
            <a:r>
              <a:rPr lang="pt-PT" baseline="0" dirty="0" err="1" smtClean="0">
                <a:ea typeface="DejaVu Sans"/>
                <a:cs typeface="DejaVu Sans"/>
              </a:rPr>
              <a:t>the</a:t>
            </a:r>
            <a:r>
              <a:rPr lang="pt-PT" baseline="0" dirty="0" smtClean="0">
                <a:ea typeface="DejaVu Sans"/>
                <a:cs typeface="DejaVu Sans"/>
              </a:rPr>
              <a:t> case </a:t>
            </a:r>
            <a:r>
              <a:rPr lang="pt-PT" baseline="0" dirty="0" err="1" smtClean="0">
                <a:ea typeface="DejaVu Sans"/>
                <a:cs typeface="DejaVu Sans"/>
              </a:rPr>
              <a:t>of</a:t>
            </a:r>
            <a:r>
              <a:rPr lang="pt-PT" baseline="0" dirty="0" smtClean="0">
                <a:ea typeface="DejaVu Sans"/>
                <a:cs typeface="DejaVu Sans"/>
              </a:rPr>
              <a:t> </a:t>
            </a:r>
            <a:r>
              <a:rPr lang="pt-PT" baseline="0" dirty="0" err="1" smtClean="0">
                <a:ea typeface="DejaVu Sans"/>
                <a:cs typeface="DejaVu Sans"/>
              </a:rPr>
              <a:t>non</a:t>
            </a:r>
            <a:r>
              <a:rPr lang="pt-PT" baseline="0" dirty="0" smtClean="0">
                <a:ea typeface="DejaVu Sans"/>
                <a:cs typeface="DejaVu Sans"/>
              </a:rPr>
              <a:t> </a:t>
            </a:r>
            <a:r>
              <a:rPr lang="pt-PT" baseline="0" dirty="0" err="1" smtClean="0">
                <a:ea typeface="DejaVu Sans"/>
                <a:cs typeface="DejaVu Sans"/>
              </a:rPr>
              <a:t>fading</a:t>
            </a:r>
            <a:r>
              <a:rPr lang="pt-PT" baseline="0" dirty="0" smtClean="0">
                <a:ea typeface="DejaVu Sans"/>
                <a:cs typeface="DejaVu Sans"/>
              </a:rPr>
              <a:t> </a:t>
            </a:r>
            <a:r>
              <a:rPr lang="pt-PT" baseline="0" dirty="0" err="1" smtClean="0">
                <a:ea typeface="DejaVu Sans"/>
                <a:cs typeface="DejaVu Sans"/>
              </a:rPr>
              <a:t>channels</a:t>
            </a:r>
            <a:r>
              <a:rPr lang="pt-PT" baseline="0" dirty="0" smtClean="0">
                <a:ea typeface="DejaVu Sans"/>
                <a:cs typeface="DejaVu Sans"/>
              </a:rPr>
              <a:t> (</a:t>
            </a:r>
            <a:r>
              <a:rPr lang="pt-PT" baseline="0" dirty="0" err="1" smtClean="0">
                <a:ea typeface="DejaVu Sans"/>
                <a:cs typeface="DejaVu Sans"/>
              </a:rPr>
              <a:t>the</a:t>
            </a:r>
            <a:r>
              <a:rPr lang="pt-PT" baseline="0" dirty="0" smtClean="0">
                <a:ea typeface="DejaVu Sans"/>
                <a:cs typeface="DejaVu Sans"/>
              </a:rPr>
              <a:t> SNR does </a:t>
            </a:r>
            <a:r>
              <a:rPr lang="pt-PT" baseline="0" dirty="0" err="1" smtClean="0">
                <a:ea typeface="DejaVu Sans"/>
                <a:cs typeface="DejaVu Sans"/>
              </a:rPr>
              <a:t>not</a:t>
            </a:r>
            <a:r>
              <a:rPr lang="pt-PT" baseline="0" dirty="0" smtClean="0">
                <a:ea typeface="DejaVu Sans"/>
                <a:cs typeface="DejaVu Sans"/>
              </a:rPr>
              <a:t> </a:t>
            </a:r>
            <a:r>
              <a:rPr lang="pt-PT" baseline="0" dirty="0" err="1" smtClean="0">
                <a:ea typeface="DejaVu Sans"/>
                <a:cs typeface="DejaVu Sans"/>
              </a:rPr>
              <a:t>have</a:t>
            </a:r>
            <a:r>
              <a:rPr lang="pt-PT" baseline="0" dirty="0" smtClean="0">
                <a:ea typeface="DejaVu Sans"/>
                <a:cs typeface="DejaVu Sans"/>
              </a:rPr>
              <a:t> </a:t>
            </a:r>
            <a:r>
              <a:rPr lang="pt-PT" baseline="0" dirty="0" err="1" smtClean="0">
                <a:ea typeface="DejaVu Sans"/>
                <a:cs typeface="DejaVu Sans"/>
              </a:rPr>
              <a:t>fading</a:t>
            </a:r>
            <a:r>
              <a:rPr lang="pt-PT" baseline="0" dirty="0" smtClean="0">
                <a:ea typeface="DejaVu Sans"/>
                <a:cs typeface="DejaVu Sans"/>
              </a:rPr>
              <a:t> </a:t>
            </a:r>
            <a:r>
              <a:rPr lang="pt-PT" baseline="0" dirty="0" err="1" smtClean="0">
                <a:ea typeface="DejaVu Sans"/>
                <a:cs typeface="DejaVu Sans"/>
              </a:rPr>
              <a:t>neither</a:t>
            </a:r>
            <a:r>
              <a:rPr lang="pt-PT" baseline="0" dirty="0" smtClean="0">
                <a:ea typeface="DejaVu Sans"/>
                <a:cs typeface="DejaVu Sans"/>
              </a:rPr>
              <a:t> </a:t>
            </a:r>
            <a:r>
              <a:rPr lang="pt-PT" baseline="0" dirty="0" err="1" smtClean="0">
                <a:ea typeface="DejaVu Sans"/>
                <a:cs typeface="DejaVu Sans"/>
              </a:rPr>
              <a:t>interference</a:t>
            </a:r>
            <a:r>
              <a:rPr lang="pt-PT" baseline="0" dirty="0" smtClean="0">
                <a:ea typeface="DejaVu Sans"/>
                <a:cs typeface="DejaVu Sans"/>
              </a:rPr>
              <a:t> </a:t>
            </a:r>
            <a:r>
              <a:rPr lang="pt-PT" baseline="0" dirty="0" err="1" smtClean="0">
                <a:ea typeface="DejaVu Sans"/>
                <a:cs typeface="DejaVu Sans"/>
              </a:rPr>
              <a:t>from</a:t>
            </a:r>
            <a:r>
              <a:rPr lang="pt-PT" baseline="0" dirty="0" smtClean="0">
                <a:ea typeface="DejaVu Sans"/>
                <a:cs typeface="DejaVu Sans"/>
              </a:rPr>
              <a:t> </a:t>
            </a:r>
            <a:r>
              <a:rPr lang="pt-PT" baseline="0" dirty="0" err="1" smtClean="0">
                <a:ea typeface="DejaVu Sans"/>
                <a:cs typeface="DejaVu Sans"/>
              </a:rPr>
              <a:t>jammers</a:t>
            </a:r>
            <a:r>
              <a:rPr lang="pt-PT" baseline="0" dirty="0" smtClean="0">
                <a:ea typeface="DejaVu Sans"/>
                <a:cs typeface="DejaVu Sans"/>
              </a:rPr>
              <a:t>)</a:t>
            </a:r>
          </a:p>
          <a:p>
            <a:endParaRPr lang="pt-PT" baseline="0" dirty="0" smtClean="0"/>
          </a:p>
          <a:p>
            <a:r>
              <a:rPr lang="en-US" dirty="0" smtClean="0"/>
              <a:t>Simplified path loss model (common</a:t>
            </a:r>
            <a:r>
              <a:rPr lang="en-US" baseline="0" dirty="0" smtClean="0"/>
              <a:t> for microcellular systems – from </a:t>
            </a:r>
            <a:r>
              <a:rPr lang="en-US" baseline="0" dirty="0" err="1" smtClean="0"/>
              <a:t>Rappaport</a:t>
            </a:r>
            <a:r>
              <a:rPr lang="en-US" baseline="0" dirty="0" smtClean="0"/>
              <a:t> Wireless Communications Principles and Practice)</a:t>
            </a:r>
            <a:r>
              <a:rPr lang="en-US" dirty="0" smtClean="0"/>
              <a:t>:</a:t>
            </a:r>
          </a:p>
          <a:p>
            <a:pPr>
              <a:buFontTx/>
              <a:buChar char="-"/>
            </a:pPr>
            <a:r>
              <a:rPr lang="en-US" baseline="0" dirty="0" smtClean="0"/>
              <a:t> Path loss exponent = 4</a:t>
            </a:r>
          </a:p>
          <a:p>
            <a:pPr>
              <a:buFontTx/>
              <a:buChar char="-"/>
            </a:pPr>
            <a:r>
              <a:rPr lang="en-US" baseline="0" dirty="0" smtClean="0"/>
              <a:t> Normalization constant k = free-space path gain for 2.4GHz transmission at the reference distance of 1 meter</a:t>
            </a:r>
          </a:p>
          <a:p>
            <a:pPr>
              <a:buFontTx/>
              <a:buChar char="-"/>
            </a:pPr>
            <a:endParaRPr lang="en-US" baseline="0" dirty="0" smtClean="0"/>
          </a:p>
          <a:p>
            <a:pPr>
              <a:buFontTx/>
              <a:buNone/>
            </a:pPr>
            <a:r>
              <a:rPr lang="en-US" dirty="0" smtClean="0"/>
              <a:t>Microcellular systems:</a:t>
            </a:r>
            <a:r>
              <a:rPr lang="en-US" baseline="0" dirty="0" smtClean="0"/>
              <a:t> something in between a regular AP and a cellular base station.</a:t>
            </a:r>
          </a:p>
          <a:p>
            <a:pPr>
              <a:buFontTx/>
              <a:buNone/>
            </a:pPr>
            <a:endParaRPr lang="en-US" baseline="0" dirty="0" smtClean="0"/>
          </a:p>
          <a:p>
            <a:pPr>
              <a:buFontTx/>
              <a:buNone/>
            </a:pPr>
            <a:r>
              <a:rPr lang="en-US" dirty="0" smtClean="0"/>
              <a:t>Rayleigh fading: </a:t>
            </a:r>
            <a:r>
              <a:rPr lang="en-US" sz="1200" kern="0" dirty="0" smtClean="0">
                <a:solidFill>
                  <a:schemeClr val="tx1"/>
                </a:solidFill>
                <a:latin typeface="Times" pitchFamily="18" charset="0"/>
                <a:ea typeface="+mn-ea"/>
                <a:cs typeface="+mn-cs"/>
              </a:rPr>
              <a:t>standard statistical model for multipath propagation. C</a:t>
            </a:r>
            <a:r>
              <a:rPr lang="en-US" dirty="0" smtClean="0"/>
              <a:t>aptures</a:t>
            </a:r>
            <a:r>
              <a:rPr lang="en-US" baseline="0" dirty="0" smtClean="0"/>
              <a:t> the essence of the reception of an individual multipath component. Gain is exponential.</a:t>
            </a:r>
            <a:endParaRPr lang="en-US" dirty="0" smtClean="0"/>
          </a:p>
          <a:p>
            <a:endParaRPr lang="pt-PT" baseline="0" dirty="0" smtClean="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lnSpcReduction="10000"/>
          </a:bodyPr>
          <a:lstStyle/>
          <a:p>
            <a:r>
              <a:rPr lang="en-US" dirty="0" smtClean="0"/>
              <a:t>Due</a:t>
            </a:r>
            <a:r>
              <a:rPr lang="en-US" baseline="0" dirty="0" smtClean="0"/>
              <a:t> to fading, the SNR varies with time and the</a:t>
            </a:r>
            <a:r>
              <a:rPr lang="en-US" dirty="0" smtClean="0"/>
              <a:t> capacity</a:t>
            </a:r>
            <a:r>
              <a:rPr lang="en-US" baseline="0" dirty="0" smtClean="0"/>
              <a:t> can assume a range of values depending on the instantaneous SNRs.</a:t>
            </a:r>
          </a:p>
          <a:p>
            <a:endParaRPr lang="en-US" baseline="0" dirty="0" smtClean="0"/>
          </a:p>
          <a:p>
            <a:pPr marL="228600" indent="-228600">
              <a:buAutoNum type="arabicParenR"/>
            </a:pPr>
            <a:r>
              <a:rPr lang="en-US" baseline="0" dirty="0" smtClean="0"/>
              <a:t>There is always a non-zero probability that any specified secrecy rate is not achievable</a:t>
            </a:r>
          </a:p>
          <a:p>
            <a:pPr marL="228600" indent="-228600">
              <a:buAutoNum type="arabicParenR"/>
            </a:pPr>
            <a:r>
              <a:rPr lang="en-US" baseline="0" dirty="0" smtClean="0"/>
              <a:t>The way this SNRs vary is unpredictable</a:t>
            </a:r>
          </a:p>
          <a:p>
            <a:pPr marL="228600" indent="-228600">
              <a:buNone/>
            </a:pPr>
            <a:endParaRPr lang="en-US" baseline="0" dirty="0" smtClean="0"/>
          </a:p>
          <a:p>
            <a:pPr marL="228600" indent="-228600">
              <a:buNone/>
            </a:pPr>
            <a:r>
              <a:rPr lang="en-US" baseline="0" dirty="0" smtClean="0"/>
              <a:t>Therefore, the best the users can do is agree on a target secrecy rate and transmit.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If the capacity of the channel (Cs) is higher than the secrecy rate (Rs) secure communication is possible.</a:t>
            </a:r>
          </a:p>
          <a:p>
            <a:r>
              <a:rPr lang="en-US" baseline="0" dirty="0" smtClean="0"/>
              <a:t>- Otherwise security is compromised and an outage is reported.</a:t>
            </a:r>
          </a:p>
          <a:p>
            <a:endParaRPr lang="en-US" baseline="0" dirty="0" smtClean="0"/>
          </a:p>
          <a:p>
            <a:r>
              <a:rPr lang="en-US" baseline="0" dirty="0" smtClean="0"/>
              <a:t>And so, the probability of outage is described as </a:t>
            </a:r>
            <a:r>
              <a:rPr lang="en-US" sz="1200" dirty="0" smtClean="0"/>
              <a:t>Pout(Rs) = P{Cs &lt; Rs}</a:t>
            </a:r>
          </a:p>
          <a:p>
            <a:pPr>
              <a:buNone/>
            </a:pPr>
            <a:endParaRPr lang="en-US" sz="1200" dirty="0" smtClean="0"/>
          </a:p>
          <a:p>
            <a:pPr>
              <a:buNone/>
            </a:pPr>
            <a:r>
              <a:rPr lang="en-US" sz="1200" dirty="0" smtClean="0"/>
              <a:t>This was proposed by</a:t>
            </a:r>
            <a:r>
              <a:rPr lang="en-US" sz="1200" baseline="0" dirty="0" smtClean="0"/>
              <a:t> Barros and </a:t>
            </a:r>
            <a:r>
              <a:rPr lang="en-US" sz="1200" baseline="0" dirty="0" err="1" smtClean="0"/>
              <a:t>Rodrigues</a:t>
            </a:r>
            <a:r>
              <a:rPr lang="en-US" sz="1200" baseline="0" dirty="0" smtClean="0"/>
              <a:t> </a:t>
            </a:r>
            <a:r>
              <a:rPr lang="en-US" sz="1200" dirty="0" smtClean="0"/>
              <a:t>as a metric for the secrecy of wireless networks.</a:t>
            </a:r>
          </a:p>
          <a:p>
            <a:pPr>
              <a:buNone/>
            </a:pPr>
            <a:endParaRPr lang="en-US" sz="1200" dirty="0" smtClean="0"/>
          </a:p>
          <a:p>
            <a:pPr>
              <a:buNone/>
            </a:pPr>
            <a:r>
              <a:rPr lang="en-US" sz="1200" dirty="0" smtClean="0"/>
              <a:t>Mention slow fading channels?</a:t>
            </a:r>
          </a:p>
          <a:p>
            <a:pPr>
              <a:buNone/>
            </a:pPr>
            <a:endParaRPr lang="en-US" sz="1200" dirty="0" smtClean="0"/>
          </a:p>
          <a:p>
            <a:pPr>
              <a:buNone/>
            </a:pPr>
            <a:r>
              <a:rPr lang="en-US" sz="1200" dirty="0" smtClean="0"/>
              <a:t>It is an average</a:t>
            </a:r>
            <a:r>
              <a:rPr lang="en-US" sz="1200" baseline="0" dirty="0" smtClean="0"/>
              <a:t> measure of security that tells you the expected number of secrecy outages.</a:t>
            </a:r>
            <a:endParaRPr lang="en-US" sz="1200" dirty="0" smtClean="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err="1" smtClean="0"/>
              <a:t>Tekin</a:t>
            </a:r>
            <a:r>
              <a:rPr lang="en-US" dirty="0" smtClean="0"/>
              <a:t>, </a:t>
            </a:r>
            <a:r>
              <a:rPr lang="en-US" dirty="0" err="1" smtClean="0"/>
              <a:t>Yener</a:t>
            </a:r>
            <a:r>
              <a:rPr lang="en-US" dirty="0" smtClean="0"/>
              <a:t>:</a:t>
            </a:r>
          </a:p>
          <a:p>
            <a:pPr>
              <a:buFontTx/>
              <a:buChar char="-"/>
            </a:pPr>
            <a:r>
              <a:rPr lang="en-US" dirty="0" smtClean="0"/>
              <a:t> Gaussian</a:t>
            </a:r>
            <a:r>
              <a:rPr lang="en-US" baseline="0" dirty="0" smtClean="0"/>
              <a:t> channels: </a:t>
            </a:r>
            <a:r>
              <a:rPr lang="en-US" dirty="0" smtClean="0"/>
              <a:t>Gaussian Multiple</a:t>
            </a:r>
            <a:r>
              <a:rPr lang="en-US" baseline="0" dirty="0" smtClean="0"/>
              <a:t> Access and Gaussian Two-Way Wiretap</a:t>
            </a:r>
          </a:p>
          <a:p>
            <a:pPr>
              <a:buFontTx/>
              <a:buChar char="-"/>
            </a:pPr>
            <a:r>
              <a:rPr lang="en-US" dirty="0" smtClean="0"/>
              <a:t> power allocations maximizing secrecy sum rate</a:t>
            </a:r>
          </a:p>
          <a:p>
            <a:pPr>
              <a:buFontTx/>
              <a:buChar char="-"/>
            </a:pPr>
            <a:r>
              <a:rPr lang="en-US" dirty="0" smtClean="0"/>
              <a:t> cooperative jamming increases secrecy sum rate</a:t>
            </a:r>
          </a:p>
          <a:p>
            <a:pPr>
              <a:buFontTx/>
              <a:buChar char="-"/>
            </a:pPr>
            <a:endParaRPr lang="en-US" dirty="0" smtClean="0"/>
          </a:p>
          <a:p>
            <a:pPr>
              <a:buFontTx/>
              <a:buNone/>
            </a:pPr>
            <a:r>
              <a:rPr lang="en-US" dirty="0" err="1" smtClean="0"/>
              <a:t>Goel</a:t>
            </a:r>
            <a:r>
              <a:rPr lang="en-US" dirty="0" smtClean="0"/>
              <a:t>,</a:t>
            </a:r>
            <a:r>
              <a:rPr lang="en-US" baseline="0" dirty="0" smtClean="0"/>
              <a:t> </a:t>
            </a:r>
            <a:r>
              <a:rPr lang="en-US" baseline="0" dirty="0" err="1" smtClean="0"/>
              <a:t>Negi</a:t>
            </a:r>
            <a:r>
              <a:rPr lang="en-US" baseline="0" dirty="0" smtClean="0"/>
              <a:t>:</a:t>
            </a:r>
          </a:p>
          <a:p>
            <a:pPr>
              <a:buFontTx/>
              <a:buChar char="-"/>
            </a:pPr>
            <a:r>
              <a:rPr lang="en-US" baseline="0" dirty="0" smtClean="0"/>
              <a:t> Fading</a:t>
            </a:r>
          </a:p>
          <a:p>
            <a:pPr>
              <a:buFontTx/>
              <a:buChar char="-"/>
            </a:pPr>
            <a:r>
              <a:rPr lang="en-US" baseline="0" dirty="0" smtClean="0"/>
              <a:t> CSI publicly available</a:t>
            </a:r>
          </a:p>
          <a:p>
            <a:pPr>
              <a:buFontTx/>
              <a:buNone/>
            </a:pPr>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lnSpcReduction="10000"/>
          </a:bodyPr>
          <a:lstStyle/>
          <a:p>
            <a:pPr>
              <a:buFont typeface="Monotype Sorts"/>
              <a:buNone/>
            </a:pPr>
            <a:r>
              <a:rPr lang="en-US" sz="1200" kern="1200" dirty="0" smtClean="0">
                <a:solidFill>
                  <a:schemeClr val="tx1"/>
                </a:solidFill>
                <a:latin typeface="Times" pitchFamily="18" charset="0"/>
                <a:ea typeface="+mn-ea"/>
                <a:cs typeface="+mn-cs"/>
              </a:rPr>
              <a:t>For each</a:t>
            </a:r>
            <a:r>
              <a:rPr lang="en-US" sz="1200" kern="1200" baseline="0" dirty="0" smtClean="0">
                <a:solidFill>
                  <a:schemeClr val="tx1"/>
                </a:solidFill>
                <a:latin typeface="Times" pitchFamily="18" charset="0"/>
                <a:ea typeface="+mn-ea"/>
                <a:cs typeface="+mn-cs"/>
              </a:rPr>
              <a:t> location in this map, it represents the probability of outage we get if the eavesdropper is there.</a:t>
            </a:r>
            <a:endParaRPr lang="en-US" sz="1200" kern="1200" dirty="0" smtClean="0">
              <a:solidFill>
                <a:schemeClr val="tx1"/>
              </a:solidFill>
              <a:latin typeface="Times" pitchFamily="18" charset="0"/>
              <a:ea typeface="+mn-ea"/>
              <a:cs typeface="+mn-cs"/>
            </a:endParaRPr>
          </a:p>
          <a:p>
            <a:pPr>
              <a:buFont typeface="Monotype Sorts"/>
              <a:buNone/>
            </a:pPr>
            <a:endParaRPr lang="en-US" sz="1200" kern="1200" dirty="0" smtClean="0">
              <a:solidFill>
                <a:schemeClr val="tx1"/>
              </a:solidFill>
              <a:latin typeface="Times" pitchFamily="18" charset="0"/>
              <a:ea typeface="+mn-ea"/>
              <a:cs typeface="+mn-cs"/>
            </a:endParaRPr>
          </a:p>
          <a:p>
            <a:pPr>
              <a:buFont typeface="Monotype Sorts"/>
              <a:buNone/>
            </a:pPr>
            <a:r>
              <a:rPr lang="en-US" sz="1200" kern="1200" dirty="0" smtClean="0">
                <a:solidFill>
                  <a:schemeClr val="tx1"/>
                </a:solidFill>
                <a:latin typeface="Times" pitchFamily="18" charset="0"/>
                <a:ea typeface="+mn-ea"/>
                <a:cs typeface="+mn-cs"/>
              </a:rPr>
              <a:t>Motivation with cell planning example? If there is time</a:t>
            </a:r>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lnSpcReduction="10000"/>
          </a:bodyPr>
          <a:lstStyle/>
          <a:p>
            <a:endParaRPr lang="en-US" sz="1200" dirty="0" smtClean="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smtClean="0"/>
              <a:t>TODO: </a:t>
            </a:r>
            <a:r>
              <a:rPr lang="en-US" dirty="0" err="1" smtClean="0"/>
              <a:t>Corrigir</a:t>
            </a:r>
            <a:r>
              <a:rPr lang="en-US" dirty="0" smtClean="0"/>
              <a:t> </a:t>
            </a:r>
            <a:r>
              <a:rPr lang="en-US" dirty="0" err="1" smtClean="0"/>
              <a:t>este</a:t>
            </a:r>
            <a:r>
              <a:rPr lang="en-US" dirty="0" smtClean="0"/>
              <a:t> </a:t>
            </a:r>
            <a:r>
              <a:rPr lang="en-US" dirty="0" err="1" smtClean="0"/>
              <a:t>imagem</a:t>
            </a:r>
            <a:r>
              <a:rPr lang="en-US" dirty="0" smtClean="0"/>
              <a:t> (</a:t>
            </a:r>
            <a:r>
              <a:rPr lang="en-US" dirty="0" err="1" smtClean="0"/>
              <a:t>colorbar</a:t>
            </a:r>
            <a:r>
              <a:rPr lang="en-US" dirty="0" smtClean="0"/>
              <a:t> </a:t>
            </a:r>
            <a:r>
              <a:rPr lang="en-US" dirty="0" err="1" smtClean="0"/>
              <a:t>errada</a:t>
            </a:r>
            <a:r>
              <a:rPr lang="en-US" smtClean="0"/>
              <a:t>)</a:t>
            </a:r>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pPr>
              <a:buFontTx/>
              <a:buNone/>
            </a:pPr>
            <a:r>
              <a:rPr lang="en-US" dirty="0" smtClean="0"/>
              <a:t>We assume that the location of the eavesdropper is not known. These</a:t>
            </a:r>
            <a:r>
              <a:rPr lang="en-US" baseline="0" dirty="0" smtClean="0"/>
              <a:t> security metrics capture that effect.</a:t>
            </a:r>
            <a:endParaRPr lang="en-US" dirty="0" smtClean="0"/>
          </a:p>
          <a:p>
            <a:pPr>
              <a:buFontTx/>
              <a:buChar char="-"/>
            </a:pPr>
            <a:endParaRPr lang="en-US" dirty="0" smtClean="0"/>
          </a:p>
          <a:p>
            <a:pPr>
              <a:buFontTx/>
              <a:buChar char="-"/>
            </a:pPr>
            <a:r>
              <a:rPr lang="en-US" dirty="0" smtClean="0"/>
              <a:t> Large coverage configurations guarantee that the reduction of the secrecy outage occurs over a large  region;</a:t>
            </a:r>
          </a:p>
          <a:p>
            <a:pPr>
              <a:buFontTx/>
              <a:buChar char="-"/>
            </a:pPr>
            <a:r>
              <a:rPr lang="en-US" dirty="0" smtClean="0"/>
              <a:t> The jamming efficiency</a:t>
            </a:r>
            <a:r>
              <a:rPr lang="en-US" baseline="0" dirty="0" smtClean="0"/>
              <a:t> favors large reductions on the secrecy outage probability</a:t>
            </a:r>
            <a:endParaRPr lang="en-US" dirty="0"/>
          </a:p>
        </p:txBody>
      </p:sp>
      <p:sp>
        <p:nvSpPr>
          <p:cNvPr id="4" name="Marcador de Posição do Número do Diapositivo 3"/>
          <p:cNvSpPr>
            <a:spLocks noGrp="1"/>
          </p:cNvSpPr>
          <p:nvPr>
            <p:ph type="sldNum" sz="quarter" idx="10"/>
          </p:nvPr>
        </p:nvSpPr>
        <p:spPr/>
        <p:txBody>
          <a:bodyPr/>
          <a:lstStyle/>
          <a:p>
            <a:pPr>
              <a:defRPr/>
            </a:pPr>
            <a:fld id="{9426F9C4-A7C3-4288-ACED-8DD1D94974A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4" name="Picture 162"/>
          <p:cNvPicPr>
            <a:picLocks noChangeAspect="1" noChangeArrowheads="1"/>
          </p:cNvPicPr>
          <p:nvPr userDrawn="1"/>
        </p:nvPicPr>
        <p:blipFill>
          <a:blip r:embed="rId2"/>
          <a:srcRect/>
          <a:stretch>
            <a:fillRect/>
          </a:stretch>
        </p:blipFill>
        <p:spPr bwMode="auto">
          <a:xfrm>
            <a:off x="0" y="-9525"/>
            <a:ext cx="9145588" cy="6877050"/>
          </a:xfrm>
          <a:prstGeom prst="rect">
            <a:avLst/>
          </a:prstGeom>
          <a:noFill/>
          <a:ln w="9525">
            <a:noFill/>
            <a:miter lim="800000"/>
            <a:headEnd/>
            <a:tailEnd/>
          </a:ln>
        </p:spPr>
      </p:pic>
      <p:sp>
        <p:nvSpPr>
          <p:cNvPr id="5" name="Text Box 96"/>
          <p:cNvSpPr txBox="1">
            <a:spLocks noChangeArrowheads="1"/>
          </p:cNvSpPr>
          <p:nvPr/>
        </p:nvSpPr>
        <p:spPr bwMode="auto">
          <a:xfrm>
            <a:off x="6781800" y="4972050"/>
            <a:ext cx="2178050" cy="76200"/>
          </a:xfrm>
          <a:prstGeom prst="rect">
            <a:avLst/>
          </a:prstGeom>
          <a:noFill/>
          <a:ln w="9525">
            <a:noFill/>
            <a:miter lim="800000"/>
            <a:headEnd/>
            <a:tailEnd/>
          </a:ln>
          <a:effectLst/>
        </p:spPr>
        <p:txBody>
          <a:bodyPr lIns="0" tIns="0" rIns="0" bIns="0">
            <a:spAutoFit/>
          </a:bodyPr>
          <a:lstStyle/>
          <a:p>
            <a:pPr algn="l">
              <a:defRPr/>
            </a:pPr>
            <a:r>
              <a:rPr lang="en-US"/>
              <a:t>© 2005, it - instituto de telecomunicações. Todos os direitos reservados.</a:t>
            </a:r>
            <a:endParaRPr lang="pt-BR" sz="2400"/>
          </a:p>
        </p:txBody>
      </p:sp>
      <p:pic>
        <p:nvPicPr>
          <p:cNvPr id="6" name="Picture 163"/>
          <p:cNvPicPr>
            <a:picLocks noChangeAspect="1" noChangeArrowheads="1"/>
          </p:cNvPicPr>
          <p:nvPr userDrawn="1"/>
        </p:nvPicPr>
        <p:blipFill>
          <a:blip r:embed="rId3"/>
          <a:srcRect/>
          <a:stretch>
            <a:fillRect/>
          </a:stretch>
        </p:blipFill>
        <p:spPr bwMode="auto">
          <a:xfrm>
            <a:off x="323850" y="3462338"/>
            <a:ext cx="1296988" cy="668337"/>
          </a:xfrm>
          <a:prstGeom prst="rect">
            <a:avLst/>
          </a:prstGeom>
          <a:noFill/>
          <a:ln w="9525">
            <a:noFill/>
            <a:miter lim="800000"/>
            <a:headEnd/>
            <a:tailEnd/>
          </a:ln>
        </p:spPr>
      </p:pic>
      <p:sp>
        <p:nvSpPr>
          <p:cNvPr id="3228" name="Rectangle 156"/>
          <p:cNvSpPr>
            <a:spLocks noGrp="1" noChangeArrowheads="1"/>
          </p:cNvSpPr>
          <p:nvPr>
            <p:ph type="subTitle" sz="quarter" idx="1"/>
          </p:nvPr>
        </p:nvSpPr>
        <p:spPr>
          <a:xfrm>
            <a:off x="1905000" y="552452"/>
            <a:ext cx="6705600" cy="413959"/>
          </a:xfrm>
        </p:spPr>
        <p:txBody>
          <a:bodyPr anchor="b">
            <a:spAutoFit/>
          </a:bodyPr>
          <a:lstStyle>
            <a:lvl1pPr marL="0" indent="0">
              <a:spcBef>
                <a:spcPct val="0"/>
              </a:spcBef>
              <a:buClr>
                <a:srgbClr val="03647B"/>
              </a:buClr>
              <a:buSzPct val="140000"/>
              <a:buFontTx/>
              <a:buNone/>
              <a:defRPr sz="1900" b="1"/>
            </a:lvl1pPr>
          </a:lstStyle>
          <a:p>
            <a:r>
              <a:rPr lang="en-US"/>
              <a:t>Click to edit Master subtitle style</a:t>
            </a:r>
          </a:p>
        </p:txBody>
      </p:sp>
      <p:sp>
        <p:nvSpPr>
          <p:cNvPr id="3229" name="Rectangle 157"/>
          <p:cNvSpPr>
            <a:spLocks noGrp="1" noChangeArrowheads="1"/>
          </p:cNvSpPr>
          <p:nvPr>
            <p:ph type="ctrTitle" sz="quarter"/>
          </p:nvPr>
        </p:nvSpPr>
        <p:spPr>
          <a:xfrm>
            <a:off x="1905000" y="1219200"/>
            <a:ext cx="6705600" cy="553998"/>
          </a:xfrm>
        </p:spPr>
        <p:txBody>
          <a:bodyPr lIns="91440" tIns="45720" rIns="91440" bIns="45720" anchor="t"/>
          <a:lstStyle>
            <a:lvl1pPr>
              <a:defRPr sz="3000">
                <a:solidFill>
                  <a:srgbClr val="CE1F2D"/>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5"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241270" y="554038"/>
            <a:ext cx="369332" cy="5237162"/>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685800" y="554038"/>
            <a:ext cx="5791200" cy="5237162"/>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5"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148"/>
          <p:cNvSpPr>
            <a:spLocks noGrp="1" noChangeArrowheads="1"/>
          </p:cNvSpPr>
          <p:nvPr>
            <p:ph type="ftr" sz="quarter" idx="10"/>
          </p:nvPr>
        </p:nvSpPr>
        <p:spPr>
          <a:xfrm>
            <a:off x="1143000" y="6286500"/>
            <a:ext cx="2332038" cy="304800"/>
          </a:xfrm>
        </p:spPr>
        <p:txBody>
          <a:bodyPr/>
          <a:lstStyle>
            <a:lvl1pPr>
              <a:defRPr smtClean="0"/>
            </a:lvl1pPr>
          </a:lstStyle>
          <a:p>
            <a:pPr>
              <a:defRPr/>
            </a:pPr>
            <a:r>
              <a:rPr lang="en-US" smtClean="0"/>
              <a:t>Friendly Jamming for Wireless Secrecy</a:t>
            </a:r>
            <a:endParaRPr lang="en-US" dirty="0"/>
          </a:p>
        </p:txBody>
      </p:sp>
      <p:sp>
        <p:nvSpPr>
          <p:cNvPr id="5" name="Rectangle 151"/>
          <p:cNvSpPr>
            <a:spLocks noGrp="1" noChangeArrowheads="1"/>
          </p:cNvSpPr>
          <p:nvPr>
            <p:ph type="dt" sz="half" idx="11"/>
          </p:nvPr>
        </p:nvSpPr>
        <p:spPr/>
        <p:txBody>
          <a:bodyPr/>
          <a:lstStyle>
            <a:lvl1pPr>
              <a:defRPr smtClean="0"/>
            </a:lvl1pPr>
          </a:lstStyle>
          <a:p>
            <a:pPr>
              <a:defRPr/>
            </a:pPr>
            <a:r>
              <a:rPr lang="pt-PT" smtClean="0"/>
              <a:t>IT Workshop</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231106"/>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Clique para editar os estilos</a:t>
            </a:r>
          </a:p>
        </p:txBody>
      </p:sp>
      <p:sp>
        <p:nvSpPr>
          <p:cNvPr id="4"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5"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1244601" y="1209675"/>
            <a:ext cx="3606800" cy="45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5003800" y="1209675"/>
            <a:ext cx="3606800" cy="45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6"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369332"/>
          </a:xfrm>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8"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4"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3"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1"/>
            <a:ext cx="3008313" cy="615553"/>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6"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1"/>
            <a:ext cx="5486400" cy="307777"/>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smtClean="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148"/>
          <p:cNvSpPr>
            <a:spLocks noGrp="1" noChangeArrowheads="1"/>
          </p:cNvSpPr>
          <p:nvPr>
            <p:ph type="ftr" sz="quarter" idx="10"/>
          </p:nvPr>
        </p:nvSpPr>
        <p:spPr>
          <a:ln/>
        </p:spPr>
        <p:txBody>
          <a:bodyPr/>
          <a:lstStyle>
            <a:lvl1pPr>
              <a:defRPr/>
            </a:lvl1pPr>
          </a:lstStyle>
          <a:p>
            <a:pPr>
              <a:defRPr/>
            </a:pPr>
            <a:r>
              <a:rPr lang="en-US" smtClean="0"/>
              <a:t>Friendly Jamming for Wireless Secrecy</a:t>
            </a:r>
            <a:endParaRPr lang="en-US"/>
          </a:p>
        </p:txBody>
      </p:sp>
      <p:sp>
        <p:nvSpPr>
          <p:cNvPr id="6" name="Rectangle 151"/>
          <p:cNvSpPr>
            <a:spLocks noGrp="1" noChangeArrowheads="1"/>
          </p:cNvSpPr>
          <p:nvPr>
            <p:ph type="dt" sz="half" idx="11"/>
          </p:nvPr>
        </p:nvSpPr>
        <p:spPr>
          <a:ln/>
        </p:spPr>
        <p:txBody>
          <a:bodyPr/>
          <a:lstStyle>
            <a:lvl1pPr>
              <a:defRPr/>
            </a:lvl1pPr>
          </a:lstStyle>
          <a:p>
            <a:pPr>
              <a:defRPr/>
            </a:pPr>
            <a:r>
              <a:rPr lang="pt-PT" smtClean="0"/>
              <a:t>IT Workshop</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173"/>
          <p:cNvPicPr>
            <a:picLocks noChangeAspect="1" noChangeArrowheads="1"/>
          </p:cNvPicPr>
          <p:nvPr userDrawn="1"/>
        </p:nvPicPr>
        <p:blipFill>
          <a:blip r:embed="rId13"/>
          <a:srcRect/>
          <a:stretch>
            <a:fillRect/>
          </a:stretch>
        </p:blipFill>
        <p:spPr bwMode="auto">
          <a:xfrm>
            <a:off x="0" y="0"/>
            <a:ext cx="9144000" cy="6862763"/>
          </a:xfrm>
          <a:prstGeom prst="rect">
            <a:avLst/>
          </a:prstGeom>
          <a:noFill/>
          <a:ln w="9525">
            <a:noFill/>
            <a:miter lim="800000"/>
            <a:headEnd/>
            <a:tailEnd/>
          </a:ln>
        </p:spPr>
      </p:pic>
      <p:sp>
        <p:nvSpPr>
          <p:cNvPr id="1151" name="Text Box 127"/>
          <p:cNvSpPr txBox="1">
            <a:spLocks noChangeArrowheads="1"/>
          </p:cNvSpPr>
          <p:nvPr/>
        </p:nvSpPr>
        <p:spPr bwMode="auto">
          <a:xfrm>
            <a:off x="1409700" y="6584950"/>
            <a:ext cx="457200" cy="274638"/>
          </a:xfrm>
          <a:prstGeom prst="rect">
            <a:avLst/>
          </a:prstGeom>
          <a:noFill/>
          <a:ln w="9525">
            <a:noFill/>
            <a:miter lim="800000"/>
            <a:headEnd/>
            <a:tailEnd/>
          </a:ln>
          <a:effectLst/>
        </p:spPr>
        <p:txBody>
          <a:bodyPr>
            <a:spAutoFit/>
          </a:bodyPr>
          <a:lstStyle/>
          <a:p>
            <a:pPr>
              <a:defRPr/>
            </a:pPr>
            <a:fld id="{B49B6A4F-6240-428C-8CE0-9C5587A92B5D}" type="slidenum">
              <a:rPr lang="pt-BR" sz="1200" b="1">
                <a:solidFill>
                  <a:schemeClr val="bg1"/>
                </a:solidFill>
              </a:rPr>
              <a:pPr>
                <a:defRPr/>
              </a:pPr>
              <a:t>‹nº›</a:t>
            </a:fld>
            <a:endParaRPr lang="pt-BR" sz="900">
              <a:solidFill>
                <a:srgbClr val="FF7015"/>
              </a:solidFill>
              <a:latin typeface="Verdana" pitchFamily="34" charset="0"/>
            </a:endParaRPr>
          </a:p>
        </p:txBody>
      </p:sp>
      <p:sp>
        <p:nvSpPr>
          <p:cNvPr id="1172" name="Rectangle 148"/>
          <p:cNvSpPr>
            <a:spLocks noGrp="1" noChangeArrowheads="1"/>
          </p:cNvSpPr>
          <p:nvPr>
            <p:ph type="ftr" sz="quarter" idx="3"/>
          </p:nvPr>
        </p:nvSpPr>
        <p:spPr bwMode="auto">
          <a:xfrm>
            <a:off x="1651000" y="6286500"/>
            <a:ext cx="2895600" cy="3048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spcBef>
                <a:spcPct val="0"/>
              </a:spcBef>
              <a:defRPr sz="1000" b="1" smtClean="0">
                <a:solidFill>
                  <a:srgbClr val="CE1F2D"/>
                </a:solidFill>
              </a:defRPr>
            </a:lvl1pPr>
          </a:lstStyle>
          <a:p>
            <a:pPr>
              <a:defRPr/>
            </a:pPr>
            <a:r>
              <a:rPr lang="en-US" smtClean="0"/>
              <a:t>Friendly Jamming for Wireless Secrecy</a:t>
            </a:r>
            <a:endParaRPr lang="en-US"/>
          </a:p>
        </p:txBody>
      </p:sp>
      <p:sp>
        <p:nvSpPr>
          <p:cNvPr id="1175" name="Rectangle 151"/>
          <p:cNvSpPr>
            <a:spLocks noGrp="1" noChangeArrowheads="1"/>
          </p:cNvSpPr>
          <p:nvPr>
            <p:ph type="dt" sz="half" idx="2"/>
          </p:nvPr>
        </p:nvSpPr>
        <p:spPr bwMode="auto">
          <a:xfrm>
            <a:off x="1727200" y="6602413"/>
            <a:ext cx="25654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000" b="1" smtClean="0">
                <a:solidFill>
                  <a:srgbClr val="FFFFFF"/>
                </a:solidFill>
              </a:defRPr>
            </a:lvl1pPr>
          </a:lstStyle>
          <a:p>
            <a:pPr>
              <a:defRPr/>
            </a:pPr>
            <a:r>
              <a:rPr lang="pt-PT" smtClean="0"/>
              <a:t>IT Workshop</a:t>
            </a:r>
            <a:endParaRPr lang="en-US"/>
          </a:p>
        </p:txBody>
      </p:sp>
      <p:sp>
        <p:nvSpPr>
          <p:cNvPr id="5126" name="Rectangle 160"/>
          <p:cNvSpPr>
            <a:spLocks noGrp="1" noChangeArrowheads="1"/>
          </p:cNvSpPr>
          <p:nvPr>
            <p:ph type="title"/>
          </p:nvPr>
        </p:nvSpPr>
        <p:spPr bwMode="auto">
          <a:xfrm>
            <a:off x="685800" y="554038"/>
            <a:ext cx="7924800" cy="36988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p>
        </p:txBody>
      </p:sp>
      <p:sp>
        <p:nvSpPr>
          <p:cNvPr id="5127" name="Rectangle 161"/>
          <p:cNvSpPr>
            <a:spLocks noGrp="1" noChangeArrowheads="1"/>
          </p:cNvSpPr>
          <p:nvPr>
            <p:ph type="body" idx="1"/>
          </p:nvPr>
        </p:nvSpPr>
        <p:spPr bwMode="auto">
          <a:xfrm>
            <a:off x="1244600" y="1209675"/>
            <a:ext cx="7366000" cy="458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pitchFamily="34" charset="0"/>
        </a:defRPr>
      </a:lvl2pPr>
      <a:lvl3pPr algn="l" rtl="0" eaLnBrk="0" fontAlgn="base" hangingPunct="0">
        <a:spcBef>
          <a:spcPct val="0"/>
        </a:spcBef>
        <a:spcAft>
          <a:spcPct val="0"/>
        </a:spcAft>
        <a:defRPr sz="2400" b="1">
          <a:solidFill>
            <a:schemeClr val="tx1"/>
          </a:solidFill>
          <a:latin typeface="Arial" pitchFamily="34" charset="0"/>
        </a:defRPr>
      </a:lvl3pPr>
      <a:lvl4pPr algn="l" rtl="0" eaLnBrk="0" fontAlgn="base" hangingPunct="0">
        <a:spcBef>
          <a:spcPct val="0"/>
        </a:spcBef>
        <a:spcAft>
          <a:spcPct val="0"/>
        </a:spcAft>
        <a:defRPr sz="2400" b="1">
          <a:solidFill>
            <a:schemeClr val="tx1"/>
          </a:solidFill>
          <a:latin typeface="Arial" pitchFamily="34" charset="0"/>
        </a:defRPr>
      </a:lvl4pPr>
      <a:lvl5pPr algn="l" rtl="0" eaLnBrk="0" fontAlgn="base" hangingPunct="0">
        <a:spcBef>
          <a:spcPct val="0"/>
        </a:spcBef>
        <a:spcAft>
          <a:spcPct val="0"/>
        </a:spcAft>
        <a:defRPr sz="2400" b="1">
          <a:solidFill>
            <a:schemeClr val="tx1"/>
          </a:solidFill>
          <a:latin typeface="Arial" pitchFamily="34" charset="0"/>
        </a:defRPr>
      </a:lvl5pPr>
      <a:lvl6pPr marL="457200" algn="l" rtl="0" eaLnBrk="0" fontAlgn="base" hangingPunct="0">
        <a:spcBef>
          <a:spcPct val="0"/>
        </a:spcBef>
        <a:spcAft>
          <a:spcPct val="0"/>
        </a:spcAft>
        <a:defRPr sz="2400" b="1">
          <a:solidFill>
            <a:schemeClr val="tx1"/>
          </a:solidFill>
          <a:latin typeface="Arial" pitchFamily="34" charset="0"/>
        </a:defRPr>
      </a:lvl6pPr>
      <a:lvl7pPr marL="914400" algn="l" rtl="0" eaLnBrk="0" fontAlgn="base" hangingPunct="0">
        <a:spcBef>
          <a:spcPct val="0"/>
        </a:spcBef>
        <a:spcAft>
          <a:spcPct val="0"/>
        </a:spcAft>
        <a:defRPr sz="2400" b="1">
          <a:solidFill>
            <a:schemeClr val="tx1"/>
          </a:solidFill>
          <a:latin typeface="Arial" pitchFamily="34" charset="0"/>
        </a:defRPr>
      </a:lvl7pPr>
      <a:lvl8pPr marL="1371600" algn="l" rtl="0" eaLnBrk="0" fontAlgn="base" hangingPunct="0">
        <a:spcBef>
          <a:spcPct val="0"/>
        </a:spcBef>
        <a:spcAft>
          <a:spcPct val="0"/>
        </a:spcAft>
        <a:defRPr sz="2400" b="1">
          <a:solidFill>
            <a:schemeClr val="tx1"/>
          </a:solidFill>
          <a:latin typeface="Arial" pitchFamily="34" charset="0"/>
        </a:defRPr>
      </a:lvl8pPr>
      <a:lvl9pPr marL="1828800" algn="l" rtl="0" eaLnBrk="0" fontAlgn="base" hangingPunct="0">
        <a:spcBef>
          <a:spcPct val="0"/>
        </a:spcBef>
        <a:spcAft>
          <a:spcPct val="0"/>
        </a:spcAft>
        <a:defRPr sz="2400" b="1">
          <a:solidFill>
            <a:schemeClr val="tx1"/>
          </a:solidFill>
          <a:latin typeface="Arial" pitchFamily="34" charset="0"/>
        </a:defRPr>
      </a:lvl9pPr>
    </p:titleStyle>
    <p:bodyStyle>
      <a:lvl1pPr marL="342900" indent="-342900" algn="l" rtl="0" eaLnBrk="0" fontAlgn="base" hangingPunct="0">
        <a:lnSpc>
          <a:spcPct val="110000"/>
        </a:lnSpc>
        <a:spcBef>
          <a:spcPct val="20000"/>
        </a:spcBef>
        <a:spcAft>
          <a:spcPct val="0"/>
        </a:spcAft>
        <a:buClr>
          <a:srgbClr val="FF7015"/>
        </a:buClr>
        <a:buSzPct val="110000"/>
        <a:buFont typeface="Monotype Sorts"/>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3647B"/>
        </a:buClr>
        <a:buSzPct val="150000"/>
        <a:buChar char="–"/>
        <a:defRPr sz="1700">
          <a:solidFill>
            <a:schemeClr val="tx1"/>
          </a:solidFill>
          <a:latin typeface="+mn-lt"/>
        </a:defRPr>
      </a:lvl2pPr>
      <a:lvl3pPr marL="1085850" indent="-228600" algn="l" rtl="0" eaLnBrk="0" fontAlgn="base" hangingPunct="0">
        <a:spcBef>
          <a:spcPct val="20000"/>
        </a:spcBef>
        <a:spcAft>
          <a:spcPct val="0"/>
        </a:spcAft>
        <a:buClr>
          <a:srgbClr val="03647B"/>
        </a:buClr>
        <a:buSzPct val="170000"/>
        <a:buChar char="."/>
        <a:defRPr sz="1600">
          <a:solidFill>
            <a:schemeClr val="tx1"/>
          </a:solidFill>
          <a:latin typeface="+mn-lt"/>
        </a:defRPr>
      </a:lvl3pPr>
      <a:lvl4pPr marL="1428750" indent="-228600" algn="l" rtl="0" eaLnBrk="0" fontAlgn="base" hangingPunct="0">
        <a:spcBef>
          <a:spcPct val="20000"/>
        </a:spcBef>
        <a:spcAft>
          <a:spcPct val="0"/>
        </a:spcAft>
        <a:buChar char="–"/>
        <a:defRPr sz="1500">
          <a:solidFill>
            <a:schemeClr val="tx1"/>
          </a:solidFill>
          <a:latin typeface="+mn-lt"/>
        </a:defRPr>
      </a:lvl4pPr>
      <a:lvl5pPr marL="1771650" indent="-228600" algn="l" rtl="0" eaLnBrk="0" fontAlgn="base" hangingPunct="0">
        <a:spcBef>
          <a:spcPct val="20000"/>
        </a:spcBef>
        <a:spcAft>
          <a:spcPct val="0"/>
        </a:spcAft>
        <a:buChar char="»"/>
        <a:defRPr sz="1400">
          <a:solidFill>
            <a:schemeClr val="tx1"/>
          </a:solidFill>
          <a:latin typeface="+mn-lt"/>
        </a:defRPr>
      </a:lvl5pPr>
      <a:lvl6pPr marL="2228850" indent="-228600" algn="l" rtl="0" eaLnBrk="0" fontAlgn="base" hangingPunct="0">
        <a:spcBef>
          <a:spcPct val="20000"/>
        </a:spcBef>
        <a:spcAft>
          <a:spcPct val="0"/>
        </a:spcAft>
        <a:buChar char="»"/>
        <a:defRPr sz="1400">
          <a:solidFill>
            <a:schemeClr val="tx1"/>
          </a:solidFill>
          <a:latin typeface="+mn-lt"/>
        </a:defRPr>
      </a:lvl6pPr>
      <a:lvl7pPr marL="2686050" indent="-228600" algn="l" rtl="0" eaLnBrk="0" fontAlgn="base" hangingPunct="0">
        <a:spcBef>
          <a:spcPct val="20000"/>
        </a:spcBef>
        <a:spcAft>
          <a:spcPct val="0"/>
        </a:spcAft>
        <a:buChar char="»"/>
        <a:defRPr sz="1400">
          <a:solidFill>
            <a:schemeClr val="tx1"/>
          </a:solidFill>
          <a:latin typeface="+mn-lt"/>
        </a:defRPr>
      </a:lvl7pPr>
      <a:lvl8pPr marL="3143250" indent="-228600" algn="l" rtl="0" eaLnBrk="0" fontAlgn="base" hangingPunct="0">
        <a:spcBef>
          <a:spcPct val="20000"/>
        </a:spcBef>
        <a:spcAft>
          <a:spcPct val="0"/>
        </a:spcAft>
        <a:buChar char="»"/>
        <a:defRPr sz="1400">
          <a:solidFill>
            <a:schemeClr val="tx1"/>
          </a:solidFill>
          <a:latin typeface="+mn-lt"/>
        </a:defRPr>
      </a:lvl8pPr>
      <a:lvl9pPr marL="3600450" indent="-228600" algn="l" rtl="0" eaLnBrk="0" fontAlgn="base" hangingPunct="0">
        <a:spcBef>
          <a:spcPct val="20000"/>
        </a:spcBef>
        <a:spcAft>
          <a:spcPct val="0"/>
        </a:spcAft>
        <a:buChar char="»"/>
        <a:defRPr sz="14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6.bin"/><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7.bin"/><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4"/>
          <p:cNvSpPr>
            <a:spLocks noChangeArrowheads="1"/>
          </p:cNvSpPr>
          <p:nvPr/>
        </p:nvSpPr>
        <p:spPr bwMode="auto">
          <a:xfrm>
            <a:off x="1905000" y="2286000"/>
            <a:ext cx="6705600" cy="457200"/>
          </a:xfrm>
          <a:prstGeom prst="rect">
            <a:avLst/>
          </a:prstGeom>
          <a:noFill/>
          <a:ln w="9525">
            <a:noFill/>
            <a:miter lim="800000"/>
            <a:headEnd/>
            <a:tailEnd/>
          </a:ln>
        </p:spPr>
        <p:txBody>
          <a:bodyPr/>
          <a:lstStyle/>
          <a:p>
            <a:pPr algn="l">
              <a:lnSpc>
                <a:spcPct val="110000"/>
              </a:lnSpc>
              <a:spcBef>
                <a:spcPct val="0"/>
              </a:spcBef>
              <a:buClr>
                <a:srgbClr val="03647B"/>
              </a:buClr>
              <a:buSzPct val="140000"/>
            </a:pPr>
            <a:endParaRPr lang="en-US" sz="1900" b="1" dirty="0"/>
          </a:p>
        </p:txBody>
      </p:sp>
      <p:sp>
        <p:nvSpPr>
          <p:cNvPr id="8195" name="Rectangle 47"/>
          <p:cNvSpPr>
            <a:spLocks noChangeArrowheads="1"/>
          </p:cNvSpPr>
          <p:nvPr/>
        </p:nvSpPr>
        <p:spPr bwMode="auto">
          <a:xfrm>
            <a:off x="1357322" y="2428868"/>
            <a:ext cx="8215338" cy="838200"/>
          </a:xfrm>
          <a:prstGeom prst="rect">
            <a:avLst/>
          </a:prstGeom>
          <a:noFill/>
          <a:ln w="9525">
            <a:noFill/>
            <a:miter lim="800000"/>
            <a:headEnd/>
            <a:tailEnd/>
          </a:ln>
        </p:spPr>
        <p:txBody>
          <a:bodyPr/>
          <a:lstStyle/>
          <a:p>
            <a:pPr>
              <a:lnSpc>
                <a:spcPct val="106000"/>
              </a:lnSpc>
              <a:spcBef>
                <a:spcPct val="0"/>
              </a:spcBef>
            </a:pPr>
            <a:r>
              <a:rPr lang="en-US" sz="1600" b="1" dirty="0"/>
              <a:t>João P. </a:t>
            </a:r>
            <a:r>
              <a:rPr lang="en-US" sz="1600" b="1" dirty="0" smtClean="0"/>
              <a:t>Vilela</a:t>
            </a:r>
            <a:r>
              <a:rPr lang="en-US" sz="1800" b="1" baseline="30000" dirty="0" smtClean="0">
                <a:latin typeface="Times New Roman"/>
                <a:cs typeface="Times New Roman"/>
              </a:rPr>
              <a:t>‡</a:t>
            </a:r>
            <a:r>
              <a:rPr lang="en-US" sz="1600" b="1" dirty="0" smtClean="0"/>
              <a:t>, </a:t>
            </a:r>
            <a:r>
              <a:rPr lang="en-US" sz="1600" b="1" dirty="0" err="1" smtClean="0"/>
              <a:t>Matthieu</a:t>
            </a:r>
            <a:r>
              <a:rPr lang="en-US" sz="1600" b="1" dirty="0" smtClean="0"/>
              <a:t> Bloch</a:t>
            </a:r>
            <a:r>
              <a:rPr lang="en-US" sz="1800" b="1" baseline="30000" dirty="0" smtClean="0">
                <a:latin typeface="Times New Roman"/>
                <a:cs typeface="Times New Roman"/>
              </a:rPr>
              <a:t>†</a:t>
            </a:r>
            <a:r>
              <a:rPr lang="en-US" sz="1600" b="1" dirty="0" smtClean="0"/>
              <a:t>, João Barros</a:t>
            </a:r>
            <a:r>
              <a:rPr lang="en-US" sz="1800" b="1" baseline="30000" dirty="0" smtClean="0">
                <a:latin typeface="Times New Roman"/>
                <a:cs typeface="Times New Roman"/>
              </a:rPr>
              <a:t>‡</a:t>
            </a:r>
            <a:r>
              <a:rPr lang="en-US" sz="1600" b="1" dirty="0" smtClean="0"/>
              <a:t>, Steven W. McLaughlin</a:t>
            </a:r>
            <a:r>
              <a:rPr lang="en-US" sz="1800" b="1" baseline="30000" dirty="0" smtClean="0">
                <a:latin typeface="Times New Roman"/>
                <a:cs typeface="Times New Roman"/>
              </a:rPr>
              <a:t>†</a:t>
            </a:r>
            <a:endParaRPr lang="en-US" sz="1600" b="1" dirty="0" smtClean="0"/>
          </a:p>
        </p:txBody>
      </p:sp>
      <p:sp>
        <p:nvSpPr>
          <p:cNvPr id="8196" name="Rectangle 57"/>
          <p:cNvSpPr>
            <a:spLocks noGrp="1" noChangeArrowheads="1"/>
          </p:cNvSpPr>
          <p:nvPr>
            <p:ph type="ctrTitle"/>
          </p:nvPr>
        </p:nvSpPr>
        <p:spPr>
          <a:xfrm>
            <a:off x="1785918" y="1571625"/>
            <a:ext cx="7358114" cy="714367"/>
          </a:xfrm>
        </p:spPr>
        <p:txBody>
          <a:bodyPr/>
          <a:lstStyle/>
          <a:p>
            <a:r>
              <a:rPr lang="en-US" dirty="0" smtClean="0"/>
              <a:t>Friendly Jamming for Wireless Secrecy</a:t>
            </a:r>
          </a:p>
        </p:txBody>
      </p:sp>
      <p:sp>
        <p:nvSpPr>
          <p:cNvPr id="8197" name="Rectangle 58"/>
          <p:cNvSpPr>
            <a:spLocks noGrp="1" noChangeArrowheads="1"/>
          </p:cNvSpPr>
          <p:nvPr>
            <p:ph type="subTitle" idx="1"/>
          </p:nvPr>
        </p:nvSpPr>
        <p:spPr>
          <a:xfrm>
            <a:off x="1828800" y="698500"/>
            <a:ext cx="6705600" cy="735013"/>
          </a:xfrm>
        </p:spPr>
        <p:txBody>
          <a:bodyPr/>
          <a:lstStyle/>
          <a:p>
            <a:r>
              <a:rPr lang="en-US" b="0" dirty="0" smtClean="0"/>
              <a:t>IT Workshop</a:t>
            </a:r>
            <a:endParaRPr lang="en-US" b="0" dirty="0" smtClean="0"/>
          </a:p>
          <a:p>
            <a:r>
              <a:rPr lang="en-US" b="0" dirty="0" smtClean="0"/>
              <a:t>June 1</a:t>
            </a:r>
            <a:r>
              <a:rPr lang="en-US" b="0" baseline="30000" dirty="0" smtClean="0"/>
              <a:t>st</a:t>
            </a:r>
            <a:endParaRPr lang="en-US" dirty="0" smtClean="0"/>
          </a:p>
        </p:txBody>
      </p:sp>
      <p:sp>
        <p:nvSpPr>
          <p:cNvPr id="8198" name="Rectangle 60"/>
          <p:cNvSpPr>
            <a:spLocks noChangeArrowheads="1"/>
          </p:cNvSpPr>
          <p:nvPr/>
        </p:nvSpPr>
        <p:spPr bwMode="auto">
          <a:xfrm>
            <a:off x="3676665" y="3210656"/>
            <a:ext cx="3094885" cy="1136208"/>
          </a:xfrm>
          <a:prstGeom prst="rect">
            <a:avLst/>
          </a:prstGeom>
          <a:noFill/>
          <a:ln w="9525">
            <a:noFill/>
            <a:miter lim="800000"/>
            <a:headEnd/>
            <a:tailEnd/>
          </a:ln>
        </p:spPr>
        <p:txBody>
          <a:bodyPr wrap="none" anchor="ctr">
            <a:spAutoFit/>
          </a:bodyPr>
          <a:lstStyle/>
          <a:p>
            <a:pPr>
              <a:lnSpc>
                <a:spcPct val="106000"/>
              </a:lnSpc>
              <a:spcBef>
                <a:spcPct val="0"/>
              </a:spcBef>
            </a:pPr>
            <a:r>
              <a:rPr lang="en-US" sz="2000" b="1" baseline="30000" dirty="0" smtClean="0">
                <a:latin typeface="Times New Roman"/>
                <a:cs typeface="Times New Roman"/>
              </a:rPr>
              <a:t>‡</a:t>
            </a:r>
            <a:r>
              <a:rPr lang="en-US" sz="1600" b="1" baseline="30000" dirty="0" smtClean="0">
                <a:latin typeface="Times New Roman"/>
                <a:cs typeface="Times New Roman"/>
              </a:rPr>
              <a:t> </a:t>
            </a:r>
            <a:r>
              <a:rPr lang="en-US" sz="1600" dirty="0" err="1" smtClean="0"/>
              <a:t>Instituto</a:t>
            </a:r>
            <a:r>
              <a:rPr lang="en-US" sz="1600" dirty="0" smtClean="0"/>
              <a:t> </a:t>
            </a:r>
            <a:r>
              <a:rPr lang="en-US" sz="1600" dirty="0"/>
              <a:t>de </a:t>
            </a:r>
            <a:r>
              <a:rPr lang="en-US" sz="1600" dirty="0" err="1"/>
              <a:t>Telecomunicações</a:t>
            </a:r>
            <a:endParaRPr lang="en-US" sz="1600" dirty="0"/>
          </a:p>
          <a:p>
            <a:pPr>
              <a:lnSpc>
                <a:spcPct val="106000"/>
              </a:lnSpc>
              <a:spcBef>
                <a:spcPct val="0"/>
              </a:spcBef>
            </a:pPr>
            <a:r>
              <a:rPr lang="en-US" sz="1600" dirty="0" smtClean="0"/>
              <a:t>University of Porto, Portugal</a:t>
            </a:r>
          </a:p>
          <a:p>
            <a:pPr>
              <a:lnSpc>
                <a:spcPct val="106000"/>
              </a:lnSpc>
              <a:spcBef>
                <a:spcPct val="0"/>
              </a:spcBef>
            </a:pPr>
            <a:endParaRPr lang="en-US" sz="1600" dirty="0" smtClean="0"/>
          </a:p>
          <a:p>
            <a:pPr>
              <a:lnSpc>
                <a:spcPct val="106000"/>
              </a:lnSpc>
              <a:spcBef>
                <a:spcPct val="0"/>
              </a:spcBef>
            </a:pPr>
            <a:r>
              <a:rPr lang="en-US" sz="2000" b="1" baseline="30000" dirty="0" smtClean="0">
                <a:latin typeface="Times New Roman"/>
                <a:cs typeface="Times New Roman"/>
              </a:rPr>
              <a:t>†</a:t>
            </a:r>
            <a:r>
              <a:rPr lang="en-US" sz="1600" dirty="0" smtClean="0"/>
              <a:t>Georgia Institute of Technology</a:t>
            </a:r>
            <a:endParaRPr lang="en-US" sz="1600" dirty="0"/>
          </a:p>
        </p:txBody>
      </p:sp>
      <p:sp>
        <p:nvSpPr>
          <p:cNvPr id="8199" name="Rectangle 61"/>
          <p:cNvSpPr>
            <a:spLocks noChangeArrowheads="1"/>
          </p:cNvSpPr>
          <p:nvPr/>
        </p:nvSpPr>
        <p:spPr bwMode="auto">
          <a:xfrm>
            <a:off x="7019925" y="4424363"/>
            <a:ext cx="184150" cy="169862"/>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946150" y="4857760"/>
          <a:ext cx="3081338" cy="974725"/>
        </p:xfrm>
        <a:graphic>
          <a:graphicData uri="http://schemas.openxmlformats.org/presentationml/2006/ole">
            <p:oleObj spid="_x0000_s66564" name="Equação" r:id="rId4" imgW="1523880" imgH="482400" progId="Equation.3">
              <p:embed/>
            </p:oleObj>
          </a:graphicData>
        </a:graphic>
      </p:graphicFrame>
      <p:pic>
        <p:nvPicPr>
          <p:cNvPr id="9" name="Imagem 8" descr="jamming_scene2.png"/>
          <p:cNvPicPr>
            <a:picLocks noChangeAspect="1"/>
          </p:cNvPicPr>
          <p:nvPr/>
        </p:nvPicPr>
        <p:blipFill>
          <a:blip r:embed="rId5"/>
          <a:stretch>
            <a:fillRect/>
          </a:stretch>
        </p:blipFill>
        <p:spPr>
          <a:xfrm>
            <a:off x="4786314" y="428604"/>
            <a:ext cx="4429156" cy="4203466"/>
          </a:xfrm>
          <a:prstGeom prst="rect">
            <a:avLst/>
          </a:prstGeom>
        </p:spPr>
      </p:pic>
      <p:sp>
        <p:nvSpPr>
          <p:cNvPr id="9218" name="Título 5"/>
          <p:cNvSpPr>
            <a:spLocks noGrp="1"/>
          </p:cNvSpPr>
          <p:nvPr>
            <p:ph type="title"/>
          </p:nvPr>
        </p:nvSpPr>
        <p:spPr/>
        <p:txBody>
          <a:bodyPr/>
          <a:lstStyle/>
          <a:p>
            <a:r>
              <a:rPr lang="en-US" dirty="0" smtClean="0"/>
              <a:t>Jamming Strategies</a:t>
            </a:r>
          </a:p>
        </p:txBody>
      </p:sp>
      <p:sp>
        <p:nvSpPr>
          <p:cNvPr id="9219" name="Marcador de Posição de Conteúdo 6"/>
          <p:cNvSpPr>
            <a:spLocks noGrp="1"/>
          </p:cNvSpPr>
          <p:nvPr>
            <p:ph idx="1"/>
          </p:nvPr>
        </p:nvSpPr>
        <p:spPr>
          <a:xfrm>
            <a:off x="714375" y="1209675"/>
            <a:ext cx="7896225" cy="4581525"/>
          </a:xfrm>
        </p:spPr>
        <p:txBody>
          <a:bodyPr/>
          <a:lstStyle/>
          <a:p>
            <a:pPr>
              <a:buFont typeface="Monotype Sorts"/>
              <a:buNone/>
            </a:pPr>
            <a:r>
              <a:rPr lang="en-US" sz="2000" dirty="0" smtClean="0"/>
              <a:t>Channel State Information (CSI) may be available:</a:t>
            </a:r>
          </a:p>
          <a:p>
            <a:pPr>
              <a:buFont typeface="Wingdings" pitchFamily="2" charset="2"/>
              <a:buChar char="v"/>
            </a:pPr>
            <a:r>
              <a:rPr lang="en-US" sz="2000" dirty="0" smtClean="0">
                <a:solidFill>
                  <a:schemeClr val="accent2"/>
                </a:solidFill>
              </a:rPr>
              <a:t>No CSI: Blunt Jamming</a:t>
            </a:r>
          </a:p>
          <a:p>
            <a:pPr>
              <a:buFont typeface="Wingdings" pitchFamily="2" charset="2"/>
              <a:buChar char="v"/>
            </a:pPr>
            <a:endParaRPr lang="en-US" sz="2000" dirty="0" smtClean="0">
              <a:solidFill>
                <a:schemeClr val="accent2"/>
              </a:solidFill>
            </a:endParaRPr>
          </a:p>
          <a:p>
            <a:pPr>
              <a:buFont typeface="Wingdings" pitchFamily="2" charset="2"/>
              <a:buChar char="v"/>
            </a:pPr>
            <a:endParaRPr lang="en-US" sz="2000" dirty="0" smtClean="0"/>
          </a:p>
          <a:p>
            <a:pPr>
              <a:buFont typeface="Wingdings" pitchFamily="2" charset="2"/>
              <a:buChar char="v"/>
            </a:pPr>
            <a:r>
              <a:rPr lang="en-US" sz="2000" dirty="0" smtClean="0">
                <a:solidFill>
                  <a:schemeClr val="accent2"/>
                </a:solidFill>
              </a:rPr>
              <a:t>CSI of Receiver only: Adaptive Jamming</a:t>
            </a:r>
          </a:p>
          <a:p>
            <a:pPr>
              <a:buFont typeface="Wingdings" pitchFamily="2" charset="2"/>
              <a:buChar char="v"/>
            </a:pPr>
            <a:endParaRPr lang="en-US" sz="2000" dirty="0" smtClean="0">
              <a:solidFill>
                <a:schemeClr val="accent2"/>
              </a:solidFill>
            </a:endParaRPr>
          </a:p>
          <a:p>
            <a:pPr>
              <a:buFont typeface="Wingdings" pitchFamily="2" charset="2"/>
              <a:buChar char="v"/>
            </a:pPr>
            <a:endParaRPr lang="en-US" sz="2000" dirty="0" smtClean="0">
              <a:solidFill>
                <a:schemeClr val="accent2"/>
              </a:solidFill>
            </a:endParaRPr>
          </a:p>
          <a:p>
            <a:pPr>
              <a:buFont typeface="Wingdings" pitchFamily="2" charset="2"/>
              <a:buChar char="v"/>
            </a:pPr>
            <a:endParaRPr lang="en-US" sz="2000" dirty="0" smtClean="0">
              <a:solidFill>
                <a:schemeClr val="accent2"/>
              </a:solidFill>
            </a:endParaRPr>
          </a:p>
          <a:p>
            <a:pPr>
              <a:buFont typeface="Wingdings" pitchFamily="2" charset="2"/>
              <a:buChar char="v"/>
            </a:pPr>
            <a:r>
              <a:rPr lang="en-US" sz="2000" dirty="0" smtClean="0">
                <a:solidFill>
                  <a:schemeClr val="accent2"/>
                </a:solidFill>
              </a:rPr>
              <a:t>CSI of Receiver and Eve: Cautious Jamming</a:t>
            </a:r>
            <a:endParaRPr lang="en-US" sz="2000" dirty="0" smtClean="0"/>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graphicFrame>
        <p:nvGraphicFramePr>
          <p:cNvPr id="66562" name="Object 2"/>
          <p:cNvGraphicFramePr>
            <a:graphicFrameLocks noChangeAspect="1"/>
          </p:cNvGraphicFramePr>
          <p:nvPr/>
        </p:nvGraphicFramePr>
        <p:xfrm>
          <a:off x="928662" y="2071678"/>
          <a:ext cx="2670175" cy="463550"/>
        </p:xfrm>
        <a:graphic>
          <a:graphicData uri="http://schemas.openxmlformats.org/presentationml/2006/ole">
            <p:oleObj spid="_x0000_s66562" name="Equação" r:id="rId6" imgW="1320480" imgH="228600" progId="Equation.3">
              <p:embed/>
            </p:oleObj>
          </a:graphicData>
        </a:graphic>
      </p:graphicFrame>
      <p:graphicFrame>
        <p:nvGraphicFramePr>
          <p:cNvPr id="66563" name="Object 3"/>
          <p:cNvGraphicFramePr>
            <a:graphicFrameLocks noChangeAspect="1"/>
          </p:cNvGraphicFramePr>
          <p:nvPr/>
        </p:nvGraphicFramePr>
        <p:xfrm>
          <a:off x="952500" y="3286124"/>
          <a:ext cx="2851150" cy="974725"/>
        </p:xfrm>
        <a:graphic>
          <a:graphicData uri="http://schemas.openxmlformats.org/presentationml/2006/ole">
            <p:oleObj spid="_x0000_s66563" name="Equação" r:id="rId7" imgW="14094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12" name="Picture 2"/>
          <p:cNvPicPr>
            <a:picLocks noChangeAspect="1" noChangeArrowheads="1"/>
          </p:cNvPicPr>
          <p:nvPr/>
        </p:nvPicPr>
        <p:blipFill>
          <a:blip r:embed="rId3"/>
          <a:srcRect/>
          <a:stretch>
            <a:fillRect/>
          </a:stretch>
        </p:blipFill>
        <p:spPr bwMode="auto">
          <a:xfrm>
            <a:off x="142844" y="4700588"/>
            <a:ext cx="9144000" cy="2157412"/>
          </a:xfrm>
          <a:prstGeom prst="rect">
            <a:avLst/>
          </a:prstGeom>
          <a:noFill/>
          <a:ln w="9525">
            <a:noFill/>
            <a:round/>
            <a:headEnd/>
            <a:tailEnd/>
          </a:ln>
        </p:spPr>
      </p:pic>
      <p:pic>
        <p:nvPicPr>
          <p:cNvPr id="11" name="Picture 1"/>
          <p:cNvPicPr>
            <a:picLocks noChangeAspect="1" noChangeArrowheads="1"/>
          </p:cNvPicPr>
          <p:nvPr/>
        </p:nvPicPr>
        <p:blipFill>
          <a:blip r:embed="rId4"/>
          <a:srcRect/>
          <a:stretch>
            <a:fillRect/>
          </a:stretch>
        </p:blipFill>
        <p:spPr bwMode="auto">
          <a:xfrm>
            <a:off x="142908" y="2571744"/>
            <a:ext cx="8715372" cy="2393701"/>
          </a:xfrm>
          <a:prstGeom prst="rect">
            <a:avLst/>
          </a:prstGeom>
          <a:noFill/>
          <a:ln w="9525">
            <a:noFill/>
            <a:round/>
            <a:headEnd/>
            <a:tailEnd/>
          </a:ln>
        </p:spPr>
      </p:pic>
      <p:pic>
        <p:nvPicPr>
          <p:cNvPr id="8" name="Picture 8"/>
          <p:cNvPicPr>
            <a:picLocks noChangeAspect="1" noChangeArrowheads="1"/>
          </p:cNvPicPr>
          <p:nvPr/>
        </p:nvPicPr>
        <p:blipFill>
          <a:blip r:embed="rId5"/>
          <a:srcRect/>
          <a:stretch>
            <a:fillRect/>
          </a:stretch>
        </p:blipFill>
        <p:spPr bwMode="auto">
          <a:xfrm>
            <a:off x="1785918" y="1215911"/>
            <a:ext cx="7572428" cy="1498709"/>
          </a:xfrm>
          <a:prstGeom prst="rect">
            <a:avLst/>
          </a:prstGeom>
          <a:noFill/>
          <a:ln w="9525">
            <a:noFill/>
            <a:round/>
            <a:headEnd/>
            <a:tailEnd/>
          </a:ln>
        </p:spPr>
      </p:pic>
      <p:sp>
        <p:nvSpPr>
          <p:cNvPr id="9218" name="Título 5"/>
          <p:cNvSpPr>
            <a:spLocks noGrp="1"/>
          </p:cNvSpPr>
          <p:nvPr>
            <p:ph type="title"/>
          </p:nvPr>
        </p:nvSpPr>
        <p:spPr>
          <a:xfrm>
            <a:off x="685800" y="554038"/>
            <a:ext cx="7924800" cy="369332"/>
          </a:xfrm>
        </p:spPr>
        <p:txBody>
          <a:bodyPr/>
          <a:lstStyle/>
          <a:p>
            <a:r>
              <a:rPr lang="en-US" dirty="0" smtClean="0"/>
              <a:t>Secrecy Outage Probability with Jamming</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 name="Marcador de Posição de Conteúdo 6"/>
          <p:cNvSpPr>
            <a:spLocks noGrp="1"/>
          </p:cNvSpPr>
          <p:nvPr>
            <p:ph idx="1"/>
          </p:nvPr>
        </p:nvSpPr>
        <p:spPr>
          <a:xfrm>
            <a:off x="285720" y="1357298"/>
            <a:ext cx="7896225" cy="4581525"/>
          </a:xfrm>
        </p:spPr>
        <p:txBody>
          <a:bodyPr/>
          <a:lstStyle/>
          <a:p>
            <a:pPr>
              <a:buFont typeface="Monotype Sorts"/>
              <a:buNone/>
            </a:pPr>
            <a:r>
              <a:rPr lang="en-US" sz="2000" dirty="0" smtClean="0">
                <a:solidFill>
                  <a:schemeClr val="accent2"/>
                </a:solidFill>
                <a:latin typeface="+mn-lt"/>
              </a:rPr>
              <a:t>Blunt Jamming:</a:t>
            </a:r>
          </a:p>
          <a:p>
            <a:pPr>
              <a:buFont typeface="Monotype Sorts"/>
              <a:buNone/>
            </a:pPr>
            <a:endParaRPr lang="en-US" sz="2000" dirty="0" smtClean="0"/>
          </a:p>
          <a:p>
            <a:pPr>
              <a:buFont typeface="Monotype Sorts"/>
              <a:buNone/>
            </a:pPr>
            <a:endParaRPr lang="en-US" sz="2000" dirty="0" smtClean="0">
              <a:latin typeface="+mn-lt"/>
            </a:endParaRPr>
          </a:p>
          <a:p>
            <a:pPr>
              <a:buNone/>
            </a:pPr>
            <a:r>
              <a:rPr lang="en-US" sz="2000" dirty="0" smtClean="0">
                <a:solidFill>
                  <a:schemeClr val="accent2"/>
                </a:solidFill>
              </a:rPr>
              <a:t>Adaptive Jamming:</a:t>
            </a:r>
          </a:p>
          <a:p>
            <a:pPr>
              <a:buFont typeface="Monotype Sorts"/>
              <a:buNone/>
            </a:pPr>
            <a:endParaRPr lang="en-US" sz="2000" dirty="0" smtClean="0"/>
          </a:p>
          <a:p>
            <a:pPr>
              <a:buFont typeface="Monotype Sorts"/>
              <a:buNone/>
            </a:pPr>
            <a:endParaRPr lang="en-US" sz="2000" dirty="0" smtClean="0"/>
          </a:p>
          <a:p>
            <a:pPr>
              <a:buFont typeface="Monotype Sorts"/>
              <a:buNone/>
            </a:pPr>
            <a:endParaRPr lang="en-US" sz="2000" dirty="0" smtClean="0"/>
          </a:p>
          <a:p>
            <a:pPr>
              <a:buFont typeface="Monotype Sorts"/>
              <a:buNone/>
            </a:pPr>
            <a:endParaRPr lang="en-US" sz="2000" dirty="0" smtClean="0"/>
          </a:p>
          <a:p>
            <a:pPr>
              <a:buFont typeface="Monotype Sorts"/>
              <a:buNone/>
            </a:pPr>
            <a:r>
              <a:rPr lang="en-US" sz="2000" dirty="0" smtClean="0">
                <a:solidFill>
                  <a:schemeClr val="accent2"/>
                </a:solidFill>
              </a:rPr>
              <a:t>Cautious Jamming:</a:t>
            </a:r>
          </a:p>
          <a:p>
            <a:pPr>
              <a:buFont typeface="Monotype Sorts"/>
              <a:buNone/>
            </a:pPr>
            <a:endParaRPr lang="en-US" sz="2000" dirty="0" smtClean="0"/>
          </a:p>
          <a:p>
            <a:pPr>
              <a:buFont typeface="Monotype Sorts"/>
              <a:buNone/>
            </a:pPr>
            <a:endParaRPr lang="en-US" sz="20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843102" y="2901972"/>
            <a:ext cx="4800600" cy="3598862"/>
            <a:chOff x="2073275" y="3259162"/>
            <a:chExt cx="4800600" cy="3598862"/>
          </a:xfrm>
        </p:grpSpPr>
        <p:pic>
          <p:nvPicPr>
            <p:cNvPr id="16" name="Picture 2" descr="C:\Documents and Settings\JP\Os meus documentos\1-Research\talks\2009-04-29_NIP_seminar-jamming\pics\NewSecOutageMap_BJ_R=0.000319489089652,P=2.0,pos(7.00,0.00)Pjam=10.png"/>
            <p:cNvPicPr>
              <a:picLocks noChangeAspect="1" noChangeArrowheads="1"/>
            </p:cNvPicPr>
            <p:nvPr/>
          </p:nvPicPr>
          <p:blipFill>
            <a:blip r:embed="rId4"/>
            <a:srcRect/>
            <a:stretch>
              <a:fillRect/>
            </a:stretch>
          </p:blipFill>
          <p:spPr bwMode="auto">
            <a:xfrm>
              <a:off x="2073275" y="3259162"/>
              <a:ext cx="4800600" cy="3598862"/>
            </a:xfrm>
            <a:prstGeom prst="rect">
              <a:avLst/>
            </a:prstGeom>
            <a:noFill/>
            <a:ln w="9525">
              <a:noFill/>
              <a:miter lim="800000"/>
              <a:headEnd/>
              <a:tailEnd/>
            </a:ln>
          </p:spPr>
        </p:pic>
        <p:sp>
          <p:nvSpPr>
            <p:cNvPr id="17" name="Rectângulo 8"/>
            <p:cNvSpPr>
              <a:spLocks noChangeArrowheads="1"/>
            </p:cNvSpPr>
            <p:nvPr/>
          </p:nvSpPr>
          <p:spPr bwMode="auto">
            <a:xfrm>
              <a:off x="3214678" y="3286124"/>
              <a:ext cx="2357438" cy="169862"/>
            </a:xfrm>
            <a:prstGeom prst="rect">
              <a:avLst/>
            </a:prstGeom>
            <a:solidFill>
              <a:schemeClr val="bg1"/>
            </a:solidFill>
            <a:ln w="9525" algn="ctr">
              <a:noFill/>
              <a:round/>
              <a:headEnd/>
              <a:tailEnd/>
            </a:ln>
          </p:spPr>
          <p:txBody>
            <a:bodyPr anchor="ctr">
              <a:spAutoFit/>
            </a:bodyPr>
            <a:lstStyle/>
            <a:p>
              <a:endParaRPr lang="en-US"/>
            </a:p>
          </p:txBody>
        </p:sp>
      </p:grpSp>
      <p:sp>
        <p:nvSpPr>
          <p:cNvPr id="9218" name="Título 5"/>
          <p:cNvSpPr>
            <a:spLocks noGrp="1"/>
          </p:cNvSpPr>
          <p:nvPr>
            <p:ph type="title"/>
          </p:nvPr>
        </p:nvSpPr>
        <p:spPr/>
        <p:txBody>
          <a:bodyPr/>
          <a:lstStyle/>
          <a:p>
            <a:r>
              <a:rPr lang="en-US" dirty="0" smtClean="0"/>
              <a:t>Results – Methodology</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sp>
        <p:nvSpPr>
          <p:cNvPr id="9" name="Marcador de Posição de Conteúdo 6"/>
          <p:cNvSpPr>
            <a:spLocks noGrp="1"/>
          </p:cNvSpPr>
          <p:nvPr>
            <p:ph idx="1"/>
          </p:nvPr>
        </p:nvSpPr>
        <p:spPr>
          <a:xfrm>
            <a:off x="714375" y="1209675"/>
            <a:ext cx="7896225" cy="4581525"/>
          </a:xfrm>
        </p:spPr>
        <p:txBody>
          <a:bodyPr/>
          <a:lstStyle/>
          <a:p>
            <a:pPr>
              <a:buFontTx/>
              <a:buChar char="-"/>
            </a:pPr>
            <a:r>
              <a:rPr lang="en-US" sz="2000" dirty="0" smtClean="0">
                <a:solidFill>
                  <a:schemeClr val="accent2"/>
                </a:solidFill>
              </a:rPr>
              <a:t>Source and receiver </a:t>
            </a:r>
            <a:r>
              <a:rPr lang="en-US" sz="2000" dirty="0" smtClean="0"/>
              <a:t>with </a:t>
            </a:r>
            <a:r>
              <a:rPr lang="en-US" sz="2000" dirty="0" smtClean="0">
                <a:solidFill>
                  <a:schemeClr val="accent2"/>
                </a:solidFill>
              </a:rPr>
              <a:t>fixed location and power</a:t>
            </a:r>
          </a:p>
          <a:p>
            <a:pPr>
              <a:buFontTx/>
              <a:buChar char="-"/>
            </a:pPr>
            <a:r>
              <a:rPr lang="en-US" sz="2000" dirty="0" smtClean="0">
                <a:solidFill>
                  <a:schemeClr val="accent2"/>
                </a:solidFill>
              </a:rPr>
              <a:t>Desired</a:t>
            </a:r>
            <a:r>
              <a:rPr lang="en-US" sz="2000" dirty="0" smtClean="0"/>
              <a:t> secure communication </a:t>
            </a:r>
            <a:r>
              <a:rPr lang="en-US" sz="2000" dirty="0" smtClean="0">
                <a:solidFill>
                  <a:schemeClr val="accent2"/>
                </a:solidFill>
              </a:rPr>
              <a:t>rate</a:t>
            </a:r>
            <a:r>
              <a:rPr lang="en-US" sz="2000" dirty="0" smtClean="0"/>
              <a:t>: </a:t>
            </a:r>
          </a:p>
          <a:p>
            <a:pPr>
              <a:buFontTx/>
              <a:buChar char="-"/>
            </a:pPr>
            <a:r>
              <a:rPr lang="en-US" sz="2000" dirty="0" smtClean="0">
                <a:solidFill>
                  <a:schemeClr val="accent2"/>
                </a:solidFill>
              </a:rPr>
              <a:t>Jammer</a:t>
            </a:r>
            <a:r>
              <a:rPr lang="en-US" sz="2000" dirty="0" smtClean="0"/>
              <a:t> transmit </a:t>
            </a:r>
            <a:r>
              <a:rPr lang="en-US" sz="2000" dirty="0" smtClean="0">
                <a:solidFill>
                  <a:schemeClr val="accent2"/>
                </a:solidFill>
              </a:rPr>
              <a:t>power</a:t>
            </a:r>
            <a:r>
              <a:rPr lang="en-US" sz="2000" dirty="0" smtClean="0"/>
              <a:t>:</a:t>
            </a:r>
          </a:p>
          <a:p>
            <a:pPr>
              <a:buFontTx/>
              <a:buChar char="-"/>
            </a:pPr>
            <a:r>
              <a:rPr lang="en-US" sz="2000" dirty="0" smtClean="0">
                <a:solidFill>
                  <a:schemeClr val="accent2"/>
                </a:solidFill>
              </a:rPr>
              <a:t>Sampling</a:t>
            </a:r>
            <a:r>
              <a:rPr lang="en-US" sz="2000" dirty="0" smtClean="0"/>
              <a:t> of location of jammer</a:t>
            </a:r>
          </a:p>
        </p:txBody>
      </p:sp>
      <p:graphicFrame>
        <p:nvGraphicFramePr>
          <p:cNvPr id="75779" name="Object 4"/>
          <p:cNvGraphicFramePr>
            <a:graphicFrameLocks noChangeAspect="1"/>
          </p:cNvGraphicFramePr>
          <p:nvPr/>
        </p:nvGraphicFramePr>
        <p:xfrm>
          <a:off x="4071934" y="2033581"/>
          <a:ext cx="1957388" cy="395287"/>
        </p:xfrm>
        <a:graphic>
          <a:graphicData uri="http://schemas.openxmlformats.org/presentationml/2006/ole">
            <p:oleObj spid="_x0000_s75779" name="Equação" r:id="rId5" imgW="1193760" imgH="241200" progId="Equation.3">
              <p:embed/>
            </p:oleObj>
          </a:graphicData>
        </a:graphic>
      </p:graphicFrame>
      <p:graphicFrame>
        <p:nvGraphicFramePr>
          <p:cNvPr id="75782" name="Object 2"/>
          <p:cNvGraphicFramePr>
            <a:graphicFrameLocks noChangeAspect="1"/>
          </p:cNvGraphicFramePr>
          <p:nvPr/>
        </p:nvGraphicFramePr>
        <p:xfrm>
          <a:off x="5338783" y="1676391"/>
          <a:ext cx="2162175" cy="395288"/>
        </p:xfrm>
        <a:graphic>
          <a:graphicData uri="http://schemas.openxmlformats.org/presentationml/2006/ole">
            <p:oleObj spid="_x0000_s75782" name="Equação" r:id="rId6" imgW="1726920" imgH="31572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Optimal Coverage Results – Blunt Jamming</a:t>
            </a:r>
          </a:p>
        </p:txBody>
      </p:sp>
      <p:sp>
        <p:nvSpPr>
          <p:cNvPr id="9219" name="Marcador de Posição de Conteúdo 6"/>
          <p:cNvSpPr>
            <a:spLocks noGrp="1"/>
          </p:cNvSpPr>
          <p:nvPr>
            <p:ph idx="1"/>
          </p:nvPr>
        </p:nvSpPr>
        <p:spPr>
          <a:xfrm>
            <a:off x="6105564" y="1209675"/>
            <a:ext cx="2681278" cy="4581525"/>
          </a:xfrm>
        </p:spPr>
        <p:txBody>
          <a:bodyPr/>
          <a:lstStyle/>
          <a:p>
            <a:pPr>
              <a:buNone/>
            </a:pPr>
            <a:r>
              <a:rPr lang="en-US" sz="2000" dirty="0" smtClean="0"/>
              <a:t>Characteristics:</a:t>
            </a:r>
          </a:p>
          <a:p>
            <a:pPr>
              <a:buFontTx/>
              <a:buChar char="-"/>
            </a:pPr>
            <a:r>
              <a:rPr lang="en-US" sz="2000" dirty="0" smtClean="0"/>
              <a:t>Locations far from receiver</a:t>
            </a:r>
          </a:p>
          <a:p>
            <a:pPr>
              <a:buFontTx/>
              <a:buChar char="-"/>
            </a:pPr>
            <a:r>
              <a:rPr lang="en-US" sz="2000" dirty="0" smtClean="0"/>
              <a:t>Low transmit power by the jammer (10</a:t>
            </a:r>
            <a:r>
              <a:rPr lang="en-US" sz="2000" baseline="30000" dirty="0" smtClean="0"/>
              <a:t>-2</a:t>
            </a:r>
            <a:r>
              <a:rPr lang="en-US" sz="2000" dirty="0" smtClean="0"/>
              <a:t>W)</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8" name="Imagem 7" descr="coverage_above180.eps"/>
          <p:cNvPicPr>
            <a:picLocks noChangeAspect="1"/>
          </p:cNvPicPr>
          <p:nvPr/>
        </p:nvPicPr>
        <p:blipFill>
          <a:blip r:embed="rId3"/>
          <a:stretch>
            <a:fillRect/>
          </a:stretch>
        </p:blipFill>
        <p:spPr>
          <a:xfrm>
            <a:off x="-32" y="1071546"/>
            <a:ext cx="6143668" cy="487822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Optimal Coverage Results – Comparison of Strategies</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8" name="Imagem 7" descr="coverage_above180.eps"/>
          <p:cNvPicPr>
            <a:picLocks noChangeAspect="1"/>
          </p:cNvPicPr>
          <p:nvPr/>
        </p:nvPicPr>
        <p:blipFill>
          <a:blip r:embed="rId4"/>
          <a:stretch>
            <a:fillRect/>
          </a:stretch>
        </p:blipFill>
        <p:spPr>
          <a:xfrm>
            <a:off x="-32" y="1206784"/>
            <a:ext cx="6143668" cy="4607750"/>
          </a:xfrm>
          <a:prstGeom prst="rect">
            <a:avLst/>
          </a:prstGeom>
        </p:spPr>
      </p:pic>
      <p:sp>
        <p:nvSpPr>
          <p:cNvPr id="9" name="Marcador de Posição de Conteúdo 6"/>
          <p:cNvSpPr>
            <a:spLocks noGrp="1"/>
          </p:cNvSpPr>
          <p:nvPr>
            <p:ph idx="1"/>
          </p:nvPr>
        </p:nvSpPr>
        <p:spPr>
          <a:xfrm>
            <a:off x="6105564" y="1209675"/>
            <a:ext cx="2824154" cy="4581525"/>
          </a:xfrm>
        </p:spPr>
        <p:txBody>
          <a:bodyPr/>
          <a:lstStyle/>
          <a:p>
            <a:pPr>
              <a:buNone/>
            </a:pPr>
            <a:r>
              <a:rPr lang="en-US" sz="2000" dirty="0" smtClean="0"/>
              <a:t>Highlights:</a:t>
            </a:r>
          </a:p>
          <a:p>
            <a:pPr>
              <a:buFontTx/>
              <a:buChar char="-"/>
            </a:pPr>
            <a:r>
              <a:rPr lang="en-US" sz="2000" dirty="0" smtClean="0"/>
              <a:t>Negligible gains in terms of</a:t>
            </a:r>
          </a:p>
          <a:p>
            <a:pPr>
              <a:buFontTx/>
              <a:buChar char="-"/>
            </a:pPr>
            <a:r>
              <a:rPr lang="en-US" sz="2000" dirty="0" smtClean="0"/>
              <a:t>Coverage-efficiency tradeoff</a:t>
            </a:r>
          </a:p>
          <a:p>
            <a:pPr>
              <a:buFontTx/>
              <a:buChar char="-"/>
            </a:pPr>
            <a:endParaRPr lang="en-US" sz="2000" dirty="0" smtClean="0"/>
          </a:p>
        </p:txBody>
      </p:sp>
      <p:graphicFrame>
        <p:nvGraphicFramePr>
          <p:cNvPr id="76802" name="Object 2"/>
          <p:cNvGraphicFramePr>
            <a:graphicFrameLocks noChangeAspect="1"/>
          </p:cNvGraphicFramePr>
          <p:nvPr/>
        </p:nvGraphicFramePr>
        <p:xfrm>
          <a:off x="7572396" y="1952618"/>
          <a:ext cx="608012" cy="404812"/>
        </p:xfrm>
        <a:graphic>
          <a:graphicData uri="http://schemas.openxmlformats.org/presentationml/2006/ole">
            <p:oleObj spid="_x0000_s76802" name="Equação" r:id="rId5" imgW="342720" imgH="228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Optimal Efficiency Results – Blunt Jamming</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8" name="Imagem 7" descr="coverage_above180.eps"/>
          <p:cNvPicPr>
            <a:picLocks noChangeAspect="1"/>
          </p:cNvPicPr>
          <p:nvPr/>
        </p:nvPicPr>
        <p:blipFill>
          <a:blip r:embed="rId3"/>
          <a:stretch>
            <a:fillRect/>
          </a:stretch>
        </p:blipFill>
        <p:spPr>
          <a:xfrm>
            <a:off x="-32" y="1076376"/>
            <a:ext cx="6143668" cy="4868566"/>
          </a:xfrm>
          <a:prstGeom prst="rect">
            <a:avLst/>
          </a:prstGeom>
        </p:spPr>
      </p:pic>
      <p:sp>
        <p:nvSpPr>
          <p:cNvPr id="9" name="Marcador de Posição de Conteúdo 6"/>
          <p:cNvSpPr txBox="1">
            <a:spLocks/>
          </p:cNvSpPr>
          <p:nvPr/>
        </p:nvSpPr>
        <p:spPr bwMode="auto">
          <a:xfrm>
            <a:off x="6105564" y="1209675"/>
            <a:ext cx="2681278" cy="458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ct val="20000"/>
              </a:spcBef>
              <a:spcAft>
                <a:spcPct val="0"/>
              </a:spcAft>
              <a:buClr>
                <a:srgbClr val="FF7015"/>
              </a:buClr>
              <a:buSzPct val="110000"/>
              <a:buFont typeface="Monotype Sorts"/>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Characteristics:</a:t>
            </a:r>
          </a:p>
          <a:p>
            <a:pPr marL="342900" marR="0" lvl="0" indent="-342900" algn="l" defTabSz="914400" rtl="0" eaLnBrk="0" fontAlgn="base" latinLnBrk="0" hangingPunct="0">
              <a:lnSpc>
                <a:spcPct val="110000"/>
              </a:lnSpc>
              <a:spcBef>
                <a:spcPct val="20000"/>
              </a:spcBef>
              <a:spcAft>
                <a:spcPct val="0"/>
              </a:spcAft>
              <a:buClr>
                <a:srgbClr val="FF7015"/>
              </a:buClr>
              <a:buSzPct val="11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Locations closer to the source</a:t>
            </a:r>
          </a:p>
          <a:p>
            <a:pPr marL="342900" marR="0" lvl="0" indent="-342900" algn="l" defTabSz="914400" rtl="0" eaLnBrk="0" fontAlgn="base" latinLnBrk="0" hangingPunct="0">
              <a:lnSpc>
                <a:spcPct val="110000"/>
              </a:lnSpc>
              <a:spcBef>
                <a:spcPct val="20000"/>
              </a:spcBef>
              <a:spcAft>
                <a:spcPct val="0"/>
              </a:spcAft>
              <a:buClr>
                <a:srgbClr val="FF7015"/>
              </a:buClr>
              <a:buSzPct val="110000"/>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Higher transmit power by the jammer (10W)</a:t>
            </a:r>
          </a:p>
          <a:p>
            <a:pPr marL="342900" marR="0" lvl="0" indent="-342900" algn="l" defTabSz="914400" rtl="0" eaLnBrk="0" fontAlgn="base" latinLnBrk="0" hangingPunct="0">
              <a:lnSpc>
                <a:spcPct val="110000"/>
              </a:lnSpc>
              <a:spcBef>
                <a:spcPct val="20000"/>
              </a:spcBef>
              <a:spcAft>
                <a:spcPct val="0"/>
              </a:spcAft>
              <a:buClr>
                <a:srgbClr val="FF7015"/>
              </a:buClr>
              <a:buSzPct val="110000"/>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Optimal Efficiency Results – Comparison of Strategies</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8" name="Imagem 7" descr="coverage_above180.eps"/>
          <p:cNvPicPr>
            <a:picLocks noChangeAspect="1"/>
          </p:cNvPicPr>
          <p:nvPr/>
        </p:nvPicPr>
        <p:blipFill>
          <a:blip r:embed="rId4"/>
          <a:stretch>
            <a:fillRect/>
          </a:stretch>
        </p:blipFill>
        <p:spPr>
          <a:xfrm>
            <a:off x="103847" y="1206784"/>
            <a:ext cx="5935909" cy="4607750"/>
          </a:xfrm>
          <a:prstGeom prst="rect">
            <a:avLst/>
          </a:prstGeom>
        </p:spPr>
      </p:pic>
      <p:sp>
        <p:nvSpPr>
          <p:cNvPr id="9" name="Marcador de Posição de Conteúdo 6"/>
          <p:cNvSpPr>
            <a:spLocks noGrp="1"/>
          </p:cNvSpPr>
          <p:nvPr>
            <p:ph idx="1"/>
          </p:nvPr>
        </p:nvSpPr>
        <p:spPr>
          <a:xfrm>
            <a:off x="6105564" y="1209675"/>
            <a:ext cx="2824154" cy="4581525"/>
          </a:xfrm>
        </p:spPr>
        <p:txBody>
          <a:bodyPr/>
          <a:lstStyle/>
          <a:p>
            <a:pPr>
              <a:buNone/>
            </a:pPr>
            <a:r>
              <a:rPr lang="en-US" sz="2000" dirty="0" smtClean="0"/>
              <a:t>Highlights:</a:t>
            </a:r>
          </a:p>
          <a:p>
            <a:pPr>
              <a:buFontTx/>
              <a:buChar char="-"/>
            </a:pPr>
            <a:r>
              <a:rPr lang="en-US" sz="2000" dirty="0" smtClean="0"/>
              <a:t>Relevant gains in terms of</a:t>
            </a:r>
          </a:p>
          <a:p>
            <a:pPr>
              <a:buFontTx/>
              <a:buChar char="-"/>
            </a:pPr>
            <a:r>
              <a:rPr lang="en-US" sz="2000" dirty="0" smtClean="0"/>
              <a:t>Still shows the coverage-efficiency tradeoff</a:t>
            </a:r>
          </a:p>
          <a:p>
            <a:pPr>
              <a:buFontTx/>
              <a:buChar char="-"/>
            </a:pPr>
            <a:endParaRPr lang="en-US" sz="2000" dirty="0" smtClean="0"/>
          </a:p>
        </p:txBody>
      </p:sp>
      <p:graphicFrame>
        <p:nvGraphicFramePr>
          <p:cNvPr id="77826" name="Object 2"/>
          <p:cNvGraphicFramePr>
            <a:graphicFrameLocks noChangeAspect="1"/>
          </p:cNvGraphicFramePr>
          <p:nvPr/>
        </p:nvGraphicFramePr>
        <p:xfrm>
          <a:off x="7535887" y="1952617"/>
          <a:ext cx="608013" cy="404813"/>
        </p:xfrm>
        <a:graphic>
          <a:graphicData uri="http://schemas.openxmlformats.org/presentationml/2006/ole">
            <p:oleObj spid="_x0000_s77826" name="Equação" r:id="rId5" imgW="342720" imgH="2286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Final Remarks</a:t>
            </a:r>
          </a:p>
        </p:txBody>
      </p:sp>
      <p:sp>
        <p:nvSpPr>
          <p:cNvPr id="9219" name="Marcador de Posição de Conteúdo 6"/>
          <p:cNvSpPr>
            <a:spLocks noGrp="1"/>
          </p:cNvSpPr>
          <p:nvPr>
            <p:ph idx="1"/>
          </p:nvPr>
        </p:nvSpPr>
        <p:spPr>
          <a:xfrm>
            <a:off x="714375" y="1209675"/>
            <a:ext cx="7896225" cy="4581525"/>
          </a:xfrm>
        </p:spPr>
        <p:txBody>
          <a:bodyPr/>
          <a:lstStyle/>
          <a:p>
            <a:pPr>
              <a:buNone/>
            </a:pPr>
            <a:r>
              <a:rPr lang="en-US" sz="2000" dirty="0" smtClean="0"/>
              <a:t>Our work:</a:t>
            </a:r>
          </a:p>
          <a:p>
            <a:pPr>
              <a:buFontTx/>
              <a:buChar char="-"/>
            </a:pPr>
            <a:r>
              <a:rPr lang="en-US" sz="2000" dirty="0" smtClean="0">
                <a:solidFill>
                  <a:schemeClr val="accent2"/>
                </a:solidFill>
              </a:rPr>
              <a:t>Secrecy outage with jamming metrics: coverage and efficiency</a:t>
            </a:r>
          </a:p>
          <a:p>
            <a:pPr>
              <a:buFontTx/>
              <a:buChar char="-"/>
            </a:pPr>
            <a:r>
              <a:rPr lang="en-US" sz="2000" dirty="0" smtClean="0"/>
              <a:t>Jamming </a:t>
            </a:r>
            <a:r>
              <a:rPr lang="en-US" sz="2000" dirty="0" smtClean="0">
                <a:solidFill>
                  <a:schemeClr val="accent2"/>
                </a:solidFill>
              </a:rPr>
              <a:t>strategies</a:t>
            </a:r>
            <a:r>
              <a:rPr lang="en-US" sz="2000" dirty="0" smtClean="0"/>
              <a:t> based on </a:t>
            </a:r>
            <a:r>
              <a:rPr lang="en-US" sz="2000" dirty="0" smtClean="0">
                <a:solidFill>
                  <a:schemeClr val="accent2"/>
                </a:solidFill>
              </a:rPr>
              <a:t>different levels of channel state information</a:t>
            </a:r>
            <a:endParaRPr lang="en-US" sz="2000" dirty="0" smtClean="0"/>
          </a:p>
          <a:p>
            <a:pPr>
              <a:buFont typeface="Monotype Sorts"/>
              <a:buNone/>
            </a:pPr>
            <a:r>
              <a:rPr lang="en-US" sz="2000" dirty="0" smtClean="0"/>
              <a:t>Conclusions:</a:t>
            </a:r>
            <a:endParaRPr lang="en-US" sz="2000" dirty="0" smtClean="0">
              <a:solidFill>
                <a:srgbClr val="FF0000"/>
              </a:solidFill>
            </a:endParaRPr>
          </a:p>
          <a:p>
            <a:pPr>
              <a:buFontTx/>
              <a:buChar char="-"/>
            </a:pPr>
            <a:r>
              <a:rPr lang="en-US" sz="2000" dirty="0" smtClean="0">
                <a:solidFill>
                  <a:srgbClr val="FF0000"/>
                </a:solidFill>
              </a:rPr>
              <a:t>Low </a:t>
            </a:r>
            <a:r>
              <a:rPr lang="en-US" sz="2000" dirty="0" smtClean="0"/>
              <a:t>transmit</a:t>
            </a:r>
            <a:r>
              <a:rPr lang="en-US" sz="2000" dirty="0" smtClean="0">
                <a:solidFill>
                  <a:srgbClr val="FF0000"/>
                </a:solidFill>
              </a:rPr>
              <a:t> power </a:t>
            </a:r>
            <a:r>
              <a:rPr lang="en-US" sz="2000" dirty="0" smtClean="0"/>
              <a:t>yields</a:t>
            </a:r>
            <a:r>
              <a:rPr lang="en-US" sz="2000" dirty="0" smtClean="0">
                <a:solidFill>
                  <a:srgbClr val="FF0000"/>
                </a:solidFill>
              </a:rPr>
              <a:t> </a:t>
            </a:r>
            <a:r>
              <a:rPr lang="en-US" sz="2000" dirty="0" smtClean="0"/>
              <a:t>negligible</a:t>
            </a:r>
            <a:r>
              <a:rPr lang="en-US" sz="2000" dirty="0" smtClean="0">
                <a:solidFill>
                  <a:srgbClr val="FF0000"/>
                </a:solidFill>
              </a:rPr>
              <a:t> </a:t>
            </a:r>
            <a:r>
              <a:rPr lang="en-US" sz="2000" dirty="0" smtClean="0"/>
              <a:t>security</a:t>
            </a:r>
            <a:r>
              <a:rPr lang="en-US" sz="2000" dirty="0" smtClean="0">
                <a:solidFill>
                  <a:srgbClr val="FF0000"/>
                </a:solidFill>
              </a:rPr>
              <a:t> </a:t>
            </a:r>
            <a:r>
              <a:rPr lang="en-US" sz="2000" dirty="0" smtClean="0"/>
              <a:t>gains</a:t>
            </a:r>
          </a:p>
          <a:p>
            <a:pPr>
              <a:buFontTx/>
              <a:buChar char="-"/>
            </a:pPr>
            <a:r>
              <a:rPr lang="en-US" sz="2000" dirty="0" smtClean="0">
                <a:solidFill>
                  <a:srgbClr val="FF0000"/>
                </a:solidFill>
              </a:rPr>
              <a:t>High </a:t>
            </a:r>
            <a:r>
              <a:rPr lang="en-US" sz="2000" dirty="0" smtClean="0"/>
              <a:t>transmit</a:t>
            </a:r>
            <a:r>
              <a:rPr lang="en-US" sz="2000" dirty="0" smtClean="0">
                <a:solidFill>
                  <a:srgbClr val="FF0000"/>
                </a:solidFill>
              </a:rPr>
              <a:t> power </a:t>
            </a:r>
            <a:r>
              <a:rPr lang="en-US" sz="2000" dirty="0" smtClean="0"/>
              <a:t>brings security benefits if harmful interference is kept under control.</a:t>
            </a:r>
          </a:p>
          <a:p>
            <a:pPr>
              <a:buFontTx/>
              <a:buChar char="-"/>
            </a:pPr>
            <a:r>
              <a:rPr lang="en-US" sz="2000" dirty="0" smtClean="0">
                <a:solidFill>
                  <a:srgbClr val="FF0000"/>
                </a:solidFill>
              </a:rPr>
              <a:t>Jammer  close to receiver: </a:t>
            </a:r>
            <a:r>
              <a:rPr lang="en-US" sz="2000" dirty="0" smtClean="0"/>
              <a:t>channel state information is required </a:t>
            </a:r>
          </a:p>
          <a:p>
            <a:pPr>
              <a:buFontTx/>
              <a:buChar char="-"/>
            </a:pPr>
            <a:r>
              <a:rPr lang="en-US" sz="2000" dirty="0" smtClean="0">
                <a:solidFill>
                  <a:srgbClr val="FF0000"/>
                </a:solidFill>
              </a:rPr>
              <a:t>Coverage-efficiency tradeoff</a:t>
            </a:r>
            <a:r>
              <a:rPr lang="en-US" sz="2000" dirty="0" smtClean="0"/>
              <a:t>: none of the analyzed strategies is able to provide both coverage and efficiency, therefore more jammers are needed.</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Multiple Jammers</a:t>
            </a:r>
          </a:p>
        </p:txBody>
      </p:sp>
      <p:pic>
        <p:nvPicPr>
          <p:cNvPr id="6" name="Marcador de Posição de Conteúdo 5" descr="OptCov2BJ_SecOutageMap_BJ_R=0.000319489089652,P=2.0,pos(8.00,3.50)Pjam=[ 6.004  6.67 ].png"/>
          <p:cNvPicPr>
            <a:picLocks noGrp="1" noChangeAspect="1"/>
          </p:cNvPicPr>
          <p:nvPr>
            <p:ph idx="1"/>
          </p:nvPr>
        </p:nvPicPr>
        <p:blipFill>
          <a:blip r:embed="rId3"/>
          <a:stretch>
            <a:fillRect/>
          </a:stretch>
        </p:blipFill>
        <p:spPr>
          <a:xfrm>
            <a:off x="-571536" y="1593578"/>
            <a:ext cx="5400000" cy="4050000"/>
          </a:xfrm>
        </p:spPr>
      </p:pic>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7" name="Imagem 6" descr="OptEff2BJ_SecOutageMap_BJ_R=0.000319489089652,P=2.0,pos(0.00,3.50)Pjam=10.png"/>
          <p:cNvPicPr>
            <a:picLocks noChangeAspect="1"/>
          </p:cNvPicPr>
          <p:nvPr/>
        </p:nvPicPr>
        <p:blipFill>
          <a:blip r:embed="rId4"/>
          <a:stretch>
            <a:fillRect/>
          </a:stretch>
        </p:blipFill>
        <p:spPr>
          <a:xfrm>
            <a:off x="4143372" y="1593578"/>
            <a:ext cx="5400000" cy="40500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21" descr="jamming_scene.png"/>
          <p:cNvPicPr>
            <a:picLocks noChangeAspect="1"/>
          </p:cNvPicPr>
          <p:nvPr/>
        </p:nvPicPr>
        <p:blipFill>
          <a:blip r:embed="rId4"/>
          <a:stretch>
            <a:fillRect/>
          </a:stretch>
        </p:blipFill>
        <p:spPr>
          <a:xfrm>
            <a:off x="3714744" y="285728"/>
            <a:ext cx="4591063" cy="4505322"/>
          </a:xfrm>
          <a:prstGeom prst="rect">
            <a:avLst/>
          </a:prstGeom>
        </p:spPr>
      </p:pic>
      <p:sp>
        <p:nvSpPr>
          <p:cNvPr id="9218" name="Título 5"/>
          <p:cNvSpPr>
            <a:spLocks noGrp="1"/>
          </p:cNvSpPr>
          <p:nvPr>
            <p:ph type="title"/>
          </p:nvPr>
        </p:nvSpPr>
        <p:spPr/>
        <p:txBody>
          <a:bodyPr/>
          <a:lstStyle/>
          <a:p>
            <a:r>
              <a:rPr lang="en-US" smtClean="0"/>
              <a:t>Scenario</a:t>
            </a:r>
            <a:endParaRPr lang="en-US" dirty="0" smtClean="0"/>
          </a:p>
        </p:txBody>
      </p:sp>
      <p:sp>
        <p:nvSpPr>
          <p:cNvPr id="9236" name="Marcador de Posição do Rodapé 21"/>
          <p:cNvSpPr>
            <a:spLocks noGrp="1"/>
          </p:cNvSpPr>
          <p:nvPr>
            <p:ph type="ftr" sz="quarter" idx="10"/>
          </p:nvPr>
        </p:nvSpPr>
        <p:spPr>
          <a:xfrm>
            <a:off x="1428728" y="6286500"/>
            <a:ext cx="2332038" cy="304800"/>
          </a:xfrm>
        </p:spPr>
        <p:txBody>
          <a:bodyPr/>
          <a:lstStyle/>
          <a:p>
            <a:r>
              <a:rPr lang="en-US" smtClean="0"/>
              <a:t>Friendly Jamming for Wireless Secrecy</a:t>
            </a:r>
            <a:endParaRPr lang="en-US" dirty="0"/>
          </a:p>
        </p:txBody>
      </p:sp>
      <p:sp>
        <p:nvSpPr>
          <p:cNvPr id="9235" name="Marcador de Posição da Data 20"/>
          <p:cNvSpPr>
            <a:spLocks noGrp="1"/>
          </p:cNvSpPr>
          <p:nvPr>
            <p:ph type="dt" sz="quarter" idx="11"/>
          </p:nvPr>
        </p:nvSpPr>
        <p:spPr/>
        <p:txBody>
          <a:bodyPr/>
          <a:lstStyle/>
          <a:p>
            <a:r>
              <a:rPr lang="pt-PT" smtClean="0"/>
              <a:t>IT Workshop</a:t>
            </a:r>
            <a:endParaRPr lang="en-US" dirty="0"/>
          </a:p>
        </p:txBody>
      </p:sp>
      <p:graphicFrame>
        <p:nvGraphicFramePr>
          <p:cNvPr id="90113" name="Object 1"/>
          <p:cNvGraphicFramePr>
            <a:graphicFrameLocks noChangeAspect="1"/>
          </p:cNvGraphicFramePr>
          <p:nvPr/>
        </p:nvGraphicFramePr>
        <p:xfrm>
          <a:off x="1000100" y="5072074"/>
          <a:ext cx="7472363" cy="500063"/>
        </p:xfrm>
        <a:graphic>
          <a:graphicData uri="http://schemas.openxmlformats.org/presentationml/2006/ole">
            <p:oleObj spid="_x0000_s90113" name="Equação" r:id="rId5" imgW="341604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4"/>
          <p:cNvGraphicFramePr>
            <a:graphicFrameLocks noChangeAspect="1"/>
          </p:cNvGraphicFramePr>
          <p:nvPr/>
        </p:nvGraphicFramePr>
        <p:xfrm>
          <a:off x="5545167" y="4375165"/>
          <a:ext cx="3170237" cy="1196975"/>
        </p:xfrm>
        <a:graphic>
          <a:graphicData uri="http://schemas.openxmlformats.org/presentationml/2006/ole">
            <p:oleObj spid="_x0000_s88069" name="Equação" r:id="rId4" imgW="1714320" imgH="647640" progId="Equation.3">
              <p:embed/>
            </p:oleObj>
          </a:graphicData>
        </a:graphic>
      </p:graphicFrame>
      <p:graphicFrame>
        <p:nvGraphicFramePr>
          <p:cNvPr id="88068" name="Object 4"/>
          <p:cNvGraphicFramePr>
            <a:graphicFrameLocks noChangeAspect="1"/>
          </p:cNvGraphicFramePr>
          <p:nvPr/>
        </p:nvGraphicFramePr>
        <p:xfrm>
          <a:off x="714348" y="1142984"/>
          <a:ext cx="7472363" cy="500063"/>
        </p:xfrm>
        <a:graphic>
          <a:graphicData uri="http://schemas.openxmlformats.org/presentationml/2006/ole">
            <p:oleObj spid="_x0000_s88068" name="Equação" r:id="rId5" imgW="3416040" imgH="228600" progId="Equation.3">
              <p:embed/>
            </p:oleObj>
          </a:graphicData>
        </a:graphic>
      </p:graphicFrame>
      <p:sp>
        <p:nvSpPr>
          <p:cNvPr id="9218" name="Título 5"/>
          <p:cNvSpPr>
            <a:spLocks noGrp="1"/>
          </p:cNvSpPr>
          <p:nvPr>
            <p:ph type="title"/>
          </p:nvPr>
        </p:nvSpPr>
        <p:spPr/>
        <p:txBody>
          <a:bodyPr/>
          <a:lstStyle/>
          <a:p>
            <a:r>
              <a:rPr lang="en-US" dirty="0" smtClean="0"/>
              <a:t>Secrecy Capacity</a:t>
            </a:r>
          </a:p>
        </p:txBody>
      </p:sp>
      <p:sp>
        <p:nvSpPr>
          <p:cNvPr id="9219" name="Marcador de Posição de Conteúdo 6"/>
          <p:cNvSpPr>
            <a:spLocks noGrp="1"/>
          </p:cNvSpPr>
          <p:nvPr>
            <p:ph idx="1"/>
          </p:nvPr>
        </p:nvSpPr>
        <p:spPr>
          <a:xfrm>
            <a:off x="714348" y="1142984"/>
            <a:ext cx="6500831" cy="4581525"/>
          </a:xfrm>
        </p:spPr>
        <p:txBody>
          <a:bodyPr/>
          <a:lstStyle/>
          <a:p>
            <a:pPr>
              <a:buFont typeface="Monotype Sorts"/>
              <a:buNone/>
            </a:pPr>
            <a:endParaRPr lang="en-US" sz="2000" dirty="0" smtClean="0"/>
          </a:p>
          <a:p>
            <a:pPr>
              <a:buFont typeface="Monotype Sorts"/>
              <a:buNone/>
            </a:pPr>
            <a:endParaRPr lang="en-US" sz="2000" dirty="0" smtClean="0"/>
          </a:p>
          <a:p>
            <a:pPr marL="0" indent="0">
              <a:buFont typeface="Monotype Sorts"/>
              <a:buNone/>
            </a:pPr>
            <a:r>
              <a:rPr lang="en-US" sz="2000" dirty="0" smtClean="0"/>
              <a:t>Two ways to increase the secrecy capacity:</a:t>
            </a:r>
          </a:p>
          <a:p>
            <a:pPr>
              <a:buFontTx/>
              <a:buChar char="-"/>
            </a:pPr>
            <a:r>
              <a:rPr lang="en-US" sz="2000" dirty="0" smtClean="0">
                <a:solidFill>
                  <a:schemeClr val="accent2"/>
                </a:solidFill>
              </a:rPr>
              <a:t>Increase</a:t>
            </a:r>
            <a:r>
              <a:rPr lang="en-US" sz="2000" dirty="0" smtClean="0"/>
              <a:t> the </a:t>
            </a:r>
            <a:r>
              <a:rPr lang="en-US" sz="2000" dirty="0" smtClean="0">
                <a:solidFill>
                  <a:schemeClr val="accent2"/>
                </a:solidFill>
              </a:rPr>
              <a:t>SINR</a:t>
            </a:r>
            <a:r>
              <a:rPr lang="en-US" sz="2000" dirty="0" smtClean="0"/>
              <a:t> of the legitimate </a:t>
            </a:r>
            <a:r>
              <a:rPr lang="en-US" sz="2000" dirty="0" smtClean="0">
                <a:solidFill>
                  <a:schemeClr val="accent2"/>
                </a:solidFill>
              </a:rPr>
              <a:t>receiver</a:t>
            </a:r>
          </a:p>
          <a:p>
            <a:pPr>
              <a:spcAft>
                <a:spcPts val="1200"/>
              </a:spcAft>
              <a:buFontTx/>
              <a:buChar char="-"/>
            </a:pPr>
            <a:r>
              <a:rPr lang="en-US" sz="2000" dirty="0" smtClean="0">
                <a:solidFill>
                  <a:schemeClr val="accent2"/>
                </a:solidFill>
              </a:rPr>
              <a:t>Reduce</a:t>
            </a:r>
            <a:r>
              <a:rPr lang="en-US" sz="2000" dirty="0" smtClean="0"/>
              <a:t> the </a:t>
            </a:r>
            <a:r>
              <a:rPr lang="en-US" sz="2000" dirty="0" smtClean="0">
                <a:solidFill>
                  <a:schemeClr val="accent2"/>
                </a:solidFill>
              </a:rPr>
              <a:t>SINR</a:t>
            </a:r>
            <a:r>
              <a:rPr lang="en-US" sz="2000" dirty="0" smtClean="0"/>
              <a:t> of the </a:t>
            </a:r>
            <a:r>
              <a:rPr lang="en-US" sz="2000" dirty="0" smtClean="0">
                <a:solidFill>
                  <a:schemeClr val="accent2"/>
                </a:solidFill>
              </a:rPr>
              <a:t>eavesdropper</a:t>
            </a:r>
          </a:p>
          <a:p>
            <a:pPr>
              <a:buNone/>
            </a:pPr>
            <a:r>
              <a:rPr lang="en-US" sz="2000" dirty="0" smtClean="0"/>
              <a:t>Design parameters:</a:t>
            </a:r>
          </a:p>
          <a:p>
            <a:pPr marL="800100" lvl="1" indent="-342900">
              <a:lnSpc>
                <a:spcPct val="110000"/>
              </a:lnSpc>
              <a:buClr>
                <a:srgbClr val="FF7015"/>
              </a:buClr>
              <a:buSzPct val="110000"/>
              <a:buFontTx/>
              <a:buChar char="-"/>
            </a:pPr>
            <a:r>
              <a:rPr lang="en-US" sz="2000" dirty="0" err="1" smtClean="0">
                <a:solidFill>
                  <a:schemeClr val="accent2"/>
                </a:solidFill>
              </a:rPr>
              <a:t>Tx</a:t>
            </a:r>
            <a:r>
              <a:rPr lang="en-US" sz="2000" dirty="0" smtClean="0">
                <a:solidFill>
                  <a:schemeClr val="accent2"/>
                </a:solidFill>
              </a:rPr>
              <a:t> Power </a:t>
            </a:r>
            <a:r>
              <a:rPr lang="en-US" sz="2000" dirty="0" smtClean="0"/>
              <a:t>of Jammer</a:t>
            </a:r>
          </a:p>
          <a:p>
            <a:pPr marL="800100" lvl="1" indent="-342900">
              <a:lnSpc>
                <a:spcPct val="110000"/>
              </a:lnSpc>
              <a:buClr>
                <a:srgbClr val="FF7015"/>
              </a:buClr>
              <a:buSzPct val="110000"/>
              <a:buFontTx/>
              <a:buChar char="-"/>
            </a:pPr>
            <a:r>
              <a:rPr lang="en-US" sz="2000" dirty="0" smtClean="0">
                <a:solidFill>
                  <a:schemeClr val="accent2"/>
                </a:solidFill>
              </a:rPr>
              <a:t>Location</a:t>
            </a:r>
            <a:r>
              <a:rPr lang="en-US" sz="2000" dirty="0" smtClean="0"/>
              <a:t> of the Jammer</a:t>
            </a:r>
          </a:p>
          <a:p>
            <a:pPr marL="800100" lvl="1" indent="-342900">
              <a:lnSpc>
                <a:spcPct val="110000"/>
              </a:lnSpc>
              <a:buClr>
                <a:srgbClr val="FF7015"/>
              </a:buClr>
              <a:buSzPct val="110000"/>
              <a:buFontTx/>
              <a:buChar char="-"/>
            </a:pPr>
            <a:r>
              <a:rPr lang="en-US" sz="2000" dirty="0" smtClean="0">
                <a:solidFill>
                  <a:schemeClr val="accent2"/>
                </a:solidFill>
              </a:rPr>
              <a:t>CSI </a:t>
            </a:r>
            <a:r>
              <a:rPr lang="en-US" sz="2000" dirty="0" smtClean="0"/>
              <a:t>(channel state information)</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grpSp>
        <p:nvGrpSpPr>
          <p:cNvPr id="20" name="Grupo 19"/>
          <p:cNvGrpSpPr/>
          <p:nvPr/>
        </p:nvGrpSpPr>
        <p:grpSpPr>
          <a:xfrm>
            <a:off x="7215206" y="3881770"/>
            <a:ext cx="1438214" cy="1646670"/>
            <a:chOff x="7215206" y="3881770"/>
            <a:chExt cx="1438214" cy="1646670"/>
          </a:xfrm>
        </p:grpSpPr>
        <p:sp>
          <p:nvSpPr>
            <p:cNvPr id="23" name="Rectângulo arredondado 22"/>
            <p:cNvSpPr/>
            <p:nvPr/>
          </p:nvSpPr>
          <p:spPr bwMode="auto">
            <a:xfrm>
              <a:off x="7715272" y="5000636"/>
              <a:ext cx="468562" cy="527804"/>
            </a:xfrm>
            <a:prstGeom prst="round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lang="en-US" sz="1000" dirty="0"/>
            </a:p>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cxnSp>
          <p:nvCxnSpPr>
            <p:cNvPr id="24" name="Conexão recta unidireccional 23"/>
            <p:cNvCxnSpPr>
              <a:stCxn id="25" idx="2"/>
              <a:endCxn id="23" idx="0"/>
            </p:cNvCxnSpPr>
            <p:nvPr/>
          </p:nvCxnSpPr>
          <p:spPr bwMode="auto">
            <a:xfrm rot="16200000" flipH="1">
              <a:off x="7513305" y="4564388"/>
              <a:ext cx="857256" cy="15240"/>
            </a:xfrm>
            <a:prstGeom prst="straightConnector1">
              <a:avLst/>
            </a:prstGeom>
            <a:noFill/>
            <a:ln w="15875" cap="flat" cmpd="sng" algn="ctr">
              <a:solidFill>
                <a:srgbClr val="FF0000"/>
              </a:solidFill>
              <a:prstDash val="solid"/>
              <a:round/>
              <a:headEnd type="none" w="med" len="med"/>
              <a:tailEnd type="arrow"/>
            </a:ln>
            <a:effectLst/>
          </p:spPr>
        </p:cxnSp>
        <p:sp>
          <p:nvSpPr>
            <p:cNvPr id="25" name="CaixaDeTexto 24"/>
            <p:cNvSpPr txBox="1"/>
            <p:nvPr/>
          </p:nvSpPr>
          <p:spPr>
            <a:xfrm>
              <a:off x="7215206" y="3881770"/>
              <a:ext cx="1438214" cy="261610"/>
            </a:xfrm>
            <a:prstGeom prst="rect">
              <a:avLst/>
            </a:prstGeom>
            <a:noFill/>
            <a:ln w="19050" cap="rnd">
              <a:solidFill>
                <a:srgbClr val="FF0000"/>
              </a:solidFill>
              <a:round/>
            </a:ln>
          </p:spPr>
          <p:txBody>
            <a:bodyPr wrap="none" rtlCol="0">
              <a:spAutoFit/>
            </a:bodyPr>
            <a:lstStyle/>
            <a:p>
              <a:r>
                <a:rPr lang="en-US" sz="1100" b="1" dirty="0" smtClean="0">
                  <a:solidFill>
                    <a:srgbClr val="FF0000"/>
                  </a:solidFill>
                </a:rPr>
                <a:t>Distance/Path loss</a:t>
              </a:r>
              <a:endParaRPr lang="en-US" sz="1100" b="1" dirty="0">
                <a:solidFill>
                  <a:srgbClr val="FF0000"/>
                </a:solidFill>
              </a:endParaRPr>
            </a:p>
          </p:txBody>
        </p:sp>
      </p:grpSp>
      <p:grpSp>
        <p:nvGrpSpPr>
          <p:cNvPr id="22" name="Grupo 21"/>
          <p:cNvGrpSpPr/>
          <p:nvPr/>
        </p:nvGrpSpPr>
        <p:grpSpPr>
          <a:xfrm>
            <a:off x="7446828" y="5000636"/>
            <a:ext cx="1625766" cy="1071543"/>
            <a:chOff x="7446828" y="5000636"/>
            <a:chExt cx="1625766" cy="1071543"/>
          </a:xfrm>
        </p:grpSpPr>
        <p:sp>
          <p:nvSpPr>
            <p:cNvPr id="27" name="Rectângulo arredondado 26"/>
            <p:cNvSpPr/>
            <p:nvPr/>
          </p:nvSpPr>
          <p:spPr bwMode="auto">
            <a:xfrm>
              <a:off x="8215338" y="5000636"/>
              <a:ext cx="428628" cy="518577"/>
            </a:xfrm>
            <a:prstGeom prst="roundRect">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lang="en-US" sz="1000" dirty="0"/>
            </a:p>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cxnSp>
          <p:nvCxnSpPr>
            <p:cNvPr id="28" name="Conexão recta unidireccional 27"/>
            <p:cNvCxnSpPr>
              <a:endCxn id="27" idx="2"/>
            </p:cNvCxnSpPr>
            <p:nvPr/>
          </p:nvCxnSpPr>
          <p:spPr bwMode="auto">
            <a:xfrm rot="5400000" flipH="1" flipV="1">
              <a:off x="8296032" y="5652834"/>
              <a:ext cx="267241" cy="1588"/>
            </a:xfrm>
            <a:prstGeom prst="straightConnector1">
              <a:avLst/>
            </a:prstGeom>
            <a:noFill/>
            <a:ln w="15875" cap="flat" cmpd="sng" algn="ctr">
              <a:solidFill>
                <a:srgbClr val="00B050"/>
              </a:solidFill>
              <a:prstDash val="solid"/>
              <a:round/>
              <a:headEnd type="none" w="med" len="med"/>
              <a:tailEnd type="arrow"/>
            </a:ln>
            <a:effectLst/>
          </p:spPr>
        </p:cxnSp>
        <p:sp>
          <p:nvSpPr>
            <p:cNvPr id="29" name="CaixaDeTexto 28"/>
            <p:cNvSpPr txBox="1"/>
            <p:nvPr/>
          </p:nvSpPr>
          <p:spPr>
            <a:xfrm>
              <a:off x="7446828" y="5810569"/>
              <a:ext cx="1625766" cy="261610"/>
            </a:xfrm>
            <a:prstGeom prst="rect">
              <a:avLst/>
            </a:prstGeom>
            <a:noFill/>
            <a:ln w="19050" cap="rnd">
              <a:solidFill>
                <a:srgbClr val="00B050"/>
              </a:solidFill>
              <a:round/>
            </a:ln>
          </p:spPr>
          <p:txBody>
            <a:bodyPr wrap="none" rtlCol="0">
              <a:spAutoFit/>
            </a:bodyPr>
            <a:lstStyle/>
            <a:p>
              <a:pPr algn="r"/>
              <a:r>
                <a:rPr lang="en-US" sz="1100" b="1" dirty="0" smtClean="0">
                  <a:solidFill>
                    <a:srgbClr val="00B050"/>
                  </a:solidFill>
                </a:rPr>
                <a:t>Rayleigh Fading Gain</a:t>
              </a:r>
              <a:endParaRPr lang="en-US" sz="1100" b="1" dirty="0">
                <a:solidFill>
                  <a:srgbClr val="00B050"/>
                </a:solidFill>
              </a:endParaRPr>
            </a:p>
          </p:txBody>
        </p:sp>
      </p:grpSp>
      <p:grpSp>
        <p:nvGrpSpPr>
          <p:cNvPr id="19" name="Grupo 18"/>
          <p:cNvGrpSpPr/>
          <p:nvPr/>
        </p:nvGrpSpPr>
        <p:grpSpPr>
          <a:xfrm>
            <a:off x="5786446" y="5000636"/>
            <a:ext cx="1857388" cy="1071570"/>
            <a:chOff x="5786446" y="5000636"/>
            <a:chExt cx="1857388" cy="1071570"/>
          </a:xfrm>
        </p:grpSpPr>
        <p:sp>
          <p:nvSpPr>
            <p:cNvPr id="40" name="Rectângulo arredondado 39"/>
            <p:cNvSpPr/>
            <p:nvPr/>
          </p:nvSpPr>
          <p:spPr bwMode="auto">
            <a:xfrm>
              <a:off x="7286612" y="5000636"/>
              <a:ext cx="357222" cy="509349"/>
            </a:xfrm>
            <a:prstGeom prst="roundRect">
              <a:avLst/>
            </a:prstGeom>
            <a:noFill/>
            <a:ln w="25400"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lang="en-US" sz="1000" dirty="0"/>
            </a:p>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cxnSp>
          <p:nvCxnSpPr>
            <p:cNvPr id="41" name="Conexão recta unidireccional 40"/>
            <p:cNvCxnSpPr>
              <a:stCxn id="42" idx="0"/>
            </p:cNvCxnSpPr>
            <p:nvPr/>
          </p:nvCxnSpPr>
          <p:spPr bwMode="auto">
            <a:xfrm rot="5400000" flipH="1" flipV="1">
              <a:off x="6736291" y="5260242"/>
              <a:ext cx="381332" cy="719377"/>
            </a:xfrm>
            <a:prstGeom prst="straightConnector1">
              <a:avLst/>
            </a:prstGeom>
            <a:noFill/>
            <a:ln w="15875" cap="flat" cmpd="sng" algn="ctr">
              <a:solidFill>
                <a:srgbClr val="0066FF"/>
              </a:solidFill>
              <a:prstDash val="solid"/>
              <a:round/>
              <a:headEnd type="none" w="med" len="med"/>
              <a:tailEnd type="arrow"/>
            </a:ln>
            <a:effectLst/>
          </p:spPr>
        </p:cxnSp>
        <p:sp>
          <p:nvSpPr>
            <p:cNvPr id="42" name="CaixaDeTexto 41"/>
            <p:cNvSpPr txBox="1"/>
            <p:nvPr/>
          </p:nvSpPr>
          <p:spPr>
            <a:xfrm>
              <a:off x="5786446" y="5810596"/>
              <a:ext cx="1561646" cy="261610"/>
            </a:xfrm>
            <a:prstGeom prst="rect">
              <a:avLst/>
            </a:prstGeom>
            <a:noFill/>
            <a:ln w="19050" cap="rnd">
              <a:solidFill>
                <a:srgbClr val="0066FF"/>
              </a:solidFill>
              <a:round/>
            </a:ln>
            <a:scene3d>
              <a:camera prst="orthographicFront"/>
              <a:lightRig rig="threePt" dir="t"/>
            </a:scene3d>
            <a:sp3d>
              <a:bevelT w="0" h="0"/>
            </a:sp3d>
          </p:spPr>
          <p:txBody>
            <a:bodyPr wrap="none" rtlCol="0">
              <a:spAutoFit/>
            </a:bodyPr>
            <a:lstStyle/>
            <a:p>
              <a:r>
                <a:rPr lang="en-US" sz="1100" b="1" dirty="0" err="1" smtClean="0">
                  <a:solidFill>
                    <a:srgbClr val="0066FF"/>
                  </a:solidFill>
                </a:rPr>
                <a:t>Tx</a:t>
              </a:r>
              <a:r>
                <a:rPr lang="en-US" sz="1100" b="1" dirty="0" smtClean="0">
                  <a:solidFill>
                    <a:srgbClr val="0066FF"/>
                  </a:solidFill>
                </a:rPr>
                <a:t> Power of Jammer</a:t>
              </a:r>
              <a:endParaRPr lang="en-US" sz="1100" b="1" dirty="0">
                <a:solidFill>
                  <a:srgbClr val="0066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fading"/>
          <p:cNvPicPr>
            <a:picLocks noChangeAspect="1" noChangeArrowheads="1"/>
          </p:cNvPicPr>
          <p:nvPr/>
        </p:nvPicPr>
        <p:blipFill>
          <a:blip r:embed="rId4"/>
          <a:stretch>
            <a:fillRect/>
          </a:stretch>
        </p:blipFill>
        <p:spPr bwMode="auto">
          <a:xfrm>
            <a:off x="142844" y="928670"/>
            <a:ext cx="4598821" cy="2857520"/>
          </a:xfrm>
          <a:prstGeom prst="rect">
            <a:avLst/>
          </a:prstGeom>
          <a:noFill/>
          <a:ln w="9525">
            <a:noFill/>
            <a:miter lim="800000"/>
            <a:headEnd/>
            <a:tailEnd/>
          </a:ln>
        </p:spPr>
      </p:pic>
      <p:sp>
        <p:nvSpPr>
          <p:cNvPr id="9218" name="Título 5"/>
          <p:cNvSpPr>
            <a:spLocks noGrp="1"/>
          </p:cNvSpPr>
          <p:nvPr>
            <p:ph type="title"/>
          </p:nvPr>
        </p:nvSpPr>
        <p:spPr/>
        <p:txBody>
          <a:bodyPr/>
          <a:lstStyle/>
          <a:p>
            <a:r>
              <a:rPr lang="en-US" dirty="0" smtClean="0"/>
              <a:t>Secrecy Outage Probability</a:t>
            </a:r>
          </a:p>
        </p:txBody>
      </p:sp>
      <p:sp>
        <p:nvSpPr>
          <p:cNvPr id="9219" name="Marcador de Posição de Conteúdo 6"/>
          <p:cNvSpPr>
            <a:spLocks noGrp="1"/>
          </p:cNvSpPr>
          <p:nvPr>
            <p:ph idx="1"/>
          </p:nvPr>
        </p:nvSpPr>
        <p:spPr>
          <a:xfrm>
            <a:off x="4714876" y="1209675"/>
            <a:ext cx="3895724" cy="3076581"/>
          </a:xfrm>
        </p:spPr>
        <p:txBody>
          <a:bodyPr/>
          <a:lstStyle/>
          <a:p>
            <a:pPr marL="180975" indent="-180975">
              <a:buFontTx/>
              <a:buChar char="-"/>
            </a:pPr>
            <a:r>
              <a:rPr lang="en-US" sz="2000" dirty="0" smtClean="0"/>
              <a:t>The capacity varies with the instantaneous SNRs</a:t>
            </a:r>
          </a:p>
          <a:p>
            <a:pPr marL="180975" indent="-180975">
              <a:buFontTx/>
              <a:buChar char="-"/>
            </a:pPr>
            <a:r>
              <a:rPr lang="en-US" sz="2000" dirty="0" smtClean="0"/>
              <a:t>Users agree on a target secrecy rate Rs:</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sp>
        <p:nvSpPr>
          <p:cNvPr id="7" name="TextBox 7"/>
          <p:cNvSpPr txBox="1"/>
          <p:nvPr/>
        </p:nvSpPr>
        <p:spPr>
          <a:xfrm>
            <a:off x="5759450" y="539750"/>
            <a:ext cx="3345788" cy="400110"/>
          </a:xfrm>
          <a:prstGeom prst="rect">
            <a:avLst/>
          </a:prstGeom>
          <a:noFill/>
        </p:spPr>
        <p:txBody>
          <a:bodyPr wrap="none">
            <a:spAutoFit/>
          </a:bodyPr>
          <a:lstStyle/>
          <a:p>
            <a:pPr>
              <a:defRPr/>
            </a:pPr>
            <a:r>
              <a:rPr lang="pt-PT" sz="2000" dirty="0">
                <a:solidFill>
                  <a:schemeClr val="accent6"/>
                </a:solidFill>
                <a:latin typeface="+mj-lt"/>
              </a:rPr>
              <a:t>[Barros, Rodrigues, </a:t>
            </a:r>
            <a:r>
              <a:rPr lang="pt-PT" sz="2000" dirty="0" smtClean="0">
                <a:solidFill>
                  <a:schemeClr val="accent6"/>
                </a:solidFill>
                <a:latin typeface="+mj-lt"/>
              </a:rPr>
              <a:t>ISIT’06</a:t>
            </a:r>
            <a:r>
              <a:rPr lang="pt-PT" sz="2000" dirty="0">
                <a:solidFill>
                  <a:schemeClr val="accent6"/>
                </a:solidFill>
                <a:latin typeface="+mj-lt"/>
              </a:rPr>
              <a:t>]</a:t>
            </a:r>
          </a:p>
        </p:txBody>
      </p:sp>
      <p:sp>
        <p:nvSpPr>
          <p:cNvPr id="10" name="Marcador de Posição de Conteúdo 6"/>
          <p:cNvSpPr txBox="1">
            <a:spLocks/>
          </p:cNvSpPr>
          <p:nvPr/>
        </p:nvSpPr>
        <p:spPr bwMode="auto">
          <a:xfrm>
            <a:off x="785786" y="4286256"/>
            <a:ext cx="7572428" cy="24336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180975" defTabSz="914400" rtl="0" eaLnBrk="0" fontAlgn="base" latinLnBrk="0" hangingPunct="0">
              <a:lnSpc>
                <a:spcPct val="110000"/>
              </a:lnSpc>
              <a:spcBef>
                <a:spcPct val="20000"/>
              </a:spcBef>
              <a:spcAft>
                <a:spcPct val="0"/>
              </a:spcAft>
              <a:buClr>
                <a:srgbClr val="FF7015"/>
              </a:buClr>
              <a:buSzPct val="110000"/>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Secrecy</a:t>
            </a:r>
            <a:r>
              <a:rPr kumimoji="0" lang="en-US" sz="2000" b="0" i="0" u="none" strike="noStrike" kern="0" cap="none" spc="0" normalizeH="0" noProof="0" dirty="0" smtClean="0">
                <a:ln>
                  <a:noFill/>
                </a:ln>
                <a:solidFill>
                  <a:schemeClr val="tx1"/>
                </a:solidFill>
                <a:effectLst/>
                <a:uLnTx/>
                <a:uFillTx/>
                <a:latin typeface="+mn-lt"/>
                <a:ea typeface="+mn-ea"/>
                <a:cs typeface="+mn-cs"/>
              </a:rPr>
              <a:t> Outage Probability:</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62466" name="Object 2"/>
          <p:cNvGraphicFramePr>
            <a:graphicFrameLocks noChangeAspect="1"/>
          </p:cNvGraphicFramePr>
          <p:nvPr/>
        </p:nvGraphicFramePr>
        <p:xfrm>
          <a:off x="2143108" y="4929198"/>
          <a:ext cx="5318125" cy="460375"/>
        </p:xfrm>
        <a:graphic>
          <a:graphicData uri="http://schemas.openxmlformats.org/presentationml/2006/ole">
            <p:oleObj spid="_x0000_s62466" name="Equação" r:id="rId5" imgW="2552400" imgH="228600" progId="Equation.3">
              <p:embed/>
            </p:oleObj>
          </a:graphicData>
        </a:graphic>
      </p:graphicFrame>
      <p:graphicFrame>
        <p:nvGraphicFramePr>
          <p:cNvPr id="12" name="Objecto 11"/>
          <p:cNvGraphicFramePr>
            <a:graphicFrameLocks noChangeAspect="1"/>
          </p:cNvGraphicFramePr>
          <p:nvPr/>
        </p:nvGraphicFramePr>
        <p:xfrm>
          <a:off x="4857750" y="3143248"/>
          <a:ext cx="4000500" cy="866775"/>
        </p:xfrm>
        <a:graphic>
          <a:graphicData uri="http://schemas.openxmlformats.org/presentationml/2006/ole">
            <p:oleObj spid="_x0000_s62467" name="Equação" r:id="rId6" imgW="210816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Previous Work</a:t>
            </a:r>
            <a:endParaRPr lang="en-US" dirty="0"/>
          </a:p>
        </p:txBody>
      </p:sp>
      <p:sp>
        <p:nvSpPr>
          <p:cNvPr id="4" name="Marcador de Posição do Rodapé 3"/>
          <p:cNvSpPr>
            <a:spLocks noGrp="1"/>
          </p:cNvSpPr>
          <p:nvPr>
            <p:ph type="ftr" sz="quarter" idx="10"/>
          </p:nvPr>
        </p:nvSpPr>
        <p:spPr>
          <a:xfrm>
            <a:off x="1428728" y="6286500"/>
            <a:ext cx="2332038" cy="304800"/>
          </a:xfrm>
        </p:spPr>
        <p:txBody>
          <a:bodyPr/>
          <a:lstStyle/>
          <a:p>
            <a:pPr>
              <a:defRPr/>
            </a:pPr>
            <a:r>
              <a:rPr lang="en-US" dirty="0" smtClean="0"/>
              <a:t>Friendly Jamming for Wireless Secrecy</a:t>
            </a:r>
            <a:endParaRPr lang="en-US" dirty="0"/>
          </a:p>
        </p:txBody>
      </p:sp>
      <p:sp>
        <p:nvSpPr>
          <p:cNvPr id="5" name="Marcador de Posição da Data 4"/>
          <p:cNvSpPr>
            <a:spLocks noGrp="1"/>
          </p:cNvSpPr>
          <p:nvPr>
            <p:ph type="dt" sz="half" idx="11"/>
          </p:nvPr>
        </p:nvSpPr>
        <p:spPr/>
        <p:txBody>
          <a:bodyPr/>
          <a:lstStyle/>
          <a:p>
            <a:pPr>
              <a:defRPr/>
            </a:pPr>
            <a:r>
              <a:rPr lang="pt-PT" smtClean="0"/>
              <a:t>IT Workshop</a:t>
            </a:r>
            <a:endParaRPr lang="en-US" dirty="0"/>
          </a:p>
        </p:txBody>
      </p:sp>
      <p:sp>
        <p:nvSpPr>
          <p:cNvPr id="6" name="Marcador de Posição de Conteúdo 6"/>
          <p:cNvSpPr>
            <a:spLocks noGrp="1"/>
          </p:cNvSpPr>
          <p:nvPr>
            <p:ph idx="1"/>
          </p:nvPr>
        </p:nvSpPr>
        <p:spPr>
          <a:xfrm>
            <a:off x="714375" y="1209675"/>
            <a:ext cx="7896225" cy="4581525"/>
          </a:xfrm>
        </p:spPr>
        <p:txBody>
          <a:bodyPr/>
          <a:lstStyle/>
          <a:p>
            <a:pPr>
              <a:buNone/>
            </a:pPr>
            <a:r>
              <a:rPr lang="en-US" sz="2000" dirty="0" smtClean="0">
                <a:solidFill>
                  <a:schemeClr val="accent2"/>
                </a:solidFill>
              </a:rPr>
              <a:t>Cooperative Jamming </a:t>
            </a:r>
            <a:r>
              <a:rPr lang="en-US" sz="2000" dirty="0" smtClean="0"/>
              <a:t>[</a:t>
            </a:r>
            <a:r>
              <a:rPr lang="en-US" sz="2000" dirty="0" err="1" smtClean="0"/>
              <a:t>Tekin</a:t>
            </a:r>
            <a:r>
              <a:rPr lang="en-US" sz="2000" dirty="0" smtClean="0"/>
              <a:t>, </a:t>
            </a:r>
            <a:r>
              <a:rPr lang="en-US" sz="2000" dirty="0" err="1" smtClean="0"/>
              <a:t>Yener</a:t>
            </a:r>
            <a:r>
              <a:rPr lang="en-US" sz="2000" dirty="0" smtClean="0"/>
              <a:t>, 2008]</a:t>
            </a:r>
          </a:p>
          <a:p>
            <a:pPr>
              <a:buNone/>
            </a:pPr>
            <a:r>
              <a:rPr lang="en-US" sz="2000" dirty="0" smtClean="0">
                <a:solidFill>
                  <a:schemeClr val="accent2"/>
                </a:solidFill>
                <a:latin typeface="+mn-lt"/>
              </a:rPr>
              <a:t>Artificial Noise </a:t>
            </a:r>
            <a:r>
              <a:rPr lang="en-US" sz="2000" dirty="0" smtClean="0">
                <a:solidFill>
                  <a:schemeClr val="tx1"/>
                </a:solidFill>
                <a:latin typeface="+mn-lt"/>
              </a:rPr>
              <a:t>[</a:t>
            </a:r>
            <a:r>
              <a:rPr lang="en-US" sz="2000" dirty="0" err="1" smtClean="0">
                <a:solidFill>
                  <a:schemeClr val="tx1"/>
                </a:solidFill>
                <a:latin typeface="+mn-lt"/>
              </a:rPr>
              <a:t>Goel</a:t>
            </a:r>
            <a:r>
              <a:rPr lang="en-US" sz="2000" dirty="0" smtClean="0">
                <a:solidFill>
                  <a:schemeClr val="tx1"/>
                </a:solidFill>
                <a:latin typeface="+mn-lt"/>
              </a:rPr>
              <a:t>, </a:t>
            </a:r>
            <a:r>
              <a:rPr lang="en-US" sz="2000" dirty="0" err="1" smtClean="0">
                <a:solidFill>
                  <a:schemeClr val="tx1"/>
                </a:solidFill>
                <a:latin typeface="+mn-lt"/>
              </a:rPr>
              <a:t>Negi</a:t>
            </a:r>
            <a:r>
              <a:rPr lang="en-US" sz="2000" dirty="0" smtClean="0">
                <a:solidFill>
                  <a:schemeClr val="tx1"/>
                </a:solidFill>
                <a:latin typeface="+mn-lt"/>
              </a:rPr>
              <a:t>, 2008]</a:t>
            </a:r>
          </a:p>
          <a:p>
            <a:pPr>
              <a:buNone/>
            </a:pPr>
            <a:endParaRPr lang="en-US" sz="2000" dirty="0" smtClean="0">
              <a:solidFill>
                <a:schemeClr val="tx1"/>
              </a:solidFill>
              <a:latin typeface="+mn-lt"/>
            </a:endParaRPr>
          </a:p>
          <a:p>
            <a:pPr>
              <a:buFontTx/>
              <a:buChar char="-"/>
            </a:pPr>
            <a:endParaRPr lang="en-US" sz="2000" dirty="0" smtClean="0"/>
          </a:p>
          <a:p>
            <a:pPr>
              <a:buFontTx/>
              <a:buChar char="-"/>
            </a:pPr>
            <a:endParaRPr lang="en-US" sz="2000" dirty="0" smtClean="0">
              <a:solidFill>
                <a:schemeClr val="tx1"/>
              </a:solidFill>
              <a:latin typeface="+mn-lt"/>
            </a:endParaRPr>
          </a:p>
          <a:p>
            <a:pPr>
              <a:buFontTx/>
              <a:buChar char="-"/>
            </a:pPr>
            <a:r>
              <a:rPr lang="en-US" sz="2000" dirty="0" smtClean="0"/>
              <a:t>Fading channels</a:t>
            </a:r>
          </a:p>
          <a:p>
            <a:pPr>
              <a:buFontTx/>
              <a:buChar char="-"/>
            </a:pPr>
            <a:r>
              <a:rPr lang="en-US" sz="2000" dirty="0" smtClean="0"/>
              <a:t>Closed-form expressions for the secrecy outage probability</a:t>
            </a:r>
          </a:p>
          <a:p>
            <a:pPr>
              <a:buFontTx/>
              <a:buChar char="-"/>
            </a:pPr>
            <a:r>
              <a:rPr lang="en-US" sz="2000" dirty="0" smtClean="0"/>
              <a:t>Jamming strategies with different CSI requirements</a:t>
            </a:r>
          </a:p>
        </p:txBody>
      </p:sp>
      <p:sp>
        <p:nvSpPr>
          <p:cNvPr id="7" name="Título 1"/>
          <p:cNvSpPr txBox="1">
            <a:spLocks/>
          </p:cNvSpPr>
          <p:nvPr/>
        </p:nvSpPr>
        <p:spPr bwMode="auto">
          <a:xfrm>
            <a:off x="642910" y="2428868"/>
            <a:ext cx="7924800" cy="36988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tx1"/>
                </a:solidFill>
                <a:effectLst/>
                <a:uLnTx/>
                <a:uFillTx/>
                <a:latin typeface="+mj-lt"/>
                <a:ea typeface="+mj-ea"/>
                <a:cs typeface="+mj-cs"/>
              </a:rPr>
              <a:t>Our Contribution</a:t>
            </a:r>
            <a:endParaRPr kumimoji="0" lang="en-US" sz="24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5"/>
          <p:cNvSpPr>
            <a:spLocks noGrp="1"/>
          </p:cNvSpPr>
          <p:nvPr>
            <p:ph type="title"/>
          </p:nvPr>
        </p:nvSpPr>
        <p:spPr/>
        <p:txBody>
          <a:bodyPr/>
          <a:lstStyle/>
          <a:p>
            <a:r>
              <a:rPr lang="en-US" dirty="0" smtClean="0"/>
              <a:t>Secrecy Outage Probability – Illustration</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pic>
        <p:nvPicPr>
          <p:cNvPr id="6" name="Marcador de Posição de Conteúdo 5" descr="SecOutageMap_BJ_R=3.19213093754e-05,P=0.01,pos(0.00,1.00)Pjam=0.png"/>
          <p:cNvPicPr>
            <a:picLocks noGrp="1" noChangeAspect="1"/>
          </p:cNvPicPr>
          <p:nvPr>
            <p:ph idx="1"/>
          </p:nvPr>
        </p:nvPicPr>
        <p:blipFill>
          <a:blip r:embed="rId4"/>
          <a:stretch>
            <a:fillRect/>
          </a:stretch>
        </p:blipFill>
        <p:spPr>
          <a:xfrm>
            <a:off x="1608137" y="1209675"/>
            <a:ext cx="6108700" cy="4581524"/>
          </a:xfrm>
        </p:spPr>
      </p:pic>
      <p:sp>
        <p:nvSpPr>
          <p:cNvPr id="7" name="Rectângulo 8"/>
          <p:cNvSpPr>
            <a:spLocks noChangeArrowheads="1"/>
          </p:cNvSpPr>
          <p:nvPr/>
        </p:nvSpPr>
        <p:spPr bwMode="auto">
          <a:xfrm>
            <a:off x="6786578" y="3616913"/>
            <a:ext cx="428628" cy="169277"/>
          </a:xfrm>
          <a:prstGeom prst="rect">
            <a:avLst/>
          </a:prstGeom>
          <a:solidFill>
            <a:schemeClr val="bg1"/>
          </a:solidFill>
          <a:ln w="9525" algn="ctr">
            <a:noFill/>
            <a:round/>
            <a:headEnd/>
            <a:tailEnd/>
          </a:ln>
        </p:spPr>
        <p:txBody>
          <a:bodyPr wrap="square" anchor="ctr">
            <a:spAutoFit/>
          </a:bodyPr>
          <a:lstStyle/>
          <a:p>
            <a:endParaRPr lang="en-US"/>
          </a:p>
        </p:txBody>
      </p:sp>
      <p:graphicFrame>
        <p:nvGraphicFramePr>
          <p:cNvPr id="69633" name="Object 2"/>
          <p:cNvGraphicFramePr>
            <a:graphicFrameLocks noChangeAspect="1"/>
          </p:cNvGraphicFramePr>
          <p:nvPr/>
        </p:nvGraphicFramePr>
        <p:xfrm>
          <a:off x="2071670" y="5572140"/>
          <a:ext cx="5318125" cy="460375"/>
        </p:xfrm>
        <a:graphic>
          <a:graphicData uri="http://schemas.openxmlformats.org/presentationml/2006/ole">
            <p:oleObj spid="_x0000_s69633" name="Equação" r:id="rId5" imgW="2552400" imgH="228600" progId="Equation.3">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Documents and Settings\JP\Os meus documentos\1-Research\talks\2009-04-29_NIP_seminar-jamming\pics\SecOutageMap_BJ_R=0.000319489089652,P=2.0,pos(7.00,0.00)Pjam=10.png"/>
          <p:cNvPicPr>
            <a:picLocks noChangeAspect="1" noChangeArrowheads="1"/>
          </p:cNvPicPr>
          <p:nvPr/>
        </p:nvPicPr>
        <p:blipFill>
          <a:blip r:embed="rId4"/>
          <a:stretch>
            <a:fillRect/>
          </a:stretch>
        </p:blipFill>
        <p:spPr bwMode="auto">
          <a:xfrm>
            <a:off x="1609200" y="1209600"/>
            <a:ext cx="6110399" cy="4582800"/>
          </a:xfrm>
          <a:prstGeom prst="rect">
            <a:avLst/>
          </a:prstGeom>
          <a:noFill/>
          <a:ln w="9525">
            <a:noFill/>
            <a:miter lim="800000"/>
            <a:headEnd/>
            <a:tailEnd/>
          </a:ln>
        </p:spPr>
      </p:pic>
      <p:sp>
        <p:nvSpPr>
          <p:cNvPr id="9218" name="Título 5"/>
          <p:cNvSpPr>
            <a:spLocks noGrp="1"/>
          </p:cNvSpPr>
          <p:nvPr>
            <p:ph type="title"/>
          </p:nvPr>
        </p:nvSpPr>
        <p:spPr>
          <a:xfrm>
            <a:off x="685800" y="554038"/>
            <a:ext cx="7924800" cy="369332"/>
          </a:xfrm>
        </p:spPr>
        <p:txBody>
          <a:bodyPr/>
          <a:lstStyle/>
          <a:p>
            <a:r>
              <a:rPr lang="en-US" dirty="0" smtClean="0"/>
              <a:t>Secrecy Outage Probability with Jamming</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sp>
        <p:nvSpPr>
          <p:cNvPr id="8" name="Rectângulo 8"/>
          <p:cNvSpPr>
            <a:spLocks noChangeArrowheads="1"/>
          </p:cNvSpPr>
          <p:nvPr/>
        </p:nvSpPr>
        <p:spPr bwMode="auto">
          <a:xfrm>
            <a:off x="6643702" y="3643314"/>
            <a:ext cx="428628" cy="169277"/>
          </a:xfrm>
          <a:prstGeom prst="rect">
            <a:avLst/>
          </a:prstGeom>
          <a:solidFill>
            <a:schemeClr val="bg1"/>
          </a:solidFill>
          <a:ln w="9525" algn="ctr">
            <a:noFill/>
            <a:round/>
            <a:headEnd/>
            <a:tailEnd/>
          </a:ln>
        </p:spPr>
        <p:txBody>
          <a:bodyPr wrap="square" anchor="ctr">
            <a:spAutoFit/>
          </a:bodyPr>
          <a:lstStyle/>
          <a:p>
            <a:endParaRPr lang="en-US"/>
          </a:p>
        </p:txBody>
      </p:sp>
      <p:graphicFrame>
        <p:nvGraphicFramePr>
          <p:cNvPr id="67585" name="Object 2"/>
          <p:cNvGraphicFramePr>
            <a:graphicFrameLocks noChangeAspect="1"/>
          </p:cNvGraphicFramePr>
          <p:nvPr/>
        </p:nvGraphicFramePr>
        <p:xfrm>
          <a:off x="2071688" y="5572125"/>
          <a:ext cx="5318125" cy="460375"/>
        </p:xfrm>
        <a:graphic>
          <a:graphicData uri="http://schemas.openxmlformats.org/presentationml/2006/ole">
            <p:oleObj spid="_x0000_s67585" name="Equação" r:id="rId5" imgW="2552400" imgH="228600" progId="Equation.3">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JP\Os meus documentos\1-Research\talks\2009-04-29_NIP_seminar-jamming\pics\NewSecOutageMap_BJ_R=0.000319489089652,P=2.0,pos(7.00,0.00)Pjam=10.png"/>
          <p:cNvPicPr>
            <a:picLocks noChangeAspect="1" noChangeArrowheads="1"/>
          </p:cNvPicPr>
          <p:nvPr/>
        </p:nvPicPr>
        <p:blipFill>
          <a:blip r:embed="rId4"/>
          <a:stretch>
            <a:fillRect/>
          </a:stretch>
        </p:blipFill>
        <p:spPr bwMode="auto">
          <a:xfrm>
            <a:off x="1689512" y="1928802"/>
            <a:ext cx="5238785" cy="3929089"/>
          </a:xfrm>
          <a:prstGeom prst="rect">
            <a:avLst/>
          </a:prstGeom>
          <a:noFill/>
          <a:ln w="9525">
            <a:noFill/>
            <a:miter lim="800000"/>
            <a:headEnd/>
            <a:tailEnd/>
          </a:ln>
        </p:spPr>
      </p:pic>
      <p:sp>
        <p:nvSpPr>
          <p:cNvPr id="11" name="Rectângulo 8"/>
          <p:cNvSpPr>
            <a:spLocks noChangeArrowheads="1"/>
          </p:cNvSpPr>
          <p:nvPr/>
        </p:nvSpPr>
        <p:spPr bwMode="auto">
          <a:xfrm>
            <a:off x="2934493" y="1958238"/>
            <a:ext cx="2573754" cy="185448"/>
          </a:xfrm>
          <a:prstGeom prst="rect">
            <a:avLst/>
          </a:prstGeom>
          <a:solidFill>
            <a:schemeClr val="bg1"/>
          </a:solidFill>
          <a:ln w="9525" algn="ctr">
            <a:noFill/>
            <a:round/>
            <a:headEnd/>
            <a:tailEnd/>
          </a:ln>
        </p:spPr>
        <p:txBody>
          <a:bodyPr anchor="ctr">
            <a:spAutoFit/>
          </a:bodyPr>
          <a:lstStyle/>
          <a:p>
            <a:endParaRPr lang="en-US"/>
          </a:p>
        </p:txBody>
      </p:sp>
      <p:sp>
        <p:nvSpPr>
          <p:cNvPr id="13" name="Marcador de Posição de Conteúdo 6"/>
          <p:cNvSpPr>
            <a:spLocks noGrp="1"/>
          </p:cNvSpPr>
          <p:nvPr>
            <p:ph idx="1"/>
          </p:nvPr>
        </p:nvSpPr>
        <p:spPr>
          <a:xfrm>
            <a:off x="714375" y="1209675"/>
            <a:ext cx="7896225" cy="4581525"/>
          </a:xfrm>
        </p:spPr>
        <p:txBody>
          <a:bodyPr/>
          <a:lstStyle/>
          <a:p>
            <a:pPr>
              <a:buFont typeface="Monotype Sorts"/>
              <a:buNone/>
            </a:pPr>
            <a:r>
              <a:rPr lang="en-US" sz="2000" dirty="0" smtClean="0">
                <a:solidFill>
                  <a:schemeClr val="accent2"/>
                </a:solidFill>
                <a:latin typeface="+mn-lt"/>
              </a:rPr>
              <a:t>Variation </a:t>
            </a:r>
            <a:r>
              <a:rPr lang="en-US" sz="2000" dirty="0" smtClean="0">
                <a:solidFill>
                  <a:schemeClr val="tx1"/>
                </a:solidFill>
                <a:latin typeface="+mn-lt"/>
              </a:rPr>
              <a:t>of Secrecy Outage Probability:</a:t>
            </a:r>
          </a:p>
        </p:txBody>
      </p:sp>
      <p:sp>
        <p:nvSpPr>
          <p:cNvPr id="2" name="Título 1"/>
          <p:cNvSpPr>
            <a:spLocks noGrp="1"/>
          </p:cNvSpPr>
          <p:nvPr>
            <p:ph type="title"/>
          </p:nvPr>
        </p:nvSpPr>
        <p:spPr>
          <a:xfrm>
            <a:off x="685800" y="554038"/>
            <a:ext cx="7924800" cy="369332"/>
          </a:xfrm>
        </p:spPr>
        <p:txBody>
          <a:bodyPr/>
          <a:lstStyle/>
          <a:p>
            <a:r>
              <a:rPr lang="en-US" dirty="0" smtClean="0">
                <a:solidFill>
                  <a:srgbClr val="000000"/>
                </a:solidFill>
                <a:ea typeface="DejaVu Sans"/>
                <a:cs typeface="DejaVu Sans"/>
              </a:rPr>
              <a:t>Focusing on the impact of the Jammer</a:t>
            </a:r>
            <a:endParaRPr lang="en-US" dirty="0"/>
          </a:p>
        </p:txBody>
      </p:sp>
      <p:sp>
        <p:nvSpPr>
          <p:cNvPr id="5" name="Marcador de Posição da Data 4"/>
          <p:cNvSpPr>
            <a:spLocks noGrp="1"/>
          </p:cNvSpPr>
          <p:nvPr>
            <p:ph type="dt" sz="half" idx="11"/>
          </p:nvPr>
        </p:nvSpPr>
        <p:spPr/>
        <p:txBody>
          <a:bodyPr/>
          <a:lstStyle/>
          <a:p>
            <a:pPr>
              <a:defRPr/>
            </a:pPr>
            <a:r>
              <a:rPr lang="pt-PT" smtClean="0"/>
              <a:t>IT Workshop</a:t>
            </a:r>
            <a:endParaRPr lang="en-US" dirty="0"/>
          </a:p>
        </p:txBody>
      </p:sp>
      <p:graphicFrame>
        <p:nvGraphicFramePr>
          <p:cNvPr id="9" name="Object 3"/>
          <p:cNvGraphicFramePr>
            <a:graphicFrameLocks noChangeAspect="1"/>
          </p:cNvGraphicFramePr>
          <p:nvPr/>
        </p:nvGraphicFramePr>
        <p:xfrm>
          <a:off x="792164" y="1714500"/>
          <a:ext cx="3994150" cy="428625"/>
        </p:xfrm>
        <a:graphic>
          <a:graphicData uri="http://schemas.openxmlformats.org/presentationml/2006/ole">
            <p:oleObj spid="_x0000_s64514" name="Equação" r:id="rId5" imgW="2247840" imgH="241200" progId="Equation.3">
              <p:embed/>
            </p:oleObj>
          </a:graphicData>
        </a:graphic>
      </p:graphicFrame>
      <p:sp>
        <p:nvSpPr>
          <p:cNvPr id="12"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JP\Os meus documentos\1-Research\talks\2009-04-29_NIP_seminar-jamming\pics\NewSecOutageMap_BJ_R=0.000319489089652,P=2.0,pos(7.00,0.00)Pjam=10.png"/>
          <p:cNvPicPr>
            <a:picLocks noChangeAspect="1" noChangeArrowheads="1"/>
          </p:cNvPicPr>
          <p:nvPr/>
        </p:nvPicPr>
        <p:blipFill>
          <a:blip r:embed="rId4"/>
          <a:stretch>
            <a:fillRect/>
          </a:stretch>
        </p:blipFill>
        <p:spPr bwMode="auto">
          <a:xfrm>
            <a:off x="4858811" y="2330468"/>
            <a:ext cx="4798482" cy="3598862"/>
          </a:xfrm>
          <a:prstGeom prst="rect">
            <a:avLst/>
          </a:prstGeom>
          <a:noFill/>
          <a:ln w="9525">
            <a:noFill/>
            <a:miter lim="800000"/>
            <a:headEnd/>
            <a:tailEnd/>
          </a:ln>
        </p:spPr>
      </p:pic>
      <p:sp>
        <p:nvSpPr>
          <p:cNvPr id="10" name="Rectângulo 8"/>
          <p:cNvSpPr>
            <a:spLocks noChangeArrowheads="1"/>
          </p:cNvSpPr>
          <p:nvPr/>
        </p:nvSpPr>
        <p:spPr bwMode="auto">
          <a:xfrm>
            <a:off x="5999155" y="2357430"/>
            <a:ext cx="2357438" cy="169862"/>
          </a:xfrm>
          <a:prstGeom prst="rect">
            <a:avLst/>
          </a:prstGeom>
          <a:solidFill>
            <a:schemeClr val="bg1"/>
          </a:solidFill>
          <a:ln w="9525" algn="ctr">
            <a:noFill/>
            <a:round/>
            <a:headEnd/>
            <a:tailEnd/>
          </a:ln>
        </p:spPr>
        <p:txBody>
          <a:bodyPr anchor="ctr">
            <a:spAutoFit/>
          </a:bodyPr>
          <a:lstStyle/>
          <a:p>
            <a:endParaRPr lang="en-US"/>
          </a:p>
        </p:txBody>
      </p:sp>
      <p:sp>
        <p:nvSpPr>
          <p:cNvPr id="9218" name="Título 5"/>
          <p:cNvSpPr>
            <a:spLocks noGrp="1"/>
          </p:cNvSpPr>
          <p:nvPr>
            <p:ph type="title"/>
          </p:nvPr>
        </p:nvSpPr>
        <p:spPr/>
        <p:txBody>
          <a:bodyPr/>
          <a:lstStyle/>
          <a:p>
            <a:r>
              <a:rPr lang="en-US" dirty="0" smtClean="0"/>
              <a:t>Metrics</a:t>
            </a:r>
          </a:p>
        </p:txBody>
      </p:sp>
      <p:sp>
        <p:nvSpPr>
          <p:cNvPr id="9219" name="Marcador de Posição de Conteúdo 6"/>
          <p:cNvSpPr>
            <a:spLocks noGrp="1"/>
          </p:cNvSpPr>
          <p:nvPr>
            <p:ph idx="1"/>
          </p:nvPr>
        </p:nvSpPr>
        <p:spPr>
          <a:xfrm>
            <a:off x="714375" y="1209675"/>
            <a:ext cx="7896225" cy="4581525"/>
          </a:xfrm>
        </p:spPr>
        <p:txBody>
          <a:bodyPr/>
          <a:lstStyle/>
          <a:p>
            <a:pPr>
              <a:buFont typeface="Monotype Sorts"/>
              <a:buNone/>
            </a:pPr>
            <a:r>
              <a:rPr lang="en-US" sz="2000" dirty="0" smtClean="0"/>
              <a:t>Security impact of jamming in a confined area:</a:t>
            </a:r>
          </a:p>
          <a:p>
            <a:pPr>
              <a:buFontTx/>
              <a:buChar char="-"/>
            </a:pPr>
            <a:r>
              <a:rPr lang="en-US" sz="2000" dirty="0" smtClean="0">
                <a:solidFill>
                  <a:schemeClr val="accent2"/>
                </a:solidFill>
              </a:rPr>
              <a:t>Jamming coverage</a:t>
            </a:r>
            <a:r>
              <a:rPr lang="en-US" sz="2000" dirty="0" smtClean="0"/>
              <a:t>: area of region where </a:t>
            </a:r>
          </a:p>
          <a:p>
            <a:pPr>
              <a:buFontTx/>
              <a:buChar char="-"/>
            </a:pPr>
            <a:r>
              <a:rPr lang="en-US" sz="2000" dirty="0" smtClean="0">
                <a:solidFill>
                  <a:schemeClr val="accent2"/>
                </a:solidFill>
              </a:rPr>
              <a:t>Jamming efficiency</a:t>
            </a:r>
            <a:r>
              <a:rPr lang="en-US" sz="2000" dirty="0" smtClean="0"/>
              <a:t>: average          over whole region</a:t>
            </a:r>
          </a:p>
          <a:p>
            <a:pPr>
              <a:buNone/>
            </a:pPr>
            <a:endParaRPr lang="en-US" sz="2000" dirty="0" smtClean="0"/>
          </a:p>
          <a:p>
            <a:pPr>
              <a:buNone/>
            </a:pPr>
            <a:endParaRPr lang="en-US" sz="2000" dirty="0" smtClean="0"/>
          </a:p>
          <a:p>
            <a:pPr>
              <a:buNone/>
            </a:pPr>
            <a:r>
              <a:rPr lang="en-US" sz="2000" dirty="0" smtClean="0"/>
              <a:t>Ultimate security goal:</a:t>
            </a:r>
          </a:p>
          <a:p>
            <a:pPr>
              <a:buNone/>
            </a:pPr>
            <a:r>
              <a:rPr lang="en-US" sz="2000" dirty="0" smtClean="0">
                <a:solidFill>
                  <a:srgbClr val="FF0000"/>
                </a:solidFill>
              </a:rPr>
              <a:t>Achieve the largest coverage</a:t>
            </a:r>
          </a:p>
          <a:p>
            <a:pPr>
              <a:buNone/>
            </a:pPr>
            <a:r>
              <a:rPr lang="en-US" sz="2000" dirty="0" smtClean="0">
                <a:solidFill>
                  <a:srgbClr val="FF0000"/>
                </a:solidFill>
              </a:rPr>
              <a:t>while assuring the highest efficiency.</a:t>
            </a:r>
          </a:p>
        </p:txBody>
      </p:sp>
      <p:sp>
        <p:nvSpPr>
          <p:cNvPr id="9235" name="Marcador de Posição da Data 20"/>
          <p:cNvSpPr>
            <a:spLocks noGrp="1"/>
          </p:cNvSpPr>
          <p:nvPr>
            <p:ph type="dt" sz="quarter" idx="11"/>
          </p:nvPr>
        </p:nvSpPr>
        <p:spPr>
          <a:noFill/>
        </p:spPr>
        <p:txBody>
          <a:bodyPr/>
          <a:lstStyle/>
          <a:p>
            <a:r>
              <a:rPr lang="pt-PT" smtClean="0"/>
              <a:t>IT Workshop</a:t>
            </a:r>
            <a:endParaRPr lang="en-US" dirty="0"/>
          </a:p>
        </p:txBody>
      </p:sp>
      <p:sp>
        <p:nvSpPr>
          <p:cNvPr id="9236" name="Marcador de Posição do Rodapé 21"/>
          <p:cNvSpPr>
            <a:spLocks noGrp="1"/>
          </p:cNvSpPr>
          <p:nvPr>
            <p:ph type="ftr" sz="quarter" idx="10"/>
          </p:nvPr>
        </p:nvSpPr>
        <p:spPr>
          <a:xfrm>
            <a:off x="1428728" y="6286500"/>
            <a:ext cx="2332038" cy="304800"/>
          </a:xfrm>
          <a:noFill/>
        </p:spPr>
        <p:txBody>
          <a:bodyPr/>
          <a:lstStyle/>
          <a:p>
            <a:r>
              <a:rPr lang="en-US" smtClean="0"/>
              <a:t>Friendly Jamming for Wireless Secrecy</a:t>
            </a:r>
            <a:endParaRPr lang="en-US" dirty="0"/>
          </a:p>
        </p:txBody>
      </p:sp>
      <p:graphicFrame>
        <p:nvGraphicFramePr>
          <p:cNvPr id="65539" name="Object 2"/>
          <p:cNvGraphicFramePr>
            <a:graphicFrameLocks noChangeAspect="1"/>
          </p:cNvGraphicFramePr>
          <p:nvPr/>
        </p:nvGraphicFramePr>
        <p:xfrm>
          <a:off x="4392616" y="2024056"/>
          <a:ext cx="608012" cy="404812"/>
        </p:xfrm>
        <a:graphic>
          <a:graphicData uri="http://schemas.openxmlformats.org/presentationml/2006/ole">
            <p:oleObj spid="_x0000_s65539" name="Equação" r:id="rId5" imgW="342720" imgH="228600" progId="Equation.3">
              <p:embed/>
            </p:oleObj>
          </a:graphicData>
        </a:graphic>
      </p:graphicFrame>
      <p:graphicFrame>
        <p:nvGraphicFramePr>
          <p:cNvPr id="65540" name="Object 4"/>
          <p:cNvGraphicFramePr>
            <a:graphicFrameLocks noChangeAspect="1"/>
          </p:cNvGraphicFramePr>
          <p:nvPr/>
        </p:nvGraphicFramePr>
        <p:xfrm>
          <a:off x="5892800" y="1643050"/>
          <a:ext cx="1012825" cy="404812"/>
        </p:xfrm>
        <a:graphic>
          <a:graphicData uri="http://schemas.openxmlformats.org/presentationml/2006/ole">
            <p:oleObj spid="_x0000_s65540" name="Equação" r:id="rId6" imgW="57132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nk 2001">
  <a:themeElements>
    <a:clrScheme name="link 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ink 2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pt-PT" sz="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pt-PT" sz="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ink 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nk 2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nk 2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nk 2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k 2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nk 2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nk 2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Designs\link 2001.pot</Template>
  <TotalTime>23726</TotalTime>
  <Words>1970</Words>
  <Application>Microsoft PowerPoint</Application>
  <PresentationFormat>Apresentação no Ecrã (4:3)</PresentationFormat>
  <Paragraphs>263</Paragraphs>
  <Slides>18</Slides>
  <Notes>18</Notes>
  <HiddenSlides>1</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dos diapositivos</vt:lpstr>
      </vt:variant>
      <vt:variant>
        <vt:i4>18</vt:i4>
      </vt:variant>
    </vt:vector>
  </HeadingPairs>
  <TitlesOfParts>
    <vt:vector size="20" baseType="lpstr">
      <vt:lpstr>link 2001</vt:lpstr>
      <vt:lpstr>Equação</vt:lpstr>
      <vt:lpstr>Friendly Jamming for Wireless Secrecy</vt:lpstr>
      <vt:lpstr>Scenario</vt:lpstr>
      <vt:lpstr>Secrecy Capacity</vt:lpstr>
      <vt:lpstr>Secrecy Outage Probability</vt:lpstr>
      <vt:lpstr>Previous Work</vt:lpstr>
      <vt:lpstr>Secrecy Outage Probability – Illustration</vt:lpstr>
      <vt:lpstr>Secrecy Outage Probability with Jamming</vt:lpstr>
      <vt:lpstr>Focusing on the impact of the Jammer</vt:lpstr>
      <vt:lpstr>Metrics</vt:lpstr>
      <vt:lpstr>Jamming Strategies</vt:lpstr>
      <vt:lpstr>Secrecy Outage Probability with Jamming</vt:lpstr>
      <vt:lpstr>Results – Methodology</vt:lpstr>
      <vt:lpstr>Optimal Coverage Results – Blunt Jamming</vt:lpstr>
      <vt:lpstr>Optimal Coverage Results – Comparison of Strategies</vt:lpstr>
      <vt:lpstr>Optimal Efficiency Results – Blunt Jamming</vt:lpstr>
      <vt:lpstr>Optimal Efficiency Results – Comparison of Strategies</vt:lpstr>
      <vt:lpstr>Final Remarks</vt:lpstr>
      <vt:lpstr>Multiple Jammers</vt:lpstr>
    </vt:vector>
  </TitlesOfParts>
  <Manager/>
  <Company>Instituto de Telecomunicações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 Universidade de Aveiro</dc:title>
  <dc:subject/>
  <dc:creator>Instituto de Telecomunicações</dc:creator>
  <cp:keywords/>
  <dc:description/>
  <cp:lastModifiedBy>João P. Vilela</cp:lastModifiedBy>
  <cp:revision>1746</cp:revision>
  <cp:lastPrinted>2007-04-18T20:49:45Z</cp:lastPrinted>
  <dcterms:created xsi:type="dcterms:W3CDTF">2001-04-09T14:57:33Z</dcterms:created>
  <dcterms:modified xsi:type="dcterms:W3CDTF">2010-06-01T09:38:15Z</dcterms:modified>
  <cp:category/>
</cp:coreProperties>
</file>