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8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x="18288000" cy="10287000"/>
  <p:notesSz cx="6858000" cy="9144000"/>
  <p:embeddedFontLst>
    <p:embeddedFont>
      <p:font typeface="Bungee" charset="1" panose="00000000000000000000"/>
      <p:regular r:id="rId85"/>
    </p:embeddedFont>
    <p:embeddedFont>
      <p:font typeface="Asap" charset="1" panose="020F0504030202060203"/>
      <p:regular r:id="rId86"/>
    </p:embeddedFont>
    <p:embeddedFont>
      <p:font typeface="Montserrat Bold" charset="1" panose="00000800000000000000"/>
      <p:regular r:id="rId88"/>
    </p:embeddedFont>
    <p:embeddedFont>
      <p:font typeface="Montserrat" charset="1" panose="00000500000000000000"/>
      <p:regular r:id="rId91"/>
    </p:embeddedFont>
    <p:embeddedFont>
      <p:font typeface="Montserrat Italics" charset="1" panose="00000500000000000000"/>
      <p:regular r:id="rId98"/>
    </p:embeddedFont>
    <p:embeddedFont>
      <p:font typeface="Bungee Shade" charset="1" panose="00000000000000000000"/>
      <p:regular r:id="rId10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notesSlides/notesSlide12.xml" Type="http://schemas.openxmlformats.org/officeDocument/2006/relationships/notesSlide"/><Relationship Id="rId101" Target="notesSlides/notesSlide13.xml" Type="http://schemas.openxmlformats.org/officeDocument/2006/relationships/notesSlide"/><Relationship Id="rId102" Target="fonts/font102.fntdata" Type="http://schemas.openxmlformats.org/officeDocument/2006/relationships/font"/><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notesMasters/notesMaster1.xml" Type="http://schemas.openxmlformats.org/officeDocument/2006/relationships/notesMaster"/><Relationship Id="rId83" Target="theme/theme2.xml" Type="http://schemas.openxmlformats.org/officeDocument/2006/relationships/theme"/><Relationship Id="rId84" Target="notesSlides/notesSlide1.xml" Type="http://schemas.openxmlformats.org/officeDocument/2006/relationships/notesSlide"/><Relationship Id="rId85" Target="fonts/font85.fntdata" Type="http://schemas.openxmlformats.org/officeDocument/2006/relationships/font"/><Relationship Id="rId86" Target="fonts/font86.fntdata" Type="http://schemas.openxmlformats.org/officeDocument/2006/relationships/font"/><Relationship Id="rId87" Target="notesSlides/notesSlide2.xml" Type="http://schemas.openxmlformats.org/officeDocument/2006/relationships/notesSlide"/><Relationship Id="rId88" Target="fonts/font88.fntdata" Type="http://schemas.openxmlformats.org/officeDocument/2006/relationships/font"/><Relationship Id="rId89" Target="notesSlides/notesSlide3.xml" Type="http://schemas.openxmlformats.org/officeDocument/2006/relationships/notesSlide"/><Relationship Id="rId9" Target="slides/slide4.xml" Type="http://schemas.openxmlformats.org/officeDocument/2006/relationships/slide"/><Relationship Id="rId90" Target="notesSlides/notesSlide4.xml" Type="http://schemas.openxmlformats.org/officeDocument/2006/relationships/notesSlide"/><Relationship Id="rId91" Target="fonts/font91.fntdata" Type="http://schemas.openxmlformats.org/officeDocument/2006/relationships/font"/><Relationship Id="rId92" Target="notesSlides/notesSlide5.xml" Type="http://schemas.openxmlformats.org/officeDocument/2006/relationships/notesSlide"/><Relationship Id="rId93" Target="notesSlides/notesSlide6.xml" Type="http://schemas.openxmlformats.org/officeDocument/2006/relationships/notesSlide"/><Relationship Id="rId94" Target="notesSlides/notesSlide7.xml" Type="http://schemas.openxmlformats.org/officeDocument/2006/relationships/notesSlide"/><Relationship Id="rId95" Target="notesSlides/notesSlide8.xml" Type="http://schemas.openxmlformats.org/officeDocument/2006/relationships/notesSlide"/><Relationship Id="rId96" Target="notesSlides/notesSlide9.xml" Type="http://schemas.openxmlformats.org/officeDocument/2006/relationships/notesSlide"/><Relationship Id="rId97" Target="notesSlides/notesSlide10.xml" Type="http://schemas.openxmlformats.org/officeDocument/2006/relationships/notesSlide"/><Relationship Id="rId98" Target="fonts/font98.fntdata" Type="http://schemas.openxmlformats.org/officeDocument/2006/relationships/font"/><Relationship Id="rId99" Target="notesSlides/notesSlide11.xml" Type="http://schemas.openxmlformats.org/officeDocument/2006/relationships/note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https://courses.ctda.hcmus.edu.vn/user/view.php?id=905&amp;course=1"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4.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7.pn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11342967" y="2636358"/>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3"/>
            <a:stretch>
              <a:fillRect l="0" t="0" r="0" b="0"/>
            </a:stretch>
          </a:blipFill>
        </p:spPr>
      </p:sp>
      <p:sp>
        <p:nvSpPr>
          <p:cNvPr name="TextBox 3" id="3"/>
          <p:cNvSpPr txBox="true"/>
          <p:nvPr/>
        </p:nvSpPr>
        <p:spPr>
          <a:xfrm rot="0">
            <a:off x="1028700" y="213451"/>
            <a:ext cx="14881731" cy="5248275"/>
          </a:xfrm>
          <a:prstGeom prst="rect">
            <a:avLst/>
          </a:prstGeom>
        </p:spPr>
        <p:txBody>
          <a:bodyPr anchor="t" rtlCol="false" tIns="0" lIns="0" bIns="0" rIns="0">
            <a:spAutoFit/>
          </a:bodyPr>
          <a:lstStyle/>
          <a:p>
            <a:pPr algn="l">
              <a:lnSpc>
                <a:spcPts val="13202"/>
              </a:lnSpc>
            </a:pPr>
            <a:r>
              <a:rPr lang="en-US" sz="11002">
                <a:solidFill>
                  <a:srgbClr val="474747"/>
                </a:solidFill>
                <a:latin typeface="Bungee"/>
                <a:ea typeface="Bungee"/>
                <a:cs typeface="Bungee"/>
                <a:sym typeface="Bungee"/>
              </a:rPr>
              <a:t>Title generation scientific</a:t>
            </a:r>
          </a:p>
          <a:p>
            <a:pPr algn="l">
              <a:lnSpc>
                <a:spcPts val="13202"/>
              </a:lnSpc>
            </a:pPr>
            <a:r>
              <a:rPr lang="en-US" sz="11002">
                <a:solidFill>
                  <a:srgbClr val="474747"/>
                </a:solidFill>
                <a:latin typeface="Bungee"/>
                <a:ea typeface="Bungee"/>
                <a:cs typeface="Bungee"/>
                <a:sym typeface="Bungee"/>
              </a:rPr>
              <a:t>(springer)</a:t>
            </a:r>
          </a:p>
        </p:txBody>
      </p:sp>
      <p:sp>
        <p:nvSpPr>
          <p:cNvPr name="TextBox 4" id="4"/>
          <p:cNvSpPr txBox="true"/>
          <p:nvPr/>
        </p:nvSpPr>
        <p:spPr>
          <a:xfrm rot="0">
            <a:off x="2065856" y="6206519"/>
            <a:ext cx="2575039" cy="557199"/>
          </a:xfrm>
          <a:prstGeom prst="rect">
            <a:avLst/>
          </a:prstGeom>
        </p:spPr>
        <p:txBody>
          <a:bodyPr anchor="t" rtlCol="false" tIns="0" lIns="0" bIns="0" rIns="0">
            <a:spAutoFit/>
          </a:bodyPr>
          <a:lstStyle/>
          <a:p>
            <a:pPr algn="ctr">
              <a:lnSpc>
                <a:spcPts val="4304"/>
              </a:lnSpc>
            </a:pPr>
            <a:r>
              <a:rPr lang="en-US" sz="3587">
                <a:solidFill>
                  <a:srgbClr val="000000"/>
                </a:solidFill>
                <a:latin typeface="Asap"/>
                <a:ea typeface="Asap"/>
                <a:cs typeface="Asap"/>
                <a:sym typeface="Asap"/>
              </a:rPr>
              <a:t>SV thực hiện</a:t>
            </a:r>
          </a:p>
        </p:txBody>
      </p:sp>
      <p:sp>
        <p:nvSpPr>
          <p:cNvPr name="TextBox 5" id="5"/>
          <p:cNvSpPr txBox="true"/>
          <p:nvPr/>
        </p:nvSpPr>
        <p:spPr>
          <a:xfrm rot="0">
            <a:off x="5230366" y="6144593"/>
            <a:ext cx="4913231" cy="619125"/>
          </a:xfrm>
          <a:prstGeom prst="rect">
            <a:avLst/>
          </a:prstGeom>
        </p:spPr>
        <p:txBody>
          <a:bodyPr anchor="t" rtlCol="false" tIns="0" lIns="0" bIns="0" rIns="0">
            <a:spAutoFit/>
          </a:bodyPr>
          <a:lstStyle/>
          <a:p>
            <a:pPr algn="l">
              <a:lnSpc>
                <a:spcPts val="4304"/>
              </a:lnSpc>
            </a:pPr>
            <a:r>
              <a:rPr lang="en-US" sz="3587">
                <a:solidFill>
                  <a:srgbClr val="000000"/>
                </a:solidFill>
                <a:latin typeface="Bungee"/>
                <a:ea typeface="Bungee"/>
                <a:cs typeface="Bungee"/>
                <a:sym typeface="Bungee"/>
              </a:rPr>
              <a:t>Khưu thành thiện</a:t>
            </a:r>
          </a:p>
        </p:txBody>
      </p:sp>
      <p:sp>
        <p:nvSpPr>
          <p:cNvPr name="TextBox 6" id="6"/>
          <p:cNvSpPr txBox="true"/>
          <p:nvPr/>
        </p:nvSpPr>
        <p:spPr>
          <a:xfrm rot="0">
            <a:off x="5230366" y="6882767"/>
            <a:ext cx="5246538" cy="619125"/>
          </a:xfrm>
          <a:prstGeom prst="rect">
            <a:avLst/>
          </a:prstGeom>
        </p:spPr>
        <p:txBody>
          <a:bodyPr anchor="t" rtlCol="false" tIns="0" lIns="0" bIns="0" rIns="0">
            <a:spAutoFit/>
          </a:bodyPr>
          <a:lstStyle/>
          <a:p>
            <a:pPr algn="l">
              <a:lnSpc>
                <a:spcPts val="4304"/>
              </a:lnSpc>
            </a:pPr>
            <a:r>
              <a:rPr lang="en-US" sz="3587">
                <a:solidFill>
                  <a:srgbClr val="000000"/>
                </a:solidFill>
                <a:latin typeface="Bungee"/>
                <a:ea typeface="Bungee"/>
                <a:cs typeface="Bungee"/>
                <a:sym typeface="Bungee"/>
              </a:rPr>
              <a:t>Huỳnh Thiên THuận</a:t>
            </a:r>
          </a:p>
        </p:txBody>
      </p:sp>
      <p:sp>
        <p:nvSpPr>
          <p:cNvPr name="TextBox 7" id="7"/>
          <p:cNvSpPr txBox="true"/>
          <p:nvPr/>
        </p:nvSpPr>
        <p:spPr>
          <a:xfrm rot="0">
            <a:off x="5230366" y="7620940"/>
            <a:ext cx="4302701" cy="619125"/>
          </a:xfrm>
          <a:prstGeom prst="rect">
            <a:avLst/>
          </a:prstGeom>
        </p:spPr>
        <p:txBody>
          <a:bodyPr anchor="t" rtlCol="false" tIns="0" lIns="0" bIns="0" rIns="0">
            <a:spAutoFit/>
          </a:bodyPr>
          <a:lstStyle/>
          <a:p>
            <a:pPr algn="l">
              <a:lnSpc>
                <a:spcPts val="4304"/>
              </a:lnSpc>
            </a:pPr>
            <a:r>
              <a:rPr lang="en-US" sz="3587">
                <a:solidFill>
                  <a:srgbClr val="000000"/>
                </a:solidFill>
                <a:latin typeface="Bungee"/>
                <a:ea typeface="Bungee"/>
                <a:cs typeface="Bungee"/>
                <a:sym typeface="Bungee"/>
              </a:rPr>
              <a:t>Huỳnh nhật Nam</a:t>
            </a:r>
          </a:p>
        </p:txBody>
      </p:sp>
      <p:grpSp>
        <p:nvGrpSpPr>
          <p:cNvPr name="Group 8" id="8"/>
          <p:cNvGrpSpPr/>
          <p:nvPr/>
        </p:nvGrpSpPr>
        <p:grpSpPr>
          <a:xfrm rot="0">
            <a:off x="2065856" y="8587535"/>
            <a:ext cx="7195351" cy="542925"/>
            <a:chOff x="0" y="0"/>
            <a:chExt cx="9593801" cy="723900"/>
          </a:xfrm>
        </p:grpSpPr>
        <p:sp>
          <p:nvSpPr>
            <p:cNvPr name="TextBox 9" id="9"/>
            <p:cNvSpPr txBox="true"/>
            <p:nvPr/>
          </p:nvSpPr>
          <p:spPr>
            <a:xfrm rot="0">
              <a:off x="0" y="-12681"/>
              <a:ext cx="3822315" cy="736581"/>
            </a:xfrm>
            <a:prstGeom prst="rect">
              <a:avLst/>
            </a:prstGeom>
          </p:spPr>
          <p:txBody>
            <a:bodyPr anchor="t" rtlCol="false" tIns="0" lIns="0" bIns="0" rIns="0">
              <a:spAutoFit/>
            </a:bodyPr>
            <a:lstStyle/>
            <a:p>
              <a:pPr algn="ctr">
                <a:lnSpc>
                  <a:spcPts val="4304"/>
                </a:lnSpc>
              </a:pPr>
              <a:r>
                <a:rPr lang="en-US" sz="3587">
                  <a:solidFill>
                    <a:srgbClr val="000000"/>
                  </a:solidFill>
                  <a:latin typeface="Asap"/>
                  <a:ea typeface="Asap"/>
                  <a:cs typeface="Asap"/>
                  <a:sym typeface="Asap"/>
                </a:rPr>
                <a:t>GV hướng dẫn</a:t>
              </a:r>
            </a:p>
          </p:txBody>
        </p:sp>
        <p:sp>
          <p:nvSpPr>
            <p:cNvPr name="TextBox 10" id="10"/>
            <p:cNvSpPr txBox="true"/>
            <p:nvPr/>
          </p:nvSpPr>
          <p:spPr>
            <a:xfrm rot="0">
              <a:off x="4219347" y="-76200"/>
              <a:ext cx="5374455" cy="800100"/>
            </a:xfrm>
            <a:prstGeom prst="rect">
              <a:avLst/>
            </a:prstGeom>
          </p:spPr>
          <p:txBody>
            <a:bodyPr anchor="t" rtlCol="false" tIns="0" lIns="0" bIns="0" rIns="0">
              <a:spAutoFit/>
            </a:bodyPr>
            <a:lstStyle/>
            <a:p>
              <a:pPr algn="l">
                <a:lnSpc>
                  <a:spcPts val="4304"/>
                </a:lnSpc>
              </a:pPr>
              <a:r>
                <a:rPr lang="en-US" sz="3587">
                  <a:solidFill>
                    <a:srgbClr val="000000"/>
                  </a:solidFill>
                  <a:latin typeface="Bungee"/>
                  <a:ea typeface="Bungee"/>
                  <a:cs typeface="Bungee"/>
                  <a:sym typeface="Bungee"/>
                  <a:hlinkClick r:id="rId4" tooltip="https://courses.ctda.hcmus.edu.vn/user/view.php?id=905&amp;course=1"/>
                </a:rPr>
                <a:t>Lê Thanh Tùng</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729649" y="374150"/>
            <a:ext cx="15252150" cy="914400"/>
          </a:xfrm>
          <a:prstGeom prst="rect">
            <a:avLst/>
          </a:prstGeom>
        </p:spPr>
        <p:txBody>
          <a:bodyPr anchor="t" rtlCol="false" tIns="0" lIns="0" bIns="0" rIns="0">
            <a:spAutoFit/>
          </a:bodyPr>
          <a:lstStyle/>
          <a:p>
            <a:pPr algn="just">
              <a:lnSpc>
                <a:spcPts val="7200"/>
              </a:lnSpc>
            </a:pPr>
            <a:r>
              <a:rPr lang="en-US" b="true" sz="6000">
                <a:solidFill>
                  <a:srgbClr val="000000"/>
                </a:solidFill>
                <a:latin typeface="Montserrat Bold"/>
                <a:ea typeface="Montserrat Bold"/>
                <a:cs typeface="Montserrat Bold"/>
                <a:sym typeface="Montserrat Bold"/>
              </a:rPr>
              <a:t>Kết quả thu thập được</a:t>
            </a:r>
          </a:p>
        </p:txBody>
      </p:sp>
      <p:sp>
        <p:nvSpPr>
          <p:cNvPr name="Freeform 3" id="3"/>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4" id="4"/>
          <p:cNvGraphicFramePr>
            <a:graphicFrameLocks noGrp="true"/>
          </p:cNvGraphicFramePr>
          <p:nvPr/>
        </p:nvGraphicFramePr>
        <p:xfrm>
          <a:off x="1028700" y="1824412"/>
          <a:ext cx="16230600" cy="7690955"/>
        </p:xfrm>
        <a:graphic>
          <a:graphicData uri="http://schemas.openxmlformats.org/drawingml/2006/table">
            <a:tbl>
              <a:tblPr/>
              <a:tblGrid>
                <a:gridCol w="2073718"/>
                <a:gridCol w="3260257"/>
                <a:gridCol w="6241002"/>
                <a:gridCol w="4655622"/>
              </a:tblGrid>
              <a:tr h="1731679">
                <a:tc>
                  <a:txBody>
                    <a:bodyPr anchor="t" rtlCol="false"/>
                    <a:lstStyle/>
                    <a:p>
                      <a:pPr algn="ctr">
                        <a:lnSpc>
                          <a:spcPts val="4900"/>
                        </a:lnSpc>
                        <a:defRPr/>
                      </a:pP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b="true">
                          <a:solidFill>
                            <a:srgbClr val="000000"/>
                          </a:solidFill>
                          <a:latin typeface="Montserrat Bold"/>
                          <a:ea typeface="Montserrat Bold"/>
                          <a:cs typeface="Montserrat Bold"/>
                          <a:sym typeface="Montserrat Bold"/>
                        </a:rPr>
                        <a:t>Số journal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b="true">
                          <a:solidFill>
                            <a:srgbClr val="000000"/>
                          </a:solidFill>
                          <a:latin typeface="Montserrat Bold"/>
                          <a:ea typeface="Montserrat Bold"/>
                          <a:cs typeface="Montserrat Bold"/>
                          <a:sym typeface="Montserrat Bold"/>
                        </a:rPr>
                        <a:t>Tổng số dữ liệu lấy được</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899"/>
                        </a:lnSpc>
                        <a:defRPr/>
                      </a:pPr>
                      <a:r>
                        <a:rPr lang="en-US" sz="3499" b="true">
                          <a:solidFill>
                            <a:srgbClr val="000000"/>
                          </a:solidFill>
                          <a:latin typeface="Montserrat Bold"/>
                          <a:ea typeface="Montserrat Bold"/>
                          <a:cs typeface="Montserrat Bold"/>
                          <a:sym typeface="Montserrat Bold"/>
                        </a:rPr>
                        <a:t>Tổng số dữ liệu sau khi xử lý</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0566">
                <a:tc>
                  <a:txBody>
                    <a:bodyPr anchor="t" rtlCol="false"/>
                    <a:lstStyle/>
                    <a:p>
                      <a:pPr algn="l">
                        <a:lnSpc>
                          <a:spcPts val="4900"/>
                        </a:lnSpc>
                        <a:defRPr/>
                      </a:pPr>
                      <a:r>
                        <a:rPr lang="en-US" sz="3500" b="true">
                          <a:solidFill>
                            <a:srgbClr val="000000"/>
                          </a:solidFill>
                          <a:latin typeface="Montserrat Bold"/>
                          <a:ea typeface="Montserrat Bold"/>
                          <a:cs typeface="Montserrat Bold"/>
                          <a:sym typeface="Montserrat Bold"/>
                        </a:rPr>
                        <a:t>Nam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Montserrat"/>
                          <a:ea typeface="Montserrat"/>
                          <a:cs typeface="Montserrat"/>
                          <a:sym typeface="Montserrat"/>
                        </a:rPr>
                        <a:t>960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Montserrat"/>
                          <a:ea typeface="Montserrat"/>
                          <a:cs typeface="Montserrat"/>
                          <a:sym typeface="Montserrat"/>
                        </a:rPr>
                        <a:t>1.986.465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Montserrat"/>
                          <a:ea typeface="Montserrat"/>
                          <a:cs typeface="Montserrat"/>
                          <a:sym typeface="Montserrat"/>
                        </a:rPr>
                        <a:t>1.620.652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0566">
                <a:tc>
                  <a:txBody>
                    <a:bodyPr anchor="t" rtlCol="false"/>
                    <a:lstStyle/>
                    <a:p>
                      <a:pPr algn="l">
                        <a:lnSpc>
                          <a:spcPts val="4900"/>
                        </a:lnSpc>
                        <a:defRPr/>
                      </a:pPr>
                      <a:r>
                        <a:rPr lang="en-US" sz="3500" b="true">
                          <a:solidFill>
                            <a:srgbClr val="000000"/>
                          </a:solidFill>
                          <a:latin typeface="Montserrat Bold"/>
                          <a:ea typeface="Montserrat Bold"/>
                          <a:cs typeface="Montserrat Bold"/>
                          <a:sym typeface="Montserrat Bold"/>
                        </a:rPr>
                        <a:t>Thuận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Montserrat"/>
                          <a:ea typeface="Montserrat"/>
                          <a:cs typeface="Montserrat"/>
                          <a:sym typeface="Montserrat"/>
                        </a:rPr>
                        <a:t>1000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Montserrat"/>
                          <a:ea typeface="Montserrat"/>
                          <a:cs typeface="Montserrat"/>
                          <a:sym typeface="Montserrat"/>
                        </a:rPr>
                        <a:t>2.197.457 </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899"/>
                        </a:lnSpc>
                        <a:defRPr/>
                      </a:pPr>
                      <a:r>
                        <a:rPr lang="en-US" sz="3499">
                          <a:solidFill>
                            <a:srgbClr val="000000"/>
                          </a:solidFill>
                          <a:latin typeface="Montserrat"/>
                          <a:ea typeface="Montserrat"/>
                          <a:cs typeface="Montserrat"/>
                          <a:sym typeface="Montserrat"/>
                        </a:rPr>
                        <a:t>1.668.187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0566">
                <a:tc>
                  <a:txBody>
                    <a:bodyPr anchor="t" rtlCol="false"/>
                    <a:lstStyle/>
                    <a:p>
                      <a:pPr algn="l">
                        <a:lnSpc>
                          <a:spcPts val="4900"/>
                        </a:lnSpc>
                        <a:defRPr/>
                      </a:pPr>
                      <a:r>
                        <a:rPr lang="en-US" sz="3500" b="true">
                          <a:solidFill>
                            <a:srgbClr val="000000"/>
                          </a:solidFill>
                          <a:latin typeface="Montserrat Bold"/>
                          <a:ea typeface="Montserrat Bold"/>
                          <a:cs typeface="Montserrat Bold"/>
                          <a:sym typeface="Montserrat Bold"/>
                        </a:rPr>
                        <a:t>Thiện </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Montserrat"/>
                          <a:ea typeface="Montserrat"/>
                          <a:cs typeface="Montserrat"/>
                          <a:sym typeface="Montserrat"/>
                        </a:rPr>
                        <a:t>1000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Montserrat"/>
                          <a:ea typeface="Montserrat"/>
                          <a:cs typeface="Montserrat"/>
                          <a:sym typeface="Montserrat"/>
                        </a:rPr>
                        <a:t>2.300.761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899"/>
                        </a:lnSpc>
                        <a:defRPr/>
                      </a:pPr>
                      <a:r>
                        <a:rPr lang="en-US" sz="3499">
                          <a:solidFill>
                            <a:srgbClr val="000000"/>
                          </a:solidFill>
                          <a:latin typeface="Montserrat"/>
                          <a:ea typeface="Montserrat"/>
                          <a:cs typeface="Montserrat"/>
                          <a:sym typeface="Montserrat"/>
                        </a:rPr>
                        <a:t>1.843.756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0566">
                <a:tc>
                  <a:txBody>
                    <a:bodyPr anchor="t" rtlCol="false"/>
                    <a:lstStyle/>
                    <a:p>
                      <a:pPr algn="l">
                        <a:lnSpc>
                          <a:spcPts val="4900"/>
                        </a:lnSpc>
                        <a:defRPr/>
                      </a:pPr>
                      <a:r>
                        <a:rPr lang="en-US" sz="3500" b="true">
                          <a:solidFill>
                            <a:srgbClr val="000000"/>
                          </a:solidFill>
                          <a:latin typeface="Montserrat Bold"/>
                          <a:ea typeface="Montserrat Bold"/>
                          <a:cs typeface="Montserrat Bold"/>
                          <a:sym typeface="Montserrat Bold"/>
                        </a:rPr>
                        <a:t>Tổng</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Montserrat"/>
                          <a:ea typeface="Montserrat"/>
                          <a:cs typeface="Montserrat"/>
                          <a:sym typeface="Montserrat"/>
                        </a:rPr>
                        <a:t>2960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Montserrat"/>
                          <a:ea typeface="Montserrat"/>
                          <a:cs typeface="Montserrat"/>
                          <a:sym typeface="Montserrat"/>
                        </a:rPr>
                        <a:t>6.484.683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899"/>
                        </a:lnSpc>
                        <a:defRPr/>
                      </a:pPr>
                      <a:r>
                        <a:rPr lang="en-US" sz="3499">
                          <a:solidFill>
                            <a:srgbClr val="000000"/>
                          </a:solidFill>
                          <a:latin typeface="Montserrat"/>
                          <a:ea typeface="Montserrat"/>
                          <a:cs typeface="Montserrat"/>
                          <a:sym typeface="Montserrat"/>
                        </a:rPr>
                        <a:t>5.132.595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77011">
                <a:tc gridSpan="3">
                  <a:txBody>
                    <a:bodyPr anchor="t" rtlCol="false"/>
                    <a:lstStyle/>
                    <a:p>
                      <a:pPr algn="ctr">
                        <a:lnSpc>
                          <a:spcPts val="3920"/>
                        </a:lnSpc>
                        <a:defRPr/>
                      </a:pPr>
                      <a:r>
                        <a:rPr lang="en-US" sz="2800" b="true">
                          <a:solidFill>
                            <a:srgbClr val="000000"/>
                          </a:solidFill>
                          <a:latin typeface="Montserrat Bold"/>
                          <a:ea typeface="Montserrat Bold"/>
                          <a:cs typeface="Montserrat Bold"/>
                          <a:sym typeface="Montserrat Bold"/>
                        </a:rPr>
                        <a:t>Sau khi lọc theo các từ khóa liên quan đến</a:t>
                      </a:r>
                      <a:endParaRPr lang="en-US" sz="1100"/>
                    </a:p>
                    <a:p>
                      <a:pPr algn="ctr">
                        <a:lnSpc>
                          <a:spcPts val="3920"/>
                        </a:lnSpc>
                      </a:pPr>
                      <a:r>
                        <a:rPr lang="en-US" sz="2800" b="true">
                          <a:solidFill>
                            <a:srgbClr val="000000"/>
                          </a:solidFill>
                          <a:latin typeface="Montserrat Bold"/>
                          <a:ea typeface="Montserrat Bold"/>
                          <a:cs typeface="Montserrat Bold"/>
                          <a:sym typeface="Montserrat Bold"/>
                        </a:rPr>
                        <a:t>Machine Learning</a:t>
                      </a: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920"/>
                        </a:lnSpc>
                        <a:defRPr/>
                      </a:pPr>
                      <a:r>
                        <a:rPr lang="en-US" sz="2800" b="true">
                          <a:solidFill>
                            <a:srgbClr val="000000"/>
                          </a:solidFill>
                          <a:latin typeface="Montserrat Bold"/>
                          <a:ea typeface="Montserrat Bold"/>
                          <a:cs typeface="Montserrat Bold"/>
                          <a:sym typeface="Montserrat Bold"/>
                        </a:rPr>
                        <a:t>Sau khi lọc theo các từ khóa liên quan đến</a:t>
                      </a:r>
                      <a:endParaRPr lang="en-US" sz="1100"/>
                    </a:p>
                    <a:p>
                      <a:pPr algn="ctr">
                        <a:lnSpc>
                          <a:spcPts val="3920"/>
                        </a:lnSpc>
                      </a:pPr>
                      <a:r>
                        <a:rPr lang="en-US" sz="2800" b="true">
                          <a:solidFill>
                            <a:srgbClr val="000000"/>
                          </a:solidFill>
                          <a:latin typeface="Montserrat Bold"/>
                          <a:ea typeface="Montserrat Bold"/>
                          <a:cs typeface="Montserrat Bold"/>
                          <a:sym typeface="Montserrat Bold"/>
                        </a:rPr>
                        <a:t>Machine Learning</a:t>
                      </a: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920"/>
                        </a:lnSpc>
                        <a:defRPr/>
                      </a:pPr>
                      <a:r>
                        <a:rPr lang="en-US" sz="2800" b="true">
                          <a:solidFill>
                            <a:srgbClr val="000000"/>
                          </a:solidFill>
                          <a:latin typeface="Montserrat Bold"/>
                          <a:ea typeface="Montserrat Bold"/>
                          <a:cs typeface="Montserrat Bold"/>
                          <a:sym typeface="Montserrat Bold"/>
                        </a:rPr>
                        <a:t>Sau khi lọc theo các từ khóa liên quan đến</a:t>
                      </a:r>
                      <a:endParaRPr lang="en-US" sz="1100"/>
                    </a:p>
                    <a:p>
                      <a:pPr algn="ctr">
                        <a:lnSpc>
                          <a:spcPts val="3920"/>
                        </a:lnSpc>
                      </a:pPr>
                      <a:r>
                        <a:rPr lang="en-US" sz="2800" b="true">
                          <a:solidFill>
                            <a:srgbClr val="000000"/>
                          </a:solidFill>
                          <a:latin typeface="Montserrat Bold"/>
                          <a:ea typeface="Montserrat Bold"/>
                          <a:cs typeface="Montserrat Bold"/>
                          <a:sym typeface="Montserrat Bold"/>
                        </a:rPr>
                        <a:t>Machine Learning</a:t>
                      </a: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4899"/>
                        </a:lnSpc>
                        <a:defRPr/>
                      </a:pPr>
                      <a:r>
                        <a:rPr lang="en-US" sz="3499" b="true">
                          <a:solidFill>
                            <a:srgbClr val="000000"/>
                          </a:solidFill>
                          <a:latin typeface="Montserrat Bold"/>
                          <a:ea typeface="Montserrat Bold"/>
                          <a:cs typeface="Montserrat Bold"/>
                          <a:sym typeface="Montserrat Bold"/>
                        </a:rPr>
                        <a:t>91.788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1556001" y="2467266"/>
            <a:ext cx="15175999" cy="6221556"/>
          </a:xfrm>
          <a:prstGeom prst="rect">
            <a:avLst/>
          </a:prstGeom>
        </p:spPr>
        <p:txBody>
          <a:bodyPr anchor="t" rtlCol="false" tIns="0" lIns="0" bIns="0" rIns="0">
            <a:spAutoFit/>
          </a:bodyPr>
          <a:lstStyle/>
          <a:p>
            <a:pPr algn="just" marL="1014731" indent="-507365" lvl="1">
              <a:lnSpc>
                <a:spcPts val="7050"/>
              </a:lnSpc>
              <a:buFont typeface="Arial"/>
              <a:buChar char="•"/>
            </a:pPr>
            <a:r>
              <a:rPr lang="en-US" sz="4700">
                <a:solidFill>
                  <a:srgbClr val="3F3533"/>
                </a:solidFill>
                <a:latin typeface="Montserrat"/>
                <a:ea typeface="Montserrat"/>
                <a:cs typeface="Montserrat"/>
                <a:sym typeface="Montserrat"/>
              </a:rPr>
              <a:t>Một số bài báo</a:t>
            </a:r>
            <a:r>
              <a:rPr lang="en-US" sz="4700">
                <a:solidFill>
                  <a:srgbClr val="3F3533"/>
                </a:solidFill>
                <a:latin typeface="Montserrat"/>
                <a:ea typeface="Montserrat"/>
                <a:cs typeface="Montserrat"/>
                <a:sym typeface="Montserrat"/>
              </a:rPr>
              <a:t> có abstract dài quá </a:t>
            </a:r>
            <a:r>
              <a:rPr lang="en-US" b="true" sz="4700">
                <a:solidFill>
                  <a:srgbClr val="3F3533"/>
                </a:solidFill>
                <a:latin typeface="Montserrat Bold"/>
                <a:ea typeface="Montserrat Bold"/>
                <a:cs typeface="Montserrat Bold"/>
                <a:sym typeface="Montserrat Bold"/>
              </a:rPr>
              <a:t>512</a:t>
            </a:r>
            <a:r>
              <a:rPr lang="en-US" sz="4700">
                <a:solidFill>
                  <a:srgbClr val="3F3533"/>
                </a:solidFill>
                <a:latin typeface="Montserrat"/>
                <a:ea typeface="Montserrat"/>
                <a:cs typeface="Montserrat"/>
                <a:sym typeface="Montserrat"/>
              </a:rPr>
              <a:t> tokens, vượt quá giới hạn xử lý của hầu hết các mô hình transformer.</a:t>
            </a:r>
          </a:p>
          <a:p>
            <a:pPr algn="just" marL="1014731" indent="-507365" lvl="1">
              <a:lnSpc>
                <a:spcPts val="7050"/>
              </a:lnSpc>
              <a:buFont typeface="Arial"/>
              <a:buChar char="•"/>
            </a:pPr>
            <a:r>
              <a:rPr lang="en-US" sz="4700">
                <a:solidFill>
                  <a:srgbClr val="3F3533"/>
                </a:solidFill>
                <a:latin typeface="Montserrat"/>
                <a:ea typeface="Montserrat"/>
                <a:cs typeface="Montserrat"/>
                <a:sym typeface="Montserrat"/>
              </a:rPr>
              <a:t>Do đó, dữ liệu tiếp tục được lọc:</a:t>
            </a:r>
          </a:p>
          <a:p>
            <a:pPr algn="just" marL="2029461" indent="-676487" lvl="2">
              <a:lnSpc>
                <a:spcPts val="7050"/>
              </a:lnSpc>
              <a:buFont typeface="Arial"/>
              <a:buChar char="⚬"/>
            </a:pPr>
            <a:r>
              <a:rPr lang="en-US" b="true" sz="4700">
                <a:solidFill>
                  <a:srgbClr val="3F3533"/>
                </a:solidFill>
                <a:latin typeface="Montserrat Bold"/>
                <a:ea typeface="Montserrat Bold"/>
                <a:cs typeface="Montserrat Bold"/>
                <a:sym typeface="Montserrat Bold"/>
              </a:rPr>
              <a:t>Abstract</a:t>
            </a:r>
            <a:r>
              <a:rPr lang="en-US" sz="4700">
                <a:solidFill>
                  <a:srgbClr val="3F3533"/>
                </a:solidFill>
                <a:latin typeface="Montserrat"/>
                <a:ea typeface="Montserrat"/>
                <a:cs typeface="Montserrat"/>
                <a:sym typeface="Montserrat"/>
              </a:rPr>
              <a:t> có độ dài từ 128 - 512 tokens.</a:t>
            </a:r>
          </a:p>
          <a:p>
            <a:pPr algn="just" marL="2029461" indent="-676487" lvl="2">
              <a:lnSpc>
                <a:spcPts val="7050"/>
              </a:lnSpc>
              <a:buFont typeface="Arial"/>
              <a:buChar char="⚬"/>
            </a:pPr>
            <a:r>
              <a:rPr lang="en-US" b="true" sz="4700">
                <a:solidFill>
                  <a:srgbClr val="3F3533"/>
                </a:solidFill>
                <a:latin typeface="Montserrat Bold"/>
                <a:ea typeface="Montserrat Bold"/>
                <a:cs typeface="Montserrat Bold"/>
                <a:sym typeface="Montserrat Bold"/>
              </a:rPr>
              <a:t>Tiê</a:t>
            </a:r>
            <a:r>
              <a:rPr lang="en-US" b="true" sz="4700">
                <a:solidFill>
                  <a:srgbClr val="3F3533"/>
                </a:solidFill>
                <a:latin typeface="Montserrat Bold"/>
                <a:ea typeface="Montserrat Bold"/>
                <a:cs typeface="Montserrat Bold"/>
                <a:sym typeface="Montserrat Bold"/>
              </a:rPr>
              <a:t>u đề</a:t>
            </a:r>
            <a:r>
              <a:rPr lang="en-US" sz="4700">
                <a:solidFill>
                  <a:srgbClr val="3F3533"/>
                </a:solidFill>
                <a:latin typeface="Montserrat"/>
                <a:ea typeface="Montserrat"/>
                <a:cs typeface="Montserrat"/>
                <a:sym typeface="Montserrat"/>
              </a:rPr>
              <a:t> (title) có độ dài từ 8 - 32 tokens.</a:t>
            </a:r>
          </a:p>
          <a:p>
            <a:pPr algn="just">
              <a:lnSpc>
                <a:spcPts val="7050"/>
              </a:lnSpc>
            </a:pPr>
          </a:p>
        </p:txBody>
      </p:sp>
      <p:sp>
        <p:nvSpPr>
          <p:cNvPr name="TextBox 3" id="3"/>
          <p:cNvSpPr txBox="true"/>
          <p:nvPr/>
        </p:nvSpPr>
        <p:spPr>
          <a:xfrm rot="0">
            <a:off x="1028700" y="1028700"/>
            <a:ext cx="15252150" cy="914400"/>
          </a:xfrm>
          <a:prstGeom prst="rect">
            <a:avLst/>
          </a:prstGeom>
        </p:spPr>
        <p:txBody>
          <a:bodyPr anchor="t" rtlCol="false" tIns="0" lIns="0" bIns="0" rIns="0">
            <a:spAutoFit/>
          </a:bodyPr>
          <a:lstStyle/>
          <a:p>
            <a:pPr algn="l">
              <a:lnSpc>
                <a:spcPts val="7200"/>
              </a:lnSpc>
            </a:pPr>
            <a:r>
              <a:rPr lang="en-US" b="true" sz="6000">
                <a:solidFill>
                  <a:srgbClr val="000000"/>
                </a:solidFill>
                <a:latin typeface="Montserrat Bold"/>
                <a:ea typeface="Montserrat Bold"/>
                <a:cs typeface="Montserrat Bold"/>
                <a:sym typeface="Montserrat Bold"/>
              </a:rPr>
              <a:t>EDA và lọc nâng cao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1028700" y="2603833"/>
            <a:ext cx="7119366" cy="6097905"/>
          </a:xfrm>
          <a:prstGeom prst="rect">
            <a:avLst/>
          </a:prstGeom>
        </p:spPr>
        <p:txBody>
          <a:bodyPr anchor="t" rtlCol="false" tIns="0" lIns="0" bIns="0" rIns="0">
            <a:spAutoFit/>
          </a:bodyPr>
          <a:lstStyle/>
          <a:p>
            <a:pPr algn="just" marL="690881" indent="-345440" lvl="1">
              <a:lnSpc>
                <a:spcPts val="4800"/>
              </a:lnSpc>
              <a:buFont typeface="Arial"/>
              <a:buChar char="•"/>
            </a:pPr>
            <a:r>
              <a:rPr lang="en-US" sz="3200">
                <a:solidFill>
                  <a:srgbClr val="3F3533"/>
                </a:solidFill>
                <a:latin typeface="Montserrat"/>
                <a:ea typeface="Montserrat"/>
                <a:cs typeface="Montserrat"/>
                <a:sym typeface="Montserrat"/>
              </a:rPr>
              <a:t>Ngoài ra còn vấn đề về </a:t>
            </a:r>
            <a:r>
              <a:rPr lang="en-US" b="true" sz="3200">
                <a:solidFill>
                  <a:srgbClr val="3F3533"/>
                </a:solidFill>
                <a:latin typeface="Montserrat Bold"/>
                <a:ea typeface="Montserrat Bold"/>
                <a:cs typeface="Montserrat Bold"/>
                <a:sym typeface="Montserrat Bold"/>
              </a:rPr>
              <a:t>độ tương đồng Cosine</a:t>
            </a:r>
            <a:r>
              <a:rPr lang="en-US" sz="3200">
                <a:solidFill>
                  <a:srgbClr val="3F3533"/>
                </a:solidFill>
                <a:latin typeface="Montserrat"/>
                <a:ea typeface="Montserrat"/>
                <a:cs typeface="Montserrat"/>
                <a:sym typeface="Montserrat"/>
              </a:rPr>
              <a:t> khi giữa abstract và title có độ tương đồng </a:t>
            </a:r>
            <a:r>
              <a:rPr lang="en-US" b="true" sz="3200">
                <a:solidFill>
                  <a:srgbClr val="3F3533"/>
                </a:solidFill>
                <a:latin typeface="Montserrat Bold"/>
                <a:ea typeface="Montserrat Bold"/>
                <a:cs typeface="Montserrat Bold"/>
                <a:sym typeface="Montserrat Bold"/>
              </a:rPr>
              <a:t>quá thấp</a:t>
            </a:r>
            <a:r>
              <a:rPr lang="en-US" sz="3200">
                <a:solidFill>
                  <a:srgbClr val="3F3533"/>
                </a:solidFill>
                <a:latin typeface="Montserrat"/>
                <a:ea typeface="Montserrat"/>
                <a:cs typeface="Montserrat"/>
                <a:sym typeface="Montserrat"/>
              </a:rPr>
              <a:t> dẫn đến hiệu suất đầu ra của mô hình bị kém.</a:t>
            </a:r>
          </a:p>
          <a:p>
            <a:pPr algn="just" marL="690881" indent="-345440" lvl="1">
              <a:lnSpc>
                <a:spcPts val="4800"/>
              </a:lnSpc>
              <a:buFont typeface="Arial"/>
              <a:buChar char="•"/>
            </a:pPr>
            <a:r>
              <a:rPr lang="en-US" b="true" sz="3200">
                <a:solidFill>
                  <a:srgbClr val="3F3533"/>
                </a:solidFill>
                <a:latin typeface="Montserrat Bold"/>
                <a:ea typeface="Montserrat Bold"/>
                <a:cs typeface="Montserrat Bold"/>
                <a:sym typeface="Montserrat Bold"/>
              </a:rPr>
              <a:t>Giải pháp: </a:t>
            </a:r>
            <a:r>
              <a:rPr lang="en-US" sz="3200">
                <a:solidFill>
                  <a:srgbClr val="3F3533"/>
                </a:solidFill>
                <a:latin typeface="Montserrat"/>
                <a:ea typeface="Montserrat"/>
                <a:cs typeface="Montserrat"/>
                <a:sym typeface="Montserrat"/>
              </a:rPr>
              <a:t>Loại bỏ những dòng dữ liệu có </a:t>
            </a:r>
            <a:r>
              <a:rPr lang="en-US" b="true" sz="3200">
                <a:solidFill>
                  <a:srgbClr val="3F3533"/>
                </a:solidFill>
                <a:latin typeface="Montserrat Bold"/>
                <a:ea typeface="Montserrat Bold"/>
                <a:cs typeface="Montserrat Bold"/>
                <a:sym typeface="Montserrat Bold"/>
              </a:rPr>
              <a:t>độ tương đồng Cosine </a:t>
            </a:r>
            <a:r>
              <a:rPr lang="en-US" sz="3200">
                <a:solidFill>
                  <a:srgbClr val="3F3533"/>
                </a:solidFill>
                <a:latin typeface="Montserrat"/>
                <a:ea typeface="Montserrat"/>
                <a:cs typeface="Montserrat"/>
                <a:sym typeface="Montserrat"/>
              </a:rPr>
              <a:t>&lt; 0.3.</a:t>
            </a:r>
          </a:p>
          <a:p>
            <a:pPr algn="just">
              <a:lnSpc>
                <a:spcPts val="4800"/>
              </a:lnSpc>
            </a:pPr>
          </a:p>
        </p:txBody>
      </p:sp>
      <p:sp>
        <p:nvSpPr>
          <p:cNvPr name="Freeform 3" id="3"/>
          <p:cNvSpPr/>
          <p:nvPr/>
        </p:nvSpPr>
        <p:spPr>
          <a:xfrm flipH="false" flipV="false" rot="0">
            <a:off x="8654775" y="2699083"/>
            <a:ext cx="9434428" cy="6002655"/>
          </a:xfrm>
          <a:custGeom>
            <a:avLst/>
            <a:gdLst/>
            <a:ahLst/>
            <a:cxnLst/>
            <a:rect r="r" b="b" t="t" l="l"/>
            <a:pathLst>
              <a:path h="6002655" w="9434428">
                <a:moveTo>
                  <a:pt x="0" y="0"/>
                </a:moveTo>
                <a:lnTo>
                  <a:pt x="9434428" y="0"/>
                </a:lnTo>
                <a:lnTo>
                  <a:pt x="9434428" y="6002655"/>
                </a:lnTo>
                <a:lnTo>
                  <a:pt x="0" y="6002655"/>
                </a:lnTo>
                <a:lnTo>
                  <a:pt x="0" y="0"/>
                </a:lnTo>
                <a:close/>
              </a:path>
            </a:pathLst>
          </a:custGeom>
          <a:blipFill>
            <a:blip r:embed="rId2"/>
            <a:stretch>
              <a:fillRect l="0" t="0" r="0" b="0"/>
            </a:stretch>
          </a:blipFill>
        </p:spPr>
      </p:sp>
      <p:sp>
        <p:nvSpPr>
          <p:cNvPr name="TextBox 4" id="4"/>
          <p:cNvSpPr txBox="true"/>
          <p:nvPr/>
        </p:nvSpPr>
        <p:spPr>
          <a:xfrm rot="0">
            <a:off x="1028700" y="1028700"/>
            <a:ext cx="15252150" cy="914400"/>
          </a:xfrm>
          <a:prstGeom prst="rect">
            <a:avLst/>
          </a:prstGeom>
        </p:spPr>
        <p:txBody>
          <a:bodyPr anchor="t" rtlCol="false" tIns="0" lIns="0" bIns="0" rIns="0">
            <a:spAutoFit/>
          </a:bodyPr>
          <a:lstStyle/>
          <a:p>
            <a:pPr algn="l">
              <a:lnSpc>
                <a:spcPts val="7200"/>
              </a:lnSpc>
            </a:pPr>
            <a:r>
              <a:rPr lang="en-US" b="true" sz="6000">
                <a:solidFill>
                  <a:srgbClr val="000000"/>
                </a:solidFill>
                <a:latin typeface="Montserrat Bold"/>
                <a:ea typeface="Montserrat Bold"/>
                <a:cs typeface="Montserrat Bold"/>
                <a:sym typeface="Montserrat Bold"/>
              </a:rPr>
              <a:t>EDA và lọc nâng cao</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1556001" y="3263999"/>
            <a:ext cx="15175999" cy="6206489"/>
          </a:xfrm>
          <a:prstGeom prst="rect">
            <a:avLst/>
          </a:prstGeom>
        </p:spPr>
        <p:txBody>
          <a:bodyPr anchor="t" rtlCol="false" tIns="0" lIns="0" bIns="0" rIns="0">
            <a:spAutoFit/>
          </a:bodyPr>
          <a:lstStyle/>
          <a:p>
            <a:pPr algn="just">
              <a:lnSpc>
                <a:spcPts val="6150"/>
              </a:lnSpc>
            </a:pPr>
            <a:r>
              <a:rPr lang="en-US" sz="4100">
                <a:solidFill>
                  <a:srgbClr val="3F3533"/>
                </a:solidFill>
                <a:latin typeface="Montserrat"/>
                <a:ea typeface="Montserrat"/>
                <a:cs typeface="Montserrat"/>
                <a:sym typeface="Montserrat"/>
              </a:rPr>
              <a:t>Sau khi xử lý từ vựng (thống kê số lượng từ và tần suất), nhóm nhận thấy:</a:t>
            </a:r>
          </a:p>
          <a:p>
            <a:pPr algn="just" marL="885194" indent="-442597" lvl="1">
              <a:lnSpc>
                <a:spcPts val="6150"/>
              </a:lnSpc>
              <a:buFont typeface="Arial"/>
              <a:buChar char="•"/>
            </a:pPr>
            <a:r>
              <a:rPr lang="en-US" sz="4100">
                <a:solidFill>
                  <a:srgbClr val="3F3533"/>
                </a:solidFill>
                <a:latin typeface="Montserrat"/>
                <a:ea typeface="Montserrat"/>
                <a:cs typeface="Montserrat"/>
                <a:sym typeface="Montserrat"/>
              </a:rPr>
              <a:t>Cách chia tập dữ liệu bằng </a:t>
            </a:r>
            <a:r>
              <a:rPr lang="en-US" b="true" sz="4100">
                <a:solidFill>
                  <a:srgbClr val="3F3533"/>
                </a:solidFill>
                <a:latin typeface="Montserrat Bold"/>
                <a:ea typeface="Montserrat Bold"/>
                <a:cs typeface="Montserrat Bold"/>
                <a:sym typeface="Montserrat Bold"/>
              </a:rPr>
              <a:t>train_test_split()</a:t>
            </a:r>
            <a:r>
              <a:rPr lang="en-US" sz="4100">
                <a:solidFill>
                  <a:srgbClr val="3F3533"/>
                </a:solidFill>
                <a:latin typeface="Montserrat"/>
                <a:ea typeface="Montserrat"/>
                <a:cs typeface="Montserrat"/>
                <a:sym typeface="Montserrat"/>
              </a:rPr>
              <a:t> của </a:t>
            </a:r>
            <a:r>
              <a:rPr lang="en-US" sz="4100" i="true">
                <a:solidFill>
                  <a:srgbClr val="3F3533"/>
                </a:solidFill>
                <a:latin typeface="Montserrat Italics"/>
                <a:ea typeface="Montserrat Italics"/>
                <a:cs typeface="Montserrat Italics"/>
                <a:sym typeface="Montserrat Italics"/>
              </a:rPr>
              <a:t>scikit-learn</a:t>
            </a:r>
            <a:r>
              <a:rPr lang="en-US" sz="4100">
                <a:solidFill>
                  <a:srgbClr val="3F3533"/>
                </a:solidFill>
                <a:latin typeface="Montserrat"/>
                <a:ea typeface="Montserrat"/>
                <a:cs typeface="Montserrat"/>
                <a:sym typeface="Montserrat"/>
              </a:rPr>
              <a:t> không đảm bảo sự phân bố đồng đều giữa các tập.</a:t>
            </a:r>
          </a:p>
          <a:p>
            <a:pPr algn="just" marL="885194" indent="-442597" lvl="1">
              <a:lnSpc>
                <a:spcPts val="6150"/>
              </a:lnSpc>
              <a:buFont typeface="Arial"/>
              <a:buChar char="•"/>
            </a:pPr>
            <a:r>
              <a:rPr lang="en-US" sz="4100">
                <a:solidFill>
                  <a:srgbClr val="3F3533"/>
                </a:solidFill>
                <a:latin typeface="Montserrat"/>
                <a:ea typeface="Montserrat"/>
                <a:cs typeface="Montserrat"/>
                <a:sym typeface="Montserrat"/>
              </a:rPr>
              <a:t>Nhiều từ trong tập test và tập validation không xuất hiện trong tập train, gây ảnh hưởng tiêu cực đến hiệu quả mô hình.</a:t>
            </a:r>
          </a:p>
        </p:txBody>
      </p:sp>
      <p:sp>
        <p:nvSpPr>
          <p:cNvPr name="TextBox 3" id="3"/>
          <p:cNvSpPr txBox="true"/>
          <p:nvPr/>
        </p:nvSpPr>
        <p:spPr>
          <a:xfrm rot="0">
            <a:off x="1028700" y="1028700"/>
            <a:ext cx="15703299" cy="1828800"/>
          </a:xfrm>
          <a:prstGeom prst="rect">
            <a:avLst/>
          </a:prstGeom>
        </p:spPr>
        <p:txBody>
          <a:bodyPr anchor="t" rtlCol="false" tIns="0" lIns="0" bIns="0" rIns="0">
            <a:spAutoFit/>
          </a:bodyPr>
          <a:lstStyle/>
          <a:p>
            <a:pPr algn="l">
              <a:lnSpc>
                <a:spcPts val="7200"/>
              </a:lnSpc>
            </a:pPr>
            <a:r>
              <a:rPr lang="en-US" b="true" sz="6000">
                <a:solidFill>
                  <a:srgbClr val="000000"/>
                </a:solidFill>
                <a:latin typeface="Montserrat Bold"/>
                <a:ea typeface="Montserrat Bold"/>
                <a:cs typeface="Montserrat Bold"/>
                <a:sym typeface="Montserrat Bold"/>
              </a:rPr>
              <a:t>Tiền xử lý từ vựng và vấn đề phân chia dữ liệu</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1556001" y="2239754"/>
            <a:ext cx="15175999" cy="7288528"/>
          </a:xfrm>
          <a:prstGeom prst="rect">
            <a:avLst/>
          </a:prstGeom>
        </p:spPr>
        <p:txBody>
          <a:bodyPr anchor="t" rtlCol="false" tIns="0" lIns="0" bIns="0" rIns="0">
            <a:spAutoFit/>
          </a:bodyPr>
          <a:lstStyle/>
          <a:p>
            <a:pPr algn="just" marL="690889" indent="-345444" lvl="1">
              <a:lnSpc>
                <a:spcPts val="4800"/>
              </a:lnSpc>
              <a:buFont typeface="Arial"/>
              <a:buChar char="•"/>
            </a:pPr>
            <a:r>
              <a:rPr lang="en-US" sz="3200">
                <a:solidFill>
                  <a:srgbClr val="3F3533"/>
                </a:solidFill>
                <a:latin typeface="Montserrat"/>
                <a:ea typeface="Montserrat"/>
                <a:cs typeface="Montserrat"/>
                <a:sym typeface="Montserrat"/>
              </a:rPr>
              <a:t>Sử dụng </a:t>
            </a:r>
            <a:r>
              <a:rPr lang="en-US" b="true" sz="3200">
                <a:solidFill>
                  <a:srgbClr val="3F3533"/>
                </a:solidFill>
                <a:latin typeface="Montserrat Bold"/>
                <a:ea typeface="Montserrat Bold"/>
                <a:cs typeface="Montserrat Bold"/>
                <a:sym typeface="Montserrat Bold"/>
              </a:rPr>
              <a:t>phương ph</a:t>
            </a:r>
            <a:r>
              <a:rPr lang="en-US" b="true" sz="3200">
                <a:solidFill>
                  <a:srgbClr val="3F3533"/>
                </a:solidFill>
                <a:latin typeface="Montserrat Bold"/>
                <a:ea typeface="Montserrat Bold"/>
                <a:cs typeface="Montserrat Bold"/>
                <a:sym typeface="Montserrat Bold"/>
              </a:rPr>
              <a:t>áp chọn mẫu phân tổ (stratified sampling)</a:t>
            </a:r>
            <a:r>
              <a:rPr lang="en-US" sz="3200">
                <a:solidFill>
                  <a:srgbClr val="3F3533"/>
                </a:solidFill>
                <a:latin typeface="Montserrat"/>
                <a:ea typeface="Montserrat"/>
                <a:cs typeface="Montserrat"/>
                <a:sym typeface="Montserrat"/>
              </a:rPr>
              <a:t> để đảm bảo sự phân bố từ khóa đồng đều giữa các tập </a:t>
            </a:r>
            <a:r>
              <a:rPr lang="en-US" b="true" sz="3200">
                <a:solidFill>
                  <a:srgbClr val="3F3533"/>
                </a:solidFill>
                <a:latin typeface="Montserrat Bold"/>
                <a:ea typeface="Montserrat Bold"/>
                <a:cs typeface="Montserrat Bold"/>
                <a:sym typeface="Montserrat Bold"/>
              </a:rPr>
              <a:t>train</a:t>
            </a:r>
            <a:r>
              <a:rPr lang="en-US" sz="3200">
                <a:solidFill>
                  <a:srgbClr val="3F3533"/>
                </a:solidFill>
                <a:latin typeface="Montserrat"/>
                <a:ea typeface="Montserrat"/>
                <a:cs typeface="Montserrat"/>
                <a:sym typeface="Montserrat"/>
              </a:rPr>
              <a:t>, </a:t>
            </a:r>
            <a:r>
              <a:rPr lang="en-US" b="true" sz="3200">
                <a:solidFill>
                  <a:srgbClr val="3F3533"/>
                </a:solidFill>
                <a:latin typeface="Montserrat Bold"/>
                <a:ea typeface="Montserrat Bold"/>
                <a:cs typeface="Montserrat Bold"/>
                <a:sym typeface="Montserrat Bold"/>
              </a:rPr>
              <a:t>validation</a:t>
            </a:r>
            <a:r>
              <a:rPr lang="en-US" sz="3200">
                <a:solidFill>
                  <a:srgbClr val="3F3533"/>
                </a:solidFill>
                <a:latin typeface="Montserrat"/>
                <a:ea typeface="Montserrat"/>
                <a:cs typeface="Montserrat"/>
                <a:sym typeface="Montserrat"/>
              </a:rPr>
              <a:t> và </a:t>
            </a:r>
            <a:r>
              <a:rPr lang="en-US" b="true" sz="3200">
                <a:solidFill>
                  <a:srgbClr val="3F3533"/>
                </a:solidFill>
                <a:latin typeface="Montserrat Bold"/>
                <a:ea typeface="Montserrat Bold"/>
                <a:cs typeface="Montserrat Bold"/>
                <a:sym typeface="Montserrat Bold"/>
              </a:rPr>
              <a:t>test</a:t>
            </a:r>
            <a:r>
              <a:rPr lang="en-US" sz="3200">
                <a:solidFill>
                  <a:srgbClr val="3F3533"/>
                </a:solidFill>
                <a:latin typeface="Montserrat"/>
                <a:ea typeface="Montserrat"/>
                <a:cs typeface="Montserrat"/>
                <a:sym typeface="Montserrat"/>
              </a:rPr>
              <a:t>.</a:t>
            </a:r>
          </a:p>
          <a:p>
            <a:pPr algn="just" marL="690889" indent="-345444" lvl="1">
              <a:lnSpc>
                <a:spcPts val="4800"/>
              </a:lnSpc>
              <a:buFont typeface="Arial"/>
              <a:buChar char="•"/>
            </a:pPr>
            <a:r>
              <a:rPr lang="en-US" sz="3200">
                <a:solidFill>
                  <a:srgbClr val="3F3533"/>
                </a:solidFill>
                <a:latin typeface="Montserrat"/>
                <a:ea typeface="Montserrat"/>
                <a:cs typeface="Montserrat"/>
                <a:sym typeface="Montserrat"/>
              </a:rPr>
              <a:t>Ý tưởng:</a:t>
            </a:r>
          </a:p>
          <a:p>
            <a:pPr algn="just" marL="1381777" indent="-460592" lvl="2">
              <a:lnSpc>
                <a:spcPts val="4800"/>
              </a:lnSpc>
              <a:buFont typeface="Arial"/>
              <a:buChar char="⚬"/>
            </a:pPr>
            <a:r>
              <a:rPr lang="en-US" sz="3200">
                <a:solidFill>
                  <a:srgbClr val="3F3533"/>
                </a:solidFill>
                <a:latin typeface="Montserrat"/>
                <a:ea typeface="Montserrat"/>
                <a:cs typeface="Montserrat"/>
                <a:sym typeface="Montserrat"/>
              </a:rPr>
              <a:t>Chia dữ liệu thành nhóm nhỏ</a:t>
            </a:r>
            <a:r>
              <a:rPr lang="en-US" sz="3200">
                <a:solidFill>
                  <a:srgbClr val="3F3533"/>
                </a:solidFill>
                <a:latin typeface="Montserrat"/>
                <a:ea typeface="Montserrat"/>
                <a:cs typeface="Montserrat"/>
                <a:sym typeface="Montserrat"/>
              </a:rPr>
              <a:t> dựa trên từ khóa chính (vd: cnn, rnn, deep learning,...).</a:t>
            </a:r>
          </a:p>
          <a:p>
            <a:pPr algn="just" marL="1381777" indent="-460592" lvl="2">
              <a:lnSpc>
                <a:spcPts val="4800"/>
              </a:lnSpc>
              <a:buFont typeface="Arial"/>
              <a:buChar char="⚬"/>
            </a:pPr>
            <a:r>
              <a:rPr lang="en-US" sz="3200">
                <a:solidFill>
                  <a:srgbClr val="3F3533"/>
                </a:solidFill>
                <a:latin typeface="Montserrat"/>
                <a:ea typeface="Montserrat"/>
                <a:cs typeface="Montserrat"/>
                <a:sym typeface="Montserrat"/>
              </a:rPr>
              <a:t>Sau đó chia mẫu từ mỗi nhóm để tạo ra các tập dữ liệu </a:t>
            </a:r>
            <a:r>
              <a:rPr lang="en-US" b="true" sz="3200">
                <a:solidFill>
                  <a:srgbClr val="3F3533"/>
                </a:solidFill>
                <a:latin typeface="Montserrat Bold"/>
                <a:ea typeface="Montserrat Bold"/>
                <a:cs typeface="Montserrat Bold"/>
                <a:sym typeface="Montserrat Bold"/>
              </a:rPr>
              <a:t>train</a:t>
            </a:r>
            <a:r>
              <a:rPr lang="en-US" sz="3200">
                <a:solidFill>
                  <a:srgbClr val="3F3533"/>
                </a:solidFill>
                <a:latin typeface="Montserrat"/>
                <a:ea typeface="Montserrat"/>
                <a:cs typeface="Montserrat"/>
                <a:sym typeface="Montserrat"/>
              </a:rPr>
              <a:t>,</a:t>
            </a:r>
            <a:r>
              <a:rPr lang="en-US" b="true" sz="3200">
                <a:solidFill>
                  <a:srgbClr val="3F3533"/>
                </a:solidFill>
                <a:latin typeface="Montserrat Bold"/>
                <a:ea typeface="Montserrat Bold"/>
                <a:cs typeface="Montserrat Bold"/>
                <a:sym typeface="Montserrat Bold"/>
              </a:rPr>
              <a:t> validation </a:t>
            </a:r>
            <a:r>
              <a:rPr lang="en-US" sz="3200">
                <a:solidFill>
                  <a:srgbClr val="3F3533"/>
                </a:solidFill>
                <a:latin typeface="Montserrat"/>
                <a:ea typeface="Montserrat"/>
                <a:cs typeface="Montserrat"/>
                <a:sym typeface="Montserrat"/>
              </a:rPr>
              <a:t>và </a:t>
            </a:r>
            <a:r>
              <a:rPr lang="en-US" b="true" sz="3200">
                <a:solidFill>
                  <a:srgbClr val="3F3533"/>
                </a:solidFill>
                <a:latin typeface="Montserrat Bold"/>
                <a:ea typeface="Montserrat Bold"/>
                <a:cs typeface="Montserrat Bold"/>
                <a:sym typeface="Montserrat Bold"/>
              </a:rPr>
              <a:t>test</a:t>
            </a:r>
            <a:r>
              <a:rPr lang="en-US" sz="3200">
                <a:solidFill>
                  <a:srgbClr val="3F3533"/>
                </a:solidFill>
                <a:latin typeface="Montserrat"/>
                <a:ea typeface="Montserrat"/>
                <a:cs typeface="Montserrat"/>
                <a:sym typeface="Montserrat"/>
              </a:rPr>
              <a:t>.</a:t>
            </a:r>
          </a:p>
          <a:p>
            <a:pPr algn="just" marL="1381777" indent="-460592" lvl="2">
              <a:lnSpc>
                <a:spcPts val="4800"/>
              </a:lnSpc>
              <a:buFont typeface="Arial"/>
              <a:buChar char="⚬"/>
            </a:pPr>
            <a:r>
              <a:rPr lang="en-US" sz="3200">
                <a:solidFill>
                  <a:srgbClr val="3F3533"/>
                </a:solidFill>
                <a:latin typeface="Montserrat"/>
                <a:ea typeface="Montserrat"/>
                <a:cs typeface="Montserrat"/>
                <a:sym typeface="Montserrat"/>
              </a:rPr>
              <a:t>Đồng thời chú ý đến các từ khóa xuất hiện quá ít trong tập dữ liệu có thể gây nhiễu model sau này.</a:t>
            </a:r>
          </a:p>
          <a:p>
            <a:pPr algn="just">
              <a:lnSpc>
                <a:spcPts val="4800"/>
              </a:lnSpc>
            </a:pPr>
            <a:r>
              <a:rPr lang="en-US" sz="3200">
                <a:solidFill>
                  <a:srgbClr val="3F3533"/>
                </a:solidFill>
                <a:latin typeface="Montserrat"/>
                <a:ea typeface="Montserrat"/>
                <a:cs typeface="Montserrat"/>
                <a:sym typeface="Montserrat"/>
              </a:rPr>
              <a:t>Cách chọn mẫu này được gọi là </a:t>
            </a:r>
            <a:r>
              <a:rPr lang="en-US" b="true" sz="3200">
                <a:solidFill>
                  <a:srgbClr val="3F3533"/>
                </a:solidFill>
                <a:latin typeface="Montserrat Bold"/>
                <a:ea typeface="Montserrat Bold"/>
                <a:cs typeface="Montserrat Bold"/>
                <a:sym typeface="Montserrat Bold"/>
              </a:rPr>
              <a:t>token frequency-based and vocabulary-aware stratified sampling.</a:t>
            </a:r>
          </a:p>
        </p:txBody>
      </p:sp>
      <p:sp>
        <p:nvSpPr>
          <p:cNvPr name="TextBox 3" id="3"/>
          <p:cNvSpPr txBox="true"/>
          <p:nvPr/>
        </p:nvSpPr>
        <p:spPr>
          <a:xfrm rot="0">
            <a:off x="1028700" y="1028700"/>
            <a:ext cx="3780334" cy="914400"/>
          </a:xfrm>
          <a:prstGeom prst="rect">
            <a:avLst/>
          </a:prstGeom>
        </p:spPr>
        <p:txBody>
          <a:bodyPr anchor="t" rtlCol="false" tIns="0" lIns="0" bIns="0" rIns="0">
            <a:spAutoFit/>
          </a:bodyPr>
          <a:lstStyle/>
          <a:p>
            <a:pPr algn="l">
              <a:lnSpc>
                <a:spcPts val="7200"/>
              </a:lnSpc>
            </a:pPr>
            <a:r>
              <a:rPr lang="en-US" b="true" sz="6000">
                <a:solidFill>
                  <a:srgbClr val="000000"/>
                </a:solidFill>
                <a:latin typeface="Montserrat Bold"/>
                <a:ea typeface="Montserrat Bold"/>
                <a:cs typeface="Montserrat Bold"/>
                <a:sym typeface="Montserrat Bold"/>
              </a:rPr>
              <a:t>Giải pháp</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7043561" y="5216983"/>
            <a:ext cx="4200879" cy="3781425"/>
          </a:xfrm>
          <a:prstGeom prst="rect">
            <a:avLst/>
          </a:prstGeom>
        </p:spPr>
        <p:txBody>
          <a:bodyPr anchor="t" rtlCol="false" tIns="0" lIns="0" bIns="0" rIns="0">
            <a:spAutoFit/>
          </a:bodyPr>
          <a:lstStyle/>
          <a:p>
            <a:pPr algn="ctr">
              <a:lnSpc>
                <a:spcPts val="8399"/>
              </a:lnSpc>
            </a:pPr>
            <a:r>
              <a:rPr lang="en-US" sz="5599">
                <a:solidFill>
                  <a:srgbClr val="3F3533"/>
                </a:solidFill>
                <a:latin typeface="Montserrat"/>
                <a:ea typeface="Montserrat"/>
                <a:cs typeface="Montserrat"/>
                <a:sym typeface="Montserrat"/>
              </a:rPr>
              <a:t>1</a:t>
            </a:r>
          </a:p>
          <a:p>
            <a:pPr algn="ctr">
              <a:lnSpc>
                <a:spcPts val="7349"/>
              </a:lnSpc>
            </a:pPr>
            <a:r>
              <a:rPr lang="en-US" sz="4899">
                <a:solidFill>
                  <a:srgbClr val="3F3533"/>
                </a:solidFill>
                <a:latin typeface="Montserrat"/>
                <a:ea typeface="Montserrat"/>
                <a:cs typeface="Montserrat"/>
                <a:sym typeface="Montserrat"/>
              </a:rPr>
              <a:t>VALIDATION</a:t>
            </a:r>
          </a:p>
          <a:p>
            <a:pPr algn="ctr">
              <a:lnSpc>
                <a:spcPts val="7349"/>
              </a:lnSpc>
            </a:pPr>
            <a:r>
              <a:rPr lang="en-US" sz="4899">
                <a:solidFill>
                  <a:srgbClr val="3F3533"/>
                </a:solidFill>
                <a:latin typeface="Montserrat"/>
                <a:ea typeface="Montserrat"/>
                <a:cs typeface="Montserrat"/>
                <a:sym typeface="Montserrat"/>
              </a:rPr>
              <a:t>5701</a:t>
            </a:r>
          </a:p>
          <a:p>
            <a:pPr algn="ctr">
              <a:lnSpc>
                <a:spcPts val="7349"/>
              </a:lnSpc>
            </a:pPr>
          </a:p>
        </p:txBody>
      </p:sp>
      <p:sp>
        <p:nvSpPr>
          <p:cNvPr name="TextBox 3" id="3"/>
          <p:cNvSpPr txBox="true"/>
          <p:nvPr/>
        </p:nvSpPr>
        <p:spPr>
          <a:xfrm rot="0">
            <a:off x="6328859" y="2938658"/>
            <a:ext cx="5630281" cy="996316"/>
          </a:xfrm>
          <a:prstGeom prst="rect">
            <a:avLst/>
          </a:prstGeom>
        </p:spPr>
        <p:txBody>
          <a:bodyPr anchor="t" rtlCol="false" tIns="0" lIns="0" bIns="0" rIns="0">
            <a:spAutoFit/>
          </a:bodyPr>
          <a:lstStyle/>
          <a:p>
            <a:pPr algn="ctr">
              <a:lnSpc>
                <a:spcPts val="8399"/>
              </a:lnSpc>
            </a:pPr>
            <a:r>
              <a:rPr lang="en-US" sz="5599">
                <a:solidFill>
                  <a:srgbClr val="3F3533"/>
                </a:solidFill>
                <a:latin typeface="Montserrat"/>
                <a:ea typeface="Montserrat"/>
                <a:cs typeface="Montserrat"/>
                <a:sym typeface="Montserrat"/>
              </a:rPr>
              <a:t>57009 dòng</a:t>
            </a:r>
          </a:p>
        </p:txBody>
      </p:sp>
      <p:sp>
        <p:nvSpPr>
          <p:cNvPr name="TextBox 4" id="4"/>
          <p:cNvSpPr txBox="true"/>
          <p:nvPr/>
        </p:nvSpPr>
        <p:spPr>
          <a:xfrm rot="0">
            <a:off x="5416139" y="5216983"/>
            <a:ext cx="1183364" cy="996316"/>
          </a:xfrm>
          <a:prstGeom prst="rect">
            <a:avLst/>
          </a:prstGeom>
        </p:spPr>
        <p:txBody>
          <a:bodyPr anchor="t" rtlCol="false" tIns="0" lIns="0" bIns="0" rIns="0">
            <a:spAutoFit/>
          </a:bodyPr>
          <a:lstStyle/>
          <a:p>
            <a:pPr algn="ctr">
              <a:lnSpc>
                <a:spcPts val="8399"/>
              </a:lnSpc>
            </a:pPr>
            <a:r>
              <a:rPr lang="en-US" sz="5599">
                <a:solidFill>
                  <a:srgbClr val="3F3533"/>
                </a:solidFill>
                <a:latin typeface="Montserrat"/>
                <a:ea typeface="Montserrat"/>
                <a:cs typeface="Montserrat"/>
                <a:sym typeface="Montserrat"/>
              </a:rPr>
              <a:t>:</a:t>
            </a:r>
          </a:p>
        </p:txBody>
      </p:sp>
      <p:sp>
        <p:nvSpPr>
          <p:cNvPr name="TextBox 5" id="5"/>
          <p:cNvSpPr txBox="true"/>
          <p:nvPr/>
        </p:nvSpPr>
        <p:spPr>
          <a:xfrm rot="0">
            <a:off x="11688497" y="5216983"/>
            <a:ext cx="1183364" cy="996316"/>
          </a:xfrm>
          <a:prstGeom prst="rect">
            <a:avLst/>
          </a:prstGeom>
        </p:spPr>
        <p:txBody>
          <a:bodyPr anchor="t" rtlCol="false" tIns="0" lIns="0" bIns="0" rIns="0">
            <a:spAutoFit/>
          </a:bodyPr>
          <a:lstStyle/>
          <a:p>
            <a:pPr algn="ctr">
              <a:lnSpc>
                <a:spcPts val="8399"/>
              </a:lnSpc>
            </a:pPr>
            <a:r>
              <a:rPr lang="en-US" sz="5599">
                <a:solidFill>
                  <a:srgbClr val="3F3533"/>
                </a:solidFill>
                <a:latin typeface="Montserrat"/>
                <a:ea typeface="Montserrat"/>
                <a:cs typeface="Montserrat"/>
                <a:sym typeface="Montserrat"/>
              </a:rPr>
              <a:t>:</a:t>
            </a:r>
          </a:p>
        </p:txBody>
      </p:sp>
      <p:sp>
        <p:nvSpPr>
          <p:cNvPr name="TextBox 6" id="6"/>
          <p:cNvSpPr txBox="true"/>
          <p:nvPr/>
        </p:nvSpPr>
        <p:spPr>
          <a:xfrm rot="0">
            <a:off x="13315919" y="5216983"/>
            <a:ext cx="3599303" cy="3781425"/>
          </a:xfrm>
          <a:prstGeom prst="rect">
            <a:avLst/>
          </a:prstGeom>
        </p:spPr>
        <p:txBody>
          <a:bodyPr anchor="t" rtlCol="false" tIns="0" lIns="0" bIns="0" rIns="0">
            <a:spAutoFit/>
          </a:bodyPr>
          <a:lstStyle/>
          <a:p>
            <a:pPr algn="ctr">
              <a:lnSpc>
                <a:spcPts val="8399"/>
              </a:lnSpc>
            </a:pPr>
            <a:r>
              <a:rPr lang="en-US" sz="5599">
                <a:solidFill>
                  <a:srgbClr val="3F3533"/>
                </a:solidFill>
                <a:latin typeface="Montserrat"/>
                <a:ea typeface="Montserrat"/>
                <a:cs typeface="Montserrat"/>
                <a:sym typeface="Montserrat"/>
              </a:rPr>
              <a:t>1</a:t>
            </a:r>
          </a:p>
          <a:p>
            <a:pPr algn="ctr">
              <a:lnSpc>
                <a:spcPts val="7349"/>
              </a:lnSpc>
            </a:pPr>
            <a:r>
              <a:rPr lang="en-US" sz="4899">
                <a:solidFill>
                  <a:srgbClr val="3F3533"/>
                </a:solidFill>
                <a:latin typeface="Montserrat"/>
                <a:ea typeface="Montserrat"/>
                <a:cs typeface="Montserrat"/>
                <a:sym typeface="Montserrat"/>
              </a:rPr>
              <a:t>TEST</a:t>
            </a:r>
          </a:p>
          <a:p>
            <a:pPr algn="ctr">
              <a:lnSpc>
                <a:spcPts val="7349"/>
              </a:lnSpc>
            </a:pPr>
            <a:r>
              <a:rPr lang="en-US" sz="4899">
                <a:solidFill>
                  <a:srgbClr val="3F3533"/>
                </a:solidFill>
                <a:latin typeface="Montserrat"/>
                <a:ea typeface="Montserrat"/>
                <a:cs typeface="Montserrat"/>
                <a:sym typeface="Montserrat"/>
              </a:rPr>
              <a:t>5701</a:t>
            </a:r>
          </a:p>
          <a:p>
            <a:pPr algn="ctr">
              <a:lnSpc>
                <a:spcPts val="7349"/>
              </a:lnSpc>
            </a:pPr>
          </a:p>
        </p:txBody>
      </p:sp>
      <p:sp>
        <p:nvSpPr>
          <p:cNvPr name="TextBox 7" id="7"/>
          <p:cNvSpPr txBox="true"/>
          <p:nvPr/>
        </p:nvSpPr>
        <p:spPr>
          <a:xfrm rot="0">
            <a:off x="1372778" y="5216983"/>
            <a:ext cx="3599303" cy="3781425"/>
          </a:xfrm>
          <a:prstGeom prst="rect">
            <a:avLst/>
          </a:prstGeom>
        </p:spPr>
        <p:txBody>
          <a:bodyPr anchor="t" rtlCol="false" tIns="0" lIns="0" bIns="0" rIns="0">
            <a:spAutoFit/>
          </a:bodyPr>
          <a:lstStyle/>
          <a:p>
            <a:pPr algn="ctr">
              <a:lnSpc>
                <a:spcPts val="8399"/>
              </a:lnSpc>
            </a:pPr>
            <a:r>
              <a:rPr lang="en-US" sz="5599">
                <a:solidFill>
                  <a:srgbClr val="3F3533"/>
                </a:solidFill>
                <a:latin typeface="Montserrat"/>
                <a:ea typeface="Montserrat"/>
                <a:cs typeface="Montserrat"/>
                <a:sym typeface="Montserrat"/>
              </a:rPr>
              <a:t>8</a:t>
            </a:r>
          </a:p>
          <a:p>
            <a:pPr algn="ctr">
              <a:lnSpc>
                <a:spcPts val="7349"/>
              </a:lnSpc>
            </a:pPr>
            <a:r>
              <a:rPr lang="en-US" sz="4899">
                <a:solidFill>
                  <a:srgbClr val="3F3533"/>
                </a:solidFill>
                <a:latin typeface="Montserrat"/>
                <a:ea typeface="Montserrat"/>
                <a:cs typeface="Montserrat"/>
                <a:sym typeface="Montserrat"/>
              </a:rPr>
              <a:t>TRAIN</a:t>
            </a:r>
          </a:p>
          <a:p>
            <a:pPr algn="ctr">
              <a:lnSpc>
                <a:spcPts val="7349"/>
              </a:lnSpc>
            </a:pPr>
            <a:r>
              <a:rPr lang="en-US" sz="4899">
                <a:solidFill>
                  <a:srgbClr val="3F3533"/>
                </a:solidFill>
                <a:latin typeface="Montserrat"/>
                <a:ea typeface="Montserrat"/>
                <a:cs typeface="Montserrat"/>
                <a:sym typeface="Montserrat"/>
              </a:rPr>
              <a:t>45607</a:t>
            </a:r>
          </a:p>
          <a:p>
            <a:pPr algn="ctr">
              <a:lnSpc>
                <a:spcPts val="7349"/>
              </a:lnSpc>
            </a:pPr>
          </a:p>
        </p:txBody>
      </p:sp>
      <p:sp>
        <p:nvSpPr>
          <p:cNvPr name="TextBox 8" id="8"/>
          <p:cNvSpPr txBox="true"/>
          <p:nvPr/>
        </p:nvSpPr>
        <p:spPr>
          <a:xfrm rot="0">
            <a:off x="1028700" y="1028700"/>
            <a:ext cx="15703299" cy="914400"/>
          </a:xfrm>
          <a:prstGeom prst="rect">
            <a:avLst/>
          </a:prstGeom>
        </p:spPr>
        <p:txBody>
          <a:bodyPr anchor="t" rtlCol="false" tIns="0" lIns="0" bIns="0" rIns="0">
            <a:spAutoFit/>
          </a:bodyPr>
          <a:lstStyle/>
          <a:p>
            <a:pPr algn="l">
              <a:lnSpc>
                <a:spcPts val="7200"/>
              </a:lnSpc>
            </a:pPr>
            <a:r>
              <a:rPr lang="en-US" b="true" sz="6000">
                <a:solidFill>
                  <a:srgbClr val="000000"/>
                </a:solidFill>
                <a:latin typeface="Montserrat Bold"/>
                <a:ea typeface="Montserrat Bold"/>
                <a:cs typeface="Montserrat Bold"/>
                <a:sym typeface="Montserrat Bold"/>
              </a:rPr>
              <a:t>Tập dữ liệu sau khi xử lý</a:t>
            </a:r>
          </a:p>
        </p:txBody>
      </p:sp>
      <p:sp>
        <p:nvSpPr>
          <p:cNvPr name="AutoShape 9" id="9"/>
          <p:cNvSpPr/>
          <p:nvPr/>
        </p:nvSpPr>
        <p:spPr>
          <a:xfrm flipH="true">
            <a:off x="3172430" y="3934974"/>
            <a:ext cx="5971570" cy="1434409"/>
          </a:xfrm>
          <a:prstGeom prst="line">
            <a:avLst/>
          </a:prstGeom>
          <a:ln cap="flat" w="38100">
            <a:solidFill>
              <a:srgbClr val="000000"/>
            </a:solidFill>
            <a:prstDash val="solid"/>
            <a:headEnd type="none" len="sm" w="sm"/>
            <a:tailEnd type="triangle" len="med" w="lg"/>
          </a:ln>
        </p:spPr>
      </p:sp>
      <p:sp>
        <p:nvSpPr>
          <p:cNvPr name="AutoShape 10" id="10"/>
          <p:cNvSpPr/>
          <p:nvPr/>
        </p:nvSpPr>
        <p:spPr>
          <a:xfrm>
            <a:off x="9144000" y="3934974"/>
            <a:ext cx="5971570" cy="1434409"/>
          </a:xfrm>
          <a:prstGeom prst="line">
            <a:avLst/>
          </a:prstGeom>
          <a:ln cap="flat" w="38100">
            <a:solidFill>
              <a:srgbClr val="000000"/>
            </a:solidFill>
            <a:prstDash val="solid"/>
            <a:headEnd type="none" len="sm" w="sm"/>
            <a:tailEnd type="triangle" len="med" w="lg"/>
          </a:ln>
        </p:spPr>
      </p:sp>
      <p:sp>
        <p:nvSpPr>
          <p:cNvPr name="AutoShape 11" id="11"/>
          <p:cNvSpPr/>
          <p:nvPr/>
        </p:nvSpPr>
        <p:spPr>
          <a:xfrm>
            <a:off x="9144000" y="3934974"/>
            <a:ext cx="0" cy="1434409"/>
          </a:xfrm>
          <a:prstGeom prst="line">
            <a:avLst/>
          </a:prstGeom>
          <a:ln cap="flat" w="38100">
            <a:solidFill>
              <a:srgbClr val="000000"/>
            </a:solidFill>
            <a:prstDash val="solid"/>
            <a:headEnd type="none" len="sm" w="sm"/>
            <a:tailEnd type="triangle" len="med" w="lg"/>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rot="10544">
            <a:off x="-173719" y="538675"/>
            <a:ext cx="18632038" cy="0"/>
          </a:xfrm>
          <a:prstGeom prst="line">
            <a:avLst/>
          </a:prstGeom>
          <a:ln cap="rnd" w="19050">
            <a:solidFill>
              <a:srgbClr val="3F3533"/>
            </a:solidFill>
            <a:prstDash val="solid"/>
            <a:headEnd type="none" len="sm" w="sm"/>
            <a:tailEnd type="none" len="sm" w="sm"/>
          </a:ln>
        </p:spPr>
      </p:sp>
      <p:sp>
        <p:nvSpPr>
          <p:cNvPr name="AutoShape 3" id="3"/>
          <p:cNvSpPr/>
          <p:nvPr/>
        </p:nvSpPr>
        <p:spPr>
          <a:xfrm rot="10544">
            <a:off x="-173719" y="9745375"/>
            <a:ext cx="18632038"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TextBox 6" id="6"/>
          <p:cNvSpPr txBox="true"/>
          <p:nvPr/>
        </p:nvSpPr>
        <p:spPr>
          <a:xfrm rot="0">
            <a:off x="1126478" y="5237677"/>
            <a:ext cx="11193116" cy="1895475"/>
          </a:xfrm>
          <a:prstGeom prst="rect">
            <a:avLst/>
          </a:prstGeom>
        </p:spPr>
        <p:txBody>
          <a:bodyPr anchor="t" rtlCol="false" tIns="0" lIns="0" bIns="0" rIns="0">
            <a:spAutoFit/>
          </a:bodyPr>
          <a:lstStyle/>
          <a:p>
            <a:pPr algn="l">
              <a:lnSpc>
                <a:spcPts val="13200"/>
              </a:lnSpc>
            </a:pPr>
            <a:r>
              <a:rPr lang="en-US" sz="11000">
                <a:solidFill>
                  <a:srgbClr val="3F3533"/>
                </a:solidFill>
                <a:latin typeface="Bungee"/>
                <a:ea typeface="Bungee"/>
                <a:cs typeface="Bungee"/>
                <a:sym typeface="Bungee"/>
              </a:rPr>
              <a:t>Đánh giá </a:t>
            </a:r>
          </a:p>
        </p:txBody>
      </p:sp>
      <p:sp>
        <p:nvSpPr>
          <p:cNvPr name="Freeform 7" id="7"/>
          <p:cNvSpPr/>
          <p:nvPr/>
        </p:nvSpPr>
        <p:spPr>
          <a:xfrm flipH="false" flipV="false" rot="0">
            <a:off x="11852261" y="2810416"/>
            <a:ext cx="5407039" cy="5407039"/>
          </a:xfrm>
          <a:custGeom>
            <a:avLst/>
            <a:gdLst/>
            <a:ahLst/>
            <a:cxnLst/>
            <a:rect r="r" b="b" t="t" l="l"/>
            <a:pathLst>
              <a:path h="5407039" w="5407039">
                <a:moveTo>
                  <a:pt x="0" y="0"/>
                </a:moveTo>
                <a:lnTo>
                  <a:pt x="5407039" y="0"/>
                </a:lnTo>
                <a:lnTo>
                  <a:pt x="5407039" y="5407040"/>
                </a:lnTo>
                <a:lnTo>
                  <a:pt x="0" y="5407040"/>
                </a:lnTo>
                <a:lnTo>
                  <a:pt x="0" y="0"/>
                </a:lnTo>
                <a:close/>
              </a:path>
            </a:pathLst>
          </a:custGeom>
          <a:blipFill>
            <a:blip r:embed="rId3"/>
            <a:stretch>
              <a:fillRect l="0" t="0" r="0" b="0"/>
            </a:stretch>
          </a:blipFill>
        </p:spPr>
      </p:sp>
      <p:sp>
        <p:nvSpPr>
          <p:cNvPr name="TextBox 8" id="8"/>
          <p:cNvSpPr txBox="true"/>
          <p:nvPr/>
        </p:nvSpPr>
        <p:spPr>
          <a:xfrm rot="0">
            <a:off x="1126478" y="2856495"/>
            <a:ext cx="1898448" cy="1714500"/>
          </a:xfrm>
          <a:prstGeom prst="rect">
            <a:avLst/>
          </a:prstGeom>
        </p:spPr>
        <p:txBody>
          <a:bodyPr anchor="t" rtlCol="false" tIns="0" lIns="0" bIns="0" rIns="0">
            <a:spAutoFit/>
          </a:bodyPr>
          <a:lstStyle/>
          <a:p>
            <a:pPr algn="ctr">
              <a:lnSpc>
                <a:spcPts val="11999"/>
              </a:lnSpc>
            </a:pPr>
            <a:r>
              <a:rPr lang="en-US" sz="9999">
                <a:solidFill>
                  <a:srgbClr val="3F3533"/>
                </a:solidFill>
                <a:latin typeface="Bungee"/>
                <a:ea typeface="Bungee"/>
                <a:cs typeface="Bungee"/>
                <a:sym typeface="Bungee"/>
              </a:rPr>
              <a:t>04</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rot="10544">
            <a:off x="-173719" y="538675"/>
            <a:ext cx="18632038" cy="0"/>
          </a:xfrm>
          <a:prstGeom prst="line">
            <a:avLst/>
          </a:prstGeom>
          <a:ln cap="rnd" w="19050">
            <a:solidFill>
              <a:srgbClr val="3F3533"/>
            </a:solidFill>
            <a:prstDash val="solid"/>
            <a:headEnd type="none" len="sm" w="sm"/>
            <a:tailEnd type="none" len="sm" w="sm"/>
          </a:ln>
        </p:spPr>
      </p:sp>
      <p:sp>
        <p:nvSpPr>
          <p:cNvPr name="AutoShape 3" id="3"/>
          <p:cNvSpPr/>
          <p:nvPr/>
        </p:nvSpPr>
        <p:spPr>
          <a:xfrm>
            <a:off x="-1372679" y="9647138"/>
            <a:ext cx="18631950" cy="57150"/>
          </a:xfrm>
          <a:prstGeom prst="line">
            <a:avLst/>
          </a:prstGeom>
          <a:ln cap="rnd" w="19050">
            <a:solidFill>
              <a:srgbClr val="3F3533"/>
            </a:solidFill>
            <a:prstDash val="solid"/>
            <a:headEnd type="none" len="sm" w="sm"/>
            <a:tailEnd type="none" len="sm" w="sm"/>
          </a:ln>
        </p:spPr>
      </p:sp>
      <p:sp>
        <p:nvSpPr>
          <p:cNvPr name="TextBox 4" id="4"/>
          <p:cNvSpPr txBox="true"/>
          <p:nvPr/>
        </p:nvSpPr>
        <p:spPr>
          <a:xfrm rot="0">
            <a:off x="879189" y="1028700"/>
            <a:ext cx="15252150" cy="914400"/>
          </a:xfrm>
          <a:prstGeom prst="rect">
            <a:avLst/>
          </a:prstGeom>
        </p:spPr>
        <p:txBody>
          <a:bodyPr anchor="t" rtlCol="false" tIns="0" lIns="0" bIns="0" rIns="0">
            <a:spAutoFit/>
          </a:bodyPr>
          <a:lstStyle/>
          <a:p>
            <a:pPr algn="just">
              <a:lnSpc>
                <a:spcPts val="7200"/>
              </a:lnSpc>
            </a:pPr>
            <a:r>
              <a:rPr lang="en-US" b="true" sz="6000">
                <a:solidFill>
                  <a:srgbClr val="000000"/>
                </a:solidFill>
                <a:latin typeface="Montserrat Bold"/>
                <a:ea typeface="Montserrat Bold"/>
                <a:cs typeface="Montserrat Bold"/>
                <a:sym typeface="Montserrat Bold"/>
              </a:rPr>
              <a:t>Cách xác thực kết quả</a:t>
            </a:r>
          </a:p>
        </p:txBody>
      </p:sp>
      <p:sp>
        <p:nvSpPr>
          <p:cNvPr name="Freeform 5" id="5"/>
          <p:cNvSpPr/>
          <p:nvPr/>
        </p:nvSpPr>
        <p:spPr>
          <a:xfrm flipH="false" flipV="false" rot="0">
            <a:off x="14835100" y="20255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028700" y="2521075"/>
            <a:ext cx="7397954" cy="5962650"/>
            <a:chOff x="0" y="0"/>
            <a:chExt cx="9863939" cy="7950200"/>
          </a:xfrm>
        </p:grpSpPr>
        <p:sp>
          <p:nvSpPr>
            <p:cNvPr name="TextBox 8" id="8"/>
            <p:cNvSpPr txBox="true"/>
            <p:nvPr/>
          </p:nvSpPr>
          <p:spPr>
            <a:xfrm rot="0">
              <a:off x="0" y="0"/>
              <a:ext cx="5826760" cy="1219200"/>
            </a:xfrm>
            <a:prstGeom prst="rect">
              <a:avLst/>
            </a:prstGeom>
          </p:spPr>
          <p:txBody>
            <a:bodyPr anchor="t" rtlCol="false" tIns="0" lIns="0" bIns="0" rIns="0">
              <a:spAutoFit/>
            </a:bodyPr>
            <a:lstStyle/>
            <a:p>
              <a:pPr algn="ctr">
                <a:lnSpc>
                  <a:spcPts val="7200"/>
                </a:lnSpc>
                <a:spcBef>
                  <a:spcPct val="0"/>
                </a:spcBef>
              </a:pPr>
              <a:r>
                <a:rPr lang="en-US" b="true" sz="6000">
                  <a:solidFill>
                    <a:srgbClr val="000000"/>
                  </a:solidFill>
                  <a:latin typeface="Montserrat Bold"/>
                  <a:ea typeface="Montserrat Bold"/>
                  <a:cs typeface="Montserrat Bold"/>
                  <a:sym typeface="Montserrat Bold"/>
                </a:rPr>
                <a:t>BERTScore</a:t>
              </a:r>
            </a:p>
          </p:txBody>
        </p:sp>
        <p:sp>
          <p:nvSpPr>
            <p:cNvPr name="TextBox 9" id="9"/>
            <p:cNvSpPr txBox="true"/>
            <p:nvPr/>
          </p:nvSpPr>
          <p:spPr>
            <a:xfrm rot="0">
              <a:off x="0" y="1812925"/>
              <a:ext cx="9863939" cy="6137275"/>
            </a:xfrm>
            <a:prstGeom prst="rect">
              <a:avLst/>
            </a:prstGeom>
          </p:spPr>
          <p:txBody>
            <a:bodyPr anchor="t" rtlCol="false" tIns="0" lIns="0" bIns="0" rIns="0">
              <a:spAutoFit/>
            </a:bodyPr>
            <a:lstStyle/>
            <a:p>
              <a:pPr algn="l">
                <a:lnSpc>
                  <a:spcPts val="3359"/>
                </a:lnSpc>
              </a:pPr>
              <a:r>
                <a:rPr lang="en-US" sz="2799" b="true">
                  <a:solidFill>
                    <a:srgbClr val="000000"/>
                  </a:solidFill>
                  <a:latin typeface="Montserrat Bold"/>
                  <a:ea typeface="Montserrat Bold"/>
                  <a:cs typeface="Montserrat Bold"/>
                  <a:sym typeface="Montserrat Bold"/>
                </a:rPr>
                <a:t>B</a:t>
              </a:r>
              <a:r>
                <a:rPr lang="en-US" sz="2799">
                  <a:solidFill>
                    <a:srgbClr val="000000"/>
                  </a:solidFill>
                  <a:latin typeface="Montserrat"/>
                  <a:ea typeface="Montserrat"/>
                  <a:cs typeface="Montserrat"/>
                  <a:sym typeface="Montserrat"/>
                </a:rPr>
                <a:t>idirectional</a:t>
              </a:r>
            </a:p>
            <a:p>
              <a:pPr algn="l">
                <a:lnSpc>
                  <a:spcPts val="3359"/>
                </a:lnSpc>
              </a:pPr>
              <a:r>
                <a:rPr lang="en-US" sz="2799" b="true">
                  <a:solidFill>
                    <a:srgbClr val="000000"/>
                  </a:solidFill>
                  <a:latin typeface="Montserrat Bold"/>
                  <a:ea typeface="Montserrat Bold"/>
                  <a:cs typeface="Montserrat Bold"/>
                  <a:sym typeface="Montserrat Bold"/>
                </a:rPr>
                <a:t>E</a:t>
              </a:r>
              <a:r>
                <a:rPr lang="en-US" sz="2799">
                  <a:solidFill>
                    <a:srgbClr val="000000"/>
                  </a:solidFill>
                  <a:latin typeface="Montserrat"/>
                  <a:ea typeface="Montserrat"/>
                  <a:cs typeface="Montserrat"/>
                  <a:sym typeface="Montserrat"/>
                </a:rPr>
                <a:t>ncoder</a:t>
              </a:r>
            </a:p>
            <a:p>
              <a:pPr algn="l">
                <a:lnSpc>
                  <a:spcPts val="3359"/>
                </a:lnSpc>
              </a:pPr>
              <a:r>
                <a:rPr lang="en-US" sz="2799" b="true">
                  <a:solidFill>
                    <a:srgbClr val="000000"/>
                  </a:solidFill>
                  <a:latin typeface="Montserrat Bold"/>
                  <a:ea typeface="Montserrat Bold"/>
                  <a:cs typeface="Montserrat Bold"/>
                  <a:sym typeface="Montserrat Bold"/>
                </a:rPr>
                <a:t>R</a:t>
              </a:r>
              <a:r>
                <a:rPr lang="en-US" sz="2799">
                  <a:solidFill>
                    <a:srgbClr val="000000"/>
                  </a:solidFill>
                  <a:latin typeface="Montserrat"/>
                  <a:ea typeface="Montserrat"/>
                  <a:cs typeface="Montserrat"/>
                  <a:sym typeface="Montserrat"/>
                </a:rPr>
                <a:t>epresentations</a:t>
              </a:r>
            </a:p>
            <a:p>
              <a:pPr algn="l">
                <a:lnSpc>
                  <a:spcPts val="3359"/>
                </a:lnSpc>
              </a:pPr>
              <a:r>
                <a:rPr lang="en-US" sz="2799">
                  <a:solidFill>
                    <a:srgbClr val="000000"/>
                  </a:solidFill>
                  <a:latin typeface="Montserrat"/>
                  <a:ea typeface="Montserrat"/>
                  <a:cs typeface="Montserrat"/>
                  <a:sym typeface="Montserrat"/>
                </a:rPr>
                <a:t>from </a:t>
              </a:r>
              <a:r>
                <a:rPr lang="en-US" sz="2799" b="true">
                  <a:solidFill>
                    <a:srgbClr val="000000"/>
                  </a:solidFill>
                  <a:latin typeface="Montserrat Bold"/>
                  <a:ea typeface="Montserrat Bold"/>
                  <a:cs typeface="Montserrat Bold"/>
                  <a:sym typeface="Montserrat Bold"/>
                </a:rPr>
                <a:t>T</a:t>
              </a:r>
              <a:r>
                <a:rPr lang="en-US" sz="2799">
                  <a:solidFill>
                    <a:srgbClr val="000000"/>
                  </a:solidFill>
                  <a:latin typeface="Montserrat"/>
                  <a:ea typeface="Montserrat"/>
                  <a:cs typeface="Montserrat"/>
                  <a:sym typeface="Montserrat"/>
                </a:rPr>
                <a:t>ransformers</a:t>
              </a:r>
            </a:p>
            <a:p>
              <a:pPr algn="l">
                <a:lnSpc>
                  <a:spcPts val="3359"/>
                </a:lnSpc>
              </a:pPr>
            </a:p>
            <a:p>
              <a:pPr algn="just">
                <a:lnSpc>
                  <a:spcPts val="3359"/>
                </a:lnSpc>
                <a:spcBef>
                  <a:spcPct val="0"/>
                </a:spcBef>
              </a:pPr>
              <a:r>
                <a:rPr lang="en-US" sz="2799">
                  <a:solidFill>
                    <a:srgbClr val="000000"/>
                  </a:solidFill>
                  <a:latin typeface="Montserrat"/>
                  <a:ea typeface="Montserrat"/>
                  <a:cs typeface="Montserrat"/>
                  <a:sym typeface="Montserrat"/>
                </a:rPr>
                <a:t>Đánh giá chất lượng văn bản sinh bằng cách so sánh </a:t>
              </a:r>
              <a:r>
                <a:rPr lang="en-US" b="true" sz="2799">
                  <a:solidFill>
                    <a:srgbClr val="000000"/>
                  </a:solidFill>
                  <a:latin typeface="Montserrat Bold"/>
                  <a:ea typeface="Montserrat Bold"/>
                  <a:cs typeface="Montserrat Bold"/>
                  <a:sym typeface="Montserrat Bold"/>
                </a:rPr>
                <a:t>embedding</a:t>
              </a:r>
              <a:r>
                <a:rPr lang="en-US" sz="2799">
                  <a:solidFill>
                    <a:srgbClr val="000000"/>
                  </a:solidFill>
                  <a:latin typeface="Montserrat"/>
                  <a:ea typeface="Montserrat"/>
                  <a:cs typeface="Montserrat"/>
                  <a:sym typeface="Montserrat"/>
                </a:rPr>
                <a:t> của từng từ trong câu gốc và câu sinh dựa trên </a:t>
              </a:r>
              <a:r>
                <a:rPr lang="en-US" b="true" sz="2799">
                  <a:solidFill>
                    <a:srgbClr val="000000"/>
                  </a:solidFill>
                  <a:latin typeface="Montserrat Bold"/>
                  <a:ea typeface="Montserrat Bold"/>
                  <a:cs typeface="Montserrat Bold"/>
                  <a:sym typeface="Montserrat Bold"/>
                </a:rPr>
                <a:t>BERT</a:t>
              </a:r>
              <a:r>
                <a:rPr lang="en-US" sz="2799">
                  <a:solidFill>
                    <a:srgbClr val="000000"/>
                  </a:solidFill>
                  <a:latin typeface="Montserrat"/>
                  <a:ea typeface="Montserrat"/>
                  <a:cs typeface="Montserrat"/>
                  <a:sym typeface="Montserrat"/>
                </a:rPr>
                <a:t>. Sử dụng</a:t>
              </a:r>
              <a:r>
                <a:rPr lang="en-US" b="true" sz="2799">
                  <a:solidFill>
                    <a:srgbClr val="000000"/>
                  </a:solidFill>
                  <a:latin typeface="Montserrat Bold"/>
                  <a:ea typeface="Montserrat Bold"/>
                  <a:cs typeface="Montserrat Bold"/>
                  <a:sym typeface="Montserrat Bold"/>
                </a:rPr>
                <a:t> cosine similarity </a:t>
              </a:r>
              <a:r>
                <a:rPr lang="en-US" sz="2799">
                  <a:solidFill>
                    <a:srgbClr val="000000"/>
                  </a:solidFill>
                  <a:latin typeface="Montserrat"/>
                  <a:ea typeface="Montserrat"/>
                  <a:cs typeface="Montserrat"/>
                  <a:sym typeface="Montserrat"/>
                </a:rPr>
                <a:t>để tính </a:t>
              </a:r>
              <a:r>
                <a:rPr lang="en-US" b="true" sz="2799">
                  <a:solidFill>
                    <a:srgbClr val="000000"/>
                  </a:solidFill>
                  <a:latin typeface="Montserrat Bold"/>
                  <a:ea typeface="Montserrat Bold"/>
                  <a:cs typeface="Montserrat Bold"/>
                  <a:sym typeface="Montserrat Bold"/>
                </a:rPr>
                <a:t>Precision</a:t>
              </a:r>
              <a:r>
                <a:rPr lang="en-US" sz="2799">
                  <a:solidFill>
                    <a:srgbClr val="000000"/>
                  </a:solidFill>
                  <a:latin typeface="Montserrat"/>
                  <a:ea typeface="Montserrat"/>
                  <a:cs typeface="Montserrat"/>
                  <a:sym typeface="Montserrat"/>
                </a:rPr>
                <a:t>, </a:t>
              </a:r>
              <a:r>
                <a:rPr lang="en-US" b="true" sz="2799">
                  <a:solidFill>
                    <a:srgbClr val="000000"/>
                  </a:solidFill>
                  <a:latin typeface="Montserrat Bold"/>
                  <a:ea typeface="Montserrat Bold"/>
                  <a:cs typeface="Montserrat Bold"/>
                  <a:sym typeface="Montserrat Bold"/>
                </a:rPr>
                <a:t>Recall</a:t>
              </a:r>
              <a:r>
                <a:rPr lang="en-US" sz="2799">
                  <a:solidFill>
                    <a:srgbClr val="000000"/>
                  </a:solidFill>
                  <a:latin typeface="Montserrat"/>
                  <a:ea typeface="Montserrat"/>
                  <a:cs typeface="Montserrat"/>
                  <a:sym typeface="Montserrat"/>
                </a:rPr>
                <a:t>, </a:t>
              </a:r>
              <a:r>
                <a:rPr lang="en-US" b="true" sz="2799">
                  <a:solidFill>
                    <a:srgbClr val="000000"/>
                  </a:solidFill>
                  <a:latin typeface="Montserrat Bold"/>
                  <a:ea typeface="Montserrat Bold"/>
                  <a:cs typeface="Montserrat Bold"/>
                  <a:sym typeface="Montserrat Bold"/>
                </a:rPr>
                <a:t>F1-score</a:t>
              </a:r>
              <a:r>
                <a:rPr lang="en-US" sz="2799">
                  <a:solidFill>
                    <a:srgbClr val="000000"/>
                  </a:solidFill>
                  <a:latin typeface="Montserrat"/>
                  <a:ea typeface="Montserrat"/>
                  <a:cs typeface="Montserrat"/>
                  <a:sym typeface="Montserrat"/>
                </a:rPr>
                <a:t>, giúp đo lường mức độ tương đồng về ngữ nghĩa.</a:t>
              </a:r>
            </a:p>
          </p:txBody>
        </p:sp>
      </p:grpSp>
      <p:grpSp>
        <p:nvGrpSpPr>
          <p:cNvPr name="Group 10" id="10"/>
          <p:cNvGrpSpPr/>
          <p:nvPr/>
        </p:nvGrpSpPr>
        <p:grpSpPr>
          <a:xfrm rot="0">
            <a:off x="9861346" y="2521075"/>
            <a:ext cx="7397954" cy="5543550"/>
            <a:chOff x="0" y="0"/>
            <a:chExt cx="9863939" cy="7391400"/>
          </a:xfrm>
        </p:grpSpPr>
        <p:sp>
          <p:nvSpPr>
            <p:cNvPr name="TextBox 11" id="11"/>
            <p:cNvSpPr txBox="true"/>
            <p:nvPr/>
          </p:nvSpPr>
          <p:spPr>
            <a:xfrm rot="0">
              <a:off x="0" y="0"/>
              <a:ext cx="7150523" cy="1219200"/>
            </a:xfrm>
            <a:prstGeom prst="rect">
              <a:avLst/>
            </a:prstGeom>
          </p:spPr>
          <p:txBody>
            <a:bodyPr anchor="t" rtlCol="false" tIns="0" lIns="0" bIns="0" rIns="0">
              <a:spAutoFit/>
            </a:bodyPr>
            <a:lstStyle/>
            <a:p>
              <a:pPr algn="ctr">
                <a:lnSpc>
                  <a:spcPts val="7200"/>
                </a:lnSpc>
                <a:spcBef>
                  <a:spcPct val="0"/>
                </a:spcBef>
              </a:pPr>
              <a:r>
                <a:rPr lang="en-US" b="true" sz="6000">
                  <a:solidFill>
                    <a:srgbClr val="000000"/>
                  </a:solidFill>
                  <a:latin typeface="Montserrat Bold"/>
                  <a:ea typeface="Montserrat Bold"/>
                  <a:cs typeface="Montserrat Bold"/>
                  <a:sym typeface="Montserrat Bold"/>
                </a:rPr>
                <a:t>ROUGE Score</a:t>
              </a:r>
            </a:p>
          </p:txBody>
        </p:sp>
        <p:sp>
          <p:nvSpPr>
            <p:cNvPr name="TextBox 12" id="12"/>
            <p:cNvSpPr txBox="true"/>
            <p:nvPr/>
          </p:nvSpPr>
          <p:spPr>
            <a:xfrm rot="0">
              <a:off x="0" y="1812925"/>
              <a:ext cx="9863939" cy="5578475"/>
            </a:xfrm>
            <a:prstGeom prst="rect">
              <a:avLst/>
            </a:prstGeom>
          </p:spPr>
          <p:txBody>
            <a:bodyPr anchor="t" rtlCol="false" tIns="0" lIns="0" bIns="0" rIns="0">
              <a:spAutoFit/>
            </a:bodyPr>
            <a:lstStyle/>
            <a:p>
              <a:pPr algn="l">
                <a:lnSpc>
                  <a:spcPts val="3359"/>
                </a:lnSpc>
              </a:pPr>
              <a:r>
                <a:rPr lang="en-US" sz="2799" b="true">
                  <a:solidFill>
                    <a:srgbClr val="000000"/>
                  </a:solidFill>
                  <a:latin typeface="Montserrat Bold"/>
                  <a:ea typeface="Montserrat Bold"/>
                  <a:cs typeface="Montserrat Bold"/>
                  <a:sym typeface="Montserrat Bold"/>
                </a:rPr>
                <a:t>R</a:t>
              </a:r>
              <a:r>
                <a:rPr lang="en-US" sz="2799">
                  <a:solidFill>
                    <a:srgbClr val="000000"/>
                  </a:solidFill>
                  <a:latin typeface="Montserrat"/>
                  <a:ea typeface="Montserrat"/>
                  <a:cs typeface="Montserrat"/>
                  <a:sym typeface="Montserrat"/>
                </a:rPr>
                <a:t>ecall-</a:t>
              </a:r>
              <a:r>
                <a:rPr lang="en-US" sz="2799" b="true">
                  <a:solidFill>
                    <a:srgbClr val="000000"/>
                  </a:solidFill>
                  <a:latin typeface="Montserrat Bold"/>
                  <a:ea typeface="Montserrat Bold"/>
                  <a:cs typeface="Montserrat Bold"/>
                  <a:sym typeface="Montserrat Bold"/>
                </a:rPr>
                <a:t>O</a:t>
              </a:r>
              <a:r>
                <a:rPr lang="en-US" sz="2799">
                  <a:solidFill>
                    <a:srgbClr val="000000"/>
                  </a:solidFill>
                  <a:latin typeface="Montserrat"/>
                  <a:ea typeface="Montserrat"/>
                  <a:cs typeface="Montserrat"/>
                  <a:sym typeface="Montserrat"/>
                </a:rPr>
                <a:t>riented</a:t>
              </a:r>
            </a:p>
            <a:p>
              <a:pPr algn="l">
                <a:lnSpc>
                  <a:spcPts val="3359"/>
                </a:lnSpc>
              </a:pPr>
              <a:r>
                <a:rPr lang="en-US" sz="2799" b="true">
                  <a:solidFill>
                    <a:srgbClr val="000000"/>
                  </a:solidFill>
                  <a:latin typeface="Montserrat Bold"/>
                  <a:ea typeface="Montserrat Bold"/>
                  <a:cs typeface="Montserrat Bold"/>
                  <a:sym typeface="Montserrat Bold"/>
                </a:rPr>
                <a:t>U</a:t>
              </a:r>
              <a:r>
                <a:rPr lang="en-US" sz="2799">
                  <a:solidFill>
                    <a:srgbClr val="000000"/>
                  </a:solidFill>
                  <a:latin typeface="Montserrat"/>
                  <a:ea typeface="Montserrat"/>
                  <a:cs typeface="Montserrat"/>
                  <a:sym typeface="Montserrat"/>
                </a:rPr>
                <a:t>nderstudy</a:t>
              </a:r>
            </a:p>
            <a:p>
              <a:pPr algn="l">
                <a:lnSpc>
                  <a:spcPts val="3359"/>
                </a:lnSpc>
              </a:pPr>
              <a:r>
                <a:rPr lang="en-US" sz="2799">
                  <a:solidFill>
                    <a:srgbClr val="000000"/>
                  </a:solidFill>
                  <a:latin typeface="Montserrat"/>
                  <a:ea typeface="Montserrat"/>
                  <a:cs typeface="Montserrat"/>
                  <a:sym typeface="Montserrat"/>
                </a:rPr>
                <a:t>for </a:t>
              </a:r>
              <a:r>
                <a:rPr lang="en-US" sz="2799" b="true">
                  <a:solidFill>
                    <a:srgbClr val="000000"/>
                  </a:solidFill>
                  <a:latin typeface="Montserrat Bold"/>
                  <a:ea typeface="Montserrat Bold"/>
                  <a:cs typeface="Montserrat Bold"/>
                  <a:sym typeface="Montserrat Bold"/>
                </a:rPr>
                <a:t>G</a:t>
              </a:r>
              <a:r>
                <a:rPr lang="en-US" sz="2799">
                  <a:solidFill>
                    <a:srgbClr val="000000"/>
                  </a:solidFill>
                  <a:latin typeface="Montserrat"/>
                  <a:ea typeface="Montserrat"/>
                  <a:cs typeface="Montserrat"/>
                  <a:sym typeface="Montserrat"/>
                </a:rPr>
                <a:t>isting</a:t>
              </a:r>
            </a:p>
            <a:p>
              <a:pPr algn="l">
                <a:lnSpc>
                  <a:spcPts val="3359"/>
                </a:lnSpc>
              </a:pPr>
              <a:r>
                <a:rPr lang="en-US" sz="2799" b="true">
                  <a:solidFill>
                    <a:srgbClr val="000000"/>
                  </a:solidFill>
                  <a:latin typeface="Montserrat Bold"/>
                  <a:ea typeface="Montserrat Bold"/>
                  <a:cs typeface="Montserrat Bold"/>
                  <a:sym typeface="Montserrat Bold"/>
                </a:rPr>
                <a:t>E</a:t>
              </a:r>
              <a:r>
                <a:rPr lang="en-US" sz="2799">
                  <a:solidFill>
                    <a:srgbClr val="000000"/>
                  </a:solidFill>
                  <a:latin typeface="Montserrat"/>
                  <a:ea typeface="Montserrat"/>
                  <a:cs typeface="Montserrat"/>
                  <a:sym typeface="Montserrat"/>
                </a:rPr>
                <a:t>valuation</a:t>
              </a:r>
            </a:p>
            <a:p>
              <a:pPr algn="l">
                <a:lnSpc>
                  <a:spcPts val="3359"/>
                </a:lnSpc>
              </a:pPr>
            </a:p>
            <a:p>
              <a:pPr algn="just">
                <a:lnSpc>
                  <a:spcPts val="3359"/>
                </a:lnSpc>
                <a:spcBef>
                  <a:spcPct val="0"/>
                </a:spcBef>
              </a:pPr>
              <a:r>
                <a:rPr lang="en-US" sz="2799">
                  <a:solidFill>
                    <a:srgbClr val="000000"/>
                  </a:solidFill>
                  <a:latin typeface="Montserrat"/>
                  <a:ea typeface="Montserrat"/>
                  <a:cs typeface="Montserrat"/>
                  <a:sym typeface="Montserrat"/>
                </a:rPr>
                <a:t>So sánh văn bản sinh với văn bản gốc dựa trên </a:t>
              </a:r>
              <a:r>
                <a:rPr lang="en-US" b="true" sz="2799">
                  <a:solidFill>
                    <a:srgbClr val="000000"/>
                  </a:solidFill>
                  <a:latin typeface="Montserrat Bold"/>
                  <a:ea typeface="Montserrat Bold"/>
                  <a:cs typeface="Montserrat Bold"/>
                  <a:sym typeface="Montserrat Bold"/>
                </a:rPr>
                <a:t>n-gram</a:t>
              </a:r>
              <a:r>
                <a:rPr lang="en-US" sz="2799">
                  <a:solidFill>
                    <a:srgbClr val="000000"/>
                  </a:solidFill>
                  <a:latin typeface="Montserrat"/>
                  <a:ea typeface="Montserrat"/>
                  <a:cs typeface="Montserrat"/>
                  <a:sym typeface="Montserrat"/>
                </a:rPr>
                <a:t> (ROUGE-N), chuỗi con dài nhất (</a:t>
              </a:r>
              <a:r>
                <a:rPr lang="en-US" b="true" sz="2799">
                  <a:solidFill>
                    <a:srgbClr val="000000"/>
                  </a:solidFill>
                  <a:latin typeface="Montserrat Bold"/>
                  <a:ea typeface="Montserrat Bold"/>
                  <a:cs typeface="Montserrat Bold"/>
                  <a:sym typeface="Montserrat Bold"/>
                </a:rPr>
                <a:t>Longest Common Subsequence - LCS</a:t>
              </a:r>
              <a:r>
                <a:rPr lang="en-US" sz="2799">
                  <a:solidFill>
                    <a:srgbClr val="000000"/>
                  </a:solidFill>
                  <a:latin typeface="Montserrat"/>
                  <a:ea typeface="Montserrat"/>
                  <a:cs typeface="Montserrat"/>
                  <a:sym typeface="Montserrat"/>
                </a:rPr>
                <a:t>) (ROUGE-L), hoặc </a:t>
              </a:r>
              <a:r>
                <a:rPr lang="en-US" b="true" sz="2799">
                  <a:solidFill>
                    <a:srgbClr val="000000"/>
                  </a:solidFill>
                  <a:latin typeface="Montserrat Bold"/>
                  <a:ea typeface="Montserrat Bold"/>
                  <a:cs typeface="Montserrat Bold"/>
                  <a:sym typeface="Montserrat Bold"/>
                </a:rPr>
                <a:t>skip-bigram</a:t>
              </a:r>
              <a:r>
                <a:rPr lang="en-US" sz="2799">
                  <a:solidFill>
                    <a:srgbClr val="000000"/>
                  </a:solidFill>
                  <a:latin typeface="Montserrat"/>
                  <a:ea typeface="Montserrat"/>
                  <a:cs typeface="Montserrat"/>
                  <a:sym typeface="Montserrat"/>
                </a:rPr>
                <a:t> (ROUGE-S).</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rot="10544">
            <a:off x="-173719" y="538675"/>
            <a:ext cx="18632038" cy="0"/>
          </a:xfrm>
          <a:prstGeom prst="line">
            <a:avLst/>
          </a:prstGeom>
          <a:ln cap="rnd" w="19050">
            <a:solidFill>
              <a:srgbClr val="3F3533"/>
            </a:solidFill>
            <a:prstDash val="solid"/>
            <a:headEnd type="none" len="sm" w="sm"/>
            <a:tailEnd type="none" len="sm" w="sm"/>
          </a:ln>
        </p:spPr>
      </p:sp>
      <p:sp>
        <p:nvSpPr>
          <p:cNvPr name="AutoShape 3" id="3"/>
          <p:cNvSpPr/>
          <p:nvPr/>
        </p:nvSpPr>
        <p:spPr>
          <a:xfrm rot="10544">
            <a:off x="-173719" y="9745375"/>
            <a:ext cx="18632038"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10783680" y="2621425"/>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TextBox 7" id="7"/>
          <p:cNvSpPr txBox="true"/>
          <p:nvPr/>
        </p:nvSpPr>
        <p:spPr>
          <a:xfrm rot="0">
            <a:off x="1394841" y="3332199"/>
            <a:ext cx="1898448" cy="1714475"/>
          </a:xfrm>
          <a:prstGeom prst="rect">
            <a:avLst/>
          </a:prstGeom>
        </p:spPr>
        <p:txBody>
          <a:bodyPr anchor="t" rtlCol="false" tIns="0" lIns="0" bIns="0" rIns="0">
            <a:spAutoFit/>
          </a:bodyPr>
          <a:lstStyle/>
          <a:p>
            <a:pPr algn="ctr">
              <a:lnSpc>
                <a:spcPts val="11999"/>
              </a:lnSpc>
            </a:pPr>
            <a:r>
              <a:rPr lang="en-US" sz="9999">
                <a:solidFill>
                  <a:srgbClr val="3F3533"/>
                </a:solidFill>
                <a:latin typeface="Bungee"/>
                <a:ea typeface="Bungee"/>
                <a:cs typeface="Bungee"/>
                <a:sym typeface="Bungee"/>
              </a:rPr>
              <a:t>05</a:t>
            </a:r>
          </a:p>
        </p:txBody>
      </p:sp>
      <p:sp>
        <p:nvSpPr>
          <p:cNvPr name="TextBox 8" id="8"/>
          <p:cNvSpPr txBox="true"/>
          <p:nvPr/>
        </p:nvSpPr>
        <p:spPr>
          <a:xfrm rot="0">
            <a:off x="1394841" y="5665800"/>
            <a:ext cx="9120739" cy="1895500"/>
          </a:xfrm>
          <a:prstGeom prst="rect">
            <a:avLst/>
          </a:prstGeom>
        </p:spPr>
        <p:txBody>
          <a:bodyPr anchor="t" rtlCol="false" tIns="0" lIns="0" bIns="0" rIns="0">
            <a:spAutoFit/>
          </a:bodyPr>
          <a:lstStyle/>
          <a:p>
            <a:pPr algn="l">
              <a:lnSpc>
                <a:spcPts val="13200"/>
              </a:lnSpc>
            </a:pPr>
            <a:r>
              <a:rPr lang="en-US" sz="11000">
                <a:solidFill>
                  <a:srgbClr val="3F3533"/>
                </a:solidFill>
                <a:latin typeface="Bungee"/>
                <a:ea typeface="Bungee"/>
                <a:cs typeface="Bungee"/>
                <a:sym typeface="Bungee"/>
              </a:rPr>
              <a:t>Mô Hình</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rot="10544">
            <a:off x="-173719" y="538675"/>
            <a:ext cx="18632038" cy="0"/>
          </a:xfrm>
          <a:prstGeom prst="line">
            <a:avLst/>
          </a:prstGeom>
          <a:ln cap="rnd" w="19050">
            <a:solidFill>
              <a:srgbClr val="3F3533"/>
            </a:solidFill>
            <a:prstDash val="solid"/>
            <a:headEnd type="none" len="sm" w="sm"/>
            <a:tailEnd type="none" len="sm" w="sm"/>
          </a:ln>
        </p:spPr>
      </p:sp>
      <p:sp>
        <p:nvSpPr>
          <p:cNvPr name="AutoShape 3" id="3"/>
          <p:cNvSpPr/>
          <p:nvPr/>
        </p:nvSpPr>
        <p:spPr>
          <a:xfrm rot="10544">
            <a:off x="-173719" y="9745375"/>
            <a:ext cx="18632038"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10430038" y="3830858"/>
            <a:ext cx="6960748" cy="3001041"/>
          </a:xfrm>
          <a:custGeom>
            <a:avLst/>
            <a:gdLst/>
            <a:ahLst/>
            <a:cxnLst/>
            <a:rect r="r" b="b" t="t" l="l"/>
            <a:pathLst>
              <a:path h="3001041" w="6960748">
                <a:moveTo>
                  <a:pt x="0" y="0"/>
                </a:moveTo>
                <a:lnTo>
                  <a:pt x="6960748" y="0"/>
                </a:lnTo>
                <a:lnTo>
                  <a:pt x="6960748" y="3001041"/>
                </a:lnTo>
                <a:lnTo>
                  <a:pt x="0" y="3001041"/>
                </a:lnTo>
                <a:lnTo>
                  <a:pt x="0" y="0"/>
                </a:lnTo>
                <a:close/>
              </a:path>
            </a:pathLst>
          </a:custGeom>
          <a:blipFill>
            <a:blip r:embed="rId2"/>
            <a:stretch>
              <a:fillRect l="0" t="0" r="0" b="0"/>
            </a:stretch>
          </a:blipFill>
        </p:spPr>
      </p:sp>
      <p:sp>
        <p:nvSpPr>
          <p:cNvPr name="TextBox 6" id="6"/>
          <p:cNvSpPr txBox="true"/>
          <p:nvPr/>
        </p:nvSpPr>
        <p:spPr>
          <a:xfrm rot="0">
            <a:off x="1028700" y="1537219"/>
            <a:ext cx="15252150" cy="1038250"/>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GRU  (Gated Recurrent Unit)</a:t>
            </a:r>
          </a:p>
        </p:txBody>
      </p:sp>
      <p:sp>
        <p:nvSpPr>
          <p:cNvPr name="TextBox 7" id="7"/>
          <p:cNvSpPr txBox="true"/>
          <p:nvPr/>
        </p:nvSpPr>
        <p:spPr>
          <a:xfrm rot="0">
            <a:off x="1439807" y="3830858"/>
            <a:ext cx="7899040" cy="3714750"/>
          </a:xfrm>
          <a:prstGeom prst="rect">
            <a:avLst/>
          </a:prstGeom>
        </p:spPr>
        <p:txBody>
          <a:bodyPr anchor="t" rtlCol="false" tIns="0" lIns="0" bIns="0" rIns="0">
            <a:spAutoFit/>
          </a:bodyPr>
          <a:lstStyle/>
          <a:p>
            <a:pPr algn="just">
              <a:lnSpc>
                <a:spcPts val="4920"/>
              </a:lnSpc>
            </a:pPr>
            <a:r>
              <a:rPr lang="en-US" sz="4100">
                <a:solidFill>
                  <a:srgbClr val="3F3533"/>
                </a:solidFill>
                <a:latin typeface="Montserrat"/>
                <a:ea typeface="Montserrat"/>
                <a:cs typeface="Montserrat"/>
                <a:sym typeface="Montserrat"/>
              </a:rPr>
              <a:t>GRU là m</a:t>
            </a:r>
            <a:r>
              <a:rPr lang="en-US" sz="4100">
                <a:solidFill>
                  <a:srgbClr val="3F3533"/>
                </a:solidFill>
                <a:latin typeface="Montserrat"/>
                <a:ea typeface="Montserrat"/>
                <a:cs typeface="Montserrat"/>
                <a:sym typeface="Montserrat"/>
              </a:rPr>
              <a:t>ột biến thể của mạng nơ-ron hồi tiếp (RNN), giúp giảm vấn đề tiêu biến đạo hàm bằng cách sử dụng cổng cập nhật và cổng xóa.</a:t>
            </a:r>
          </a:p>
          <a:p>
            <a:pPr algn="just">
              <a:lnSpc>
                <a:spcPts val="492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6111129" y="1312200"/>
            <a:ext cx="5790503" cy="8574915"/>
          </a:xfrm>
          <a:prstGeom prst="rect">
            <a:avLst/>
          </a:prstGeom>
        </p:spPr>
        <p:txBody>
          <a:bodyPr anchor="t" rtlCol="false" tIns="0" lIns="0" bIns="0" rIns="0">
            <a:spAutoFit/>
          </a:bodyPr>
          <a:lstStyle/>
          <a:p>
            <a:pPr algn="l">
              <a:lnSpc>
                <a:spcPts val="6850"/>
              </a:lnSpc>
            </a:pPr>
            <a:r>
              <a:rPr lang="en-US" sz="3099" spc="179" b="true">
                <a:solidFill>
                  <a:srgbClr val="000000"/>
                </a:solidFill>
                <a:latin typeface="Montserrat Bold"/>
                <a:ea typeface="Montserrat Bold"/>
                <a:cs typeface="Montserrat Bold"/>
                <a:sym typeface="Montserrat Bold"/>
              </a:rPr>
              <a:t>    Bài toán</a:t>
            </a:r>
          </a:p>
          <a:p>
            <a:pPr algn="l">
              <a:lnSpc>
                <a:spcPts val="6850"/>
              </a:lnSpc>
            </a:pPr>
            <a:r>
              <a:rPr lang="en-US" sz="3099" spc="179" b="true">
                <a:solidFill>
                  <a:srgbClr val="000000"/>
                </a:solidFill>
                <a:latin typeface="Montserrat Bold"/>
                <a:ea typeface="Montserrat Bold"/>
                <a:cs typeface="Montserrat Bold"/>
                <a:sym typeface="Montserrat Bold"/>
              </a:rPr>
              <a:t>    Input/Output</a:t>
            </a:r>
          </a:p>
          <a:p>
            <a:pPr algn="l">
              <a:lnSpc>
                <a:spcPts val="6850"/>
              </a:lnSpc>
            </a:pPr>
            <a:r>
              <a:rPr lang="en-US" sz="3099" spc="179" b="true">
                <a:solidFill>
                  <a:srgbClr val="000000"/>
                </a:solidFill>
                <a:latin typeface="Montserrat Bold"/>
                <a:ea typeface="Montserrat Bold"/>
                <a:cs typeface="Montserrat Bold"/>
                <a:sym typeface="Montserrat Bold"/>
              </a:rPr>
              <a:t>    Data source</a:t>
            </a:r>
          </a:p>
          <a:p>
            <a:pPr algn="l">
              <a:lnSpc>
                <a:spcPts val="6850"/>
              </a:lnSpc>
            </a:pPr>
            <a:r>
              <a:rPr lang="en-US" sz="3099" spc="179" b="true">
                <a:solidFill>
                  <a:srgbClr val="000000"/>
                </a:solidFill>
                <a:latin typeface="Montserrat Bold"/>
                <a:ea typeface="Montserrat Bold"/>
                <a:cs typeface="Montserrat Bold"/>
                <a:sym typeface="Montserrat Bold"/>
              </a:rPr>
              <a:t>    Phương pháp đánh giá</a:t>
            </a:r>
          </a:p>
          <a:p>
            <a:pPr algn="l">
              <a:lnSpc>
                <a:spcPts val="6850"/>
              </a:lnSpc>
            </a:pPr>
            <a:r>
              <a:rPr lang="en-US" sz="3099" spc="179" b="true">
                <a:solidFill>
                  <a:srgbClr val="000000"/>
                </a:solidFill>
                <a:latin typeface="Montserrat Bold"/>
                <a:ea typeface="Montserrat Bold"/>
                <a:cs typeface="Montserrat Bold"/>
                <a:sym typeface="Montserrat Bold"/>
              </a:rPr>
              <a:t>    Mô hình</a:t>
            </a:r>
          </a:p>
          <a:p>
            <a:pPr algn="l">
              <a:lnSpc>
                <a:spcPts val="6850"/>
              </a:lnSpc>
            </a:pPr>
            <a:r>
              <a:rPr lang="en-US" sz="3099" spc="179" b="true">
                <a:solidFill>
                  <a:srgbClr val="000000"/>
                </a:solidFill>
                <a:latin typeface="Montserrat Bold"/>
                <a:ea typeface="Montserrat Bold"/>
                <a:cs typeface="Montserrat Bold"/>
                <a:sym typeface="Montserrat Bold"/>
              </a:rPr>
              <a:t>    Kết quả model</a:t>
            </a:r>
          </a:p>
          <a:p>
            <a:pPr algn="l">
              <a:lnSpc>
                <a:spcPts val="6850"/>
              </a:lnSpc>
            </a:pPr>
            <a:r>
              <a:rPr lang="en-US" sz="3099" spc="179" b="true">
                <a:solidFill>
                  <a:srgbClr val="000000"/>
                </a:solidFill>
                <a:latin typeface="Montserrat Bold"/>
                <a:ea typeface="Montserrat Bold"/>
                <a:cs typeface="Montserrat Bold"/>
                <a:sym typeface="Montserrat Bold"/>
              </a:rPr>
              <a:t>    LLM Fine-tune</a:t>
            </a:r>
          </a:p>
          <a:p>
            <a:pPr algn="l">
              <a:lnSpc>
                <a:spcPts val="6850"/>
              </a:lnSpc>
            </a:pPr>
            <a:r>
              <a:rPr lang="en-US" sz="3099" spc="179" b="true">
                <a:solidFill>
                  <a:srgbClr val="000000"/>
                </a:solidFill>
                <a:latin typeface="Montserrat Bold"/>
                <a:ea typeface="Montserrat Bold"/>
                <a:cs typeface="Montserrat Bold"/>
                <a:sym typeface="Montserrat Bold"/>
              </a:rPr>
              <a:t>    Cải tiến model</a:t>
            </a:r>
          </a:p>
          <a:p>
            <a:pPr algn="l">
              <a:lnSpc>
                <a:spcPts val="6850"/>
              </a:lnSpc>
            </a:pPr>
            <a:r>
              <a:rPr lang="en-US" sz="3099" spc="179" b="true">
                <a:solidFill>
                  <a:srgbClr val="000000"/>
                </a:solidFill>
                <a:latin typeface="Montserrat Bold"/>
                <a:ea typeface="Montserrat Bold"/>
                <a:cs typeface="Montserrat Bold"/>
                <a:sym typeface="Montserrat Bold"/>
              </a:rPr>
              <a:t>    Đánh giá model</a:t>
            </a:r>
          </a:p>
          <a:p>
            <a:pPr algn="l">
              <a:lnSpc>
                <a:spcPts val="6850"/>
              </a:lnSpc>
            </a:pPr>
            <a:r>
              <a:rPr lang="en-US" sz="3099" spc="179" b="true">
                <a:solidFill>
                  <a:srgbClr val="000000"/>
                </a:solidFill>
                <a:latin typeface="Montserrat Bold"/>
                <a:ea typeface="Montserrat Bold"/>
                <a:cs typeface="Montserrat Bold"/>
                <a:sym typeface="Montserrat Bold"/>
              </a:rPr>
              <a:t>    Deploy</a:t>
            </a:r>
          </a:p>
        </p:txBody>
      </p:sp>
      <p:sp>
        <p:nvSpPr>
          <p:cNvPr name="TextBox 3" id="3"/>
          <p:cNvSpPr txBox="true"/>
          <p:nvPr/>
        </p:nvSpPr>
        <p:spPr>
          <a:xfrm rot="0">
            <a:off x="5302889" y="27577"/>
            <a:ext cx="5521600" cy="1426465"/>
          </a:xfrm>
          <a:prstGeom prst="rect">
            <a:avLst/>
          </a:prstGeom>
        </p:spPr>
        <p:txBody>
          <a:bodyPr anchor="t" rtlCol="false" tIns="0" lIns="0" bIns="0" rIns="0">
            <a:spAutoFit/>
          </a:bodyPr>
          <a:lstStyle/>
          <a:p>
            <a:pPr algn="ctr">
              <a:lnSpc>
                <a:spcPts val="10487"/>
              </a:lnSpc>
            </a:pPr>
            <a:r>
              <a:rPr lang="en-US" sz="7599" spc="744">
                <a:solidFill>
                  <a:srgbClr val="000000"/>
                </a:solidFill>
                <a:latin typeface="Bungee"/>
                <a:ea typeface="Bungee"/>
                <a:cs typeface="Bungee"/>
                <a:sym typeface="Bungee"/>
              </a:rPr>
              <a:t>MỤC LỤC</a:t>
            </a:r>
          </a:p>
        </p:txBody>
      </p:sp>
      <p:grpSp>
        <p:nvGrpSpPr>
          <p:cNvPr name="Group 4" id="4"/>
          <p:cNvGrpSpPr/>
          <p:nvPr/>
        </p:nvGrpSpPr>
        <p:grpSpPr>
          <a:xfrm rot="0">
            <a:off x="5302889" y="1617000"/>
            <a:ext cx="808240" cy="8495526"/>
            <a:chOff x="0" y="0"/>
            <a:chExt cx="212870" cy="2237505"/>
          </a:xfrm>
        </p:grpSpPr>
        <p:sp>
          <p:nvSpPr>
            <p:cNvPr name="Freeform 5" id="5"/>
            <p:cNvSpPr/>
            <p:nvPr/>
          </p:nvSpPr>
          <p:spPr>
            <a:xfrm flipH="false" flipV="false" rot="0">
              <a:off x="0" y="0"/>
              <a:ext cx="212870" cy="2237505"/>
            </a:xfrm>
            <a:custGeom>
              <a:avLst/>
              <a:gdLst/>
              <a:ahLst/>
              <a:cxnLst/>
              <a:rect r="r" b="b" t="t" l="l"/>
              <a:pathLst>
                <a:path h="2237505" w="212870">
                  <a:moveTo>
                    <a:pt x="106435" y="0"/>
                  </a:moveTo>
                  <a:lnTo>
                    <a:pt x="106435" y="0"/>
                  </a:lnTo>
                  <a:cubicBezTo>
                    <a:pt x="165217" y="0"/>
                    <a:pt x="212870" y="47653"/>
                    <a:pt x="212870" y="106435"/>
                  </a:cubicBezTo>
                  <a:lnTo>
                    <a:pt x="212870" y="2131070"/>
                  </a:lnTo>
                  <a:cubicBezTo>
                    <a:pt x="212870" y="2189852"/>
                    <a:pt x="165217" y="2237505"/>
                    <a:pt x="106435" y="2237505"/>
                  </a:cubicBezTo>
                  <a:lnTo>
                    <a:pt x="106435" y="2237505"/>
                  </a:lnTo>
                  <a:cubicBezTo>
                    <a:pt x="47653" y="2237505"/>
                    <a:pt x="0" y="2189852"/>
                    <a:pt x="0" y="2131070"/>
                  </a:cubicBezTo>
                  <a:lnTo>
                    <a:pt x="0" y="106435"/>
                  </a:lnTo>
                  <a:cubicBezTo>
                    <a:pt x="0" y="47653"/>
                    <a:pt x="47653" y="0"/>
                    <a:pt x="106435" y="0"/>
                  </a:cubicBezTo>
                  <a:close/>
                </a:path>
              </a:pathLst>
            </a:custGeom>
            <a:solidFill>
              <a:srgbClr val="000000"/>
            </a:solidFill>
          </p:spPr>
        </p:sp>
        <p:sp>
          <p:nvSpPr>
            <p:cNvPr name="TextBox 6" id="6"/>
            <p:cNvSpPr txBox="true"/>
            <p:nvPr/>
          </p:nvSpPr>
          <p:spPr>
            <a:xfrm>
              <a:off x="0" y="-304800"/>
              <a:ext cx="212870" cy="2542305"/>
            </a:xfrm>
            <a:prstGeom prst="rect">
              <a:avLst/>
            </a:prstGeom>
          </p:spPr>
          <p:txBody>
            <a:bodyPr anchor="ctr" rtlCol="false" tIns="50800" lIns="50800" bIns="50800" rIns="50800"/>
            <a:lstStyle/>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01</a:t>
              </a:r>
            </a:p>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02</a:t>
              </a:r>
            </a:p>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03</a:t>
              </a:r>
            </a:p>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04</a:t>
              </a:r>
            </a:p>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05</a:t>
              </a:r>
            </a:p>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06</a:t>
              </a:r>
            </a:p>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07</a:t>
              </a:r>
            </a:p>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08</a:t>
              </a:r>
            </a:p>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09</a:t>
              </a:r>
            </a:p>
            <a:p>
              <a:pPr algn="ctr" marL="0" indent="0" lvl="0">
                <a:lnSpc>
                  <a:spcPts val="6850"/>
                </a:lnSpc>
                <a:spcBef>
                  <a:spcPct val="0"/>
                </a:spcBef>
              </a:pPr>
              <a:r>
                <a:rPr lang="en-US" b="true" sz="3099" spc="179" strike="noStrike" u="none">
                  <a:solidFill>
                    <a:srgbClr val="FFFFFF"/>
                  </a:solidFill>
                  <a:latin typeface="Montserrat Bold"/>
                  <a:ea typeface="Montserrat Bold"/>
                  <a:cs typeface="Montserrat Bold"/>
                  <a:sym typeface="Montserrat Bold"/>
                </a:rPr>
                <a:t>10</a:t>
              </a:r>
            </a:p>
          </p:txBody>
        </p:sp>
      </p:grpSp>
    </p:spTree>
  </p:cSld>
  <p:clrMapOvr>
    <a:masterClrMapping/>
  </p:clrMapOvr>
</p:sld>
</file>

<file path=ppt/slides/slide20.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1537219"/>
            <a:ext cx="15252150" cy="1038250"/>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GRU  (Gated Recurrent Unit)</a:t>
            </a:r>
          </a:p>
        </p:txBody>
      </p:sp>
      <p:sp>
        <p:nvSpPr>
          <p:cNvPr name="TextBox 6" id="6"/>
          <p:cNvSpPr txBox="true"/>
          <p:nvPr/>
        </p:nvSpPr>
        <p:spPr>
          <a:xfrm rot="0">
            <a:off x="1531384" y="3172111"/>
            <a:ext cx="15727916" cy="5039360"/>
          </a:xfrm>
          <a:prstGeom prst="rect">
            <a:avLst/>
          </a:prstGeom>
        </p:spPr>
        <p:txBody>
          <a:bodyPr anchor="t" rtlCol="false" tIns="0" lIns="0" bIns="0" rIns="0">
            <a:spAutoFit/>
          </a:bodyPr>
          <a:lstStyle/>
          <a:p>
            <a:pPr algn="just">
              <a:lnSpc>
                <a:spcPts val="5740"/>
              </a:lnSpc>
            </a:pPr>
            <a:r>
              <a:rPr lang="en-US" sz="4100">
                <a:solidFill>
                  <a:srgbClr val="3F3533"/>
                </a:solidFill>
                <a:latin typeface="Montserrat"/>
                <a:ea typeface="Montserrat"/>
                <a:cs typeface="Montserrat"/>
                <a:sym typeface="Montserrat"/>
              </a:rPr>
              <a:t>Quá trình huấn luyện GRU được thực hiện với hai loại embedding:</a:t>
            </a:r>
          </a:p>
          <a:p>
            <a:pPr algn="l" marL="885194" indent="-442597" lvl="1">
              <a:lnSpc>
                <a:spcPts val="5740"/>
              </a:lnSpc>
              <a:buFont typeface="Arial"/>
              <a:buChar char="•"/>
            </a:pPr>
            <a:r>
              <a:rPr lang="en-US" sz="4100">
                <a:solidFill>
                  <a:srgbClr val="3F3533"/>
                </a:solidFill>
                <a:latin typeface="Montserrat"/>
                <a:ea typeface="Montserrat"/>
                <a:cs typeface="Montserrat"/>
                <a:sym typeface="Montserrat"/>
              </a:rPr>
              <a:t>T</a:t>
            </a:r>
            <a:r>
              <a:rPr lang="en-US" sz="4100">
                <a:solidFill>
                  <a:srgbClr val="3F3533"/>
                </a:solidFill>
                <a:latin typeface="Montserrat"/>
                <a:ea typeface="Montserrat"/>
                <a:cs typeface="Montserrat"/>
                <a:sym typeface="Montserrat"/>
              </a:rPr>
              <a:t>ự tạo bộ embedding: Sử dụng phương pháp texts_to_sequences để chuyển đổi văn bản thành chuỗi số, phục vụ cho quá trình embedding.</a:t>
            </a:r>
          </a:p>
          <a:p>
            <a:pPr algn="l" marL="885194" indent="-442597" lvl="1">
              <a:lnSpc>
                <a:spcPts val="5740"/>
              </a:lnSpc>
              <a:buFont typeface="Arial"/>
              <a:buChar char="•"/>
            </a:pPr>
            <a:r>
              <a:rPr lang="en-US" sz="4100">
                <a:solidFill>
                  <a:srgbClr val="3F3533"/>
                </a:solidFill>
                <a:latin typeface="Montserrat"/>
                <a:ea typeface="Montserrat"/>
                <a:cs typeface="Montserrat"/>
                <a:sym typeface="Montserrat"/>
              </a:rPr>
              <a:t>GloVe: Sử dụng embedding có sẵn từ GloVe để cải thiện chất lượng biểu diễn từ.</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9569276" y="3288187"/>
            <a:ext cx="7690024" cy="4662077"/>
          </a:xfrm>
          <a:custGeom>
            <a:avLst/>
            <a:gdLst/>
            <a:ahLst/>
            <a:cxnLst/>
            <a:rect r="r" b="b" t="t" l="l"/>
            <a:pathLst>
              <a:path h="4662077" w="7690024">
                <a:moveTo>
                  <a:pt x="0" y="0"/>
                </a:moveTo>
                <a:lnTo>
                  <a:pt x="7690024" y="0"/>
                </a:lnTo>
                <a:lnTo>
                  <a:pt x="7690024" y="4662077"/>
                </a:lnTo>
                <a:lnTo>
                  <a:pt x="0" y="4662077"/>
                </a:lnTo>
                <a:lnTo>
                  <a:pt x="0" y="0"/>
                </a:lnTo>
                <a:close/>
              </a:path>
            </a:pathLst>
          </a:custGeom>
          <a:blipFill>
            <a:blip r:embed="rId2"/>
            <a:stretch>
              <a:fillRect l="0" t="0" r="0" b="0"/>
            </a:stretch>
          </a:blipFill>
        </p:spPr>
      </p:sp>
      <p:sp>
        <p:nvSpPr>
          <p:cNvPr name="TextBox 6" id="6"/>
          <p:cNvSpPr txBox="true"/>
          <p:nvPr/>
        </p:nvSpPr>
        <p:spPr>
          <a:xfrm rot="0">
            <a:off x="1028700" y="1537219"/>
            <a:ext cx="16230600" cy="1038250"/>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LSTM (Long Short-Term Memory)</a:t>
            </a:r>
          </a:p>
        </p:txBody>
      </p:sp>
      <p:sp>
        <p:nvSpPr>
          <p:cNvPr name="TextBox 7" id="7"/>
          <p:cNvSpPr txBox="true"/>
          <p:nvPr/>
        </p:nvSpPr>
        <p:spPr>
          <a:xfrm rot="0">
            <a:off x="1028700" y="4598309"/>
            <a:ext cx="7899040" cy="3095625"/>
          </a:xfrm>
          <a:prstGeom prst="rect">
            <a:avLst/>
          </a:prstGeom>
        </p:spPr>
        <p:txBody>
          <a:bodyPr anchor="t" rtlCol="false" tIns="0" lIns="0" bIns="0" rIns="0">
            <a:spAutoFit/>
          </a:bodyPr>
          <a:lstStyle/>
          <a:p>
            <a:pPr algn="just">
              <a:lnSpc>
                <a:spcPts val="4920"/>
              </a:lnSpc>
            </a:pPr>
            <a:r>
              <a:rPr lang="en-US" sz="4100">
                <a:solidFill>
                  <a:srgbClr val="3F3533"/>
                </a:solidFill>
                <a:latin typeface="Montserrat"/>
                <a:ea typeface="Montserrat"/>
                <a:cs typeface="Montserrat"/>
                <a:sym typeface="Montserrat"/>
              </a:rPr>
              <a:t>LSTM</a:t>
            </a:r>
            <a:r>
              <a:rPr lang="en-US" sz="4100">
                <a:solidFill>
                  <a:srgbClr val="3F3533"/>
                </a:solidFill>
                <a:latin typeface="Montserrat"/>
                <a:ea typeface="Montserrat"/>
                <a:cs typeface="Montserrat"/>
                <a:sym typeface="Montserrat"/>
              </a:rPr>
              <a:t> là m</a:t>
            </a:r>
            <a:r>
              <a:rPr lang="en-US" sz="4100">
                <a:solidFill>
                  <a:srgbClr val="3F3533"/>
                </a:solidFill>
                <a:latin typeface="Montserrat"/>
                <a:ea typeface="Montserrat"/>
                <a:cs typeface="Montserrat"/>
                <a:sym typeface="Montserrat"/>
              </a:rPr>
              <a:t>ột biến thể cải tiến của RNN, sử dụng các cổng đầu vào, đầu ra và cổng quên để duy trì thông tin dài hạn.</a:t>
            </a:r>
          </a:p>
          <a:p>
            <a:pPr algn="just">
              <a:lnSpc>
                <a:spcPts val="4920"/>
              </a:lnSpc>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1537219"/>
            <a:ext cx="16230600" cy="1038250"/>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LSTM (Long Short-Term Memory)</a:t>
            </a:r>
          </a:p>
        </p:txBody>
      </p:sp>
      <p:sp>
        <p:nvSpPr>
          <p:cNvPr name="TextBox 6" id="6"/>
          <p:cNvSpPr txBox="true"/>
          <p:nvPr/>
        </p:nvSpPr>
        <p:spPr>
          <a:xfrm rot="0">
            <a:off x="1531384" y="3172111"/>
            <a:ext cx="15727916" cy="5039360"/>
          </a:xfrm>
          <a:prstGeom prst="rect">
            <a:avLst/>
          </a:prstGeom>
        </p:spPr>
        <p:txBody>
          <a:bodyPr anchor="t" rtlCol="false" tIns="0" lIns="0" bIns="0" rIns="0">
            <a:spAutoFit/>
          </a:bodyPr>
          <a:lstStyle/>
          <a:p>
            <a:pPr algn="just">
              <a:lnSpc>
                <a:spcPts val="5740"/>
              </a:lnSpc>
            </a:pPr>
            <a:r>
              <a:rPr lang="en-US" sz="4100">
                <a:solidFill>
                  <a:srgbClr val="3F3533"/>
                </a:solidFill>
                <a:latin typeface="Montserrat"/>
                <a:ea typeface="Montserrat"/>
                <a:cs typeface="Montserrat"/>
                <a:sym typeface="Montserrat"/>
              </a:rPr>
              <a:t>Tương tự GRU, LSTM được huấn luyện với hai phương pháp embedding:</a:t>
            </a:r>
          </a:p>
          <a:p>
            <a:pPr algn="l" marL="885194" indent="-442597" lvl="1">
              <a:lnSpc>
                <a:spcPts val="5740"/>
              </a:lnSpc>
              <a:buFont typeface="Arial"/>
              <a:buChar char="•"/>
            </a:pPr>
            <a:r>
              <a:rPr lang="en-US" sz="4100">
                <a:solidFill>
                  <a:srgbClr val="3F3533"/>
                </a:solidFill>
                <a:latin typeface="Montserrat"/>
                <a:ea typeface="Montserrat"/>
                <a:cs typeface="Montserrat"/>
                <a:sym typeface="Montserrat"/>
              </a:rPr>
              <a:t>T</a:t>
            </a:r>
            <a:r>
              <a:rPr lang="en-US" sz="4100">
                <a:solidFill>
                  <a:srgbClr val="3F3533"/>
                </a:solidFill>
                <a:latin typeface="Montserrat"/>
                <a:ea typeface="Montserrat"/>
                <a:cs typeface="Montserrat"/>
                <a:sym typeface="Montserrat"/>
              </a:rPr>
              <a:t>ự làm embedding: Sử dụng phương pháp texts_to_sequences để chuyển đổi văn bản thành chuỗi số, phục vụ cho quá trình embedding.</a:t>
            </a:r>
          </a:p>
          <a:p>
            <a:pPr algn="just">
              <a:lnSpc>
                <a:spcPts val="5740"/>
              </a:lnSpc>
            </a:pPr>
            <a:r>
              <a:rPr lang="en-US" sz="4100">
                <a:solidFill>
                  <a:srgbClr val="3F3533"/>
                </a:solidFill>
                <a:latin typeface="Montserrat"/>
                <a:ea typeface="Montserrat"/>
                <a:cs typeface="Montserrat"/>
                <a:sym typeface="Montserrat"/>
              </a:rPr>
              <a:t>GloVe: Sử dụng embedding có sẵn từ GloVe để cải thiện chất lượng biểu diễn từ.</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10938238" y="1661044"/>
            <a:ext cx="5187165" cy="7597256"/>
          </a:xfrm>
          <a:custGeom>
            <a:avLst/>
            <a:gdLst/>
            <a:ahLst/>
            <a:cxnLst/>
            <a:rect r="r" b="b" t="t" l="l"/>
            <a:pathLst>
              <a:path h="7597256" w="5187165">
                <a:moveTo>
                  <a:pt x="0" y="0"/>
                </a:moveTo>
                <a:lnTo>
                  <a:pt x="5187165" y="0"/>
                </a:lnTo>
                <a:lnTo>
                  <a:pt x="5187165" y="7597256"/>
                </a:lnTo>
                <a:lnTo>
                  <a:pt x="0" y="7597256"/>
                </a:lnTo>
                <a:lnTo>
                  <a:pt x="0" y="0"/>
                </a:lnTo>
                <a:close/>
              </a:path>
            </a:pathLst>
          </a:custGeom>
          <a:blipFill>
            <a:blip r:embed="rId2"/>
            <a:stretch>
              <a:fillRect l="0" t="0" r="-2238" b="0"/>
            </a:stretch>
          </a:blipFill>
        </p:spPr>
      </p:sp>
      <p:sp>
        <p:nvSpPr>
          <p:cNvPr name="TextBox 6" id="6"/>
          <p:cNvSpPr txBox="true"/>
          <p:nvPr/>
        </p:nvSpPr>
        <p:spPr>
          <a:xfrm rot="0">
            <a:off x="1028700" y="1537219"/>
            <a:ext cx="16230600" cy="1038250"/>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BART</a:t>
            </a:r>
          </a:p>
        </p:txBody>
      </p:sp>
      <p:sp>
        <p:nvSpPr>
          <p:cNvPr name="TextBox 7" id="7"/>
          <p:cNvSpPr txBox="true"/>
          <p:nvPr/>
        </p:nvSpPr>
        <p:spPr>
          <a:xfrm rot="0">
            <a:off x="1028700" y="2983172"/>
            <a:ext cx="7899040" cy="4953000"/>
          </a:xfrm>
          <a:prstGeom prst="rect">
            <a:avLst/>
          </a:prstGeom>
        </p:spPr>
        <p:txBody>
          <a:bodyPr anchor="t" rtlCol="false" tIns="0" lIns="0" bIns="0" rIns="0">
            <a:spAutoFit/>
          </a:bodyPr>
          <a:lstStyle/>
          <a:p>
            <a:pPr algn="just">
              <a:lnSpc>
                <a:spcPts val="4920"/>
              </a:lnSpc>
            </a:pPr>
            <a:r>
              <a:rPr lang="en-US" sz="4100">
                <a:solidFill>
                  <a:srgbClr val="3F3533"/>
                </a:solidFill>
                <a:latin typeface="Montserrat"/>
                <a:ea typeface="Montserrat"/>
                <a:cs typeface="Montserrat"/>
                <a:sym typeface="Montserrat"/>
              </a:rPr>
              <a:t>BART được huấn</a:t>
            </a:r>
            <a:r>
              <a:rPr lang="en-US" sz="4100">
                <a:solidFill>
                  <a:srgbClr val="3F3533"/>
                </a:solidFill>
                <a:latin typeface="Montserrat"/>
                <a:ea typeface="Montserrat"/>
                <a:cs typeface="Montserrat"/>
                <a:sym typeface="Montserrat"/>
              </a:rPr>
              <a:t> luyện</a:t>
            </a:r>
            <a:r>
              <a:rPr lang="en-US" sz="4100">
                <a:solidFill>
                  <a:srgbClr val="3F3533"/>
                </a:solidFill>
                <a:latin typeface="Montserrat"/>
                <a:ea typeface="Montserrat"/>
                <a:cs typeface="Montserrat"/>
                <a:sym typeface="Montserrat"/>
              </a:rPr>
              <a:t> bằng cách phá hỏng văn bản gốc (ví dụ: xóa, tráo đổi, che từ) rồi yêu cầu mô hình khôi phục lại nó. Điều này giúp BART học được cả ngữ cảnh hai chiều (như BERT) và khả năng sinh văn bản (như GPT).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flipV="true">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10938238" y="1344872"/>
            <a:ext cx="5187165" cy="7597256"/>
          </a:xfrm>
          <a:custGeom>
            <a:avLst/>
            <a:gdLst/>
            <a:ahLst/>
            <a:cxnLst/>
            <a:rect r="r" b="b" t="t" l="l"/>
            <a:pathLst>
              <a:path h="7597256" w="5187165">
                <a:moveTo>
                  <a:pt x="0" y="0"/>
                </a:moveTo>
                <a:lnTo>
                  <a:pt x="5187165" y="0"/>
                </a:lnTo>
                <a:lnTo>
                  <a:pt x="5187165" y="7597256"/>
                </a:lnTo>
                <a:lnTo>
                  <a:pt x="0" y="7597256"/>
                </a:lnTo>
                <a:lnTo>
                  <a:pt x="0" y="0"/>
                </a:lnTo>
                <a:close/>
              </a:path>
            </a:pathLst>
          </a:custGeom>
          <a:blipFill>
            <a:blip r:embed="rId2"/>
            <a:stretch>
              <a:fillRect l="0" t="0" r="-2238" b="0"/>
            </a:stretch>
          </a:blipFill>
        </p:spPr>
      </p:sp>
      <p:sp>
        <p:nvSpPr>
          <p:cNvPr name="TextBox 6" id="6"/>
          <p:cNvSpPr txBox="true"/>
          <p:nvPr/>
        </p:nvSpPr>
        <p:spPr>
          <a:xfrm rot="0">
            <a:off x="1028700" y="1537219"/>
            <a:ext cx="16230600" cy="1038250"/>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Flan-T5</a:t>
            </a:r>
          </a:p>
        </p:txBody>
      </p:sp>
      <p:sp>
        <p:nvSpPr>
          <p:cNvPr name="TextBox 7" id="7"/>
          <p:cNvSpPr txBox="true"/>
          <p:nvPr/>
        </p:nvSpPr>
        <p:spPr>
          <a:xfrm rot="0">
            <a:off x="1028700" y="2976562"/>
            <a:ext cx="8418526" cy="4333875"/>
          </a:xfrm>
          <a:prstGeom prst="rect">
            <a:avLst/>
          </a:prstGeom>
        </p:spPr>
        <p:txBody>
          <a:bodyPr anchor="t" rtlCol="false" tIns="0" lIns="0" bIns="0" rIns="0">
            <a:spAutoFit/>
          </a:bodyPr>
          <a:lstStyle/>
          <a:p>
            <a:pPr algn="just">
              <a:lnSpc>
                <a:spcPts val="4920"/>
              </a:lnSpc>
            </a:pPr>
            <a:r>
              <a:rPr lang="en-US" sz="4100">
                <a:solidFill>
                  <a:srgbClr val="3F3533"/>
                </a:solidFill>
                <a:latin typeface="Montserrat"/>
                <a:ea typeface="Montserrat"/>
                <a:cs typeface="Montserrat"/>
                <a:sym typeface="Montserrat"/>
              </a:rPr>
              <a:t>Flan-T5: Là phiê</a:t>
            </a:r>
            <a:r>
              <a:rPr lang="en-US" sz="4100">
                <a:solidFill>
                  <a:srgbClr val="3F3533"/>
                </a:solidFill>
                <a:latin typeface="Montserrat"/>
                <a:ea typeface="Montserrat"/>
                <a:cs typeface="Montserrat"/>
                <a:sym typeface="Montserrat"/>
              </a:rPr>
              <a:t>n</a:t>
            </a:r>
            <a:r>
              <a:rPr lang="en-US" sz="4100">
                <a:solidFill>
                  <a:srgbClr val="3F3533"/>
                </a:solidFill>
                <a:latin typeface="Montserrat"/>
                <a:ea typeface="Montserrat"/>
                <a:cs typeface="Montserrat"/>
                <a:sym typeface="Montserrat"/>
              </a:rPr>
              <a:t> bản cải tiến của T5 (Text-to-Text Transfer Transformer) do Google nghiên cứu. Mô hình này được huấn luyện với nhiều nhiệm vụ NLP khác nhau, bao gồm tóm tắt và tạo tiêu đề.</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9944971" y="2150821"/>
            <a:ext cx="7888446" cy="5985358"/>
          </a:xfrm>
          <a:custGeom>
            <a:avLst/>
            <a:gdLst/>
            <a:ahLst/>
            <a:cxnLst/>
            <a:rect r="r" b="b" t="t" l="l"/>
            <a:pathLst>
              <a:path h="5985358" w="7888446">
                <a:moveTo>
                  <a:pt x="0" y="0"/>
                </a:moveTo>
                <a:lnTo>
                  <a:pt x="7888447" y="0"/>
                </a:lnTo>
                <a:lnTo>
                  <a:pt x="7888447" y="5985358"/>
                </a:lnTo>
                <a:lnTo>
                  <a:pt x="0" y="5985358"/>
                </a:lnTo>
                <a:lnTo>
                  <a:pt x="0" y="0"/>
                </a:lnTo>
                <a:close/>
              </a:path>
            </a:pathLst>
          </a:custGeom>
          <a:blipFill>
            <a:blip r:embed="rId2"/>
            <a:stretch>
              <a:fillRect l="0" t="0" r="0" b="0"/>
            </a:stretch>
          </a:blipFill>
        </p:spPr>
      </p:sp>
      <p:sp>
        <p:nvSpPr>
          <p:cNvPr name="TextBox 6" id="6"/>
          <p:cNvSpPr txBox="true"/>
          <p:nvPr/>
        </p:nvSpPr>
        <p:spPr>
          <a:xfrm rot="0">
            <a:off x="574118" y="1569796"/>
            <a:ext cx="16230600" cy="1038250"/>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GPT-2</a:t>
            </a:r>
          </a:p>
        </p:txBody>
      </p:sp>
      <p:sp>
        <p:nvSpPr>
          <p:cNvPr name="TextBox 7" id="7"/>
          <p:cNvSpPr txBox="true"/>
          <p:nvPr/>
        </p:nvSpPr>
        <p:spPr>
          <a:xfrm rot="0">
            <a:off x="1028700" y="2827803"/>
            <a:ext cx="8535916" cy="4953000"/>
          </a:xfrm>
          <a:prstGeom prst="rect">
            <a:avLst/>
          </a:prstGeom>
        </p:spPr>
        <p:txBody>
          <a:bodyPr anchor="t" rtlCol="false" tIns="0" lIns="0" bIns="0" rIns="0">
            <a:spAutoFit/>
          </a:bodyPr>
          <a:lstStyle/>
          <a:p>
            <a:pPr algn="just">
              <a:lnSpc>
                <a:spcPts val="4920"/>
              </a:lnSpc>
            </a:pPr>
            <a:r>
              <a:rPr lang="en-US" sz="4100">
                <a:solidFill>
                  <a:srgbClr val="3F3533"/>
                </a:solidFill>
                <a:latin typeface="Montserrat"/>
                <a:ea typeface="Montserrat"/>
                <a:cs typeface="Montserrat"/>
                <a:sym typeface="Montserrat"/>
              </a:rPr>
              <a:t>GPT-2: Là phiê</a:t>
            </a:r>
            <a:r>
              <a:rPr lang="en-US" sz="4100">
                <a:solidFill>
                  <a:srgbClr val="3F3533"/>
                </a:solidFill>
                <a:latin typeface="Montserrat"/>
                <a:ea typeface="Montserrat"/>
                <a:cs typeface="Montserrat"/>
                <a:sym typeface="Montserrat"/>
              </a:rPr>
              <a:t>n</a:t>
            </a:r>
            <a:r>
              <a:rPr lang="en-US" sz="4100">
                <a:solidFill>
                  <a:srgbClr val="3F3533"/>
                </a:solidFill>
                <a:latin typeface="Montserrat"/>
                <a:ea typeface="Montserrat"/>
                <a:cs typeface="Montserrat"/>
                <a:sym typeface="Montserrat"/>
              </a:rPr>
              <a:t> bản trước của GPT-3, được phát triển bởi OpenAI. Mô hình này có khả năng sinh văn bản tự nhiên nhưng bị giới hạn về độ dài ngữ cảnh và độ chính xác so với các mô hình tiên tiến hơn.</a:t>
            </a:r>
          </a:p>
          <a:p>
            <a:pPr algn="just">
              <a:lnSpc>
                <a:spcPts val="4920"/>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8624190" y="3167391"/>
            <a:ext cx="8635110" cy="4344795"/>
          </a:xfrm>
          <a:custGeom>
            <a:avLst/>
            <a:gdLst/>
            <a:ahLst/>
            <a:cxnLst/>
            <a:rect r="r" b="b" t="t" l="l"/>
            <a:pathLst>
              <a:path h="4344795" w="8635110">
                <a:moveTo>
                  <a:pt x="0" y="0"/>
                </a:moveTo>
                <a:lnTo>
                  <a:pt x="8635110" y="0"/>
                </a:lnTo>
                <a:lnTo>
                  <a:pt x="8635110" y="4344795"/>
                </a:lnTo>
                <a:lnTo>
                  <a:pt x="0" y="4344795"/>
                </a:lnTo>
                <a:lnTo>
                  <a:pt x="0" y="0"/>
                </a:lnTo>
                <a:close/>
              </a:path>
            </a:pathLst>
          </a:custGeom>
          <a:blipFill>
            <a:blip r:embed="rId2"/>
            <a:stretch>
              <a:fillRect l="0" t="0" r="0" b="0"/>
            </a:stretch>
          </a:blipFill>
        </p:spPr>
      </p:sp>
      <p:sp>
        <p:nvSpPr>
          <p:cNvPr name="TextBox 6" id="6"/>
          <p:cNvSpPr txBox="true"/>
          <p:nvPr/>
        </p:nvSpPr>
        <p:spPr>
          <a:xfrm rot="0">
            <a:off x="1028700" y="1597465"/>
            <a:ext cx="16230600" cy="1038250"/>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Pegasus-XSum</a:t>
            </a:r>
          </a:p>
        </p:txBody>
      </p:sp>
      <p:sp>
        <p:nvSpPr>
          <p:cNvPr name="TextBox 7" id="7"/>
          <p:cNvSpPr txBox="true"/>
          <p:nvPr/>
        </p:nvSpPr>
        <p:spPr>
          <a:xfrm rot="0">
            <a:off x="1028700" y="3374506"/>
            <a:ext cx="7339906" cy="4857750"/>
          </a:xfrm>
          <a:prstGeom prst="rect">
            <a:avLst/>
          </a:prstGeom>
        </p:spPr>
        <p:txBody>
          <a:bodyPr anchor="t" rtlCol="false" tIns="0" lIns="0" bIns="0" rIns="0">
            <a:spAutoFit/>
          </a:bodyPr>
          <a:lstStyle/>
          <a:p>
            <a:pPr algn="l">
              <a:lnSpc>
                <a:spcPts val="3839"/>
              </a:lnSpc>
            </a:pPr>
            <a:r>
              <a:rPr lang="en-US" sz="3199">
                <a:solidFill>
                  <a:srgbClr val="3F3533"/>
                </a:solidFill>
                <a:latin typeface="Montserrat"/>
                <a:ea typeface="Montserrat"/>
                <a:cs typeface="Montserrat"/>
                <a:sym typeface="Montserrat"/>
              </a:rPr>
              <a:t>PEGASUS-XSum là mô hình tóm tắt văn bản dựa trên kiến trúc Transformer, được huấn luyện với chiến lược </a:t>
            </a:r>
            <a:r>
              <a:rPr lang="en-US" sz="3199" i="true">
                <a:solidFill>
                  <a:srgbClr val="3F3533"/>
                </a:solidFill>
                <a:latin typeface="Montserrat Italics"/>
                <a:ea typeface="Montserrat Italics"/>
                <a:cs typeface="Montserrat Italics"/>
                <a:sym typeface="Montserrat Italics"/>
              </a:rPr>
              <a:t>masked language modeling</a:t>
            </a:r>
            <a:r>
              <a:rPr lang="en-US" sz="3199">
                <a:solidFill>
                  <a:srgbClr val="3F3533"/>
                </a:solidFill>
                <a:latin typeface="Montserrat"/>
                <a:ea typeface="Montserrat"/>
                <a:cs typeface="Montserrat"/>
                <a:sym typeface="Montserrat"/>
              </a:rPr>
              <a:t> đặc biệt gọi là </a:t>
            </a:r>
            <a:r>
              <a:rPr lang="en-US" sz="3199" b="true">
                <a:solidFill>
                  <a:srgbClr val="3F3533"/>
                </a:solidFill>
                <a:latin typeface="Montserrat Bold"/>
                <a:ea typeface="Montserrat Bold"/>
                <a:cs typeface="Montserrat Bold"/>
                <a:sym typeface="Montserrat Bold"/>
              </a:rPr>
              <a:t>Gap Sentence Generation</a:t>
            </a:r>
            <a:r>
              <a:rPr lang="en-US" sz="3199">
                <a:solidFill>
                  <a:srgbClr val="3F3533"/>
                </a:solidFill>
                <a:latin typeface="Montserrat"/>
                <a:ea typeface="Montserrat"/>
                <a:cs typeface="Montserrat"/>
                <a:sym typeface="Montserrat"/>
              </a:rPr>
              <a:t> (GSG). Phiên bản huấn luyện trên tập XSum giúp mô hình tạo ra bản tóm tắt ngắn, súc tích và giàu thông tin cho từng đoạn văn.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11174392" y="2432065"/>
            <a:ext cx="5778062" cy="5778062"/>
          </a:xfrm>
          <a:custGeom>
            <a:avLst/>
            <a:gdLst/>
            <a:ahLst/>
            <a:cxnLst/>
            <a:rect r="r" b="b" t="t" l="l"/>
            <a:pathLst>
              <a:path h="5778062" w="5778062">
                <a:moveTo>
                  <a:pt x="0" y="0"/>
                </a:moveTo>
                <a:lnTo>
                  <a:pt x="5778062" y="0"/>
                </a:lnTo>
                <a:lnTo>
                  <a:pt x="5778062" y="5778063"/>
                </a:lnTo>
                <a:lnTo>
                  <a:pt x="0" y="5778063"/>
                </a:lnTo>
                <a:lnTo>
                  <a:pt x="0" y="0"/>
                </a:lnTo>
                <a:close/>
              </a:path>
            </a:pathLst>
          </a:custGeom>
          <a:blipFill>
            <a:blip r:embed="rId2"/>
            <a:stretch>
              <a:fillRect l="0" t="0" r="0" b="0"/>
            </a:stretch>
          </a:blipFill>
        </p:spPr>
      </p:sp>
      <p:sp>
        <p:nvSpPr>
          <p:cNvPr name="TextBox 7" id="7"/>
          <p:cNvSpPr txBox="true"/>
          <p:nvPr/>
        </p:nvSpPr>
        <p:spPr>
          <a:xfrm rot="0">
            <a:off x="791690" y="2838036"/>
            <a:ext cx="1848535" cy="1704156"/>
          </a:xfrm>
          <a:prstGeom prst="rect">
            <a:avLst/>
          </a:prstGeom>
        </p:spPr>
        <p:txBody>
          <a:bodyPr anchor="t" rtlCol="false" tIns="0" lIns="0" bIns="0" rIns="0">
            <a:spAutoFit/>
          </a:bodyPr>
          <a:lstStyle/>
          <a:p>
            <a:pPr algn="ctr">
              <a:lnSpc>
                <a:spcPts val="11918"/>
              </a:lnSpc>
            </a:pPr>
            <a:r>
              <a:rPr lang="en-US" sz="9931">
                <a:solidFill>
                  <a:srgbClr val="3F3533"/>
                </a:solidFill>
                <a:latin typeface="Bungee"/>
                <a:ea typeface="Bungee"/>
                <a:cs typeface="Bungee"/>
                <a:sym typeface="Bungee"/>
              </a:rPr>
              <a:t>06</a:t>
            </a:r>
          </a:p>
        </p:txBody>
      </p:sp>
      <p:sp>
        <p:nvSpPr>
          <p:cNvPr name="TextBox 8" id="8"/>
          <p:cNvSpPr txBox="true"/>
          <p:nvPr/>
        </p:nvSpPr>
        <p:spPr>
          <a:xfrm rot="0">
            <a:off x="671747" y="4661048"/>
            <a:ext cx="6783141" cy="3549080"/>
          </a:xfrm>
          <a:prstGeom prst="rect">
            <a:avLst/>
          </a:prstGeom>
        </p:spPr>
        <p:txBody>
          <a:bodyPr anchor="t" rtlCol="false" tIns="0" lIns="0" bIns="0" rIns="0">
            <a:spAutoFit/>
          </a:bodyPr>
          <a:lstStyle/>
          <a:p>
            <a:pPr algn="just">
              <a:lnSpc>
                <a:spcPts val="13110"/>
              </a:lnSpc>
            </a:pPr>
            <a:r>
              <a:rPr lang="en-US" sz="10925">
                <a:solidFill>
                  <a:srgbClr val="3F3533"/>
                </a:solidFill>
                <a:latin typeface="Bungee"/>
                <a:ea typeface="Bungee"/>
                <a:cs typeface="Bungee"/>
                <a:sym typeface="Bungee"/>
              </a:rPr>
              <a:t>Kết quả Mô hình</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1517925" y="657369"/>
            <a:ext cx="15252150" cy="914425"/>
          </a:xfrm>
          <a:prstGeom prst="rect">
            <a:avLst/>
          </a:prstGeom>
        </p:spPr>
        <p:txBody>
          <a:bodyPr anchor="t" rtlCol="false" tIns="0" lIns="0" bIns="0" rIns="0">
            <a:spAutoFit/>
          </a:bodyPr>
          <a:lstStyle/>
          <a:p>
            <a:pPr algn="ctr">
              <a:lnSpc>
                <a:spcPts val="7200"/>
              </a:lnSpc>
            </a:pPr>
            <a:r>
              <a:rPr lang="en-US" b="true" sz="6000">
                <a:solidFill>
                  <a:srgbClr val="000000"/>
                </a:solidFill>
                <a:latin typeface="Montserrat Bold"/>
                <a:ea typeface="Montserrat Bold"/>
                <a:cs typeface="Montserrat Bold"/>
                <a:sym typeface="Montserrat Bold"/>
              </a:rPr>
              <a:t>Kết quả GRU-LSTM (10 epoch)</a:t>
            </a:r>
          </a:p>
        </p:txBody>
      </p:sp>
      <p:sp>
        <p:nvSpPr>
          <p:cNvPr name="Freeform 3" id="3"/>
          <p:cNvSpPr/>
          <p:nvPr/>
        </p:nvSpPr>
        <p:spPr>
          <a:xfrm flipH="false" flipV="false" rot="0">
            <a:off x="2916250" y="1371494"/>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803317" y="1944329"/>
          <a:ext cx="16681367" cy="7565314"/>
        </p:xfrm>
        <a:graphic>
          <a:graphicData uri="http://schemas.openxmlformats.org/drawingml/2006/table">
            <a:tbl>
              <a:tblPr/>
              <a:tblGrid>
                <a:gridCol w="2541569"/>
                <a:gridCol w="1807354"/>
                <a:gridCol w="1898600"/>
                <a:gridCol w="2017715"/>
                <a:gridCol w="2199808"/>
                <a:gridCol w="2251669"/>
                <a:gridCol w="2004534"/>
                <a:gridCol w="1960118"/>
              </a:tblGrid>
              <a:tr h="776299">
                <a:tc rowSpan="2">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gridSpan="4">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gridSpan="3">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r>
              <a:tr h="1091418">
                <a:tc v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r>
              <a:tr h="1306103">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GRU (Custom Embedding)</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0.0410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0.00276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60"/>
                        </a:lnSpc>
                        <a:defRPr/>
                      </a:pPr>
                      <a:r>
                        <a:rPr lang="en-US" sz="1800">
                          <a:solidFill>
                            <a:srgbClr val="000000"/>
                          </a:solidFill>
                          <a:latin typeface="Montserrat"/>
                          <a:ea typeface="Montserrat"/>
                          <a:cs typeface="Montserrat"/>
                          <a:sym typeface="Montserrat"/>
                        </a:rPr>
                        <a:t>0.0350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60"/>
                        </a:lnSpc>
                        <a:defRPr/>
                      </a:pPr>
                      <a:r>
                        <a:rPr lang="en-US" sz="1800">
                          <a:solidFill>
                            <a:srgbClr val="000000"/>
                          </a:solidFill>
                          <a:latin typeface="Montserrat"/>
                          <a:ea typeface="Montserrat"/>
                          <a:cs typeface="Montserrat"/>
                          <a:sym typeface="Montserrat"/>
                        </a:rPr>
                        <a:t>0.0350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0.6885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0.8012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060"/>
                        </a:lnSpc>
                        <a:defRPr/>
                      </a:pPr>
                      <a:r>
                        <a:rPr lang="en-US" sz="1800">
                          <a:solidFill>
                            <a:srgbClr val="000000"/>
                          </a:solidFill>
                          <a:latin typeface="Montserrat"/>
                          <a:ea typeface="Montserrat"/>
                          <a:cs typeface="Montserrat"/>
                          <a:sym typeface="Montserrat"/>
                        </a:rPr>
                        <a:t>0.7402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06536">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LSTM (Custom Embedding)</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0.0371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0.0371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0.0371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0.8378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060"/>
                        </a:lnSpc>
                        <a:defRPr/>
                      </a:pPr>
                      <a:r>
                        <a:rPr lang="en-US" sz="1800">
                          <a:solidFill>
                            <a:srgbClr val="000000"/>
                          </a:solidFill>
                          <a:latin typeface="Montserrat"/>
                          <a:ea typeface="Montserrat"/>
                          <a:cs typeface="Montserrat"/>
                          <a:sym typeface="Montserrat"/>
                        </a:rPr>
                        <a:t>0.7814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0.8085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1462280">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GRU (GloVe)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0.0370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0.0371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0.0371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0.8378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0.7815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0.8085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1522678">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LSTM (GloVe)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0.0371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60"/>
                        </a:lnSpc>
                        <a:defRPr/>
                      </a:pPr>
                      <a:r>
                        <a:rPr lang="en-US" sz="1800">
                          <a:solidFill>
                            <a:srgbClr val="000000"/>
                          </a:solidFill>
                          <a:latin typeface="Montserrat"/>
                          <a:ea typeface="Montserrat"/>
                          <a:cs typeface="Montserrat"/>
                          <a:sym typeface="Montserrat"/>
                        </a:rPr>
                        <a:t>0.0370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0.0371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0.8378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0.7815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0.8085</a:t>
                      </a:r>
                      <a:endParaRPr lang="en-US" sz="1100"/>
                    </a:p>
                    <a:p>
                      <a:pPr algn="ctr">
                        <a:lnSpc>
                          <a:spcPts val="2520"/>
                        </a:lnSpc>
                      </a:pP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bl>
          </a:graphicData>
        </a:graphic>
      </p:graphicFrame>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1465624" y="1038225"/>
            <a:ext cx="15252150" cy="781000"/>
          </a:xfrm>
          <a:prstGeom prst="rect">
            <a:avLst/>
          </a:prstGeom>
        </p:spPr>
        <p:txBody>
          <a:bodyPr anchor="t" rtlCol="false" tIns="0" lIns="0" bIns="0" rIns="0">
            <a:spAutoFit/>
          </a:bodyPr>
          <a:lstStyle/>
          <a:p>
            <a:pPr algn="ctr">
              <a:lnSpc>
                <a:spcPts val="6240"/>
              </a:lnSpc>
            </a:pPr>
            <a:r>
              <a:rPr lang="en-US" b="true" sz="5200">
                <a:solidFill>
                  <a:srgbClr val="000000"/>
                </a:solidFill>
                <a:latin typeface="Montserrat Bold"/>
                <a:ea typeface="Montserrat Bold"/>
                <a:cs typeface="Montserrat Bold"/>
                <a:sym typeface="Montserrat Bold"/>
              </a:rPr>
              <a:t>Kết quả transformer-based model (3 epoch)</a:t>
            </a:r>
          </a:p>
        </p:txBody>
      </p:sp>
      <p:sp>
        <p:nvSpPr>
          <p:cNvPr name="Freeform 3" id="3"/>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1878827" y="2207382"/>
          <a:ext cx="14530346" cy="6967920"/>
        </p:xfrm>
        <a:graphic>
          <a:graphicData uri="http://schemas.openxmlformats.org/drawingml/2006/table">
            <a:tbl>
              <a:tblPr/>
              <a:tblGrid>
                <a:gridCol w="2213395"/>
                <a:gridCol w="1759565"/>
                <a:gridCol w="1759565"/>
                <a:gridCol w="1759565"/>
                <a:gridCol w="1759565"/>
                <a:gridCol w="1981239"/>
                <a:gridCol w="1537890"/>
                <a:gridCol w="1759565"/>
              </a:tblGrid>
              <a:tr h="850049">
                <a:tc rowSpan="2">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1645">
                <a:tc vMerge="true">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rouge 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rouge 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rouge 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rouge 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96468">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0.5200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0.3153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0.4476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0.4477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0.9108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0.9013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0.9059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1241645">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0.5037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0.3000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0.4322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0.4320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0.9117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0.8985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0.9050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96468">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GPT-2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0.095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0.0491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0.0756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0.0756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0.7977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0.8814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0.8374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1645">
                <a:tc>
                  <a:txBody>
                    <a:bodyPr anchor="t" rtlCol="false"/>
                    <a:lstStyle/>
                    <a:p>
                      <a:pPr algn="ctr">
                        <a:lnSpc>
                          <a:spcPts val="3079"/>
                        </a:lnSpc>
                        <a:defRPr/>
                      </a:pPr>
                      <a:r>
                        <a:rPr lang="en-US" sz="2199" b="true">
                          <a:solidFill>
                            <a:srgbClr val="000000"/>
                          </a:solidFill>
                          <a:latin typeface="Montserrat Bold"/>
                          <a:ea typeface="Montserrat Bold"/>
                          <a:cs typeface="Montserrat Bold"/>
                          <a:sym typeface="Montserrat Bold"/>
                        </a:rPr>
                        <a:t>Pegasus-XSum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0.4829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0.2822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0.4156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0.4156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0.9074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0.891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0.8989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10842975" y="2254469"/>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3"/>
            <a:stretch>
              <a:fillRect l="0" t="0" r="0" b="0"/>
            </a:stretch>
          </a:blipFill>
        </p:spPr>
      </p:sp>
      <p:sp>
        <p:nvSpPr>
          <p:cNvPr name="TextBox 7" id="7"/>
          <p:cNvSpPr txBox="true"/>
          <p:nvPr/>
        </p:nvSpPr>
        <p:spPr>
          <a:xfrm rot="0">
            <a:off x="1394841" y="3332187"/>
            <a:ext cx="1898448" cy="1714500"/>
          </a:xfrm>
          <a:prstGeom prst="rect">
            <a:avLst/>
          </a:prstGeom>
        </p:spPr>
        <p:txBody>
          <a:bodyPr anchor="t" rtlCol="false" tIns="0" lIns="0" bIns="0" rIns="0">
            <a:spAutoFit/>
          </a:bodyPr>
          <a:lstStyle/>
          <a:p>
            <a:pPr algn="ctr">
              <a:lnSpc>
                <a:spcPts val="11999"/>
              </a:lnSpc>
            </a:pPr>
            <a:r>
              <a:rPr lang="en-US" sz="9999">
                <a:solidFill>
                  <a:srgbClr val="3F3533"/>
                </a:solidFill>
                <a:latin typeface="Bungee"/>
                <a:ea typeface="Bungee"/>
                <a:cs typeface="Bungee"/>
                <a:sym typeface="Bungee"/>
              </a:rPr>
              <a:t>01</a:t>
            </a:r>
          </a:p>
        </p:txBody>
      </p:sp>
      <p:sp>
        <p:nvSpPr>
          <p:cNvPr name="TextBox 8" id="8"/>
          <p:cNvSpPr txBox="true"/>
          <p:nvPr/>
        </p:nvSpPr>
        <p:spPr>
          <a:xfrm rot="0">
            <a:off x="1394841" y="5001967"/>
            <a:ext cx="8064099" cy="1895475"/>
          </a:xfrm>
          <a:prstGeom prst="rect">
            <a:avLst/>
          </a:prstGeom>
        </p:spPr>
        <p:txBody>
          <a:bodyPr anchor="t" rtlCol="false" tIns="0" lIns="0" bIns="0" rIns="0">
            <a:spAutoFit/>
          </a:bodyPr>
          <a:lstStyle/>
          <a:p>
            <a:pPr algn="l">
              <a:lnSpc>
                <a:spcPts val="13200"/>
              </a:lnSpc>
            </a:pPr>
            <a:r>
              <a:rPr lang="en-US" sz="11000">
                <a:solidFill>
                  <a:srgbClr val="3F3533"/>
                </a:solidFill>
                <a:latin typeface="Bungee"/>
                <a:ea typeface="Bungee"/>
                <a:cs typeface="Bungee"/>
                <a:sym typeface="Bungee"/>
              </a:rPr>
              <a:t>bÀI TOÁN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15252150" cy="781050"/>
          </a:xfrm>
          <a:prstGeom prst="rect">
            <a:avLst/>
          </a:prstGeom>
        </p:spPr>
        <p:txBody>
          <a:bodyPr anchor="t" rtlCol="false" tIns="0" lIns="0" bIns="0" rIns="0">
            <a:spAutoFit/>
          </a:bodyPr>
          <a:lstStyle/>
          <a:p>
            <a:pPr algn="just">
              <a:lnSpc>
                <a:spcPts val="6240"/>
              </a:lnSpc>
            </a:pPr>
            <a:r>
              <a:rPr lang="en-US" b="true" sz="5200">
                <a:solidFill>
                  <a:srgbClr val="000000"/>
                </a:solidFill>
                <a:latin typeface="Montserrat Bold"/>
                <a:ea typeface="Montserrat Bold"/>
                <a:cs typeface="Montserrat Bold"/>
                <a:sym typeface="Montserrat Bold"/>
              </a:rPr>
              <a:t>Kết quả transformer-based model (5 epoch)</a:t>
            </a:r>
          </a:p>
        </p:txBody>
      </p:sp>
      <p:sp>
        <p:nvSpPr>
          <p:cNvPr name="Freeform 3" id="3"/>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1626450" y="2951969"/>
          <a:ext cx="15035100" cy="5008039"/>
        </p:xfrm>
        <a:graphic>
          <a:graphicData uri="http://schemas.openxmlformats.org/drawingml/2006/table">
            <a:tbl>
              <a:tblPr/>
              <a:tblGrid>
                <a:gridCol w="2437408"/>
                <a:gridCol w="1799670"/>
                <a:gridCol w="1799670"/>
                <a:gridCol w="1799670"/>
                <a:gridCol w="1799670"/>
                <a:gridCol w="2036112"/>
                <a:gridCol w="1563228"/>
                <a:gridCol w="1799670"/>
              </a:tblGrid>
              <a:tr h="927453">
                <a:tc rowSpan="2">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86399">
                <a:tc vMerge="true">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07788">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0.5195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0.3146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0.4470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0.4472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0.9100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0.9010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0.9053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1386399">
                <a:tc>
                  <a:txBody>
                    <a:bodyPr anchor="t" rtlCol="false"/>
                    <a:lstStyle/>
                    <a:p>
                      <a:pPr algn="ctr">
                        <a:lnSpc>
                          <a:spcPts val="3639"/>
                        </a:lnSpc>
                        <a:defRPr/>
                      </a:pPr>
                      <a:r>
                        <a:rPr lang="en-US" sz="2599" b="true">
                          <a:solidFill>
                            <a:srgbClr val="000000"/>
                          </a:solidFill>
                          <a:latin typeface="Montserrat Bold"/>
                          <a:ea typeface="Montserrat Bold"/>
                          <a:cs typeface="Montserrat Bold"/>
                          <a:sym typeface="Montserrat Bold"/>
                        </a:rPr>
                        <a:t>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Montserrat"/>
                          <a:ea typeface="Montserrat"/>
                          <a:cs typeface="Montserrat"/>
                          <a:sym typeface="Montserrat"/>
                        </a:rPr>
                        <a:t>0.5074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Montserrat"/>
                          <a:ea typeface="Montserrat"/>
                          <a:cs typeface="Montserrat"/>
                          <a:sym typeface="Montserrat"/>
                        </a:rPr>
                        <a:t>0.3035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Montserrat"/>
                          <a:ea typeface="Montserrat"/>
                          <a:cs typeface="Montserrat"/>
                          <a:sym typeface="Montserrat"/>
                        </a:rPr>
                        <a:t>0.4354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Montserrat"/>
                          <a:ea typeface="Montserrat"/>
                          <a:cs typeface="Montserrat"/>
                          <a:sym typeface="Montserrat"/>
                        </a:rPr>
                        <a:t>0.4352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Montserrat"/>
                          <a:ea typeface="Montserrat"/>
                          <a:cs typeface="Montserrat"/>
                          <a:sym typeface="Montserrat"/>
                        </a:rPr>
                        <a:t>0.9120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Montserrat"/>
                          <a:ea typeface="Montserrat"/>
                          <a:cs typeface="Montserrat"/>
                          <a:sym typeface="Montserrat"/>
                        </a:rPr>
                        <a:t>0.8993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Montserrat"/>
                          <a:ea typeface="Montserrat"/>
                          <a:cs typeface="Montserrat"/>
                          <a:sym typeface="Montserrat"/>
                        </a:rPr>
                        <a:t>0.9054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550553" y="2515664"/>
          <a:ext cx="15186894" cy="6097564"/>
        </p:xfrm>
        <a:graphic>
          <a:graphicData uri="http://schemas.openxmlformats.org/drawingml/2006/table">
            <a:tbl>
              <a:tblPr/>
              <a:tblGrid>
                <a:gridCol w="2373697"/>
                <a:gridCol w="1830457"/>
                <a:gridCol w="1830457"/>
                <a:gridCol w="1830457"/>
                <a:gridCol w="1830457"/>
                <a:gridCol w="1830457"/>
                <a:gridCol w="1830457"/>
                <a:gridCol w="1830457"/>
              </a:tblGrid>
              <a:tr h="859937">
                <a:tc rowSpan="2">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61240">
                <a:tc vMerge="true">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rouge 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rouge 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rouge 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rouge 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06897">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0.5473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0.5321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0.4681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0.4681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0.9149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0.9036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0.9090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1423036">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Grok3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0.5435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0.3011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0.4467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0.4467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0.8955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0.8976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6454">
                <a:tc>
                  <a:txBody>
                    <a:bodyPr anchor="t" rtlCol="false"/>
                    <a:lstStyle/>
                    <a:p>
                      <a:pPr algn="ctr">
                        <a:lnSpc>
                          <a:spcPts val="3219"/>
                        </a:lnSpc>
                        <a:defRPr/>
                      </a:pPr>
                      <a:r>
                        <a:rPr lang="en-US" sz="2299" b="true">
                          <a:solidFill>
                            <a:srgbClr val="000000"/>
                          </a:solidFill>
                          <a:latin typeface="Montserrat Bold"/>
                          <a:ea typeface="Montserrat Bold"/>
                          <a:cs typeface="Montserrat Bold"/>
                          <a:sym typeface="Montserrat Bold"/>
                        </a:rPr>
                        <a:t>GPT-4o</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0.5321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0.3335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0.4354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0.4354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0.8953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0.8995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Montserrat"/>
                          <a:ea typeface="Montserrat"/>
                          <a:cs typeface="Montserrat"/>
                          <a:sym typeface="Montserrat"/>
                        </a:rPr>
                        <a:t>0.8973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560020" y="962025"/>
            <a:ext cx="14646106" cy="1057275"/>
          </a:xfrm>
          <a:prstGeom prst="rect">
            <a:avLst/>
          </a:prstGeom>
        </p:spPr>
        <p:txBody>
          <a:bodyPr anchor="t" rtlCol="false" tIns="0" lIns="0" bIns="0" rIns="0">
            <a:spAutoFit/>
          </a:bodyPr>
          <a:lstStyle/>
          <a:p>
            <a:pPr algn="l">
              <a:lnSpc>
                <a:spcPts val="3960"/>
              </a:lnSpc>
              <a:spcBef>
                <a:spcPct val="0"/>
              </a:spcBef>
            </a:pPr>
            <a:r>
              <a:rPr lang="en-US" sz="3300">
                <a:solidFill>
                  <a:srgbClr val="000000"/>
                </a:solidFill>
                <a:latin typeface="Bungee"/>
                <a:ea typeface="Bungee"/>
                <a:cs typeface="Bungee"/>
                <a:sym typeface="Bungee"/>
              </a:rPr>
              <a:t>so sánh fine-tuned model (3 epoch) và zero-shot llms trên 500 data</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550553" y="2515664"/>
          <a:ext cx="15186894" cy="7148841"/>
        </p:xfrm>
        <a:graphic>
          <a:graphicData uri="http://schemas.openxmlformats.org/drawingml/2006/table">
            <a:tbl>
              <a:tblPr/>
              <a:tblGrid>
                <a:gridCol w="2373697"/>
                <a:gridCol w="1830457"/>
                <a:gridCol w="1830457"/>
                <a:gridCol w="1830457"/>
                <a:gridCol w="1830457"/>
                <a:gridCol w="1830457"/>
                <a:gridCol w="1830457"/>
                <a:gridCol w="1830457"/>
              </a:tblGrid>
              <a:tr h="776413">
                <a:tc rowSpan="2">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91578">
                <a:tc vMerge="true">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06295">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Montserrat Bold"/>
                          <a:ea typeface="Montserrat Bold"/>
                          <a:cs typeface="Montserrat Bold"/>
                          <a:sym typeface="Montserrat Bold"/>
                        </a:rPr>
                        <a:t>0.5195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659"/>
                        </a:lnSpc>
                        <a:defRPr/>
                      </a:pPr>
                      <a:r>
                        <a:rPr lang="en-US" sz="1899" b="true">
                          <a:solidFill>
                            <a:srgbClr val="000000"/>
                          </a:solidFill>
                          <a:latin typeface="Montserrat Bold"/>
                          <a:ea typeface="Montserrat Bold"/>
                          <a:cs typeface="Montserrat Bold"/>
                          <a:sym typeface="Montserrat Bold"/>
                        </a:rPr>
                        <a:t>0.3146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659"/>
                        </a:lnSpc>
                        <a:defRPr/>
                      </a:pPr>
                      <a:r>
                        <a:rPr lang="en-US" sz="1899" b="true">
                          <a:solidFill>
                            <a:srgbClr val="000000"/>
                          </a:solidFill>
                          <a:latin typeface="Montserrat Bold"/>
                          <a:ea typeface="Montserrat Bold"/>
                          <a:cs typeface="Montserrat Bold"/>
                          <a:sym typeface="Montserrat Bold"/>
                        </a:rPr>
                        <a:t>0.4470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659"/>
                        </a:lnSpc>
                        <a:defRPr/>
                      </a:pPr>
                      <a:r>
                        <a:rPr lang="en-US" sz="1899" b="true">
                          <a:solidFill>
                            <a:srgbClr val="000000"/>
                          </a:solidFill>
                          <a:latin typeface="Montserrat Bold"/>
                          <a:ea typeface="Montserrat Bold"/>
                          <a:cs typeface="Montserrat Bold"/>
                          <a:sym typeface="Montserrat Bold"/>
                        </a:rPr>
                        <a:t>0.4472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659"/>
                        </a:lnSpc>
                        <a:defRPr/>
                      </a:pPr>
                      <a:r>
                        <a:rPr lang="en-US" sz="1899" b="true">
                          <a:solidFill>
                            <a:srgbClr val="000000"/>
                          </a:solidFill>
                          <a:latin typeface="Montserrat Bold"/>
                          <a:ea typeface="Montserrat Bold"/>
                          <a:cs typeface="Montserrat Bold"/>
                          <a:sym typeface="Montserrat Bold"/>
                        </a:rPr>
                        <a:t>0.9100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659"/>
                        </a:lnSpc>
                        <a:defRPr/>
                      </a:pPr>
                      <a:r>
                        <a:rPr lang="en-US" sz="1899" b="true">
                          <a:solidFill>
                            <a:srgbClr val="000000"/>
                          </a:solidFill>
                          <a:latin typeface="Montserrat Bold"/>
                          <a:ea typeface="Montserrat Bold"/>
                          <a:cs typeface="Montserrat Bold"/>
                          <a:sym typeface="Montserrat Bold"/>
                        </a:rPr>
                        <a:t>0.9010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2659"/>
                        </a:lnSpc>
                        <a:defRPr/>
                      </a:pPr>
                      <a:r>
                        <a:rPr lang="en-US" sz="1899" b="true">
                          <a:solidFill>
                            <a:srgbClr val="000000"/>
                          </a:solidFill>
                          <a:latin typeface="Montserrat Bold"/>
                          <a:ea typeface="Montserrat Bold"/>
                          <a:cs typeface="Montserrat Bold"/>
                          <a:sym typeface="Montserrat Bold"/>
                        </a:rPr>
                        <a:t>0.9053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1306295">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0.5074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0.3035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0.4354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0.4352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0.9120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0.8993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0.9054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22381">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Gemini 2.0 Flash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0.1073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0.0516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0.0831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0.0831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0.8717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0.7983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0.8333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5879">
                <a:tc>
                  <a:txBody>
                    <a:bodyPr anchor="t" rtlCol="false"/>
                    <a:lstStyle/>
                    <a:p>
                      <a:pPr algn="ctr">
                        <a:lnSpc>
                          <a:spcPts val="2520"/>
                        </a:lnSpc>
                        <a:defRPr/>
                      </a:pPr>
                      <a:r>
                        <a:rPr lang="en-US" sz="1800" b="true">
                          <a:solidFill>
                            <a:srgbClr val="000000"/>
                          </a:solidFill>
                          <a:latin typeface="Montserrat Bold"/>
                          <a:ea typeface="Montserrat Bold"/>
                          <a:cs typeface="Montserrat Bold"/>
                          <a:sym typeface="Montserrat Bold"/>
                        </a:rPr>
                        <a:t>GPT-4.1 mini</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0.1328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19"/>
                        </a:lnSpc>
                        <a:defRPr/>
                      </a:pPr>
                      <a:r>
                        <a:rPr lang="en-US" sz="1799">
                          <a:solidFill>
                            <a:srgbClr val="000000"/>
                          </a:solidFill>
                          <a:latin typeface="Montserrat"/>
                          <a:ea typeface="Montserrat"/>
                          <a:cs typeface="Montserrat"/>
                          <a:sym typeface="Montserrat"/>
                        </a:rPr>
                        <a:t>0.0682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0.1001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0.1001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0.8784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0.8041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ontserrat"/>
                          <a:ea typeface="Montserrat"/>
                          <a:cs typeface="Montserrat"/>
                          <a:sym typeface="Montserrat"/>
                        </a:rPr>
                        <a:t>0.8396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550553" y="962025"/>
            <a:ext cx="15186894" cy="1057275"/>
          </a:xfrm>
          <a:prstGeom prst="rect">
            <a:avLst/>
          </a:prstGeom>
        </p:spPr>
        <p:txBody>
          <a:bodyPr anchor="t" rtlCol="false" tIns="0" lIns="0" bIns="0" rIns="0">
            <a:spAutoFit/>
          </a:bodyPr>
          <a:lstStyle/>
          <a:p>
            <a:pPr algn="l">
              <a:lnSpc>
                <a:spcPts val="3960"/>
              </a:lnSpc>
              <a:spcBef>
                <a:spcPct val="0"/>
              </a:spcBef>
            </a:pPr>
            <a:r>
              <a:rPr lang="en-US" sz="3300">
                <a:solidFill>
                  <a:srgbClr val="000000"/>
                </a:solidFill>
                <a:latin typeface="Bungee"/>
                <a:ea typeface="Bungee"/>
                <a:cs typeface="Bungee"/>
                <a:sym typeface="Bungee"/>
              </a:rPr>
              <a:t>so sánh fine-tuned model (5 epoch) và zero-shot llms trên toàn bộ Tập test</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12509938" y="2254469"/>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TextBox 7" id="7"/>
          <p:cNvSpPr txBox="true"/>
          <p:nvPr/>
        </p:nvSpPr>
        <p:spPr>
          <a:xfrm rot="0">
            <a:off x="694891" y="3439344"/>
            <a:ext cx="1848535" cy="1704156"/>
          </a:xfrm>
          <a:prstGeom prst="rect">
            <a:avLst/>
          </a:prstGeom>
        </p:spPr>
        <p:txBody>
          <a:bodyPr anchor="t" rtlCol="false" tIns="0" lIns="0" bIns="0" rIns="0">
            <a:spAutoFit/>
          </a:bodyPr>
          <a:lstStyle/>
          <a:p>
            <a:pPr algn="ctr">
              <a:lnSpc>
                <a:spcPts val="11918"/>
              </a:lnSpc>
            </a:pPr>
            <a:r>
              <a:rPr lang="en-US" sz="9931">
                <a:solidFill>
                  <a:srgbClr val="3F3533"/>
                </a:solidFill>
                <a:latin typeface="Bungee"/>
                <a:ea typeface="Bungee"/>
                <a:cs typeface="Bungee"/>
                <a:sym typeface="Bungee"/>
              </a:rPr>
              <a:t>07</a:t>
            </a:r>
          </a:p>
        </p:txBody>
      </p:sp>
      <p:sp>
        <p:nvSpPr>
          <p:cNvPr name="TextBox 8" id="8"/>
          <p:cNvSpPr txBox="true"/>
          <p:nvPr/>
        </p:nvSpPr>
        <p:spPr>
          <a:xfrm rot="0">
            <a:off x="694891" y="5114816"/>
            <a:ext cx="11815046" cy="1884053"/>
          </a:xfrm>
          <a:prstGeom prst="rect">
            <a:avLst/>
          </a:prstGeom>
        </p:spPr>
        <p:txBody>
          <a:bodyPr anchor="t" rtlCol="false" tIns="0" lIns="0" bIns="0" rIns="0">
            <a:spAutoFit/>
          </a:bodyPr>
          <a:lstStyle/>
          <a:p>
            <a:pPr algn="just">
              <a:lnSpc>
                <a:spcPts val="13110"/>
              </a:lnSpc>
            </a:pPr>
            <a:r>
              <a:rPr lang="en-US" sz="10925">
                <a:solidFill>
                  <a:srgbClr val="3F3533"/>
                </a:solidFill>
                <a:latin typeface="Bungee"/>
                <a:ea typeface="Bungee"/>
                <a:cs typeface="Bungee"/>
                <a:sym typeface="Bungee"/>
              </a:rPr>
              <a:t>LLM fine-tune</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4" id="4"/>
          <p:cNvSpPr/>
          <p:nvPr/>
        </p:nvSpPr>
        <p:spPr>
          <a:xfrm flipH="false" flipV="false" rot="0">
            <a:off x="7290833" y="2773271"/>
            <a:ext cx="9968467" cy="5607262"/>
          </a:xfrm>
          <a:custGeom>
            <a:avLst/>
            <a:gdLst/>
            <a:ahLst/>
            <a:cxnLst/>
            <a:rect r="r" b="b" t="t" l="l"/>
            <a:pathLst>
              <a:path h="5607262" w="9968467">
                <a:moveTo>
                  <a:pt x="0" y="0"/>
                </a:moveTo>
                <a:lnTo>
                  <a:pt x="9968467" y="0"/>
                </a:lnTo>
                <a:lnTo>
                  <a:pt x="9968467" y="5607262"/>
                </a:lnTo>
                <a:lnTo>
                  <a:pt x="0" y="5607262"/>
                </a:lnTo>
                <a:lnTo>
                  <a:pt x="0" y="0"/>
                </a:lnTo>
                <a:close/>
              </a:path>
            </a:pathLst>
          </a:custGeom>
          <a:blipFill>
            <a:blip r:embed="rId2"/>
            <a:stretch>
              <a:fillRect l="0" t="0" r="0" b="0"/>
            </a:stretch>
          </a:blipFill>
        </p:spPr>
      </p:sp>
      <p:sp>
        <p:nvSpPr>
          <p:cNvPr name="AutoShape 5" id="5"/>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TextBox 6" id="6"/>
          <p:cNvSpPr txBox="true"/>
          <p:nvPr/>
        </p:nvSpPr>
        <p:spPr>
          <a:xfrm rot="0">
            <a:off x="1028700" y="3041178"/>
            <a:ext cx="6020871" cy="4857750"/>
          </a:xfrm>
          <a:prstGeom prst="rect">
            <a:avLst/>
          </a:prstGeom>
        </p:spPr>
        <p:txBody>
          <a:bodyPr anchor="t" rtlCol="false" tIns="0" lIns="0" bIns="0" rIns="0">
            <a:spAutoFit/>
          </a:bodyPr>
          <a:lstStyle/>
          <a:p>
            <a:pPr algn="l" marL="690889" indent="-345444" lvl="1">
              <a:lnSpc>
                <a:spcPts val="3840"/>
              </a:lnSpc>
              <a:buFont typeface="Arial"/>
              <a:buChar char="•"/>
            </a:pPr>
            <a:r>
              <a:rPr lang="en-US" b="true" sz="3200">
                <a:solidFill>
                  <a:srgbClr val="3F3533"/>
                </a:solidFill>
                <a:latin typeface="Montserrat Bold"/>
                <a:ea typeface="Montserrat Bold"/>
                <a:cs typeface="Montserrat Bold"/>
                <a:sym typeface="Montserrat Bold"/>
              </a:rPr>
              <a:t>Llama (Meta AI)</a:t>
            </a:r>
            <a:r>
              <a:rPr lang="en-US" sz="3200">
                <a:solidFill>
                  <a:srgbClr val="3F3533"/>
                </a:solidFill>
                <a:latin typeface="Montserrat"/>
                <a:ea typeface="Montserrat"/>
                <a:cs typeface="Montserrat"/>
                <a:sym typeface="Montserrat"/>
              </a:rPr>
              <a:t>: Gồm nhiều phiên bản từ 1B đến 8B tham số, sử dụng kiến trúc transformer tự hồi quy.</a:t>
            </a:r>
          </a:p>
          <a:p>
            <a:pPr algn="l" marL="690889" indent="-345444" lvl="1">
              <a:lnSpc>
                <a:spcPts val="3840"/>
              </a:lnSpc>
              <a:buFont typeface="Arial"/>
              <a:buChar char="•"/>
            </a:pPr>
            <a:r>
              <a:rPr lang="en-US" sz="3200">
                <a:solidFill>
                  <a:srgbClr val="3F3533"/>
                </a:solidFill>
                <a:latin typeface="Montserrat"/>
                <a:ea typeface="Montserrat"/>
                <a:cs typeface="Montserrat"/>
                <a:sym typeface="Montserrat"/>
              </a:rPr>
              <a:t>Các bản Instruct được tinh chỉnh bằng SFT và RLHF để nâng cao độ chính xác, an toàn và khả năng làm theo chỉ dẫn.</a:t>
            </a:r>
          </a:p>
        </p:txBody>
      </p:sp>
      <p:sp>
        <p:nvSpPr>
          <p:cNvPr name="TextBox 7" id="7"/>
          <p:cNvSpPr txBox="true"/>
          <p:nvPr/>
        </p:nvSpPr>
        <p:spPr>
          <a:xfrm rot="0">
            <a:off x="1028700" y="904875"/>
            <a:ext cx="7326471" cy="10382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Llama (Meta AI):</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10440005" y="3062771"/>
            <a:ext cx="6152739" cy="4345372"/>
          </a:xfrm>
          <a:custGeom>
            <a:avLst/>
            <a:gdLst/>
            <a:ahLst/>
            <a:cxnLst/>
            <a:rect r="r" b="b" t="t" l="l"/>
            <a:pathLst>
              <a:path h="4345372" w="6152739">
                <a:moveTo>
                  <a:pt x="0" y="0"/>
                </a:moveTo>
                <a:lnTo>
                  <a:pt x="6152739" y="0"/>
                </a:lnTo>
                <a:lnTo>
                  <a:pt x="6152739" y="4345372"/>
                </a:lnTo>
                <a:lnTo>
                  <a:pt x="0" y="4345372"/>
                </a:lnTo>
                <a:lnTo>
                  <a:pt x="0" y="0"/>
                </a:lnTo>
                <a:close/>
              </a:path>
            </a:pathLst>
          </a:custGeom>
          <a:blipFill>
            <a:blip r:embed="rId2"/>
            <a:stretch>
              <a:fillRect l="0" t="0" r="0" b="0"/>
            </a:stretch>
          </a:blipFill>
        </p:spPr>
      </p:sp>
      <p:sp>
        <p:nvSpPr>
          <p:cNvPr name="TextBox 6" id="6"/>
          <p:cNvSpPr txBox="true"/>
          <p:nvPr/>
        </p:nvSpPr>
        <p:spPr>
          <a:xfrm rot="0">
            <a:off x="1583541" y="3121893"/>
            <a:ext cx="7560459" cy="4572000"/>
          </a:xfrm>
          <a:prstGeom prst="rect">
            <a:avLst/>
          </a:prstGeom>
        </p:spPr>
        <p:txBody>
          <a:bodyPr anchor="t" rtlCol="false" tIns="0" lIns="0" bIns="0" rIns="0">
            <a:spAutoFit/>
          </a:bodyPr>
          <a:lstStyle/>
          <a:p>
            <a:pPr algn="l" marL="820425" indent="-410213" lvl="1">
              <a:lnSpc>
                <a:spcPts val="4560"/>
              </a:lnSpc>
              <a:buFont typeface="Arial"/>
              <a:buChar char="•"/>
            </a:pPr>
            <a:r>
              <a:rPr lang="en-US" b="true" sz="3800">
                <a:solidFill>
                  <a:srgbClr val="3F3533"/>
                </a:solidFill>
                <a:latin typeface="Montserrat Bold"/>
                <a:ea typeface="Montserrat Bold"/>
                <a:cs typeface="Montserrat Bold"/>
                <a:sym typeface="Montserrat Bold"/>
              </a:rPr>
              <a:t>Mixtral (Mistral AI)</a:t>
            </a:r>
            <a:r>
              <a:rPr lang="en-US" sz="3800">
                <a:solidFill>
                  <a:srgbClr val="3F3533"/>
                </a:solidFill>
                <a:latin typeface="Montserrat"/>
                <a:ea typeface="Montserrat"/>
                <a:cs typeface="Montserrat"/>
                <a:sym typeface="Montserrat"/>
              </a:rPr>
              <a:t>: Mô hình 7B tham số với kiến trúc Mixture-of-Experts, tối ưu cho tác vụ theo chỉ dẫn.</a:t>
            </a:r>
          </a:p>
          <a:p>
            <a:pPr algn="l" marL="820425" indent="-410213" lvl="1">
              <a:lnSpc>
                <a:spcPts val="4560"/>
              </a:lnSpc>
              <a:buFont typeface="Arial"/>
              <a:buChar char="•"/>
            </a:pPr>
            <a:r>
              <a:rPr lang="en-US" sz="3800">
                <a:solidFill>
                  <a:srgbClr val="3F3533"/>
                </a:solidFill>
                <a:latin typeface="Montserrat"/>
                <a:ea typeface="Montserrat"/>
                <a:cs typeface="Montserrat"/>
                <a:sym typeface="Montserrat"/>
              </a:rPr>
              <a:t>Được tinh chỉnh bằng dữ liệu khoa học nhằm cải thiện chất lượng sinh tiêu đề từ tóm tắt.</a:t>
            </a:r>
          </a:p>
        </p:txBody>
      </p:sp>
      <p:sp>
        <p:nvSpPr>
          <p:cNvPr name="TextBox 7" id="7"/>
          <p:cNvSpPr txBox="true"/>
          <p:nvPr/>
        </p:nvSpPr>
        <p:spPr>
          <a:xfrm rot="0">
            <a:off x="1028700" y="904875"/>
            <a:ext cx="3755073" cy="10382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Mistral</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8515730" y="2423404"/>
            <a:ext cx="8743570" cy="5825403"/>
          </a:xfrm>
          <a:custGeom>
            <a:avLst/>
            <a:gdLst/>
            <a:ahLst/>
            <a:cxnLst/>
            <a:rect r="r" b="b" t="t" l="l"/>
            <a:pathLst>
              <a:path h="5825403" w="8743570">
                <a:moveTo>
                  <a:pt x="0" y="0"/>
                </a:moveTo>
                <a:lnTo>
                  <a:pt x="8743570" y="0"/>
                </a:lnTo>
                <a:lnTo>
                  <a:pt x="8743570" y="5825403"/>
                </a:lnTo>
                <a:lnTo>
                  <a:pt x="0" y="5825403"/>
                </a:lnTo>
                <a:lnTo>
                  <a:pt x="0" y="0"/>
                </a:lnTo>
                <a:close/>
              </a:path>
            </a:pathLst>
          </a:custGeom>
          <a:blipFill>
            <a:blip r:embed="rId2"/>
            <a:stretch>
              <a:fillRect l="0" t="0" r="0" b="0"/>
            </a:stretch>
          </a:blipFill>
        </p:spPr>
      </p:sp>
      <p:sp>
        <p:nvSpPr>
          <p:cNvPr name="TextBox 6" id="6"/>
          <p:cNvSpPr txBox="true"/>
          <p:nvPr/>
        </p:nvSpPr>
        <p:spPr>
          <a:xfrm rot="0">
            <a:off x="1028700" y="2529223"/>
            <a:ext cx="6605480" cy="6533802"/>
          </a:xfrm>
          <a:prstGeom prst="rect">
            <a:avLst/>
          </a:prstGeom>
        </p:spPr>
        <p:txBody>
          <a:bodyPr anchor="t" rtlCol="false" tIns="0" lIns="0" bIns="0" rIns="0">
            <a:spAutoFit/>
          </a:bodyPr>
          <a:lstStyle/>
          <a:p>
            <a:pPr algn="l">
              <a:lnSpc>
                <a:spcPts val="3720"/>
              </a:lnSpc>
            </a:pPr>
            <a:r>
              <a:rPr lang="en-US" sz="3100" b="true">
                <a:solidFill>
                  <a:srgbClr val="3F3533"/>
                </a:solidFill>
                <a:latin typeface="Montserrat Bold"/>
                <a:ea typeface="Montserrat Bold"/>
                <a:cs typeface="Montserrat Bold"/>
                <a:sym typeface="Montserrat Bold"/>
              </a:rPr>
              <a:t>DeepSeek-R1-Distill-Llama-8B</a:t>
            </a:r>
            <a:r>
              <a:rPr lang="en-US" sz="3100">
                <a:solidFill>
                  <a:srgbClr val="3F3533"/>
                </a:solidFill>
                <a:latin typeface="Montserrat"/>
                <a:ea typeface="Montserrat"/>
                <a:cs typeface="Montserrat"/>
                <a:sym typeface="Montserrat"/>
              </a:rPr>
              <a:t>: Mô hình chưng cất từ Llama, tập trung vào hiệu quả và chất lượng sinh văn bản trong các nhiệm vụ nghiên cứu.</a:t>
            </a:r>
          </a:p>
          <a:p>
            <a:pPr algn="l">
              <a:lnSpc>
                <a:spcPts val="3720"/>
              </a:lnSpc>
            </a:pPr>
            <a:r>
              <a:rPr lang="en-US" sz="3100" b="true">
                <a:solidFill>
                  <a:srgbClr val="3F3533"/>
                </a:solidFill>
                <a:latin typeface="Montserrat Bold"/>
                <a:ea typeface="Montserrat Bold"/>
                <a:cs typeface="Montserrat Bold"/>
                <a:sym typeface="Montserrat Bold"/>
              </a:rPr>
              <a:t>DeepSeek-R1-Distill-Qwen-7B</a:t>
            </a:r>
            <a:r>
              <a:rPr lang="en-US" sz="3100">
                <a:solidFill>
                  <a:srgbClr val="3F3533"/>
                </a:solidFill>
                <a:latin typeface="Montserrat"/>
                <a:ea typeface="Montserrat"/>
                <a:cs typeface="Montserrat"/>
                <a:sym typeface="Montserrat"/>
              </a:rPr>
              <a:t>: Mô hình chưng cất từ Qwen2.5, được tinh chỉnh với 800k mẫu dữ liệu lý luận từ DeepSeek-R1, tập trung vào hiệu quả tính toán và hiệu suất vượt trội trong các nhiệm vụ toán học, lập trình và lý luận.</a:t>
            </a:r>
          </a:p>
          <a:p>
            <a:pPr algn="l">
              <a:lnSpc>
                <a:spcPts val="3720"/>
              </a:lnSpc>
            </a:pPr>
          </a:p>
        </p:txBody>
      </p:sp>
      <p:sp>
        <p:nvSpPr>
          <p:cNvPr name="TextBox 7" id="7"/>
          <p:cNvSpPr txBox="true"/>
          <p:nvPr/>
        </p:nvSpPr>
        <p:spPr>
          <a:xfrm rot="0">
            <a:off x="1028700" y="904875"/>
            <a:ext cx="4145280" cy="10382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DeepSeek</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9254971" y="2953159"/>
            <a:ext cx="8364069" cy="4380681"/>
          </a:xfrm>
          <a:custGeom>
            <a:avLst/>
            <a:gdLst/>
            <a:ahLst/>
            <a:cxnLst/>
            <a:rect r="r" b="b" t="t" l="l"/>
            <a:pathLst>
              <a:path h="4380681" w="8364069">
                <a:moveTo>
                  <a:pt x="0" y="0"/>
                </a:moveTo>
                <a:lnTo>
                  <a:pt x="8364070" y="0"/>
                </a:lnTo>
                <a:lnTo>
                  <a:pt x="8364070" y="4380682"/>
                </a:lnTo>
                <a:lnTo>
                  <a:pt x="0" y="4380682"/>
                </a:lnTo>
                <a:lnTo>
                  <a:pt x="0" y="0"/>
                </a:lnTo>
                <a:close/>
              </a:path>
            </a:pathLst>
          </a:custGeom>
          <a:blipFill>
            <a:blip r:embed="rId2"/>
            <a:stretch>
              <a:fillRect l="0" t="0" r="0" b="0"/>
            </a:stretch>
          </a:blipFill>
        </p:spPr>
      </p:sp>
      <p:sp>
        <p:nvSpPr>
          <p:cNvPr name="TextBox 6" id="6"/>
          <p:cNvSpPr txBox="true"/>
          <p:nvPr/>
        </p:nvSpPr>
        <p:spPr>
          <a:xfrm rot="0">
            <a:off x="1028700" y="3133539"/>
            <a:ext cx="6605480" cy="4200302"/>
          </a:xfrm>
          <a:prstGeom prst="rect">
            <a:avLst/>
          </a:prstGeom>
        </p:spPr>
        <p:txBody>
          <a:bodyPr anchor="t" rtlCol="false" tIns="0" lIns="0" bIns="0" rIns="0">
            <a:spAutoFit/>
          </a:bodyPr>
          <a:lstStyle/>
          <a:p>
            <a:pPr algn="l">
              <a:lnSpc>
                <a:spcPts val="3720"/>
              </a:lnSpc>
            </a:pPr>
            <a:r>
              <a:rPr lang="en-US" sz="3100" b="true">
                <a:solidFill>
                  <a:srgbClr val="3F3533"/>
                </a:solidFill>
                <a:latin typeface="Montserrat Bold"/>
                <a:ea typeface="Montserrat Bold"/>
                <a:cs typeface="Montserrat Bold"/>
                <a:sym typeface="Montserrat Bold"/>
              </a:rPr>
              <a:t>Phi-4</a:t>
            </a:r>
            <a:r>
              <a:rPr lang="en-US" sz="3100">
                <a:solidFill>
                  <a:srgbClr val="3F3533"/>
                </a:solidFill>
                <a:latin typeface="Montserrat"/>
                <a:ea typeface="Montserrat"/>
                <a:cs typeface="Montserrat"/>
                <a:sym typeface="Montserrat"/>
              </a:rPr>
              <a:t>: Mô hình ngôn ngữ 14B tham số của Microsoft, sử dụng dữ liệu tổng hợp chất lượng cao và dữ liệu</a:t>
            </a:r>
            <a:r>
              <a:rPr lang="en-US" sz="3100">
                <a:solidFill>
                  <a:srgbClr val="3F3533"/>
                </a:solidFill>
                <a:latin typeface="Montserrat"/>
                <a:ea typeface="Montserrat"/>
                <a:cs typeface="Montserrat"/>
                <a:sym typeface="Montserrat"/>
              </a:rPr>
              <a:t> web được lọc, nổi bật với khả năng lập luận, toán học và lập trình. Hỗ trợ ngữ cảnh dài 16K token, tối ưu cho môi trường tính toán hạn chế.</a:t>
            </a:r>
          </a:p>
          <a:p>
            <a:pPr algn="l">
              <a:lnSpc>
                <a:spcPts val="3720"/>
              </a:lnSpc>
            </a:pPr>
          </a:p>
        </p:txBody>
      </p:sp>
      <p:sp>
        <p:nvSpPr>
          <p:cNvPr name="TextBox 7" id="7"/>
          <p:cNvSpPr txBox="true"/>
          <p:nvPr/>
        </p:nvSpPr>
        <p:spPr>
          <a:xfrm rot="0">
            <a:off x="1028700" y="904875"/>
            <a:ext cx="2419449" cy="1038250"/>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Phi-4</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289627" y="2858312"/>
          <a:ext cx="15708747" cy="4840299"/>
        </p:xfrm>
        <a:graphic>
          <a:graphicData uri="http://schemas.openxmlformats.org/drawingml/2006/table">
            <a:tbl>
              <a:tblPr/>
              <a:tblGrid>
                <a:gridCol w="2455262"/>
                <a:gridCol w="1893355"/>
                <a:gridCol w="1893355"/>
                <a:gridCol w="1893355"/>
                <a:gridCol w="1893355"/>
                <a:gridCol w="1893355"/>
                <a:gridCol w="1893355"/>
                <a:gridCol w="1893355"/>
              </a:tblGrid>
              <a:tr h="879762">
                <a:tc rowSpan="2">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00518">
                <a:tc v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 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30009">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0.5200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0.3153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0.4476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0.4477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0.9108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0.9013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0.9059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r>
              <a:tr h="1330009">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0.5037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0.3000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0.4322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0.4320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0.9117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0.8985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ontserrat"/>
                          <a:ea typeface="Montserrat"/>
                          <a:cs typeface="Montserrat"/>
                          <a:sym typeface="Montserrat"/>
                        </a:rPr>
                        <a:t>0.9050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289627" y="866775"/>
            <a:ext cx="8044127" cy="798196"/>
          </a:xfrm>
          <a:prstGeom prst="rect">
            <a:avLst/>
          </a:prstGeom>
        </p:spPr>
        <p:txBody>
          <a:bodyPr anchor="t" rtlCol="false" tIns="0" lIns="0" bIns="0" rIns="0">
            <a:spAutoFit/>
          </a:bodyPr>
          <a:lstStyle/>
          <a:p>
            <a:pPr algn="ctr">
              <a:lnSpc>
                <a:spcPts val="5879"/>
              </a:lnSpc>
              <a:spcBef>
                <a:spcPct val="0"/>
              </a:spcBef>
            </a:pPr>
            <a:r>
              <a:rPr lang="en-US" sz="4199">
                <a:solidFill>
                  <a:srgbClr val="000000"/>
                </a:solidFill>
                <a:latin typeface="Bungee"/>
                <a:ea typeface="Bungee"/>
                <a:cs typeface="Bungee"/>
                <a:sym typeface="Bungee"/>
              </a:rPr>
              <a:t>Kết quả mô hình BAseline</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250" y="1371494"/>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578529" y="1160585"/>
          <a:ext cx="16680771" cy="8786102"/>
        </p:xfrm>
        <a:graphic>
          <a:graphicData uri="http://schemas.openxmlformats.org/drawingml/2006/table">
            <a:tbl>
              <a:tblPr/>
              <a:tblGrid>
                <a:gridCol w="4743549"/>
                <a:gridCol w="1786680"/>
                <a:gridCol w="1800058"/>
                <a:gridCol w="1804190"/>
                <a:gridCol w="1926631"/>
                <a:gridCol w="1823103"/>
                <a:gridCol w="1388902"/>
                <a:gridCol w="1407656"/>
              </a:tblGrid>
              <a:tr h="854238">
                <a:tc rowSpan="2">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157">
                <a:tc vMerge="true">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157">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Llama 3.2 1B Instruct (0.7 cosine, Unsloth, Quantized, LoRA)</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0.1172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0.0751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0.1009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0.1021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0.7515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0.8758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0.8081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157">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Llama 3.2 1B Instruct (0.5 cosine, Unsloth, Quantized, LoRA)</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0.1490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0.0848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0.1252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0.1259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0.7719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0.8773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0.8199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656077">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Llama 3.2 1B Instruct (0.7 cosine, Unsloth, Quantized, no LoRA)</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0.1089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0.0708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0.0957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0.0971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0.7859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0.8820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0.8311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157">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Llama 3.2 1B Instruct (0.7 cosine, LoRA, Quantized)</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0.1228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0.0821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0.1093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0.1111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0.8017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0.8838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0.8406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157">
                <a:tc>
                  <a:txBody>
                    <a:bodyPr anchor="t" rtlCol="false"/>
                    <a:lstStyle/>
                    <a:p>
                      <a:pPr algn="ctr">
                        <a:lnSpc>
                          <a:spcPts val="2660"/>
                        </a:lnSpc>
                        <a:defRPr/>
                      </a:pPr>
                      <a:r>
                        <a:rPr lang="en-US" sz="1900" b="true">
                          <a:solidFill>
                            <a:srgbClr val="000000"/>
                          </a:solidFill>
                          <a:latin typeface="Montserrat Bold"/>
                          <a:ea typeface="Montserrat Bold"/>
                          <a:cs typeface="Montserrat Bold"/>
                          <a:sym typeface="Montserrat Bold"/>
                        </a:rPr>
                        <a:t>Llama 3.2 3B (0.7 cosine, Unsloth, Quantized, LoRA)</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a:t>
                      </a:r>
                      <a:r>
                        <a:rPr lang="en-US" sz="1900">
                          <a:solidFill>
                            <a:srgbClr val="000000"/>
                          </a:solidFill>
                          <a:latin typeface="Montserrat"/>
                          <a:ea typeface="Montserrat"/>
                          <a:cs typeface="Montserrat"/>
                          <a:sym typeface="Montserrat"/>
                        </a:rPr>
                        <a:t>969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a:t>
                      </a:r>
                      <a:r>
                        <a:rPr lang="en-US" sz="1900">
                          <a:solidFill>
                            <a:srgbClr val="000000"/>
                          </a:solidFill>
                          <a:latin typeface="Montserrat"/>
                          <a:ea typeface="Montserrat"/>
                          <a:cs typeface="Montserrat"/>
                          <a:sym typeface="Montserrat"/>
                        </a:rPr>
                        <a:t>615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a:t>
                      </a:r>
                      <a:r>
                        <a:rPr lang="en-US" sz="1900">
                          <a:solidFill>
                            <a:srgbClr val="000000"/>
                          </a:solidFill>
                          <a:latin typeface="Montserrat"/>
                          <a:ea typeface="Montserrat"/>
                          <a:cs typeface="Montserrat"/>
                          <a:sym typeface="Montserrat"/>
                        </a:rPr>
                        <a:t>856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0.0</a:t>
                      </a:r>
                      <a:r>
                        <a:rPr lang="en-US" sz="1900">
                          <a:solidFill>
                            <a:srgbClr val="000000"/>
                          </a:solidFill>
                          <a:latin typeface="Montserrat"/>
                          <a:ea typeface="Montserrat"/>
                          <a:cs typeface="Montserrat"/>
                          <a:sym typeface="Montserrat"/>
                        </a:rPr>
                        <a:t>870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a:t>
                      </a:r>
                      <a:r>
                        <a:rPr lang="en-US" sz="1900">
                          <a:solidFill>
                            <a:srgbClr val="000000"/>
                          </a:solidFill>
                          <a:latin typeface="Montserrat"/>
                          <a:ea typeface="Montserrat"/>
                          <a:cs typeface="Montserrat"/>
                          <a:sym typeface="Montserrat"/>
                        </a:rPr>
                        <a:t>.7678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a:t>
                      </a:r>
                      <a:r>
                        <a:rPr lang="en-US" sz="1900">
                          <a:solidFill>
                            <a:srgbClr val="000000"/>
                          </a:solidFill>
                          <a:latin typeface="Montserrat"/>
                          <a:ea typeface="Montserrat"/>
                          <a:cs typeface="Montserrat"/>
                          <a:sym typeface="Montserrat"/>
                        </a:rPr>
                        <a:t>.8717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60"/>
                        </a:lnSpc>
                        <a:defRPr/>
                      </a:pPr>
                      <a:r>
                        <a:rPr lang="en-US" sz="1900">
                          <a:solidFill>
                            <a:srgbClr val="000000"/>
                          </a:solidFill>
                          <a:latin typeface="Montserrat"/>
                          <a:ea typeface="Montserrat"/>
                          <a:cs typeface="Montserrat"/>
                          <a:sym typeface="Montserrat"/>
                        </a:rPr>
                        <a:t>0</a:t>
                      </a:r>
                      <a:r>
                        <a:rPr lang="en-US" sz="1900">
                          <a:solidFill>
                            <a:srgbClr val="000000"/>
                          </a:solidFill>
                          <a:latin typeface="Montserrat"/>
                          <a:ea typeface="Montserrat"/>
                          <a:cs typeface="Montserrat"/>
                          <a:sym typeface="Montserrat"/>
                        </a:rPr>
                        <a:t>.8161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578529" y="133400"/>
            <a:ext cx="6090915" cy="895300"/>
          </a:xfrm>
          <a:prstGeom prst="rect">
            <a:avLst/>
          </a:prstGeom>
        </p:spPr>
        <p:txBody>
          <a:bodyPr anchor="t" rtlCol="false" tIns="0" lIns="0" bIns="0" rIns="0">
            <a:spAutoFit/>
          </a:bodyPr>
          <a:lstStyle/>
          <a:p>
            <a:pPr algn="l">
              <a:lnSpc>
                <a:spcPts val="6240"/>
              </a:lnSpc>
            </a:pPr>
            <a:r>
              <a:rPr lang="en-US" sz="5200">
                <a:solidFill>
                  <a:srgbClr val="000000"/>
                </a:solidFill>
                <a:latin typeface="Bungee"/>
                <a:ea typeface="Bungee"/>
                <a:cs typeface="Bungee"/>
                <a:sym typeface="Bungee"/>
              </a:rPr>
              <a:t>kết quả so sánh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rot="10544">
            <a:off x="-173719" y="9745375"/>
            <a:ext cx="18632038"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grpSp>
        <p:nvGrpSpPr>
          <p:cNvPr name="Group 5" id="5"/>
          <p:cNvGrpSpPr/>
          <p:nvPr/>
        </p:nvGrpSpPr>
        <p:grpSpPr>
          <a:xfrm rot="0">
            <a:off x="5922691" y="3742255"/>
            <a:ext cx="1226288" cy="122628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52425"/>
              <a:ext cx="660400" cy="384175"/>
            </a:xfrm>
            <a:prstGeom prst="rect">
              <a:avLst/>
            </a:prstGeom>
          </p:spPr>
          <p:txBody>
            <a:bodyPr anchor="ctr" rtlCol="false" tIns="50800" lIns="50800" bIns="50800" rIns="50800"/>
            <a:lstStyle/>
            <a:p>
              <a:pPr algn="ctr">
                <a:lnSpc>
                  <a:spcPts val="1999"/>
                </a:lnSpc>
              </a:pPr>
              <a:r>
                <a:rPr lang="en-US" sz="3999" b="true">
                  <a:solidFill>
                    <a:srgbClr val="FFFFFF"/>
                  </a:solidFill>
                  <a:latin typeface="Montserrat Bold"/>
                  <a:ea typeface="Montserrat Bold"/>
                  <a:cs typeface="Montserrat Bold"/>
                  <a:sym typeface="Montserrat Bold"/>
                </a:rPr>
                <a:t>1</a:t>
              </a:r>
            </a:p>
          </p:txBody>
        </p:sp>
      </p:grpSp>
      <p:grpSp>
        <p:nvGrpSpPr>
          <p:cNvPr name="Group 8" id="8"/>
          <p:cNvGrpSpPr/>
          <p:nvPr/>
        </p:nvGrpSpPr>
        <p:grpSpPr>
          <a:xfrm rot="0">
            <a:off x="5922691" y="7210333"/>
            <a:ext cx="1226288" cy="122628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52425"/>
              <a:ext cx="660400" cy="384175"/>
            </a:xfrm>
            <a:prstGeom prst="rect">
              <a:avLst/>
            </a:prstGeom>
          </p:spPr>
          <p:txBody>
            <a:bodyPr anchor="ctr" rtlCol="false" tIns="50800" lIns="50800" bIns="50800" rIns="50800"/>
            <a:lstStyle/>
            <a:p>
              <a:pPr algn="ctr">
                <a:lnSpc>
                  <a:spcPts val="1999"/>
                </a:lnSpc>
              </a:pPr>
              <a:r>
                <a:rPr lang="en-US" sz="3999" b="true">
                  <a:solidFill>
                    <a:srgbClr val="FFFFFF"/>
                  </a:solidFill>
                  <a:latin typeface="Montserrat Bold"/>
                  <a:ea typeface="Montserrat Bold"/>
                  <a:cs typeface="Montserrat Bold"/>
                  <a:sym typeface="Montserrat Bold"/>
                </a:rPr>
                <a:t>2</a:t>
              </a:r>
            </a:p>
          </p:txBody>
        </p:sp>
      </p:grpSp>
      <p:sp>
        <p:nvSpPr>
          <p:cNvPr name="Freeform 11" id="11"/>
          <p:cNvSpPr/>
          <p:nvPr/>
        </p:nvSpPr>
        <p:spPr>
          <a:xfrm flipH="false" flipV="false" rot="0">
            <a:off x="1028700" y="3307086"/>
            <a:ext cx="4180633" cy="4991801"/>
          </a:xfrm>
          <a:custGeom>
            <a:avLst/>
            <a:gdLst/>
            <a:ahLst/>
            <a:cxnLst/>
            <a:rect r="r" b="b" t="t" l="l"/>
            <a:pathLst>
              <a:path h="4991801" w="4180633">
                <a:moveTo>
                  <a:pt x="0" y="0"/>
                </a:moveTo>
                <a:lnTo>
                  <a:pt x="4180633" y="0"/>
                </a:lnTo>
                <a:lnTo>
                  <a:pt x="4180633" y="4991801"/>
                </a:lnTo>
                <a:lnTo>
                  <a:pt x="0" y="4991801"/>
                </a:lnTo>
                <a:lnTo>
                  <a:pt x="0" y="0"/>
                </a:lnTo>
                <a:close/>
              </a:path>
            </a:pathLst>
          </a:custGeom>
          <a:blipFill>
            <a:blip r:embed="rId3"/>
            <a:stretch>
              <a:fillRect l="0" t="0" r="0" b="0"/>
            </a:stretch>
          </a:blipFill>
        </p:spPr>
      </p:sp>
      <p:sp>
        <p:nvSpPr>
          <p:cNvPr name="TextBox 12" id="12"/>
          <p:cNvSpPr txBox="true"/>
          <p:nvPr/>
        </p:nvSpPr>
        <p:spPr>
          <a:xfrm rot="0">
            <a:off x="1028700" y="1537219"/>
            <a:ext cx="15252150" cy="10382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ý tưởng bài toán</a:t>
            </a:r>
          </a:p>
        </p:txBody>
      </p:sp>
      <p:sp>
        <p:nvSpPr>
          <p:cNvPr name="TextBox 13" id="13"/>
          <p:cNvSpPr txBox="true"/>
          <p:nvPr/>
        </p:nvSpPr>
        <p:spPr>
          <a:xfrm rot="0">
            <a:off x="8654775" y="2807586"/>
            <a:ext cx="7899040" cy="3095625"/>
          </a:xfrm>
          <a:prstGeom prst="rect">
            <a:avLst/>
          </a:prstGeom>
        </p:spPr>
        <p:txBody>
          <a:bodyPr anchor="t" rtlCol="false" tIns="0" lIns="0" bIns="0" rIns="0">
            <a:spAutoFit/>
          </a:bodyPr>
          <a:lstStyle/>
          <a:p>
            <a:pPr algn="just">
              <a:lnSpc>
                <a:spcPts val="4920"/>
              </a:lnSpc>
            </a:pPr>
            <a:r>
              <a:rPr lang="en-US" sz="4100">
                <a:solidFill>
                  <a:srgbClr val="3F3533"/>
                </a:solidFill>
                <a:latin typeface="Montserrat"/>
                <a:ea typeface="Montserrat"/>
                <a:cs typeface="Montserrat"/>
                <a:sym typeface="Montserrat"/>
              </a:rPr>
              <a:t>Một hệ thống/mô hình nhận dữ liệu đầu vào (input) là đoạn văn bản tóm tắt của đề tài và đề xuất (output) tiêu đề phù hợp cho đề tài. </a:t>
            </a:r>
          </a:p>
        </p:txBody>
      </p:sp>
      <p:sp>
        <p:nvSpPr>
          <p:cNvPr name="TextBox 14" id="14"/>
          <p:cNvSpPr txBox="true"/>
          <p:nvPr/>
        </p:nvSpPr>
        <p:spPr>
          <a:xfrm rot="0">
            <a:off x="8654775" y="6585227"/>
            <a:ext cx="7899040" cy="2476500"/>
          </a:xfrm>
          <a:prstGeom prst="rect">
            <a:avLst/>
          </a:prstGeom>
        </p:spPr>
        <p:txBody>
          <a:bodyPr anchor="t" rtlCol="false" tIns="0" lIns="0" bIns="0" rIns="0">
            <a:spAutoFit/>
          </a:bodyPr>
          <a:lstStyle/>
          <a:p>
            <a:pPr algn="just">
              <a:lnSpc>
                <a:spcPts val="4920"/>
              </a:lnSpc>
            </a:pPr>
            <a:r>
              <a:rPr lang="en-US" sz="4100">
                <a:solidFill>
                  <a:srgbClr val="3F3533"/>
                </a:solidFill>
                <a:latin typeface="Montserrat"/>
                <a:ea typeface="Montserrat"/>
                <a:cs typeface="Montserrat"/>
                <a:sym typeface="Montserrat"/>
              </a:rPr>
              <a:t>Đánh giá xem output có chính xác không bằng cách so sánh với một kết quả chuẩn (gold output)</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659848" y="920167"/>
            <a:ext cx="201614" cy="201563"/>
          </a:xfrm>
          <a:custGeom>
            <a:avLst/>
            <a:gdLst/>
            <a:ahLst/>
            <a:cxnLst/>
            <a:rect r="r" b="b" t="t" l="l"/>
            <a:pathLst>
              <a:path h="201563" w="201614">
                <a:moveTo>
                  <a:pt x="0" y="0"/>
                </a:moveTo>
                <a:lnTo>
                  <a:pt x="201614" y="0"/>
                </a:lnTo>
                <a:lnTo>
                  <a:pt x="201614" y="201564"/>
                </a:lnTo>
                <a:lnTo>
                  <a:pt x="0" y="201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243853" y="1435239"/>
          <a:ext cx="17800295" cy="8709461"/>
        </p:xfrm>
        <a:graphic>
          <a:graphicData uri="http://schemas.openxmlformats.org/drawingml/2006/table">
            <a:tbl>
              <a:tblPr/>
              <a:tblGrid>
                <a:gridCol w="5064985"/>
                <a:gridCol w="1826821"/>
                <a:gridCol w="1883593"/>
                <a:gridCol w="1887637"/>
                <a:gridCol w="2536392"/>
                <a:gridCol w="1784192"/>
                <a:gridCol w="1466748"/>
                <a:gridCol w="1349926"/>
              </a:tblGrid>
              <a:tr h="775921">
                <a:tc rowSpan="2">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Mô hình</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gridSpan="4">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ROUGE</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hMerge="true">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ROUGE</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hMerge="true">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ROUGE</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hMerge="true">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ROUGE</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gridSpan="3">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BERTScore</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hMerge="true">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BERTScore</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hMerge="true">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BERTScore</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r>
              <a:tr h="922143">
                <a:tc vMerge="true">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Mô hình</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ROUGE-1</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ROUGE-2</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ROUGE-L</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ROUGE-Lsum</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Precision</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Recall</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F1</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r>
              <a:tr h="1259551">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Llama 3.2 3B Instruct (0.7 cosine, Unsloth, Quantized, LoRA)</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0.0902</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0.0598</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0.0788</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0.0797</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0.7649</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0.8776</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0.8171</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r>
              <a:tr h="1259551">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Llama 3.1 8B Instruct (0.7 cosine, Unsloth, Quantized, LoRA)</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0.1639</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0.1030</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0.1424</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0.1432</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0.7474</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0.8750</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0.8039</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r>
              <a:tr h="1259551">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Mixtral-7B-Instruct-v0.3 (0.7 cosine, Unsloth, Quantized, LoRA)</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0.1192</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0.0805</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0.1069</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0.1074</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0.7930</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0.8785</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0.8332</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r>
              <a:tr h="1154157">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DeepSeek-R1-Distill-Llama-8B (0.7 cosine, Unsloth, Quantized, LoRA)</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0.1175</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0.0709</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0.1021</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0.1031</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0.7977</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0.8743</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0.8337</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r>
              <a:tr h="1038073">
                <a:tc>
                  <a:txBody>
                    <a:bodyPr anchor="t" rtlCol="false"/>
                    <a:lstStyle/>
                    <a:p>
                      <a:pPr algn="ctr">
                        <a:lnSpc>
                          <a:spcPts val="2255"/>
                        </a:lnSpc>
                        <a:defRPr/>
                      </a:pPr>
                      <a:r>
                        <a:rPr lang="en-US" sz="1610" b="true">
                          <a:solidFill>
                            <a:srgbClr val="000000"/>
                          </a:solidFill>
                          <a:latin typeface="Montserrat Bold"/>
                          <a:ea typeface="Montserrat Bold"/>
                          <a:cs typeface="Montserrat Bold"/>
                          <a:sym typeface="Montserrat Bold"/>
                        </a:rPr>
                        <a:t>DeepSeek-R1-Distill-Qwen-7B (0.7 cosine,</a:t>
                      </a:r>
                      <a:endParaRPr lang="en-US" sz="1100"/>
                    </a:p>
                    <a:p>
                      <a:pPr algn="ctr">
                        <a:lnSpc>
                          <a:spcPts val="2255"/>
                        </a:lnSpc>
                      </a:pPr>
                      <a:r>
                        <a:rPr lang="en-US" sz="1610" b="true">
                          <a:solidFill>
                            <a:srgbClr val="000000"/>
                          </a:solidFill>
                          <a:latin typeface="Montserrat Bold"/>
                          <a:ea typeface="Montserrat Bold"/>
                          <a:cs typeface="Montserrat Bold"/>
                          <a:sym typeface="Montserrat Bold"/>
                        </a:rPr>
                        <a:t>Unsloth, Quantized, LoRA)</a:t>
                      </a:r>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0.1104</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0.0724</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0.0993</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0.1005</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0.7945</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0.8807</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a:solidFill>
                            <a:srgbClr val="000000"/>
                          </a:solidFill>
                          <a:latin typeface="Montserrat"/>
                          <a:ea typeface="Montserrat"/>
                          <a:cs typeface="Montserrat"/>
                          <a:sym typeface="Montserrat"/>
                        </a:rPr>
                        <a:t>0.8352</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r>
              <a:tr h="1040515">
                <a:tc>
                  <a:txBody>
                    <a:bodyPr anchor="t" rtlCol="false"/>
                    <a:lstStyle/>
                    <a:p>
                      <a:pPr algn="ctr">
                        <a:lnSpc>
                          <a:spcPts val="2395"/>
                        </a:lnSpc>
                        <a:defRPr/>
                      </a:pPr>
                      <a:r>
                        <a:rPr lang="en-US" sz="1710" b="true">
                          <a:solidFill>
                            <a:srgbClr val="000000"/>
                          </a:solidFill>
                          <a:latin typeface="Montserrat Bold"/>
                          <a:ea typeface="Montserrat Bold"/>
                          <a:cs typeface="Montserrat Bold"/>
                          <a:sym typeface="Montserrat Bold"/>
                        </a:rPr>
                        <a:t>Phi-4 (0.7 cosine, Unsloth, Quantized, LoRA)</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FF3131"/>
                          </a:solidFill>
                          <a:latin typeface="Montserrat Bold"/>
                          <a:ea typeface="Montserrat Bold"/>
                          <a:cs typeface="Montserrat Bold"/>
                          <a:sym typeface="Montserrat Bold"/>
                        </a:rPr>
                        <a:t>0.1979</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FF3131"/>
                          </a:solidFill>
                          <a:latin typeface="Montserrat Bold"/>
                          <a:ea typeface="Montserrat Bold"/>
                          <a:cs typeface="Montserrat Bold"/>
                          <a:sym typeface="Montserrat Bold"/>
                        </a:rPr>
                        <a:t>0.1366</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FF3131"/>
                          </a:solidFill>
                          <a:latin typeface="Montserrat Bold"/>
                          <a:ea typeface="Montserrat Bold"/>
                          <a:cs typeface="Montserrat Bold"/>
                          <a:sym typeface="Montserrat Bold"/>
                        </a:rPr>
                        <a:t>0.1722</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FF3131"/>
                          </a:solidFill>
                          <a:latin typeface="Montserrat Bold"/>
                          <a:ea typeface="Montserrat Bold"/>
                          <a:cs typeface="Montserrat Bold"/>
                          <a:sym typeface="Montserrat Bold"/>
                        </a:rPr>
                        <a:t>0.1739</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FF3131"/>
                          </a:solidFill>
                          <a:latin typeface="Montserrat Bold"/>
                          <a:ea typeface="Montserrat Bold"/>
                          <a:cs typeface="Montserrat Bold"/>
                          <a:sym typeface="Montserrat Bold"/>
                        </a:rPr>
                        <a:t>0.8121</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4"/>
                        </a:lnSpc>
                        <a:defRPr/>
                      </a:pPr>
                      <a:r>
                        <a:rPr lang="en-US" sz="1710" b="true">
                          <a:solidFill>
                            <a:srgbClr val="FF3131"/>
                          </a:solidFill>
                          <a:latin typeface="Montserrat Bold"/>
                          <a:ea typeface="Montserrat Bold"/>
                          <a:cs typeface="Montserrat Bold"/>
                          <a:sym typeface="Montserrat Bold"/>
                        </a:rPr>
                        <a:t>0.8897</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c>
                  <a:txBody>
                    <a:bodyPr anchor="t" rtlCol="false"/>
                    <a:lstStyle/>
                    <a:p>
                      <a:pPr algn="ctr">
                        <a:lnSpc>
                          <a:spcPts val="2395"/>
                        </a:lnSpc>
                        <a:defRPr/>
                      </a:pPr>
                      <a:r>
                        <a:rPr lang="en-US" sz="1710" b="true">
                          <a:solidFill>
                            <a:srgbClr val="FF3131"/>
                          </a:solidFill>
                          <a:latin typeface="Montserrat Bold"/>
                          <a:ea typeface="Montserrat Bold"/>
                          <a:cs typeface="Montserrat Bold"/>
                          <a:sym typeface="Montserrat Bold"/>
                        </a:rPr>
                        <a:t>0.8485</a:t>
                      </a:r>
                      <a:endParaRPr lang="en-US" sz="1100"/>
                    </a:p>
                  </a:txBody>
                  <a:tcPr marL="191702" marR="191702" marT="191702" marB="191702" anchor="ctr">
                    <a:lnL cmpd="sng" algn="ctr" cap="flat" w="19170">
                      <a:solidFill>
                        <a:srgbClr val="000000"/>
                      </a:solidFill>
                      <a:prstDash val="solid"/>
                      <a:round/>
                      <a:headEnd type="none" w="med" len="med"/>
                      <a:tailEnd type="none" w="med" len="med"/>
                    </a:lnL>
                    <a:lnR cmpd="sng" algn="ctr" cap="flat" w="19170">
                      <a:solidFill>
                        <a:srgbClr val="000000"/>
                      </a:solidFill>
                      <a:prstDash val="solid"/>
                      <a:round/>
                      <a:headEnd type="none" w="med" len="med"/>
                      <a:tailEnd type="none" w="med" len="med"/>
                    </a:lnR>
                    <a:lnT cmpd="sng" algn="ctr" cap="flat" w="19170">
                      <a:solidFill>
                        <a:srgbClr val="000000"/>
                      </a:solidFill>
                      <a:prstDash val="solid"/>
                      <a:round/>
                      <a:headEnd type="none" w="med" len="med"/>
                      <a:tailEnd type="none" w="med" len="med"/>
                    </a:lnT>
                    <a:lnB cmpd="sng" algn="ctr" cap="flat" w="1917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243853" y="77738"/>
            <a:ext cx="7072348" cy="1043992"/>
          </a:xfrm>
          <a:prstGeom prst="rect">
            <a:avLst/>
          </a:prstGeom>
        </p:spPr>
        <p:txBody>
          <a:bodyPr anchor="t" rtlCol="false" tIns="0" lIns="0" bIns="0" rIns="0">
            <a:spAutoFit/>
          </a:bodyPr>
          <a:lstStyle/>
          <a:p>
            <a:pPr algn="l">
              <a:lnSpc>
                <a:spcPts val="7245"/>
              </a:lnSpc>
            </a:pPr>
            <a:r>
              <a:rPr lang="en-US" sz="6037">
                <a:solidFill>
                  <a:srgbClr val="000000"/>
                </a:solidFill>
                <a:latin typeface="Bungee"/>
                <a:ea typeface="Bungee"/>
                <a:cs typeface="Bungee"/>
                <a:sym typeface="Bungee"/>
              </a:rPr>
              <a:t>kết quả so sánh</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9974212" y="2254469"/>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TextBox 7" id="7"/>
          <p:cNvSpPr txBox="true"/>
          <p:nvPr/>
        </p:nvSpPr>
        <p:spPr>
          <a:xfrm rot="0">
            <a:off x="1126478" y="4029010"/>
            <a:ext cx="7163936" cy="3571924"/>
          </a:xfrm>
          <a:prstGeom prst="rect">
            <a:avLst/>
          </a:prstGeom>
        </p:spPr>
        <p:txBody>
          <a:bodyPr anchor="t" rtlCol="false" tIns="0" lIns="0" bIns="0" rIns="0">
            <a:spAutoFit/>
          </a:bodyPr>
          <a:lstStyle/>
          <a:p>
            <a:pPr algn="l">
              <a:lnSpc>
                <a:spcPts val="13200"/>
              </a:lnSpc>
            </a:pPr>
            <a:r>
              <a:rPr lang="en-US" sz="11000">
                <a:solidFill>
                  <a:srgbClr val="3F3533"/>
                </a:solidFill>
                <a:latin typeface="Bungee"/>
                <a:ea typeface="Bungee"/>
                <a:cs typeface="Bungee"/>
                <a:sym typeface="Bungee"/>
              </a:rPr>
              <a:t>cải tiến model</a:t>
            </a:r>
          </a:p>
        </p:txBody>
      </p:sp>
      <p:sp>
        <p:nvSpPr>
          <p:cNvPr name="TextBox 8" id="8"/>
          <p:cNvSpPr txBox="true"/>
          <p:nvPr/>
        </p:nvSpPr>
        <p:spPr>
          <a:xfrm rot="0">
            <a:off x="1126478" y="2486053"/>
            <a:ext cx="1898448" cy="1714500"/>
          </a:xfrm>
          <a:prstGeom prst="rect">
            <a:avLst/>
          </a:prstGeom>
        </p:spPr>
        <p:txBody>
          <a:bodyPr anchor="t" rtlCol="false" tIns="0" lIns="0" bIns="0" rIns="0">
            <a:spAutoFit/>
          </a:bodyPr>
          <a:lstStyle/>
          <a:p>
            <a:pPr algn="ctr">
              <a:lnSpc>
                <a:spcPts val="11999"/>
              </a:lnSpc>
            </a:pPr>
            <a:r>
              <a:rPr lang="en-US" sz="9999">
                <a:solidFill>
                  <a:srgbClr val="3F3533"/>
                </a:solidFill>
                <a:latin typeface="Bungee"/>
                <a:ea typeface="Bungee"/>
                <a:cs typeface="Bungee"/>
                <a:sym typeface="Bungee"/>
              </a:rPr>
              <a:t>08</a:t>
            </a: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1537673"/>
            <a:ext cx="16366704" cy="10382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Đề xuất các phương pháp cải thiện</a:t>
            </a:r>
          </a:p>
        </p:txBody>
      </p:sp>
      <p:sp>
        <p:nvSpPr>
          <p:cNvPr name="TextBox 6" id="6"/>
          <p:cNvSpPr txBox="true"/>
          <p:nvPr/>
        </p:nvSpPr>
        <p:spPr>
          <a:xfrm rot="0">
            <a:off x="1422535" y="2730749"/>
            <a:ext cx="15442929" cy="5641339"/>
          </a:xfrm>
          <a:prstGeom prst="rect">
            <a:avLst/>
          </a:prstGeom>
        </p:spPr>
        <p:txBody>
          <a:bodyPr anchor="t" rtlCol="false" tIns="0" lIns="0" bIns="0" rIns="0">
            <a:spAutoFit/>
          </a:bodyPr>
          <a:lstStyle/>
          <a:p>
            <a:pPr algn="just" marL="993141" indent="-496571" lvl="1">
              <a:lnSpc>
                <a:spcPts val="11500"/>
              </a:lnSpc>
              <a:buFont typeface="Arial"/>
              <a:buChar char="•"/>
            </a:pPr>
            <a:r>
              <a:rPr lang="en-US" b="true" sz="4600">
                <a:solidFill>
                  <a:srgbClr val="3F3533"/>
                </a:solidFill>
                <a:latin typeface="Montserrat Bold"/>
                <a:ea typeface="Montserrat Bold"/>
                <a:cs typeface="Montserrat Bold"/>
                <a:sym typeface="Montserrat Bold"/>
              </a:rPr>
              <a:t>Cosine similarity-based data trimming</a:t>
            </a:r>
          </a:p>
          <a:p>
            <a:pPr algn="just" marL="993141" indent="-496571" lvl="1">
              <a:lnSpc>
                <a:spcPts val="11500"/>
              </a:lnSpc>
              <a:buFont typeface="Arial"/>
              <a:buChar char="•"/>
            </a:pPr>
            <a:r>
              <a:rPr lang="en-US" b="true" sz="4600">
                <a:solidFill>
                  <a:srgbClr val="000000"/>
                </a:solidFill>
                <a:latin typeface="Montserrat Bold"/>
                <a:ea typeface="Montserrat Bold"/>
                <a:cs typeface="Montserrat Bold"/>
                <a:sym typeface="Montserrat Bold"/>
              </a:rPr>
              <a:t>Keyword-aware instruction fine-tune</a:t>
            </a:r>
          </a:p>
          <a:p>
            <a:pPr algn="just" marL="993141" indent="-496571" lvl="1">
              <a:lnSpc>
                <a:spcPts val="11500"/>
              </a:lnSpc>
              <a:buFont typeface="Arial"/>
              <a:buChar char="•"/>
            </a:pPr>
            <a:r>
              <a:rPr lang="en-US" b="true" sz="4600">
                <a:solidFill>
                  <a:srgbClr val="933C68"/>
                </a:solidFill>
                <a:latin typeface="Montserrat Bold"/>
                <a:ea typeface="Montserrat Bold"/>
                <a:cs typeface="Montserrat Bold"/>
                <a:sym typeface="Montserrat Bold"/>
              </a:rPr>
              <a:t>Sentence Order Aware</a:t>
            </a:r>
          </a:p>
          <a:p>
            <a:pPr algn="just" marL="993141" indent="-496571" lvl="1">
              <a:lnSpc>
                <a:spcPts val="11500"/>
              </a:lnSpc>
              <a:buFont typeface="Arial"/>
              <a:buChar char="•"/>
            </a:pPr>
            <a:r>
              <a:rPr lang="en-US" b="true" sz="4600">
                <a:solidFill>
                  <a:srgbClr val="343D6B"/>
                </a:solidFill>
                <a:latin typeface="Montserrat Bold"/>
                <a:ea typeface="Montserrat Bold"/>
                <a:cs typeface="Montserrat Bold"/>
                <a:sym typeface="Montserrat Bold"/>
              </a:rPr>
              <a:t>Data Augmentation</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12243276" cy="6762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Bungee"/>
                <a:ea typeface="Bungee"/>
                <a:cs typeface="Bungee"/>
                <a:sym typeface="Bungee"/>
              </a:rPr>
              <a:t>Cosine similarity-based data trimming</a:t>
            </a:r>
          </a:p>
        </p:txBody>
      </p:sp>
      <p:sp>
        <p:nvSpPr>
          <p:cNvPr name="TextBox 3" id="3"/>
          <p:cNvSpPr txBox="true"/>
          <p:nvPr/>
        </p:nvSpPr>
        <p:spPr>
          <a:xfrm rot="0">
            <a:off x="9139238" y="3248025"/>
            <a:ext cx="9525" cy="1895475"/>
          </a:xfrm>
          <a:prstGeom prst="rect">
            <a:avLst/>
          </a:prstGeom>
        </p:spPr>
        <p:txBody>
          <a:bodyPr anchor="t" rtlCol="false" tIns="0" lIns="0" bIns="0" rIns="0">
            <a:spAutoFit/>
          </a:bodyPr>
          <a:lstStyle/>
          <a:p>
            <a:pPr algn="ctr">
              <a:lnSpc>
                <a:spcPts val="13200"/>
              </a:lnSpc>
              <a:spcBef>
                <a:spcPct val="0"/>
              </a:spcBef>
            </a:pPr>
          </a:p>
        </p:txBody>
      </p:sp>
      <p:sp>
        <p:nvSpPr>
          <p:cNvPr name="TextBox 4" id="4"/>
          <p:cNvSpPr txBox="true"/>
          <p:nvPr/>
        </p:nvSpPr>
        <p:spPr>
          <a:xfrm rot="0">
            <a:off x="1419811" y="2609018"/>
            <a:ext cx="6983106" cy="5734050"/>
          </a:xfrm>
          <a:prstGeom prst="rect">
            <a:avLst/>
          </a:prstGeom>
        </p:spPr>
        <p:txBody>
          <a:bodyPr anchor="t" rtlCol="false" tIns="0" lIns="0" bIns="0" rIns="0">
            <a:spAutoFit/>
          </a:bodyPr>
          <a:lstStyle/>
          <a:p>
            <a:pPr algn="l">
              <a:lnSpc>
                <a:spcPts val="4199"/>
              </a:lnSpc>
            </a:pPr>
            <a:r>
              <a:rPr lang="en-US" sz="2999">
                <a:solidFill>
                  <a:srgbClr val="000000"/>
                </a:solidFill>
                <a:latin typeface="Montserrat"/>
                <a:ea typeface="Montserrat"/>
                <a:cs typeface="Montserrat"/>
                <a:sym typeface="Montserrat"/>
              </a:rPr>
              <a:t>Cắt data theo </a:t>
            </a:r>
            <a:r>
              <a:rPr lang="en-US" sz="2999" b="true">
                <a:solidFill>
                  <a:srgbClr val="000000"/>
                </a:solidFill>
                <a:latin typeface="Montserrat Bold"/>
                <a:ea typeface="Montserrat Bold"/>
                <a:cs typeface="Montserrat Bold"/>
                <a:sym typeface="Montserrat Bold"/>
              </a:rPr>
              <a:t>cosine similarities</a:t>
            </a:r>
            <a:r>
              <a:rPr lang="en-US" sz="2999">
                <a:solidFill>
                  <a:srgbClr val="000000"/>
                </a:solidFill>
                <a:latin typeface="Montserrat"/>
                <a:ea typeface="Montserrat"/>
                <a:cs typeface="Montserrat"/>
                <a:sym typeface="Montserrat"/>
              </a:rPr>
              <a:t> tăng dần và train đến khi đạt mức bão hòa (tại 1 mức cosine similarity nào đó model không có cải thiện gì thêm hoặc thậm chí giảm).</a:t>
            </a:r>
          </a:p>
          <a:p>
            <a:pPr algn="l">
              <a:lnSpc>
                <a:spcPts val="4199"/>
              </a:lnSpc>
            </a:pPr>
          </a:p>
          <a:p>
            <a:pPr algn="l">
              <a:lnSpc>
                <a:spcPts val="4199"/>
              </a:lnSpc>
            </a:pPr>
            <a:r>
              <a:rPr lang="en-US" sz="2999">
                <a:solidFill>
                  <a:srgbClr val="000000"/>
                </a:solidFill>
                <a:latin typeface="Montserrat"/>
                <a:ea typeface="Montserrat"/>
                <a:cs typeface="Montserrat"/>
                <a:sym typeface="Montserrat"/>
              </a:rPr>
              <a:t>Mục đích:</a:t>
            </a:r>
          </a:p>
          <a:p>
            <a:pPr algn="l" marL="647698" indent="-323849" lvl="1">
              <a:lnSpc>
                <a:spcPts val="4199"/>
              </a:lnSpc>
              <a:buFont typeface="Arial"/>
              <a:buChar char="•"/>
            </a:pPr>
            <a:r>
              <a:rPr lang="en-US" sz="2999">
                <a:solidFill>
                  <a:srgbClr val="000000"/>
                </a:solidFill>
                <a:latin typeface="Montserrat"/>
                <a:ea typeface="Montserrat"/>
                <a:cs typeface="Montserrat"/>
                <a:sym typeface="Montserrat"/>
              </a:rPr>
              <a:t>Lọc ra được những data "chất lượng cao" tăng hiệu suất model.</a:t>
            </a:r>
          </a:p>
          <a:p>
            <a:pPr algn="l" marL="647698" indent="-323849" lvl="1">
              <a:lnSpc>
                <a:spcPts val="4199"/>
              </a:lnSpc>
              <a:buFont typeface="Arial"/>
              <a:buChar char="•"/>
            </a:pPr>
            <a:r>
              <a:rPr lang="en-US" sz="2999">
                <a:solidFill>
                  <a:srgbClr val="000000"/>
                </a:solidFill>
                <a:latin typeface="Montserrat"/>
                <a:ea typeface="Montserrat"/>
                <a:cs typeface="Montserrat"/>
                <a:sym typeface="Montserrat"/>
              </a:rPr>
              <a:t>Giảm thời gian training vì số lượng dữ liệu đã được giảm bớt.</a:t>
            </a:r>
          </a:p>
        </p:txBody>
      </p:sp>
      <p:sp>
        <p:nvSpPr>
          <p:cNvPr name="Freeform 5" id="5"/>
          <p:cNvSpPr/>
          <p:nvPr/>
        </p:nvSpPr>
        <p:spPr>
          <a:xfrm flipH="false" flipV="false" rot="0">
            <a:off x="8947096" y="2656643"/>
            <a:ext cx="8649759" cy="5503409"/>
          </a:xfrm>
          <a:custGeom>
            <a:avLst/>
            <a:gdLst/>
            <a:ahLst/>
            <a:cxnLst/>
            <a:rect r="r" b="b" t="t" l="l"/>
            <a:pathLst>
              <a:path h="5503409" w="8649759">
                <a:moveTo>
                  <a:pt x="0" y="0"/>
                </a:moveTo>
                <a:lnTo>
                  <a:pt x="8649759" y="0"/>
                </a:lnTo>
                <a:lnTo>
                  <a:pt x="8649759" y="5503409"/>
                </a:lnTo>
                <a:lnTo>
                  <a:pt x="0" y="5503409"/>
                </a:lnTo>
                <a:lnTo>
                  <a:pt x="0" y="0"/>
                </a:lnTo>
                <a:close/>
              </a:path>
            </a:pathLst>
          </a:custGeom>
          <a:blipFill>
            <a:blip r:embed="rId2"/>
            <a:stretch>
              <a:fillRect l="0" t="0" r="0" b="0"/>
            </a:stretch>
          </a:blipFill>
        </p:spPr>
      </p:sp>
      <p:sp>
        <p:nvSpPr>
          <p:cNvPr name="AutoShape 6" id="6"/>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7" id="7"/>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8" id="8"/>
          <p:cNvSpPr/>
          <p:nvPr/>
        </p:nvSpPr>
        <p:spPr>
          <a:xfrm>
            <a:off x="14386125" y="-334925"/>
            <a:ext cx="4297950" cy="2604750"/>
          </a:xfrm>
          <a:prstGeom prst="line">
            <a:avLst/>
          </a:prstGeom>
          <a:ln cap="rnd" w="19050">
            <a:solidFill>
              <a:srgbClr val="3F3533"/>
            </a:solidFill>
            <a:prstDash val="solid"/>
            <a:headEnd type="none" len="sm" w="sm"/>
            <a:tailEnd type="none" len="sm" w="sm"/>
          </a:ln>
        </p:spPr>
      </p:sp>
    </p:spTree>
  </p:cSld>
  <p:clrMapOvr>
    <a:masterClrMapping/>
  </p:clrMapOvr>
</p:sld>
</file>

<file path=ppt/slides/slide44.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grpSp>
        <p:nvGrpSpPr>
          <p:cNvPr name="Group 2" id="2"/>
          <p:cNvGrpSpPr/>
          <p:nvPr/>
        </p:nvGrpSpPr>
        <p:grpSpPr>
          <a:xfrm rot="0">
            <a:off x="3706218" y="4700816"/>
            <a:ext cx="12651986" cy="807836"/>
            <a:chOff x="0" y="0"/>
            <a:chExt cx="3332210" cy="212763"/>
          </a:xfrm>
        </p:grpSpPr>
        <p:sp>
          <p:nvSpPr>
            <p:cNvPr name="Freeform 3" id="3"/>
            <p:cNvSpPr/>
            <p:nvPr/>
          </p:nvSpPr>
          <p:spPr>
            <a:xfrm flipH="false" flipV="false" rot="0">
              <a:off x="0" y="0"/>
              <a:ext cx="3332210" cy="212763"/>
            </a:xfrm>
            <a:custGeom>
              <a:avLst/>
              <a:gdLst/>
              <a:ahLst/>
              <a:cxnLst/>
              <a:rect r="r" b="b" t="t" l="l"/>
              <a:pathLst>
                <a:path h="212763" w="3332210">
                  <a:moveTo>
                    <a:pt x="9791" y="0"/>
                  </a:moveTo>
                  <a:lnTo>
                    <a:pt x="3322420" y="0"/>
                  </a:lnTo>
                  <a:cubicBezTo>
                    <a:pt x="3327827" y="0"/>
                    <a:pt x="3332210" y="4383"/>
                    <a:pt x="3332210" y="9791"/>
                  </a:cubicBezTo>
                  <a:lnTo>
                    <a:pt x="3332210" y="202973"/>
                  </a:lnTo>
                  <a:cubicBezTo>
                    <a:pt x="3332210" y="205569"/>
                    <a:pt x="3331179" y="208060"/>
                    <a:pt x="3329343" y="209896"/>
                  </a:cubicBezTo>
                  <a:cubicBezTo>
                    <a:pt x="3327507" y="211732"/>
                    <a:pt x="3325016" y="212763"/>
                    <a:pt x="3322420" y="212763"/>
                  </a:cubicBezTo>
                  <a:lnTo>
                    <a:pt x="9791" y="212763"/>
                  </a:lnTo>
                  <a:cubicBezTo>
                    <a:pt x="4383" y="212763"/>
                    <a:pt x="0" y="208380"/>
                    <a:pt x="0" y="202973"/>
                  </a:cubicBezTo>
                  <a:lnTo>
                    <a:pt x="0" y="9791"/>
                  </a:lnTo>
                  <a:cubicBezTo>
                    <a:pt x="0" y="7194"/>
                    <a:pt x="1032" y="4704"/>
                    <a:pt x="2868" y="2868"/>
                  </a:cubicBezTo>
                  <a:cubicBezTo>
                    <a:pt x="4704" y="1032"/>
                    <a:pt x="7194" y="0"/>
                    <a:pt x="9791" y="0"/>
                  </a:cubicBezTo>
                  <a:close/>
                </a:path>
              </a:pathLst>
            </a:custGeom>
            <a:solidFill>
              <a:srgbClr val="8DB6C0"/>
            </a:solidFill>
            <a:ln w="38100" cap="sq">
              <a:solidFill>
                <a:srgbClr val="000000"/>
              </a:solidFill>
              <a:prstDash val="solid"/>
              <a:miter/>
            </a:ln>
          </p:spPr>
        </p:sp>
        <p:sp>
          <p:nvSpPr>
            <p:cNvPr name="TextBox 4" id="4"/>
            <p:cNvSpPr txBox="true"/>
            <p:nvPr/>
          </p:nvSpPr>
          <p:spPr>
            <a:xfrm>
              <a:off x="0" y="-38100"/>
              <a:ext cx="3332210" cy="25086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706218" y="7273881"/>
            <a:ext cx="8977020" cy="802850"/>
            <a:chOff x="0" y="0"/>
            <a:chExt cx="2364318" cy="211450"/>
          </a:xfrm>
        </p:grpSpPr>
        <p:sp>
          <p:nvSpPr>
            <p:cNvPr name="Freeform 6" id="6"/>
            <p:cNvSpPr/>
            <p:nvPr/>
          </p:nvSpPr>
          <p:spPr>
            <a:xfrm flipH="false" flipV="false" rot="0">
              <a:off x="0" y="0"/>
              <a:ext cx="2364318" cy="211450"/>
            </a:xfrm>
            <a:custGeom>
              <a:avLst/>
              <a:gdLst/>
              <a:ahLst/>
              <a:cxnLst/>
              <a:rect r="r" b="b" t="t" l="l"/>
              <a:pathLst>
                <a:path h="211450" w="2364318">
                  <a:moveTo>
                    <a:pt x="13799" y="0"/>
                  </a:moveTo>
                  <a:lnTo>
                    <a:pt x="2350519" y="0"/>
                  </a:lnTo>
                  <a:cubicBezTo>
                    <a:pt x="2354179" y="0"/>
                    <a:pt x="2357689" y="1454"/>
                    <a:pt x="2360276" y="4042"/>
                  </a:cubicBezTo>
                  <a:cubicBezTo>
                    <a:pt x="2362864" y="6629"/>
                    <a:pt x="2364318" y="10139"/>
                    <a:pt x="2364318" y="13799"/>
                  </a:cubicBezTo>
                  <a:lnTo>
                    <a:pt x="2364318" y="197651"/>
                  </a:lnTo>
                  <a:cubicBezTo>
                    <a:pt x="2364318" y="201311"/>
                    <a:pt x="2362864" y="204821"/>
                    <a:pt x="2360276" y="207409"/>
                  </a:cubicBezTo>
                  <a:cubicBezTo>
                    <a:pt x="2357689" y="209996"/>
                    <a:pt x="2354179" y="211450"/>
                    <a:pt x="2350519" y="211450"/>
                  </a:cubicBezTo>
                  <a:lnTo>
                    <a:pt x="13799" y="211450"/>
                  </a:lnTo>
                  <a:cubicBezTo>
                    <a:pt x="10139" y="211450"/>
                    <a:pt x="6629" y="209996"/>
                    <a:pt x="4042" y="207409"/>
                  </a:cubicBezTo>
                  <a:cubicBezTo>
                    <a:pt x="1454" y="204821"/>
                    <a:pt x="0" y="201311"/>
                    <a:pt x="0" y="197651"/>
                  </a:cubicBezTo>
                  <a:lnTo>
                    <a:pt x="0" y="13799"/>
                  </a:lnTo>
                  <a:cubicBezTo>
                    <a:pt x="0" y="10139"/>
                    <a:pt x="1454" y="6629"/>
                    <a:pt x="4042" y="4042"/>
                  </a:cubicBezTo>
                  <a:cubicBezTo>
                    <a:pt x="6629" y="1454"/>
                    <a:pt x="10139" y="0"/>
                    <a:pt x="13799" y="0"/>
                  </a:cubicBezTo>
                  <a:close/>
                </a:path>
              </a:pathLst>
            </a:custGeom>
            <a:solidFill>
              <a:srgbClr val="8DB6C0"/>
            </a:solidFill>
            <a:ln w="38100" cap="sq">
              <a:solidFill>
                <a:srgbClr val="000000"/>
              </a:solidFill>
              <a:prstDash val="solid"/>
              <a:miter/>
            </a:ln>
          </p:spPr>
        </p:sp>
        <p:sp>
          <p:nvSpPr>
            <p:cNvPr name="TextBox 7" id="7"/>
            <p:cNvSpPr txBox="true"/>
            <p:nvPr/>
          </p:nvSpPr>
          <p:spPr>
            <a:xfrm>
              <a:off x="0" y="-38100"/>
              <a:ext cx="2364318" cy="2495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786550" y="7275967"/>
            <a:ext cx="3571654" cy="802850"/>
            <a:chOff x="0" y="0"/>
            <a:chExt cx="940683" cy="211450"/>
          </a:xfrm>
        </p:grpSpPr>
        <p:sp>
          <p:nvSpPr>
            <p:cNvPr name="Freeform 9" id="9"/>
            <p:cNvSpPr/>
            <p:nvPr/>
          </p:nvSpPr>
          <p:spPr>
            <a:xfrm flipH="false" flipV="false" rot="0">
              <a:off x="0" y="0"/>
              <a:ext cx="940683" cy="211450"/>
            </a:xfrm>
            <a:custGeom>
              <a:avLst/>
              <a:gdLst/>
              <a:ahLst/>
              <a:cxnLst/>
              <a:rect r="r" b="b" t="t" l="l"/>
              <a:pathLst>
                <a:path h="211450" w="940683">
                  <a:moveTo>
                    <a:pt x="34682" y="0"/>
                  </a:moveTo>
                  <a:lnTo>
                    <a:pt x="906001" y="0"/>
                  </a:lnTo>
                  <a:cubicBezTo>
                    <a:pt x="915199" y="0"/>
                    <a:pt x="924020" y="3654"/>
                    <a:pt x="930525" y="10158"/>
                  </a:cubicBezTo>
                  <a:cubicBezTo>
                    <a:pt x="937029" y="16662"/>
                    <a:pt x="940683" y="25483"/>
                    <a:pt x="940683" y="34682"/>
                  </a:cubicBezTo>
                  <a:lnTo>
                    <a:pt x="940683" y="176769"/>
                  </a:lnTo>
                  <a:cubicBezTo>
                    <a:pt x="940683" y="185967"/>
                    <a:pt x="937029" y="194788"/>
                    <a:pt x="930525" y="201292"/>
                  </a:cubicBezTo>
                  <a:cubicBezTo>
                    <a:pt x="924020" y="207796"/>
                    <a:pt x="915199" y="211450"/>
                    <a:pt x="906001" y="211450"/>
                  </a:cubicBezTo>
                  <a:lnTo>
                    <a:pt x="34682" y="211450"/>
                  </a:lnTo>
                  <a:cubicBezTo>
                    <a:pt x="25483" y="211450"/>
                    <a:pt x="16662" y="207796"/>
                    <a:pt x="10158" y="201292"/>
                  </a:cubicBezTo>
                  <a:cubicBezTo>
                    <a:pt x="3654" y="194788"/>
                    <a:pt x="0" y="185967"/>
                    <a:pt x="0" y="176769"/>
                  </a:cubicBezTo>
                  <a:lnTo>
                    <a:pt x="0" y="34682"/>
                  </a:lnTo>
                  <a:cubicBezTo>
                    <a:pt x="0" y="25483"/>
                    <a:pt x="3654" y="16662"/>
                    <a:pt x="10158" y="10158"/>
                  </a:cubicBezTo>
                  <a:cubicBezTo>
                    <a:pt x="16662" y="3654"/>
                    <a:pt x="25483" y="0"/>
                    <a:pt x="34682" y="0"/>
                  </a:cubicBezTo>
                  <a:close/>
                </a:path>
              </a:pathLst>
            </a:custGeom>
            <a:solidFill>
              <a:srgbClr val="D8AFEB"/>
            </a:solidFill>
            <a:ln w="38100" cap="sq">
              <a:solidFill>
                <a:srgbClr val="000000"/>
              </a:solidFill>
              <a:prstDash val="solid"/>
              <a:miter/>
            </a:ln>
          </p:spPr>
        </p:sp>
        <p:sp>
          <p:nvSpPr>
            <p:cNvPr name="TextBox 10" id="10"/>
            <p:cNvSpPr txBox="true"/>
            <p:nvPr/>
          </p:nvSpPr>
          <p:spPr>
            <a:xfrm>
              <a:off x="0" y="-38100"/>
              <a:ext cx="940683" cy="24955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952500"/>
            <a:ext cx="12243276" cy="6762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Bungee"/>
                <a:ea typeface="Bungee"/>
                <a:cs typeface="Bungee"/>
                <a:sym typeface="Bungee"/>
              </a:rPr>
              <a:t>Cosine similarity-based data trimming</a:t>
            </a:r>
          </a:p>
        </p:txBody>
      </p:sp>
      <p:sp>
        <p:nvSpPr>
          <p:cNvPr name="TextBox 12" id="12"/>
          <p:cNvSpPr txBox="true"/>
          <p:nvPr/>
        </p:nvSpPr>
        <p:spPr>
          <a:xfrm rot="0">
            <a:off x="10027448" y="3456428"/>
            <a:ext cx="9525" cy="1895475"/>
          </a:xfrm>
          <a:prstGeom prst="rect">
            <a:avLst/>
          </a:prstGeom>
        </p:spPr>
        <p:txBody>
          <a:bodyPr anchor="t" rtlCol="false" tIns="0" lIns="0" bIns="0" rIns="0">
            <a:spAutoFit/>
          </a:bodyPr>
          <a:lstStyle/>
          <a:p>
            <a:pPr algn="ctr">
              <a:lnSpc>
                <a:spcPts val="13200"/>
              </a:lnSpc>
              <a:spcBef>
                <a:spcPct val="0"/>
              </a:spcBef>
            </a:pPr>
          </a:p>
        </p:txBody>
      </p:sp>
      <p:sp>
        <p:nvSpPr>
          <p:cNvPr name="TextBox 13" id="13"/>
          <p:cNvSpPr txBox="true"/>
          <p:nvPr/>
        </p:nvSpPr>
        <p:spPr>
          <a:xfrm rot="0">
            <a:off x="2094821" y="2076361"/>
            <a:ext cx="13240456" cy="2066925"/>
          </a:xfrm>
          <a:prstGeom prst="rect">
            <a:avLst/>
          </a:prstGeom>
        </p:spPr>
        <p:txBody>
          <a:bodyPr anchor="t" rtlCol="false" tIns="0" lIns="0" bIns="0" rIns="0">
            <a:spAutoFit/>
          </a:bodyPr>
          <a:lstStyle/>
          <a:p>
            <a:pPr algn="l">
              <a:lnSpc>
                <a:spcPts val="4199"/>
              </a:lnSpc>
            </a:pPr>
            <a:r>
              <a:rPr lang="en-US" sz="2999">
                <a:solidFill>
                  <a:srgbClr val="000000"/>
                </a:solidFill>
                <a:latin typeface="Montserrat"/>
                <a:ea typeface="Montserrat"/>
                <a:cs typeface="Montserrat"/>
                <a:sym typeface="Montserrat"/>
              </a:rPr>
              <a:t>Đồng thời loại bớt mẫu có abstract với lượng token &gt; </a:t>
            </a:r>
            <a:r>
              <a:rPr lang="en-US" sz="2999" b="true">
                <a:solidFill>
                  <a:srgbClr val="000000"/>
                </a:solidFill>
                <a:latin typeface="Montserrat Bold"/>
                <a:ea typeface="Montserrat Bold"/>
                <a:cs typeface="Montserrat Bold"/>
                <a:sym typeface="Montserrat Bold"/>
              </a:rPr>
              <a:t>450</a:t>
            </a:r>
            <a:r>
              <a:rPr lang="en-US" sz="2999">
                <a:solidFill>
                  <a:srgbClr val="000000"/>
                </a:solidFill>
                <a:latin typeface="Montserrat"/>
                <a:ea typeface="Montserrat"/>
                <a:cs typeface="Montserrat"/>
                <a:sym typeface="Montserrat"/>
              </a:rPr>
              <a:t> thay vì </a:t>
            </a:r>
            <a:r>
              <a:rPr lang="en-US" sz="2999" b="true">
                <a:solidFill>
                  <a:srgbClr val="000000"/>
                </a:solidFill>
                <a:latin typeface="Montserrat Bold"/>
                <a:ea typeface="Montserrat Bold"/>
                <a:cs typeface="Montserrat Bold"/>
                <a:sym typeface="Montserrat Bold"/>
              </a:rPr>
              <a:t>512</a:t>
            </a:r>
            <a:r>
              <a:rPr lang="en-US" sz="2999">
                <a:solidFill>
                  <a:srgbClr val="000000"/>
                </a:solidFill>
                <a:latin typeface="Montserrat"/>
                <a:ea typeface="Montserrat"/>
                <a:cs typeface="Montserrat"/>
                <a:sym typeface="Montserrat"/>
              </a:rPr>
              <a:t> như lúc trước để chừa lượng input token dư còn lại cho:</a:t>
            </a:r>
          </a:p>
          <a:p>
            <a:pPr algn="l" marL="647698" indent="-323849" lvl="1">
              <a:lnSpc>
                <a:spcPts val="4199"/>
              </a:lnSpc>
              <a:buFont typeface="Arial"/>
              <a:buChar char="•"/>
            </a:pPr>
            <a:r>
              <a:rPr lang="en-US" sz="2999">
                <a:solidFill>
                  <a:srgbClr val="000000"/>
                </a:solidFill>
                <a:latin typeface="Montserrat"/>
                <a:ea typeface="Montserrat"/>
                <a:cs typeface="Montserrat"/>
                <a:sym typeface="Montserrat"/>
              </a:rPr>
              <a:t>Các câu lệnh prompt cho instruction fine-tune.</a:t>
            </a:r>
          </a:p>
          <a:p>
            <a:pPr algn="l" marL="647698" indent="-323849" lvl="1">
              <a:lnSpc>
                <a:spcPts val="4199"/>
              </a:lnSpc>
              <a:buFont typeface="Arial"/>
              <a:buChar char="•"/>
            </a:pPr>
            <a:r>
              <a:rPr lang="en-US" sz="2999">
                <a:solidFill>
                  <a:srgbClr val="000000"/>
                </a:solidFill>
                <a:latin typeface="Montserrat"/>
                <a:ea typeface="Montserrat"/>
                <a:cs typeface="Montserrat"/>
                <a:sym typeface="Montserrat"/>
              </a:rPr>
              <a:t>Danh sách các keyword được thêm vào input.</a:t>
            </a:r>
          </a:p>
        </p:txBody>
      </p:sp>
      <p:sp>
        <p:nvSpPr>
          <p:cNvPr name="TextBox 14" id="14"/>
          <p:cNvSpPr txBox="true"/>
          <p:nvPr/>
        </p:nvSpPr>
        <p:spPr>
          <a:xfrm rot="0">
            <a:off x="8417406" y="6097226"/>
            <a:ext cx="3220085" cy="4718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512 token abstract</a:t>
            </a:r>
          </a:p>
        </p:txBody>
      </p:sp>
      <p:sp>
        <p:nvSpPr>
          <p:cNvPr name="TextBox 15" id="15"/>
          <p:cNvSpPr txBox="true"/>
          <p:nvPr/>
        </p:nvSpPr>
        <p:spPr>
          <a:xfrm rot="0">
            <a:off x="1279601" y="4861048"/>
            <a:ext cx="1406684" cy="580390"/>
          </a:xfrm>
          <a:prstGeom prst="rect">
            <a:avLst/>
          </a:prstGeom>
        </p:spPr>
        <p:txBody>
          <a:bodyPr anchor="t" rtlCol="false" tIns="0" lIns="0" bIns="0" rIns="0">
            <a:spAutoFit/>
          </a:bodyPr>
          <a:lstStyle/>
          <a:p>
            <a:pPr algn="l">
              <a:lnSpc>
                <a:spcPts val="4759"/>
              </a:lnSpc>
            </a:pPr>
            <a:r>
              <a:rPr lang="en-US" sz="3399" b="true">
                <a:solidFill>
                  <a:srgbClr val="000000"/>
                </a:solidFill>
                <a:latin typeface="Montserrat Bold"/>
                <a:ea typeface="Montserrat Bold"/>
                <a:cs typeface="Montserrat Bold"/>
                <a:sym typeface="Montserrat Bold"/>
              </a:rPr>
              <a:t>Trước:</a:t>
            </a:r>
          </a:p>
        </p:txBody>
      </p:sp>
      <p:sp>
        <p:nvSpPr>
          <p:cNvPr name="TextBox 16" id="16"/>
          <p:cNvSpPr txBox="true"/>
          <p:nvPr/>
        </p:nvSpPr>
        <p:spPr>
          <a:xfrm rot="0">
            <a:off x="1279601" y="7398627"/>
            <a:ext cx="2143760" cy="580390"/>
          </a:xfrm>
          <a:prstGeom prst="rect">
            <a:avLst/>
          </a:prstGeom>
        </p:spPr>
        <p:txBody>
          <a:bodyPr anchor="t" rtlCol="false" tIns="0" lIns="0" bIns="0" rIns="0">
            <a:spAutoFit/>
          </a:bodyPr>
          <a:lstStyle/>
          <a:p>
            <a:pPr algn="l">
              <a:lnSpc>
                <a:spcPts val="4759"/>
              </a:lnSpc>
            </a:pPr>
            <a:r>
              <a:rPr lang="en-US" sz="3399" b="true">
                <a:solidFill>
                  <a:srgbClr val="000000"/>
                </a:solidFill>
                <a:latin typeface="Montserrat Bold"/>
                <a:ea typeface="Montserrat Bold"/>
                <a:cs typeface="Montserrat Bold"/>
                <a:sym typeface="Montserrat Bold"/>
              </a:rPr>
              <a:t>Sau xử lý:</a:t>
            </a:r>
          </a:p>
        </p:txBody>
      </p:sp>
      <p:sp>
        <p:nvSpPr>
          <p:cNvPr name="TextBox 17" id="17"/>
          <p:cNvSpPr txBox="true"/>
          <p:nvPr/>
        </p:nvSpPr>
        <p:spPr>
          <a:xfrm rot="0">
            <a:off x="6514676" y="8700482"/>
            <a:ext cx="3360102" cy="4718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450 token abstract</a:t>
            </a:r>
          </a:p>
        </p:txBody>
      </p:sp>
      <p:sp>
        <p:nvSpPr>
          <p:cNvPr name="TextBox 18" id="18"/>
          <p:cNvSpPr txBox="true"/>
          <p:nvPr/>
        </p:nvSpPr>
        <p:spPr>
          <a:xfrm rot="0">
            <a:off x="11885454" y="8698396"/>
            <a:ext cx="5115401" cy="4718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62 token prompt + keywords</a:t>
            </a:r>
          </a:p>
        </p:txBody>
      </p:sp>
      <p:sp>
        <p:nvSpPr>
          <p:cNvPr name="AutoShape 19" id="19"/>
          <p:cNvSpPr/>
          <p:nvPr/>
        </p:nvSpPr>
        <p:spPr>
          <a:xfrm flipH="true">
            <a:off x="10027448" y="5508652"/>
            <a:ext cx="4762" cy="636200"/>
          </a:xfrm>
          <a:prstGeom prst="line">
            <a:avLst/>
          </a:prstGeom>
          <a:ln cap="flat" w="38100">
            <a:solidFill>
              <a:srgbClr val="000000"/>
            </a:solidFill>
            <a:prstDash val="solid"/>
            <a:headEnd type="none" len="sm" w="sm"/>
            <a:tailEnd type="none" len="sm" w="sm"/>
          </a:ln>
        </p:spPr>
      </p:sp>
      <p:sp>
        <p:nvSpPr>
          <p:cNvPr name="AutoShape 20" id="20"/>
          <p:cNvSpPr/>
          <p:nvPr/>
        </p:nvSpPr>
        <p:spPr>
          <a:xfrm>
            <a:off x="8194728" y="8076731"/>
            <a:ext cx="0" cy="671375"/>
          </a:xfrm>
          <a:prstGeom prst="line">
            <a:avLst/>
          </a:prstGeom>
          <a:ln cap="flat" w="38100">
            <a:solidFill>
              <a:srgbClr val="000000"/>
            </a:solidFill>
            <a:prstDash val="solid"/>
            <a:headEnd type="none" len="sm" w="sm"/>
            <a:tailEnd type="none" len="sm" w="sm"/>
          </a:ln>
        </p:spPr>
      </p:sp>
      <p:sp>
        <p:nvSpPr>
          <p:cNvPr name="AutoShape 21" id="21"/>
          <p:cNvSpPr/>
          <p:nvPr/>
        </p:nvSpPr>
        <p:spPr>
          <a:xfrm>
            <a:off x="14591427" y="8078817"/>
            <a:ext cx="0" cy="669290"/>
          </a:xfrm>
          <a:prstGeom prst="line">
            <a:avLst/>
          </a:prstGeom>
          <a:ln cap="flat" w="38100">
            <a:solidFill>
              <a:srgbClr val="000000"/>
            </a:solidFill>
            <a:prstDash val="solid"/>
            <a:headEnd type="none" len="sm" w="sm"/>
            <a:tailEnd type="none" len="sm" w="sm"/>
          </a:ln>
        </p:spPr>
      </p:sp>
      <p:sp>
        <p:nvSpPr>
          <p:cNvPr name="AutoShape 22" id="2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23" id="2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24" id="24"/>
          <p:cNvSpPr/>
          <p:nvPr/>
        </p:nvSpPr>
        <p:spPr>
          <a:xfrm>
            <a:off x="14386125" y="-334925"/>
            <a:ext cx="4297950" cy="2604750"/>
          </a:xfrm>
          <a:prstGeom prst="line">
            <a:avLst/>
          </a:prstGeom>
          <a:ln cap="rnd" w="19050">
            <a:solidFill>
              <a:srgbClr val="3F3533"/>
            </a:solidFill>
            <a:prstDash val="solid"/>
            <a:headEnd type="none" len="sm" w="sm"/>
            <a:tailEnd type="none" len="sm" w="sm"/>
          </a:ln>
        </p:spPr>
      </p:sp>
    </p:spTree>
  </p:cSld>
  <p:clrMapOvr>
    <a:masterClrMapping/>
  </p:clrMapOvr>
</p:sld>
</file>

<file path=ppt/slides/slide45.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12243276" cy="6762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Bungee"/>
                <a:ea typeface="Bungee"/>
                <a:cs typeface="Bungee"/>
                <a:sym typeface="Bungee"/>
              </a:rPr>
              <a:t>Cosine similarity-based data trimming</a:t>
            </a:r>
          </a:p>
        </p:txBody>
      </p:sp>
      <p:sp>
        <p:nvSpPr>
          <p:cNvPr name="AutoShape 3" id="3"/>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5" id="5"/>
          <p:cNvSpPr/>
          <p:nvPr/>
        </p:nvSpPr>
        <p:spPr>
          <a:xfrm>
            <a:off x="14386125" y="-334925"/>
            <a:ext cx="4297950" cy="2604750"/>
          </a:xfrm>
          <a:prstGeom prst="line">
            <a:avLst/>
          </a:prstGeom>
          <a:ln cap="rnd" w="19050">
            <a:solidFill>
              <a:srgbClr val="3F3533"/>
            </a:solidFill>
            <a:prstDash val="solid"/>
            <a:headEnd type="none" len="sm" w="sm"/>
            <a:tailEnd type="none" len="sm" w="sm"/>
          </a:ln>
        </p:spPr>
      </p:sp>
      <p:graphicFrame>
        <p:nvGraphicFramePr>
          <p:cNvPr name="Table 6" id="6"/>
          <p:cNvGraphicFramePr>
            <a:graphicFrameLocks noGrp="true"/>
          </p:cNvGraphicFramePr>
          <p:nvPr/>
        </p:nvGraphicFramePr>
        <p:xfrm>
          <a:off x="1028700" y="2773271"/>
          <a:ext cx="15994489" cy="5793004"/>
        </p:xfrm>
        <a:graphic>
          <a:graphicData uri="http://schemas.openxmlformats.org/drawingml/2006/table">
            <a:tbl>
              <a:tblPr/>
              <a:tblGrid>
                <a:gridCol w="2073631"/>
                <a:gridCol w="1717939"/>
                <a:gridCol w="1777045"/>
                <a:gridCol w="1540652"/>
                <a:gridCol w="1777045"/>
                <a:gridCol w="1777045"/>
                <a:gridCol w="1777045"/>
                <a:gridCol w="1939586"/>
                <a:gridCol w="1614503"/>
              </a:tblGrid>
              <a:tr h="1487761">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Model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Cosine Similarity</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Train data Size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ROUGE 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ROUGE 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ROUGE 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ROUGE 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BERTScore 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Training time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2152622">
                <a:tc rowSpan="2">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ontserrat"/>
                          <a:ea typeface="Montserrat"/>
                          <a:cs typeface="Montserrat"/>
                          <a:sym typeface="Montserrat"/>
                        </a:rPr>
                        <a:t>&gt;= 0.3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ontserrat"/>
                          <a:ea typeface="Montserrat"/>
                          <a:cs typeface="Montserrat"/>
                          <a:sym typeface="Montserrat"/>
                        </a:rPr>
                        <a:t>45.6K</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0.5074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0.3035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0.4354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Montserrat"/>
                          <a:ea typeface="Montserrat"/>
                          <a:cs typeface="Montserrat"/>
                          <a:sym typeface="Montserrat"/>
                        </a:rPr>
                        <a:t>0.4352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ontserrat"/>
                          <a:ea typeface="Montserrat"/>
                          <a:cs typeface="Montserrat"/>
                          <a:sym typeface="Montserrat"/>
                        </a:rPr>
                        <a:t>0.9054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ontserrat"/>
                          <a:ea typeface="Montserrat"/>
                          <a:cs typeface="Montserrat"/>
                          <a:sym typeface="Montserrat"/>
                        </a:rPr>
                        <a:t>~9h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2152622">
                <a:tc vMerge="true">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&gt;= 0.35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37.9K</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0.5756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0.3583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0.4861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0.4861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0.9094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799"/>
                        </a:lnSpc>
                        <a:defRPr/>
                      </a:pPr>
                      <a:r>
                        <a:rPr lang="en-US" sz="1999" b="true">
                          <a:solidFill>
                            <a:srgbClr val="000000"/>
                          </a:solidFill>
                          <a:latin typeface="Montserrat Bold"/>
                          <a:ea typeface="Montserrat Bold"/>
                          <a:cs typeface="Montserrat Bold"/>
                          <a:sym typeface="Montserrat Bold"/>
                        </a:rPr>
                        <a:t>~8h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bl>
          </a:graphicData>
        </a:graphic>
      </p:graphicFrame>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7858117" y="2206257"/>
            <a:ext cx="9401183" cy="6580828"/>
          </a:xfrm>
          <a:custGeom>
            <a:avLst/>
            <a:gdLst/>
            <a:ahLst/>
            <a:cxnLst/>
            <a:rect r="r" b="b" t="t" l="l"/>
            <a:pathLst>
              <a:path h="6580828" w="9401183">
                <a:moveTo>
                  <a:pt x="0" y="0"/>
                </a:moveTo>
                <a:lnTo>
                  <a:pt x="9401183" y="0"/>
                </a:lnTo>
                <a:lnTo>
                  <a:pt x="9401183" y="6580828"/>
                </a:lnTo>
                <a:lnTo>
                  <a:pt x="0" y="6580828"/>
                </a:lnTo>
                <a:lnTo>
                  <a:pt x="0" y="0"/>
                </a:lnTo>
                <a:close/>
              </a:path>
            </a:pathLst>
          </a:custGeom>
          <a:blipFill>
            <a:blip r:embed="rId2"/>
            <a:stretch>
              <a:fillRect l="0" t="0" r="0" b="0"/>
            </a:stretch>
          </a:blipFill>
        </p:spPr>
      </p:sp>
      <p:sp>
        <p:nvSpPr>
          <p:cNvPr name="TextBox 6" id="6"/>
          <p:cNvSpPr txBox="true"/>
          <p:nvPr/>
        </p:nvSpPr>
        <p:spPr>
          <a:xfrm rot="0">
            <a:off x="1028700" y="952500"/>
            <a:ext cx="12243276" cy="6762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Bungee"/>
                <a:ea typeface="Bungee"/>
                <a:cs typeface="Bungee"/>
                <a:sym typeface="Bungee"/>
              </a:rPr>
              <a:t>Cosine similarity-based data trimming</a:t>
            </a:r>
          </a:p>
        </p:txBody>
      </p:sp>
      <p:sp>
        <p:nvSpPr>
          <p:cNvPr name="TextBox 7" id="7"/>
          <p:cNvSpPr txBox="true"/>
          <p:nvPr/>
        </p:nvSpPr>
        <p:spPr>
          <a:xfrm rot="0">
            <a:off x="1028700" y="2548366"/>
            <a:ext cx="6348050" cy="2948603"/>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Train model trên các tập dữ liệu với cosine simiilarity khác nhau cho thấy:</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Model cho điểm số tốt nhất ở khoảng cosine từ </a:t>
            </a:r>
            <a:r>
              <a:rPr lang="en-US" b="true" sz="2799">
                <a:solidFill>
                  <a:srgbClr val="000000"/>
                </a:solidFill>
                <a:latin typeface="Montserrat Bold"/>
                <a:ea typeface="Montserrat Bold"/>
                <a:cs typeface="Montserrat Bold"/>
                <a:sym typeface="Montserrat Bold"/>
              </a:rPr>
              <a:t>0.7</a:t>
            </a:r>
            <a:r>
              <a:rPr lang="en-US" sz="2799">
                <a:solidFill>
                  <a:srgbClr val="000000"/>
                </a:solidFill>
                <a:latin typeface="Montserrat"/>
                <a:ea typeface="Montserrat"/>
                <a:cs typeface="Montserrat"/>
                <a:sym typeface="Montserrat"/>
              </a:rPr>
              <a:t> </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Sau đó giảm mạnh từ 0.8 trở đi.</a:t>
            </a:r>
          </a:p>
        </p:txBody>
      </p:sp>
      <p:sp>
        <p:nvSpPr>
          <p:cNvPr name="TextBox 8" id="8"/>
          <p:cNvSpPr txBox="true"/>
          <p:nvPr/>
        </p:nvSpPr>
        <p:spPr>
          <a:xfrm rot="0">
            <a:off x="1028700" y="6690047"/>
            <a:ext cx="6348050" cy="14624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Dự đoán nguyên nhân:</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Ở mức 0.8 cosine similarity, kích thước data train</a:t>
            </a:r>
            <a:r>
              <a:rPr lang="en-US" b="true" sz="2799">
                <a:solidFill>
                  <a:srgbClr val="000000"/>
                </a:solidFill>
                <a:latin typeface="Montserrat Bold"/>
                <a:ea typeface="Montserrat Bold"/>
                <a:cs typeface="Montserrat Bold"/>
                <a:sym typeface="Montserrat Bold"/>
              </a:rPr>
              <a:t> &lt; 1000</a:t>
            </a:r>
            <a:r>
              <a:rPr lang="en-US" sz="2799">
                <a:solidFill>
                  <a:srgbClr val="000000"/>
                </a:solidFill>
                <a:latin typeface="Montserrat"/>
                <a:ea typeface="Montserrat"/>
                <a:cs typeface="Montserrat"/>
                <a:sym typeface="Montserrat"/>
              </a:rPr>
              <a:t> mẫu.</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250" y="1345439"/>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361790" y="1445589"/>
          <a:ext cx="17492450" cy="8395780"/>
        </p:xfrm>
        <a:graphic>
          <a:graphicData uri="http://schemas.openxmlformats.org/drawingml/2006/table">
            <a:tbl>
              <a:tblPr/>
              <a:tblGrid>
                <a:gridCol w="1769983"/>
                <a:gridCol w="2210600"/>
                <a:gridCol w="2284213"/>
                <a:gridCol w="2289457"/>
                <a:gridCol w="3130658"/>
                <a:gridCol w="2313456"/>
                <a:gridCol w="1743714"/>
                <a:gridCol w="1750369"/>
              </a:tblGrid>
              <a:tr h="859200">
                <a:tc rowSpan="2">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cosine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200">
                <a:tc vMerge="true">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cosine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284">
                <a:tc>
                  <a:txBody>
                    <a:bodyPr anchor="t" rtlCol="false"/>
                    <a:lstStyle/>
                    <a:p>
                      <a:pPr algn="ctr">
                        <a:lnSpc>
                          <a:spcPts val="3220"/>
                        </a:lnSpc>
                        <a:defRPr/>
                      </a:pPr>
                      <a:r>
                        <a:rPr lang="en-US" sz="2300">
                          <a:solidFill>
                            <a:srgbClr val="000000"/>
                          </a:solidFill>
                          <a:latin typeface="Montserrat"/>
                          <a:ea typeface="Montserrat"/>
                          <a:cs typeface="Montserrat"/>
                          <a:sym typeface="Montserrat"/>
                        </a:rPr>
                        <a:t>0.35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0.5249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0.3204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0.4509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0.4513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0.9109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0.9022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0.9064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284">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0.5416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0.3359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0.466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0.4659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0.9134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0.9046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0.9088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284">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0.5667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0.3669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0.4933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0.4934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0.9166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0.9084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0.9123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5284">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0.579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0.3827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0.5035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0.5038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0.9188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0.9145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656244">
                <a:tc>
                  <a:txBody>
                    <a:bodyPr anchor="t" rtlCol="false"/>
                    <a:lstStyle/>
                    <a:p>
                      <a:pPr algn="ctr">
                        <a:lnSpc>
                          <a:spcPts val="3220"/>
                        </a:lnSpc>
                        <a:defRPr/>
                      </a:pPr>
                      <a:r>
                        <a:rPr lang="en-US" sz="2300">
                          <a:solidFill>
                            <a:srgbClr val="000000"/>
                          </a:solidFill>
                          <a:latin typeface="Montserrat"/>
                          <a:ea typeface="Montserrat"/>
                          <a:cs typeface="Montserrat"/>
                          <a:sym typeface="Montserrat"/>
                        </a:rPr>
                        <a:t>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0.6079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0.4123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0.5351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0.5357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0.9236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0.9148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302568" y="205768"/>
            <a:ext cx="17551673" cy="1009625"/>
          </a:xfrm>
          <a:prstGeom prst="rect">
            <a:avLst/>
          </a:prstGeom>
        </p:spPr>
        <p:txBody>
          <a:bodyPr anchor="t" rtlCol="false" tIns="0" lIns="0" bIns="0" rIns="0">
            <a:spAutoFit/>
          </a:bodyPr>
          <a:lstStyle/>
          <a:p>
            <a:pPr algn="l">
              <a:lnSpc>
                <a:spcPts val="7080"/>
              </a:lnSpc>
            </a:pPr>
            <a:r>
              <a:rPr lang="en-US" sz="5900">
                <a:solidFill>
                  <a:srgbClr val="000000"/>
                </a:solidFill>
                <a:latin typeface="Bungee"/>
                <a:ea typeface="Bungee"/>
                <a:cs typeface="Bungee"/>
                <a:sym typeface="Bungee"/>
              </a:rPr>
              <a:t>kết quả so sánh trên mô hình Bart-base</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250" y="1345439"/>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461664" y="1290229"/>
          <a:ext cx="17681102" cy="8518833"/>
        </p:xfrm>
        <a:graphic>
          <a:graphicData uri="http://schemas.openxmlformats.org/drawingml/2006/table">
            <a:tbl>
              <a:tblPr/>
              <a:tblGrid>
                <a:gridCol w="1789071"/>
                <a:gridCol w="2234441"/>
                <a:gridCol w="2308847"/>
                <a:gridCol w="2314148"/>
                <a:gridCol w="3164422"/>
                <a:gridCol w="2338406"/>
                <a:gridCol w="1762520"/>
                <a:gridCol w="1769247"/>
              </a:tblGrid>
              <a:tr h="1086036">
                <a:tc rowSpan="2">
                  <a:txBody>
                    <a:bodyPr anchor="t" rtlCol="false"/>
                    <a:lstStyle/>
                    <a:p>
                      <a:pPr algn="ctr">
                        <a:lnSpc>
                          <a:spcPts val="3220"/>
                        </a:lnSpc>
                        <a:defRPr/>
                      </a:pPr>
                      <a:r>
                        <a:rPr lang="en-US" sz="2300">
                          <a:solidFill>
                            <a:srgbClr val="000000"/>
                          </a:solidFill>
                          <a:latin typeface="Montserrat"/>
                          <a:ea typeface="Montserrat"/>
                          <a:cs typeface="Montserrat"/>
                          <a:sym typeface="Montserrat"/>
                        </a:rPr>
                        <a:t>cosine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3220"/>
                        </a:lnSpc>
                        <a:defRPr/>
                      </a:pPr>
                      <a:r>
                        <a:rPr lang="en-US" sz="2300">
                          <a:solidFill>
                            <a:srgbClr val="000000"/>
                          </a:solidFill>
                          <a:latin typeface="Montserrat"/>
                          <a:ea typeface="Montserrat"/>
                          <a:cs typeface="Montserrat"/>
                          <a:sym typeface="Montserrat"/>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a:solidFill>
                            <a:srgbClr val="000000"/>
                          </a:solidFill>
                          <a:latin typeface="Montserrat"/>
                          <a:ea typeface="Montserrat"/>
                          <a:cs typeface="Montserrat"/>
                          <a:sym typeface="Montserrat"/>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a:solidFill>
                            <a:srgbClr val="000000"/>
                          </a:solidFill>
                          <a:latin typeface="Montserrat"/>
                          <a:ea typeface="Montserrat"/>
                          <a:cs typeface="Montserrat"/>
                          <a:sym typeface="Montserrat"/>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a:solidFill>
                            <a:srgbClr val="000000"/>
                          </a:solidFill>
                          <a:latin typeface="Montserrat"/>
                          <a:ea typeface="Montserrat"/>
                          <a:cs typeface="Montserrat"/>
                          <a:sym typeface="Montserrat"/>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ctr">
                        <a:lnSpc>
                          <a:spcPts val="3220"/>
                        </a:lnSpc>
                        <a:defRPr/>
                      </a:pPr>
                      <a:r>
                        <a:rPr lang="en-US" sz="2300">
                          <a:solidFill>
                            <a:srgbClr val="000000"/>
                          </a:solidFill>
                          <a:latin typeface="Montserrat"/>
                          <a:ea typeface="Montserrat"/>
                          <a:cs typeface="Montserrat"/>
                          <a:sym typeface="Montserrat"/>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a:solidFill>
                            <a:srgbClr val="000000"/>
                          </a:solidFill>
                          <a:latin typeface="Montserrat"/>
                          <a:ea typeface="Montserrat"/>
                          <a:cs typeface="Montserrat"/>
                          <a:sym typeface="Montserrat"/>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220"/>
                        </a:lnSpc>
                        <a:defRPr/>
                      </a:pPr>
                      <a:r>
                        <a:rPr lang="en-US" sz="2300">
                          <a:solidFill>
                            <a:srgbClr val="000000"/>
                          </a:solidFill>
                          <a:latin typeface="Montserrat"/>
                          <a:ea typeface="Montserrat"/>
                          <a:cs typeface="Montserrat"/>
                          <a:sym typeface="Montserrat"/>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86036">
                <a:tc vMerge="true">
                  <a:txBody>
                    <a:bodyPr anchor="t" rtlCol="false"/>
                    <a:lstStyle/>
                    <a:p>
                      <a:pPr algn="ctr">
                        <a:lnSpc>
                          <a:spcPts val="3220"/>
                        </a:lnSpc>
                        <a:defRPr/>
                      </a:pPr>
                      <a:r>
                        <a:rPr lang="en-US" sz="2300">
                          <a:solidFill>
                            <a:srgbClr val="000000"/>
                          </a:solidFill>
                          <a:latin typeface="Montserrat"/>
                          <a:ea typeface="Montserrat"/>
                          <a:cs typeface="Montserrat"/>
                          <a:sym typeface="Montserrat"/>
                        </a:rPr>
                        <a:t>cosine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86690">
                <a:tc>
                  <a:txBody>
                    <a:bodyPr anchor="t" rtlCol="false"/>
                    <a:lstStyle/>
                    <a:p>
                      <a:pPr algn="ctr">
                        <a:lnSpc>
                          <a:spcPts val="3220"/>
                        </a:lnSpc>
                        <a:defRPr/>
                      </a:pPr>
                      <a:r>
                        <a:rPr lang="en-US" sz="2300">
                          <a:solidFill>
                            <a:srgbClr val="000000"/>
                          </a:solidFill>
                          <a:latin typeface="Montserrat"/>
                          <a:ea typeface="Montserrat"/>
                          <a:cs typeface="Montserrat"/>
                          <a:sym typeface="Montserrat"/>
                        </a:rPr>
                        <a:t>0.65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0.6068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0.4179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0.5359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0.536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0.9242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0.9151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0.9195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86690">
                <a:tc>
                  <a:txBody>
                    <a:bodyPr anchor="t" rtlCol="false"/>
                    <a:lstStyle/>
                    <a:p>
                      <a:pPr algn="ctr">
                        <a:lnSpc>
                          <a:spcPts val="3220"/>
                        </a:lnSpc>
                        <a:defRPr/>
                      </a:pPr>
                      <a:r>
                        <a:rPr lang="en-US" sz="2300" b="true">
                          <a:solidFill>
                            <a:srgbClr val="FF3131"/>
                          </a:solidFill>
                          <a:latin typeface="Montserrat Bold"/>
                          <a:ea typeface="Montserrat Bold"/>
                          <a:cs typeface="Montserrat Bold"/>
                          <a:sym typeface="Montserrat Bold"/>
                        </a:rPr>
                        <a:t>0.7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FF3131"/>
                          </a:solidFill>
                          <a:latin typeface="Montserrat Bold"/>
                          <a:ea typeface="Montserrat Bold"/>
                          <a:cs typeface="Montserrat Bold"/>
                          <a:sym typeface="Montserrat Bold"/>
                        </a:rPr>
                        <a:t>0.6201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FF3131"/>
                          </a:solidFill>
                          <a:latin typeface="Montserrat Bold"/>
                          <a:ea typeface="Montserrat Bold"/>
                          <a:cs typeface="Montserrat Bold"/>
                          <a:sym typeface="Montserrat Bold"/>
                        </a:rPr>
                        <a:t>0.4311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FF3131"/>
                          </a:solidFill>
                          <a:latin typeface="Montserrat Bold"/>
                          <a:ea typeface="Montserrat Bold"/>
                          <a:cs typeface="Montserrat Bold"/>
                          <a:sym typeface="Montserrat Bold"/>
                        </a:rPr>
                        <a:t>0.5413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FF3131"/>
                          </a:solidFill>
                          <a:latin typeface="Montserrat Bold"/>
                          <a:ea typeface="Montserrat Bold"/>
                          <a:cs typeface="Montserrat Bold"/>
                          <a:sym typeface="Montserrat Bold"/>
                        </a:rPr>
                        <a:t>0.5414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FF3131"/>
                          </a:solidFill>
                          <a:latin typeface="Montserrat Bold"/>
                          <a:ea typeface="Montserrat Bold"/>
                          <a:cs typeface="Montserrat Bold"/>
                          <a:sym typeface="Montserrat Bold"/>
                        </a:rPr>
                        <a:t>0.9234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FF3131"/>
                          </a:solidFill>
                          <a:latin typeface="Montserrat Bold"/>
                          <a:ea typeface="Montserrat Bold"/>
                          <a:cs typeface="Montserrat Bold"/>
                          <a:sym typeface="Montserrat Bold"/>
                        </a:rPr>
                        <a:t>0.9145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b="true">
                          <a:solidFill>
                            <a:srgbClr val="FF3131"/>
                          </a:solidFill>
                          <a:latin typeface="Montserrat Bold"/>
                          <a:ea typeface="Montserrat Bold"/>
                          <a:cs typeface="Montserrat Bold"/>
                          <a:sym typeface="Montserrat Bold"/>
                        </a:rPr>
                        <a:t>0.9188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86690">
                <a:tc>
                  <a:txBody>
                    <a:bodyPr anchor="t" rtlCol="false"/>
                    <a:lstStyle/>
                    <a:p>
                      <a:pPr algn="ctr">
                        <a:lnSpc>
                          <a:spcPts val="3220"/>
                        </a:lnSpc>
                        <a:defRPr/>
                      </a:pPr>
                      <a:r>
                        <a:rPr lang="en-US" sz="2300">
                          <a:solidFill>
                            <a:srgbClr val="000000"/>
                          </a:solidFill>
                          <a:latin typeface="Montserrat"/>
                          <a:ea typeface="Montserrat"/>
                          <a:cs typeface="Montserrat"/>
                          <a:sym typeface="Montserrat"/>
                        </a:rPr>
                        <a:t>0.75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0.6071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0.4124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0.5442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0.546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0.9241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0.9142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86690">
                <a:tc>
                  <a:txBody>
                    <a:bodyPr anchor="t" rtlCol="false"/>
                    <a:lstStyle/>
                    <a:p>
                      <a:pPr algn="ctr">
                        <a:lnSpc>
                          <a:spcPts val="3220"/>
                        </a:lnSpc>
                        <a:defRPr/>
                      </a:pPr>
                      <a:r>
                        <a:rPr lang="en-US" sz="2300">
                          <a:solidFill>
                            <a:srgbClr val="000000"/>
                          </a:solidFill>
                          <a:latin typeface="Montserrat"/>
                          <a:ea typeface="Montserrat"/>
                          <a:cs typeface="Montserrat"/>
                          <a:sym typeface="Montserrat"/>
                        </a:rPr>
                        <a:t>0.8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0.5338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0.3508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0.4715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0.4743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0.9112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0.8981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Montserrat"/>
                          <a:ea typeface="Montserrat"/>
                          <a:cs typeface="Montserrat"/>
                          <a:sym typeface="Montserrat"/>
                        </a:rPr>
                        <a:t>0.9045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302568" y="205768"/>
            <a:ext cx="17551673" cy="1009625"/>
          </a:xfrm>
          <a:prstGeom prst="rect">
            <a:avLst/>
          </a:prstGeom>
        </p:spPr>
        <p:txBody>
          <a:bodyPr anchor="t" rtlCol="false" tIns="0" lIns="0" bIns="0" rIns="0">
            <a:spAutoFit/>
          </a:bodyPr>
          <a:lstStyle/>
          <a:p>
            <a:pPr algn="l">
              <a:lnSpc>
                <a:spcPts val="7080"/>
              </a:lnSpc>
            </a:pPr>
            <a:r>
              <a:rPr lang="en-US" sz="5900">
                <a:solidFill>
                  <a:srgbClr val="000000"/>
                </a:solidFill>
                <a:latin typeface="Bungee"/>
                <a:ea typeface="Bungee"/>
                <a:cs typeface="Bungee"/>
                <a:sym typeface="Bungee"/>
              </a:rPr>
              <a:t>kết quả so sánh trên mô hình Bart-base</a:t>
            </a:r>
          </a:p>
        </p:txBody>
      </p:sp>
    </p:spTree>
  </p:cSld>
  <p:clrMapOvr>
    <a:masterClrMapping/>
  </p:clrMapOvr>
</p:sld>
</file>

<file path=ppt/slides/slide49.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771330" y="1345900"/>
            <a:ext cx="16487970" cy="923925"/>
          </a:xfrm>
          <a:prstGeom prst="rect">
            <a:avLst/>
          </a:prstGeom>
        </p:spPr>
        <p:txBody>
          <a:bodyPr anchor="t" rtlCol="false" tIns="0" lIns="0" bIns="0" rIns="0">
            <a:spAutoFit/>
          </a:bodyPr>
          <a:lstStyle/>
          <a:p>
            <a:pPr algn="l">
              <a:lnSpc>
                <a:spcPts val="6480"/>
              </a:lnSpc>
            </a:pPr>
            <a:r>
              <a:rPr lang="en-US" sz="5400">
                <a:solidFill>
                  <a:srgbClr val="000000"/>
                </a:solidFill>
                <a:latin typeface="Bungee"/>
                <a:ea typeface="Bungee"/>
                <a:cs typeface="Bungee"/>
                <a:sym typeface="Bungee"/>
              </a:rPr>
              <a:t>keyword-aware instruction fine-tune</a:t>
            </a:r>
          </a:p>
        </p:txBody>
      </p:sp>
      <p:sp>
        <p:nvSpPr>
          <p:cNvPr name="TextBox 6" id="6"/>
          <p:cNvSpPr txBox="true"/>
          <p:nvPr/>
        </p:nvSpPr>
        <p:spPr>
          <a:xfrm rot="0">
            <a:off x="1028700" y="2718776"/>
            <a:ext cx="16230600" cy="6276603"/>
          </a:xfrm>
          <a:prstGeom prst="rect">
            <a:avLst/>
          </a:prstGeom>
        </p:spPr>
        <p:txBody>
          <a:bodyPr anchor="t" rtlCol="false" tIns="0" lIns="0" bIns="0" rIns="0">
            <a:spAutoFit/>
          </a:bodyPr>
          <a:lstStyle/>
          <a:p>
            <a:pPr algn="just">
              <a:lnSpc>
                <a:spcPts val="3359"/>
              </a:lnSpc>
            </a:pPr>
          </a:p>
          <a:p>
            <a:pPr algn="just" marL="604519" indent="-302260" lvl="1">
              <a:lnSpc>
                <a:spcPts val="3359"/>
              </a:lnSpc>
              <a:buFont typeface="Arial"/>
              <a:buChar char="•"/>
            </a:pPr>
            <a:r>
              <a:rPr lang="en-US" b="true" sz="2799">
                <a:solidFill>
                  <a:srgbClr val="3F3533"/>
                </a:solidFill>
                <a:latin typeface="Montserrat Bold"/>
                <a:ea typeface="Montserrat Bold"/>
                <a:cs typeface="Montserrat Bold"/>
                <a:sym typeface="Montserrat Bold"/>
              </a:rPr>
              <a:t>Prompt Engineering:</a:t>
            </a:r>
            <a:r>
              <a:rPr lang="en-US" sz="2799">
                <a:solidFill>
                  <a:srgbClr val="3F3533"/>
                </a:solidFill>
                <a:latin typeface="Montserrat"/>
                <a:ea typeface="Montserrat"/>
                <a:cs typeface="Montserrat"/>
                <a:sym typeface="Montserrat"/>
              </a:rPr>
              <a:t> Thêm một prompt cụ thể vào đầu vào của mô hình nhằm hướng dẫn model thực hiện một tác vụ cụ thể: sinh ra một tiêu đề ngắn gọn và tổng quát dựa trên abstract và từ khóa.</a:t>
            </a:r>
          </a:p>
          <a:p>
            <a:pPr algn="just">
              <a:lnSpc>
                <a:spcPts val="3359"/>
              </a:lnSpc>
            </a:pPr>
          </a:p>
          <a:p>
            <a:pPr algn="just" marL="604519" indent="-302260" lvl="1">
              <a:lnSpc>
                <a:spcPts val="3359"/>
              </a:lnSpc>
              <a:buFont typeface="Arial"/>
              <a:buChar char="•"/>
            </a:pPr>
            <a:r>
              <a:rPr lang="en-US" b="true" sz="2799">
                <a:solidFill>
                  <a:srgbClr val="3F3533"/>
                </a:solidFill>
                <a:latin typeface="Montserrat Bold"/>
                <a:ea typeface="Montserrat Bold"/>
                <a:cs typeface="Montserrat Bold"/>
                <a:sym typeface="Montserrat Bold"/>
              </a:rPr>
              <a:t>Keyword Extraction:</a:t>
            </a:r>
            <a:r>
              <a:rPr lang="en-US" sz="2799">
                <a:solidFill>
                  <a:srgbClr val="3F3533"/>
                </a:solidFill>
                <a:latin typeface="Montserrat"/>
                <a:ea typeface="Montserrat"/>
                <a:cs typeface="Montserrat"/>
                <a:sym typeface="Montserrat"/>
              </a:rPr>
              <a:t>  Sử dụng KeyBERT để trích xuất từ khóa từ title. Train model để học cách trích xuất từ khóa từ abstract tương tự như từ khóa đã trích xuất từ title. Từ khóa được thêm vào đầu vào của mô hình, giúp cung cấp thêm thông tin.</a:t>
            </a:r>
          </a:p>
          <a:p>
            <a:pPr algn="just">
              <a:lnSpc>
                <a:spcPts val="3359"/>
              </a:lnSpc>
            </a:pPr>
          </a:p>
          <a:p>
            <a:pPr algn="just" marL="604519" indent="-302260" lvl="1">
              <a:lnSpc>
                <a:spcPts val="3359"/>
              </a:lnSpc>
              <a:buFont typeface="Arial"/>
              <a:buChar char="•"/>
            </a:pPr>
            <a:r>
              <a:rPr lang="en-US" b="true" sz="2799">
                <a:solidFill>
                  <a:srgbClr val="3F3533"/>
                </a:solidFill>
                <a:latin typeface="Montserrat Bold"/>
                <a:ea typeface="Montserrat Bold"/>
                <a:cs typeface="Montserrat Bold"/>
                <a:sym typeface="Montserrat Bold"/>
              </a:rPr>
              <a:t>Custom Loss Function:</a:t>
            </a:r>
            <a:r>
              <a:rPr lang="en-US" sz="2799">
                <a:solidFill>
                  <a:srgbClr val="3F3533"/>
                </a:solidFill>
                <a:latin typeface="Montserrat"/>
                <a:ea typeface="Montserrat"/>
                <a:cs typeface="Montserrat"/>
                <a:sym typeface="Montserrat"/>
              </a:rPr>
              <a:t> Hàm mất mát gốc được thêm một thành phần phạt (penalty) dựa trên từ khóa, phạt các tiêu đề sinh ra nếu chúng không chứa từ khóa.</a:t>
            </a:r>
          </a:p>
          <a:p>
            <a:pPr algn="just">
              <a:lnSpc>
                <a:spcPts val="3359"/>
              </a:lnSpc>
            </a:pPr>
          </a:p>
          <a:p>
            <a:pPr algn="just" marL="604519" indent="-302260" lvl="1">
              <a:lnSpc>
                <a:spcPts val="3359"/>
              </a:lnSpc>
              <a:buFont typeface="Arial"/>
              <a:buChar char="•"/>
            </a:pPr>
            <a:r>
              <a:rPr lang="en-US" b="true" sz="2799">
                <a:solidFill>
                  <a:srgbClr val="3F3533"/>
                </a:solidFill>
                <a:latin typeface="Montserrat Bold"/>
                <a:ea typeface="Montserrat Bold"/>
                <a:cs typeface="Montserrat Bold"/>
                <a:sym typeface="Montserrat Bold"/>
              </a:rPr>
              <a:t>Multilearning</a:t>
            </a:r>
            <a:r>
              <a:rPr lang="en-US" sz="2799">
                <a:solidFill>
                  <a:srgbClr val="3F3533"/>
                </a:solidFill>
                <a:latin typeface="Montserrat"/>
                <a:ea typeface="Montserrat"/>
                <a:cs typeface="Montserrat"/>
                <a:sym typeface="Montserrat"/>
              </a:rPr>
              <a:t>: Train model thực hiện vừa học cách trích xuất từ khóa vừa học cách sinh tiêu đề.</a:t>
            </a:r>
          </a:p>
          <a:p>
            <a:pPr algn="just">
              <a:lnSpc>
                <a:spcPts val="33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10994257" y="2254469"/>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3"/>
            <a:stretch>
              <a:fillRect l="0" t="0" r="0" b="0"/>
            </a:stretch>
          </a:blipFill>
        </p:spPr>
      </p:sp>
      <p:grpSp>
        <p:nvGrpSpPr>
          <p:cNvPr name="Group 7" id="7"/>
          <p:cNvGrpSpPr/>
          <p:nvPr/>
        </p:nvGrpSpPr>
        <p:grpSpPr>
          <a:xfrm rot="0">
            <a:off x="1332534" y="2709862"/>
            <a:ext cx="7459990" cy="4867275"/>
            <a:chOff x="0" y="0"/>
            <a:chExt cx="9946654" cy="6489700"/>
          </a:xfrm>
        </p:grpSpPr>
        <p:sp>
          <p:nvSpPr>
            <p:cNvPr name="TextBox 8" id="8"/>
            <p:cNvSpPr txBox="true"/>
            <p:nvPr/>
          </p:nvSpPr>
          <p:spPr>
            <a:xfrm rot="0">
              <a:off x="0" y="-200025"/>
              <a:ext cx="2531264" cy="2219325"/>
            </a:xfrm>
            <a:prstGeom prst="rect">
              <a:avLst/>
            </a:prstGeom>
          </p:spPr>
          <p:txBody>
            <a:bodyPr anchor="t" rtlCol="false" tIns="0" lIns="0" bIns="0" rIns="0">
              <a:spAutoFit/>
            </a:bodyPr>
            <a:lstStyle/>
            <a:p>
              <a:pPr algn="ctr">
                <a:lnSpc>
                  <a:spcPts val="11999"/>
                </a:lnSpc>
              </a:pPr>
              <a:r>
                <a:rPr lang="en-US" sz="9999">
                  <a:solidFill>
                    <a:srgbClr val="3F3533"/>
                  </a:solidFill>
                  <a:latin typeface="Bungee"/>
                  <a:ea typeface="Bungee"/>
                  <a:cs typeface="Bungee"/>
                  <a:sym typeface="Bungee"/>
                </a:rPr>
                <a:t>02</a:t>
              </a:r>
            </a:p>
          </p:txBody>
        </p:sp>
        <p:sp>
          <p:nvSpPr>
            <p:cNvPr name="TextBox 9" id="9"/>
            <p:cNvSpPr txBox="true"/>
            <p:nvPr/>
          </p:nvSpPr>
          <p:spPr>
            <a:xfrm rot="0">
              <a:off x="0" y="1800225"/>
              <a:ext cx="9946654" cy="4689475"/>
            </a:xfrm>
            <a:prstGeom prst="rect">
              <a:avLst/>
            </a:prstGeom>
          </p:spPr>
          <p:txBody>
            <a:bodyPr anchor="t" rtlCol="false" tIns="0" lIns="0" bIns="0" rIns="0">
              <a:spAutoFit/>
            </a:bodyPr>
            <a:lstStyle/>
            <a:p>
              <a:pPr algn="just">
                <a:lnSpc>
                  <a:spcPts val="13200"/>
                </a:lnSpc>
              </a:pPr>
              <a:r>
                <a:rPr lang="en-US" sz="11000">
                  <a:solidFill>
                    <a:srgbClr val="3F3533"/>
                  </a:solidFill>
                  <a:latin typeface="Bungee"/>
                  <a:ea typeface="Bungee"/>
                  <a:cs typeface="Bungee"/>
                  <a:sym typeface="Bungee"/>
                </a:rPr>
                <a:t>Input và Output</a:t>
              </a:r>
            </a:p>
          </p:txBody>
        </p:sp>
      </p:grpSp>
    </p:spTree>
  </p:cSld>
  <p:clrMapOvr>
    <a:masterClrMapping/>
  </p:clrMapOvr>
</p:sld>
</file>

<file path=ppt/slides/slide50.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245238" y="2869409"/>
          <a:ext cx="15708747" cy="4840299"/>
        </p:xfrm>
        <a:graphic>
          <a:graphicData uri="http://schemas.openxmlformats.org/drawingml/2006/table">
            <a:tbl>
              <a:tblPr/>
              <a:tblGrid>
                <a:gridCol w="2455262"/>
                <a:gridCol w="1893355"/>
                <a:gridCol w="1893355"/>
                <a:gridCol w="1893355"/>
                <a:gridCol w="1893355"/>
                <a:gridCol w="1893355"/>
                <a:gridCol w="1893355"/>
                <a:gridCol w="1893355"/>
              </a:tblGrid>
              <a:tr h="879762">
                <a:tc rowSpan="2">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3">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00518">
                <a:tc vMerge="true">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rouge 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Precision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Recall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30009">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0.5200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0.3153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0.4476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0.4477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0.9108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0.9013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0.9059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r>
              <a:tr h="1330009">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0.5037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0.3000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0.4322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0.4320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0.9117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0.8985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Montserrat Bold"/>
                          <a:ea typeface="Montserrat Bold"/>
                          <a:cs typeface="Montserrat Bold"/>
                          <a:sym typeface="Montserrat Bold"/>
                        </a:rPr>
                        <a:t>0.9050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866775"/>
            <a:ext cx="9927431" cy="798196"/>
          </a:xfrm>
          <a:prstGeom prst="rect">
            <a:avLst/>
          </a:prstGeom>
        </p:spPr>
        <p:txBody>
          <a:bodyPr anchor="t" rtlCol="false" tIns="0" lIns="0" bIns="0" rIns="0">
            <a:spAutoFit/>
          </a:bodyPr>
          <a:lstStyle/>
          <a:p>
            <a:pPr algn="ctr">
              <a:lnSpc>
                <a:spcPts val="5879"/>
              </a:lnSpc>
              <a:spcBef>
                <a:spcPct val="0"/>
              </a:spcBef>
            </a:pPr>
            <a:r>
              <a:rPr lang="en-US" sz="4199">
                <a:solidFill>
                  <a:srgbClr val="000000"/>
                </a:solidFill>
                <a:latin typeface="Bungee"/>
                <a:ea typeface="Bungee"/>
                <a:cs typeface="Bungee"/>
                <a:sym typeface="Bungee"/>
              </a:rPr>
              <a:t>Kết quả tốt nhất trước cải tiến</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714530" y="2899654"/>
          <a:ext cx="16419322" cy="5864582"/>
        </p:xfrm>
        <a:graphic>
          <a:graphicData uri="http://schemas.openxmlformats.org/drawingml/2006/table">
            <a:tbl>
              <a:tblPr/>
              <a:tblGrid>
                <a:gridCol w="4061193"/>
                <a:gridCol w="2471626"/>
                <a:gridCol w="2471626"/>
                <a:gridCol w="2471626"/>
                <a:gridCol w="2471626"/>
                <a:gridCol w="2471626"/>
              </a:tblGrid>
              <a:tr h="1198928">
                <a:tc rowSpan="2">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11990">
                <a:tc vMerge="true">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626832">
                <a:tc>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Bert-base-uncased,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Montserrat Bold"/>
                          <a:ea typeface="Montserrat Bold"/>
                          <a:cs typeface="Montserrat Bold"/>
                          <a:sym typeface="Montserrat Bold"/>
                        </a:rPr>
                        <a:t>0.5493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499"/>
                        </a:lnSpc>
                        <a:defRPr/>
                      </a:pPr>
                      <a:r>
                        <a:rPr lang="en-US" sz="2499">
                          <a:solidFill>
                            <a:srgbClr val="000000"/>
                          </a:solidFill>
                          <a:latin typeface="Montserrat"/>
                          <a:ea typeface="Montserrat"/>
                          <a:cs typeface="Montserrat"/>
                          <a:sym typeface="Montserrat"/>
                        </a:rPr>
                        <a:t>0.3330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499"/>
                        </a:lnSpc>
                        <a:defRPr/>
                      </a:pPr>
                      <a:r>
                        <a:rPr lang="en-US" sz="2499">
                          <a:solidFill>
                            <a:srgbClr val="000000"/>
                          </a:solidFill>
                          <a:latin typeface="Montserrat"/>
                          <a:ea typeface="Montserrat"/>
                          <a:cs typeface="Montserrat"/>
                          <a:sym typeface="Montserrat"/>
                        </a:rPr>
                        <a:t>0.4636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499"/>
                        </a:lnSpc>
                        <a:defRPr/>
                      </a:pPr>
                      <a:r>
                        <a:rPr lang="en-US" sz="2499">
                          <a:solidFill>
                            <a:srgbClr val="000000"/>
                          </a:solidFill>
                          <a:latin typeface="Montserrat"/>
                          <a:ea typeface="Montserrat"/>
                          <a:cs typeface="Montserrat"/>
                          <a:sym typeface="Montserrat"/>
                        </a:rPr>
                        <a:t>0.4636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499"/>
                        </a:lnSpc>
                        <a:defRPr/>
                      </a:pPr>
                      <a:r>
                        <a:rPr lang="en-US" sz="2499">
                          <a:solidFill>
                            <a:srgbClr val="000000"/>
                          </a:solidFill>
                          <a:latin typeface="Montserrat"/>
                          <a:ea typeface="Montserrat"/>
                          <a:cs typeface="Montserrat"/>
                          <a:sym typeface="Montserrat"/>
                        </a:rPr>
                        <a:t>0.9055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r>
              <a:tr h="1626832">
                <a:tc>
                  <a:txBody>
                    <a:bodyPr anchor="t" rtlCol="false"/>
                    <a:lstStyle/>
                    <a:p>
                      <a:pPr algn="ctr">
                        <a:lnSpc>
                          <a:spcPts val="3359"/>
                        </a:lnSpc>
                        <a:defRPr/>
                      </a:pPr>
                      <a:r>
                        <a:rPr lang="en-US" sz="2399" b="true">
                          <a:solidFill>
                            <a:srgbClr val="000000"/>
                          </a:solidFill>
                          <a:latin typeface="Montserrat Bold"/>
                          <a:ea typeface="Montserrat Bold"/>
                          <a:cs typeface="Montserrat Bold"/>
                          <a:sym typeface="Montserrat Bold"/>
                        </a:rPr>
                        <a:t>SciBERT-scivocab-uncased,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Montserrat"/>
                          <a:ea typeface="Montserrat"/>
                          <a:cs typeface="Montserrat"/>
                          <a:sym typeface="Montserrat"/>
                        </a:rPr>
                        <a:t>0.5447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Montserrat Bold"/>
                          <a:ea typeface="Montserrat Bold"/>
                          <a:cs typeface="Montserrat Bold"/>
                          <a:sym typeface="Montserrat Bold"/>
                        </a:rPr>
                        <a:t>0.3348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499"/>
                        </a:lnSpc>
                        <a:defRPr/>
                      </a:pPr>
                      <a:r>
                        <a:rPr lang="en-US" sz="2499" b="true">
                          <a:solidFill>
                            <a:srgbClr val="000000"/>
                          </a:solidFill>
                          <a:latin typeface="Montserrat Bold"/>
                          <a:ea typeface="Montserrat Bold"/>
                          <a:cs typeface="Montserrat Bold"/>
                          <a:sym typeface="Montserrat Bold"/>
                        </a:rPr>
                        <a:t>0.4643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499"/>
                        </a:lnSpc>
                        <a:defRPr/>
                      </a:pPr>
                      <a:r>
                        <a:rPr lang="en-US" sz="2499" b="true">
                          <a:solidFill>
                            <a:srgbClr val="000000"/>
                          </a:solidFill>
                          <a:latin typeface="Montserrat Bold"/>
                          <a:ea typeface="Montserrat Bold"/>
                          <a:cs typeface="Montserrat Bold"/>
                          <a:sym typeface="Montserrat Bold"/>
                        </a:rPr>
                        <a:t>0.4643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499"/>
                        </a:lnSpc>
                        <a:defRPr/>
                      </a:pPr>
                      <a:r>
                        <a:rPr lang="en-US" sz="2499" b="true">
                          <a:solidFill>
                            <a:srgbClr val="000000"/>
                          </a:solidFill>
                          <a:latin typeface="Montserrat Bold"/>
                          <a:ea typeface="Montserrat Bold"/>
                          <a:cs typeface="Montserrat Bold"/>
                          <a:sym typeface="Montserrat Bold"/>
                        </a:rPr>
                        <a:t>0.9064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bl>
          </a:graphicData>
        </a:graphic>
      </p:graphicFrame>
      <p:sp>
        <p:nvSpPr>
          <p:cNvPr name="TextBox 4" id="4"/>
          <p:cNvSpPr txBox="true"/>
          <p:nvPr/>
        </p:nvSpPr>
        <p:spPr>
          <a:xfrm rot="0">
            <a:off x="1028700" y="962025"/>
            <a:ext cx="15186894" cy="1057374"/>
          </a:xfrm>
          <a:prstGeom prst="rect">
            <a:avLst/>
          </a:prstGeom>
        </p:spPr>
        <p:txBody>
          <a:bodyPr anchor="t" rtlCol="false" tIns="0" lIns="0" bIns="0" rIns="0">
            <a:spAutoFit/>
          </a:bodyPr>
          <a:lstStyle/>
          <a:p>
            <a:pPr algn="l">
              <a:lnSpc>
                <a:spcPts val="3960"/>
              </a:lnSpc>
              <a:spcBef>
                <a:spcPct val="0"/>
              </a:spcBef>
            </a:pPr>
            <a:r>
              <a:rPr lang="en-US" sz="3300">
                <a:solidFill>
                  <a:srgbClr val="000000"/>
                </a:solidFill>
                <a:latin typeface="Bungee"/>
                <a:ea typeface="Bungee"/>
                <a:cs typeface="Bungee"/>
                <a:sym typeface="Bungee"/>
              </a:rPr>
              <a:t>Train model extract keyword trên data lớn, train model multilearning trên data lớn, dùng keyBert</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175004" y="2141384"/>
          <a:ext cx="16230600" cy="7994890"/>
        </p:xfrm>
        <a:graphic>
          <a:graphicData uri="http://schemas.openxmlformats.org/drawingml/2006/table">
            <a:tbl>
              <a:tblPr/>
              <a:tblGrid>
                <a:gridCol w="4240900"/>
                <a:gridCol w="2397940"/>
                <a:gridCol w="2397940"/>
                <a:gridCol w="2397940"/>
                <a:gridCol w="2397940"/>
                <a:gridCol w="2397940"/>
              </a:tblGrid>
              <a:tr h="924393">
                <a:tc rowSpan="2">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24393">
                <a:tc v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45643">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Flan-t5-base,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0.6532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0.4471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0.5706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0.5706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0.9242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r>
              <a:tr h="945643">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Flan-t5-base, 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0.6465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0.4557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0.5541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0.5541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0.9199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24393">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Roberta-base,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0.6498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0.4490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0.5835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0.5835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0.9236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03017">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SciBERT-scivocab-uncased,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0.6502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0.4568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0.5697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0.5697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0.9246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03017">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SciBERT-scivocab-uncased, 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0.6618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0.4629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0.5638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0.5638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0.9214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24393">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Roberta-base, 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0.6567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0.4590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0.5613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0.5613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0.9220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175004" y="726525"/>
            <a:ext cx="15186894" cy="1057374"/>
          </a:xfrm>
          <a:prstGeom prst="rect">
            <a:avLst/>
          </a:prstGeom>
        </p:spPr>
        <p:txBody>
          <a:bodyPr anchor="t" rtlCol="false" tIns="0" lIns="0" bIns="0" rIns="0">
            <a:spAutoFit/>
          </a:bodyPr>
          <a:lstStyle/>
          <a:p>
            <a:pPr algn="l">
              <a:lnSpc>
                <a:spcPts val="3960"/>
              </a:lnSpc>
              <a:spcBef>
                <a:spcPct val="0"/>
              </a:spcBef>
            </a:pPr>
            <a:r>
              <a:rPr lang="en-US" sz="3300">
                <a:solidFill>
                  <a:srgbClr val="000000"/>
                </a:solidFill>
                <a:latin typeface="Bungee"/>
                <a:ea typeface="Bungee"/>
                <a:cs typeface="Bungee"/>
                <a:sym typeface="Bungee"/>
              </a:rPr>
              <a:t>Train model extract keyword trên data nhỏ, train model multilearning trên data nhỏ, dùng keyBert</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798794" y="1985305"/>
          <a:ext cx="16690413" cy="8115207"/>
        </p:xfrm>
        <a:graphic>
          <a:graphicData uri="http://schemas.openxmlformats.org/drawingml/2006/table">
            <a:tbl>
              <a:tblPr/>
              <a:tblGrid>
                <a:gridCol w="4299954"/>
                <a:gridCol w="2478092"/>
                <a:gridCol w="2478092"/>
                <a:gridCol w="2478092"/>
                <a:gridCol w="2478092"/>
                <a:gridCol w="2478092"/>
              </a:tblGrid>
              <a:tr h="898322">
                <a:tc rowSpan="2">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8322">
                <a:tc v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18973">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Flan-t5-base,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0.6333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0.4335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0.5518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0.5518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0.9215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r>
              <a:tr h="918973">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Flan-t5-base, 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0.6357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0.4435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0.5430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0.5430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0.9193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8322">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Roberta-base,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0.6544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0.4506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0.5773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0.5773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0.9244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02974">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SciBERT-scivocab-uncased,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0.6494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0.4516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0.5596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0.5596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0.9224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02974">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SciBERT-scivocab-uncased, 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0.6616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0.4737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0.5659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0.9228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76346">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Roberta-base, Flan-t5-base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0.6493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0.4575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0.5591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0.5591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0.9207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789269" y="626375"/>
            <a:ext cx="15186894" cy="1057374"/>
          </a:xfrm>
          <a:prstGeom prst="rect">
            <a:avLst/>
          </a:prstGeom>
        </p:spPr>
        <p:txBody>
          <a:bodyPr anchor="t" rtlCol="false" tIns="0" lIns="0" bIns="0" rIns="0">
            <a:spAutoFit/>
          </a:bodyPr>
          <a:lstStyle/>
          <a:p>
            <a:pPr algn="l">
              <a:lnSpc>
                <a:spcPts val="3960"/>
              </a:lnSpc>
              <a:spcBef>
                <a:spcPct val="0"/>
              </a:spcBef>
            </a:pPr>
            <a:r>
              <a:rPr lang="en-US" sz="3300">
                <a:solidFill>
                  <a:srgbClr val="000000"/>
                </a:solidFill>
                <a:latin typeface="Bungee"/>
                <a:ea typeface="Bungee"/>
                <a:cs typeface="Bungee"/>
                <a:sym typeface="Bungee"/>
              </a:rPr>
              <a:t>Train model extract keyword trên data lớn, train model multilearning trên data nhỏ, dùng keyBert</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Freeform 2" id="2"/>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895497" y="296135"/>
          <a:ext cx="16363803" cy="9791700"/>
        </p:xfrm>
        <a:graphic>
          <a:graphicData uri="http://schemas.openxmlformats.org/drawingml/2006/table">
            <a:tbl>
              <a:tblPr/>
              <a:tblGrid>
                <a:gridCol w="3316004"/>
                <a:gridCol w="2501187"/>
                <a:gridCol w="2501187"/>
                <a:gridCol w="2501187"/>
                <a:gridCol w="2501187"/>
                <a:gridCol w="3043050"/>
              </a:tblGrid>
              <a:tr h="830290">
                <a:tc rowSpan="2">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gridSpan="4">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BERTScore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30290">
                <a:tc v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Mô hình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rougeLsum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F1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30290">
                <a:tc gridSpan="6">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02489">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SciBERT-scivocab-uncased,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0.6562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0.4620</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0.5776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FF3131"/>
                          </a:solidFill>
                          <a:latin typeface="Montserrat Bold"/>
                          <a:ea typeface="Montserrat Bold"/>
                          <a:cs typeface="Montserrat Bold"/>
                          <a:sym typeface="Montserrat Bold"/>
                        </a:rPr>
                        <a:t>0.5776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Montserrat"/>
                          <a:ea typeface="Montserrat"/>
                          <a:cs typeface="Montserrat"/>
                          <a:sym typeface="Montserrat"/>
                        </a:rPr>
                        <a:t>0.9239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30290">
                <a:tc gridSpan="6">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keyt5-large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02489">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SciBERT-scivocab-uncased,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0.6575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0.4535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0.5657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0.5657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0.9226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30290">
                <a:tc gridSpan="6">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lớn,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r>
              <a:tr h="1202489">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SciBERT-scivocab-uncased,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0.6512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0.4484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0.5597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0.5597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0.9236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30290">
                <a:tc gridSpan="6">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hMerge="true">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Train model extract keyword trên data nhỏ, train model multilearning trên data nhỏ, dùng keyBart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r>
              <a:tr h="1202489">
                <a:tc>
                  <a:txBody>
                    <a:bodyPr anchor="t" rtlCol="false"/>
                    <a:lstStyle/>
                    <a:p>
                      <a:pPr algn="ctr">
                        <a:lnSpc>
                          <a:spcPts val="2939"/>
                        </a:lnSpc>
                        <a:defRPr/>
                      </a:pPr>
                      <a:r>
                        <a:rPr lang="en-US" sz="2099" b="true">
                          <a:solidFill>
                            <a:srgbClr val="000000"/>
                          </a:solidFill>
                          <a:latin typeface="Montserrat Bold"/>
                          <a:ea typeface="Montserrat Bold"/>
                          <a:cs typeface="Montserrat Bold"/>
                          <a:sym typeface="Montserrat Bold"/>
                        </a:rPr>
                        <a:t>SciBERT-scivocab-uncased, Bart-base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5F2EE"/>
                    </a:solidFill>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0.6514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0.6514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0.5691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Montserrat"/>
                          <a:ea typeface="Montserrat"/>
                          <a:cs typeface="Montserrat"/>
                          <a:sym typeface="Montserrat"/>
                        </a:rPr>
                        <a:t>0.5691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939"/>
                        </a:lnSpc>
                        <a:defRPr/>
                      </a:pPr>
                      <a:r>
                        <a:rPr lang="en-US" sz="2099" b="true">
                          <a:solidFill>
                            <a:srgbClr val="FF3131"/>
                          </a:solidFill>
                          <a:latin typeface="Montserrat Bold"/>
                          <a:ea typeface="Montserrat Bold"/>
                          <a:cs typeface="Montserrat Bold"/>
                          <a:sym typeface="Montserrat Bold"/>
                        </a:rPr>
                        <a:t>0.9242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2027307" y="6276966"/>
            <a:ext cx="14233385" cy="2704343"/>
          </a:xfrm>
          <a:custGeom>
            <a:avLst/>
            <a:gdLst/>
            <a:ahLst/>
            <a:cxnLst/>
            <a:rect r="r" b="b" t="t" l="l"/>
            <a:pathLst>
              <a:path h="2704343" w="14233385">
                <a:moveTo>
                  <a:pt x="0" y="0"/>
                </a:moveTo>
                <a:lnTo>
                  <a:pt x="14233386" y="0"/>
                </a:lnTo>
                <a:lnTo>
                  <a:pt x="14233386" y="2704343"/>
                </a:lnTo>
                <a:lnTo>
                  <a:pt x="0" y="2704343"/>
                </a:lnTo>
                <a:lnTo>
                  <a:pt x="0" y="0"/>
                </a:lnTo>
                <a:close/>
              </a:path>
            </a:pathLst>
          </a:custGeom>
          <a:blipFill>
            <a:blip r:embed="rId2"/>
            <a:stretch>
              <a:fillRect l="0" t="0" r="0" b="0"/>
            </a:stretch>
          </a:blipFill>
        </p:spPr>
      </p:sp>
      <p:sp>
        <p:nvSpPr>
          <p:cNvPr name="TextBox 6" id="6"/>
          <p:cNvSpPr txBox="true"/>
          <p:nvPr/>
        </p:nvSpPr>
        <p:spPr>
          <a:xfrm rot="0">
            <a:off x="1029256" y="942975"/>
            <a:ext cx="7522686" cy="762000"/>
          </a:xfrm>
          <a:prstGeom prst="rect">
            <a:avLst/>
          </a:prstGeom>
        </p:spPr>
        <p:txBody>
          <a:bodyPr anchor="t" rtlCol="false" tIns="0" lIns="0" bIns="0" rIns="0">
            <a:spAutoFit/>
          </a:bodyPr>
          <a:lstStyle/>
          <a:p>
            <a:pPr algn="l">
              <a:lnSpc>
                <a:spcPts val="5399"/>
              </a:lnSpc>
              <a:spcBef>
                <a:spcPct val="0"/>
              </a:spcBef>
            </a:pPr>
            <a:r>
              <a:rPr lang="en-US" sz="4499">
                <a:solidFill>
                  <a:srgbClr val="000000"/>
                </a:solidFill>
                <a:latin typeface="Bungee"/>
                <a:ea typeface="Bungee"/>
                <a:cs typeface="Bungee"/>
                <a:sym typeface="Bungee"/>
              </a:rPr>
              <a:t>sentence order aware</a:t>
            </a:r>
          </a:p>
        </p:txBody>
      </p:sp>
      <p:sp>
        <p:nvSpPr>
          <p:cNvPr name="TextBox 7" id="7"/>
          <p:cNvSpPr txBox="true"/>
          <p:nvPr/>
        </p:nvSpPr>
        <p:spPr>
          <a:xfrm rot="0">
            <a:off x="9139238" y="3248025"/>
            <a:ext cx="9525" cy="1895475"/>
          </a:xfrm>
          <a:prstGeom prst="rect">
            <a:avLst/>
          </a:prstGeom>
        </p:spPr>
        <p:txBody>
          <a:bodyPr anchor="t" rtlCol="false" tIns="0" lIns="0" bIns="0" rIns="0">
            <a:spAutoFit/>
          </a:bodyPr>
          <a:lstStyle/>
          <a:p>
            <a:pPr algn="ctr">
              <a:lnSpc>
                <a:spcPts val="13200"/>
              </a:lnSpc>
              <a:spcBef>
                <a:spcPct val="0"/>
              </a:spcBef>
            </a:pPr>
          </a:p>
        </p:txBody>
      </p:sp>
      <p:sp>
        <p:nvSpPr>
          <p:cNvPr name="TextBox 8" id="8"/>
          <p:cNvSpPr txBox="true"/>
          <p:nvPr/>
        </p:nvSpPr>
        <p:spPr>
          <a:xfrm rot="0">
            <a:off x="1419811" y="2419345"/>
            <a:ext cx="15839489" cy="3086100"/>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Tạo ra một </a:t>
            </a:r>
            <a:r>
              <a:rPr lang="en-US" sz="3199" b="true">
                <a:solidFill>
                  <a:srgbClr val="933C68"/>
                </a:solidFill>
                <a:latin typeface="Montserrat Bold"/>
                <a:ea typeface="Montserrat Bold"/>
                <a:cs typeface="Montserrat Bold"/>
                <a:sym typeface="Montserrat Bold"/>
              </a:rPr>
              <a:t>fusion-based joint model</a:t>
            </a:r>
            <a:r>
              <a:rPr lang="en-US" sz="3199" b="true">
                <a:solidFill>
                  <a:srgbClr val="000000"/>
                </a:solidFill>
                <a:latin typeface="Montserrat Bold"/>
                <a:ea typeface="Montserrat Bold"/>
                <a:cs typeface="Montserrat Bold"/>
                <a:sym typeface="Montserrat Bold"/>
              </a:rPr>
              <a:t> </a:t>
            </a:r>
            <a:r>
              <a:rPr lang="en-US" sz="3199">
                <a:solidFill>
                  <a:srgbClr val="000000"/>
                </a:solidFill>
                <a:latin typeface="Montserrat"/>
                <a:ea typeface="Montserrat"/>
                <a:cs typeface="Montserrat"/>
                <a:sym typeface="Montserrat"/>
              </a:rPr>
              <a:t>với 2 encoder, mỗi encoder được train cho một tác vụ khác nhau:</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Encoder chính </a:t>
            </a:r>
            <a:r>
              <a:rPr lang="en-US" b="true" sz="2799">
                <a:solidFill>
                  <a:srgbClr val="000000"/>
                </a:solidFill>
                <a:latin typeface="Montserrat Bold"/>
                <a:ea typeface="Montserrat Bold"/>
                <a:cs typeface="Montserrat Bold"/>
                <a:sym typeface="Montserrat Bold"/>
              </a:rPr>
              <a:t>(main task)</a:t>
            </a:r>
            <a:r>
              <a:rPr lang="en-US" sz="2799">
                <a:solidFill>
                  <a:srgbClr val="000000"/>
                </a:solidFill>
                <a:latin typeface="Montserrat"/>
                <a:ea typeface="Montserrat"/>
                <a:cs typeface="Montserrat"/>
                <a:sym typeface="Montserrat"/>
              </a:rPr>
              <a:t>: đảm nhiệm </a:t>
            </a:r>
            <a:r>
              <a:rPr lang="en-US" b="true" sz="2799">
                <a:solidFill>
                  <a:srgbClr val="000000"/>
                </a:solidFill>
                <a:latin typeface="Montserrat Bold"/>
                <a:ea typeface="Montserrat Bold"/>
                <a:cs typeface="Montserrat Bold"/>
                <a:sym typeface="Montserrat Bold"/>
              </a:rPr>
              <a:t>semantic comprehension</a:t>
            </a:r>
            <a:r>
              <a:rPr lang="en-US" sz="2799">
                <a:solidFill>
                  <a:srgbClr val="000000"/>
                </a:solidFill>
                <a:latin typeface="Montserrat"/>
                <a:ea typeface="Montserrat"/>
                <a:cs typeface="Montserrat"/>
                <a:sym typeface="Montserrat"/>
              </a:rPr>
              <a:t>, nói cách khác là được train để hiểu ngữ nghĩa của input.</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Encoder phụ</a:t>
            </a:r>
            <a:r>
              <a:rPr lang="en-US" b="true" sz="2799">
                <a:solidFill>
                  <a:srgbClr val="000000"/>
                </a:solidFill>
                <a:latin typeface="Montserrat Bold"/>
                <a:ea typeface="Montserrat Bold"/>
                <a:cs typeface="Montserrat Bold"/>
                <a:sym typeface="Montserrat Bold"/>
              </a:rPr>
              <a:t> (auxiliary task)</a:t>
            </a:r>
            <a:r>
              <a:rPr lang="en-US" sz="2799">
                <a:solidFill>
                  <a:srgbClr val="000000"/>
                </a:solidFill>
                <a:latin typeface="Montserrat"/>
                <a:ea typeface="Montserrat"/>
                <a:cs typeface="Montserrat"/>
                <a:sym typeface="Montserrat"/>
              </a:rPr>
              <a:t>: đảm nhiệm </a:t>
            </a:r>
            <a:r>
              <a:rPr lang="en-US" b="true" sz="2799">
                <a:solidFill>
                  <a:srgbClr val="000000"/>
                </a:solidFill>
                <a:latin typeface="Montserrat Bold"/>
                <a:ea typeface="Montserrat Bold"/>
                <a:cs typeface="Montserrat Bold"/>
                <a:sym typeface="Montserrat Bold"/>
              </a:rPr>
              <a:t>sentence order prediction</a:t>
            </a:r>
            <a:r>
              <a:rPr lang="en-US" sz="2799">
                <a:solidFill>
                  <a:srgbClr val="000000"/>
                </a:solidFill>
                <a:latin typeface="Montserrat"/>
                <a:ea typeface="Montserrat"/>
                <a:cs typeface="Montserrat"/>
                <a:sym typeface="Montserrat"/>
              </a:rPr>
              <a:t>, dự đoán thứ tự tối ưu nhất của các câu trong abstract.</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3572066" y="5801695"/>
            <a:ext cx="11143868" cy="3294193"/>
          </a:xfrm>
          <a:custGeom>
            <a:avLst/>
            <a:gdLst/>
            <a:ahLst/>
            <a:cxnLst/>
            <a:rect r="r" b="b" t="t" l="l"/>
            <a:pathLst>
              <a:path h="3294193" w="11143868">
                <a:moveTo>
                  <a:pt x="0" y="0"/>
                </a:moveTo>
                <a:lnTo>
                  <a:pt x="11143868" y="0"/>
                </a:lnTo>
                <a:lnTo>
                  <a:pt x="11143868" y="3294193"/>
                </a:lnTo>
                <a:lnTo>
                  <a:pt x="0" y="3294193"/>
                </a:lnTo>
                <a:lnTo>
                  <a:pt x="0" y="0"/>
                </a:lnTo>
                <a:close/>
              </a:path>
            </a:pathLst>
          </a:custGeom>
          <a:blipFill>
            <a:blip r:embed="rId2"/>
            <a:stretch>
              <a:fillRect l="0" t="0" r="0" b="0"/>
            </a:stretch>
          </a:blipFill>
        </p:spPr>
      </p:sp>
      <p:sp>
        <p:nvSpPr>
          <p:cNvPr name="TextBox 6" id="6"/>
          <p:cNvSpPr txBox="true"/>
          <p:nvPr/>
        </p:nvSpPr>
        <p:spPr>
          <a:xfrm rot="0">
            <a:off x="1029256" y="942975"/>
            <a:ext cx="7522686" cy="762000"/>
          </a:xfrm>
          <a:prstGeom prst="rect">
            <a:avLst/>
          </a:prstGeom>
        </p:spPr>
        <p:txBody>
          <a:bodyPr anchor="t" rtlCol="false" tIns="0" lIns="0" bIns="0" rIns="0">
            <a:spAutoFit/>
          </a:bodyPr>
          <a:lstStyle/>
          <a:p>
            <a:pPr algn="l">
              <a:lnSpc>
                <a:spcPts val="5399"/>
              </a:lnSpc>
              <a:spcBef>
                <a:spcPct val="0"/>
              </a:spcBef>
            </a:pPr>
            <a:r>
              <a:rPr lang="en-US" sz="4499">
                <a:solidFill>
                  <a:srgbClr val="000000"/>
                </a:solidFill>
                <a:latin typeface="Bungee"/>
                <a:ea typeface="Bungee"/>
                <a:cs typeface="Bungee"/>
                <a:sym typeface="Bungee"/>
              </a:rPr>
              <a:t>sentence order aware</a:t>
            </a:r>
          </a:p>
        </p:txBody>
      </p:sp>
      <p:sp>
        <p:nvSpPr>
          <p:cNvPr name="TextBox 7" id="7"/>
          <p:cNvSpPr txBox="true"/>
          <p:nvPr/>
        </p:nvSpPr>
        <p:spPr>
          <a:xfrm rot="0">
            <a:off x="9139238" y="3248025"/>
            <a:ext cx="9525" cy="1895475"/>
          </a:xfrm>
          <a:prstGeom prst="rect">
            <a:avLst/>
          </a:prstGeom>
        </p:spPr>
        <p:txBody>
          <a:bodyPr anchor="t" rtlCol="false" tIns="0" lIns="0" bIns="0" rIns="0">
            <a:spAutoFit/>
          </a:bodyPr>
          <a:lstStyle/>
          <a:p>
            <a:pPr algn="ctr">
              <a:lnSpc>
                <a:spcPts val="13200"/>
              </a:lnSpc>
              <a:spcBef>
                <a:spcPct val="0"/>
              </a:spcBef>
            </a:pPr>
          </a:p>
        </p:txBody>
      </p:sp>
      <p:sp>
        <p:nvSpPr>
          <p:cNvPr name="TextBox 8" id="8"/>
          <p:cNvSpPr txBox="true"/>
          <p:nvPr/>
        </p:nvSpPr>
        <p:spPr>
          <a:xfrm rot="0">
            <a:off x="1419811" y="2203150"/>
            <a:ext cx="15839489" cy="3103245"/>
          </a:xfrm>
          <a:prstGeom prst="rect">
            <a:avLst/>
          </a:prstGeom>
        </p:spPr>
        <p:txBody>
          <a:bodyPr anchor="t" rtlCol="false" tIns="0" lIns="0" bIns="0" rIns="0">
            <a:spAutoFit/>
          </a:bodyPr>
          <a:lstStyle/>
          <a:p>
            <a:pPr algn="l">
              <a:lnSpc>
                <a:spcPts val="4199"/>
              </a:lnSpc>
            </a:pPr>
            <a:r>
              <a:rPr lang="en-US" sz="2799">
                <a:solidFill>
                  <a:srgbClr val="000000"/>
                </a:solidFill>
                <a:latin typeface="Montserrat"/>
                <a:ea typeface="Montserrat"/>
                <a:cs typeface="Montserrat"/>
                <a:sym typeface="Montserrat"/>
              </a:rPr>
              <a:t>Các bước thực hiện:</a:t>
            </a:r>
          </a:p>
          <a:p>
            <a:pPr algn="l" marL="604519" indent="-302260" lvl="1">
              <a:lnSpc>
                <a:spcPts val="4199"/>
              </a:lnSpc>
              <a:buAutoNum type="arabicPeriod" startAt="1"/>
            </a:pPr>
            <a:r>
              <a:rPr lang="en-US" sz="2799">
                <a:solidFill>
                  <a:srgbClr val="000000"/>
                </a:solidFill>
                <a:latin typeface="Montserrat"/>
                <a:ea typeface="Montserrat"/>
                <a:cs typeface="Montserrat"/>
                <a:sym typeface="Montserrat"/>
              </a:rPr>
              <a:t>Sinh ra tất cả hoán vị của các câu trong abstract.</a:t>
            </a:r>
          </a:p>
          <a:p>
            <a:pPr algn="l" marL="604519" indent="-302260" lvl="1">
              <a:lnSpc>
                <a:spcPts val="4199"/>
              </a:lnSpc>
              <a:buAutoNum type="arabicPeriod" startAt="1"/>
            </a:pPr>
            <a:r>
              <a:rPr lang="en-US" sz="2799">
                <a:solidFill>
                  <a:srgbClr val="000000"/>
                </a:solidFill>
                <a:latin typeface="Montserrat"/>
                <a:ea typeface="Montserrat"/>
                <a:cs typeface="Montserrat"/>
                <a:sym typeface="Montserrat"/>
              </a:rPr>
              <a:t>Tạo ra tiêu đề cho từng hoán vị.</a:t>
            </a:r>
          </a:p>
          <a:p>
            <a:pPr algn="l" marL="604519" indent="-302260" lvl="1">
              <a:lnSpc>
                <a:spcPts val="4199"/>
              </a:lnSpc>
              <a:buAutoNum type="arabicPeriod" startAt="1"/>
            </a:pPr>
            <a:r>
              <a:rPr lang="en-US" sz="2799">
                <a:solidFill>
                  <a:srgbClr val="000000"/>
                </a:solidFill>
                <a:latin typeface="Montserrat"/>
                <a:ea typeface="Montserrat"/>
                <a:cs typeface="Montserrat"/>
                <a:sym typeface="Montserrat"/>
              </a:rPr>
              <a:t>Chọn ra tiêu đề có ROUGE-S tốt nhất làm input cho </a:t>
            </a:r>
            <a:r>
              <a:rPr lang="en-US" b="true" sz="2799">
                <a:solidFill>
                  <a:srgbClr val="000000"/>
                </a:solidFill>
                <a:latin typeface="Montserrat Bold"/>
                <a:ea typeface="Montserrat Bold"/>
                <a:cs typeface="Montserrat Bold"/>
                <a:sym typeface="Montserrat Bold"/>
              </a:rPr>
              <a:t>forward pass</a:t>
            </a:r>
            <a:r>
              <a:rPr lang="en-US" sz="2799">
                <a:solidFill>
                  <a:srgbClr val="000000"/>
                </a:solidFill>
                <a:latin typeface="Montserrat"/>
                <a:ea typeface="Montserrat"/>
                <a:cs typeface="Montserrat"/>
                <a:sym typeface="Montserrat"/>
              </a:rPr>
              <a:t>.</a:t>
            </a:r>
          </a:p>
          <a:p>
            <a:pPr algn="l" marL="604519" indent="-302260" lvl="1">
              <a:lnSpc>
                <a:spcPts val="4199"/>
              </a:lnSpc>
              <a:buAutoNum type="arabicPeriod" startAt="1"/>
            </a:pPr>
            <a:r>
              <a:rPr lang="en-US" sz="2799">
                <a:solidFill>
                  <a:srgbClr val="000000"/>
                </a:solidFill>
                <a:latin typeface="Montserrat"/>
                <a:ea typeface="Montserrat"/>
                <a:cs typeface="Montserrat"/>
                <a:sym typeface="Montserrat"/>
              </a:rPr>
              <a:t>Encoder chính sẽ học cách "hiểu" input, còn encoder phụ sẽ học thứ tự câu tối ưu nhất (hoán vị nào cho ra kết quả tốt nhất).</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9256" y="942975"/>
            <a:ext cx="7522686" cy="762000"/>
          </a:xfrm>
          <a:prstGeom prst="rect">
            <a:avLst/>
          </a:prstGeom>
        </p:spPr>
        <p:txBody>
          <a:bodyPr anchor="t" rtlCol="false" tIns="0" lIns="0" bIns="0" rIns="0">
            <a:spAutoFit/>
          </a:bodyPr>
          <a:lstStyle/>
          <a:p>
            <a:pPr algn="l">
              <a:lnSpc>
                <a:spcPts val="5399"/>
              </a:lnSpc>
              <a:spcBef>
                <a:spcPct val="0"/>
              </a:spcBef>
            </a:pPr>
            <a:r>
              <a:rPr lang="en-US" sz="4499">
                <a:solidFill>
                  <a:srgbClr val="000000"/>
                </a:solidFill>
                <a:latin typeface="Bungee"/>
                <a:ea typeface="Bungee"/>
                <a:cs typeface="Bungee"/>
                <a:sym typeface="Bungee"/>
              </a:rPr>
              <a:t>sentence order aware</a:t>
            </a:r>
          </a:p>
        </p:txBody>
      </p:sp>
      <p:sp>
        <p:nvSpPr>
          <p:cNvPr name="TextBox 6" id="6"/>
          <p:cNvSpPr txBox="true"/>
          <p:nvPr/>
        </p:nvSpPr>
        <p:spPr>
          <a:xfrm rot="0">
            <a:off x="9139238" y="3248025"/>
            <a:ext cx="9525" cy="1895475"/>
          </a:xfrm>
          <a:prstGeom prst="rect">
            <a:avLst/>
          </a:prstGeom>
        </p:spPr>
        <p:txBody>
          <a:bodyPr anchor="t" rtlCol="false" tIns="0" lIns="0" bIns="0" rIns="0">
            <a:spAutoFit/>
          </a:bodyPr>
          <a:lstStyle/>
          <a:p>
            <a:pPr algn="ctr">
              <a:lnSpc>
                <a:spcPts val="13200"/>
              </a:lnSpc>
              <a:spcBef>
                <a:spcPct val="0"/>
              </a:spcBef>
            </a:pPr>
          </a:p>
        </p:txBody>
      </p:sp>
      <p:sp>
        <p:nvSpPr>
          <p:cNvPr name="TextBox 7" id="7"/>
          <p:cNvSpPr txBox="true"/>
          <p:nvPr/>
        </p:nvSpPr>
        <p:spPr>
          <a:xfrm rot="0">
            <a:off x="1419811" y="2165050"/>
            <a:ext cx="15839489" cy="1192530"/>
          </a:xfrm>
          <a:prstGeom prst="rect">
            <a:avLst/>
          </a:prstGeom>
        </p:spPr>
        <p:txBody>
          <a:bodyPr anchor="t" rtlCol="false" tIns="0" lIns="0" bIns="0" rIns="0">
            <a:spAutoFit/>
          </a:bodyPr>
          <a:lstStyle/>
          <a:p>
            <a:pPr algn="l">
              <a:lnSpc>
                <a:spcPts val="5400"/>
              </a:lnSpc>
            </a:pPr>
            <a:r>
              <a:rPr lang="en-US" sz="3600" b="true">
                <a:solidFill>
                  <a:srgbClr val="000000"/>
                </a:solidFill>
                <a:latin typeface="Montserrat Bold"/>
                <a:ea typeface="Montserrat Bold"/>
                <a:cs typeface="Montserrat Bold"/>
                <a:sym typeface="Montserrat Bold"/>
              </a:rPr>
              <a:t>Vấn đề phát sinh</a:t>
            </a:r>
          </a:p>
          <a:p>
            <a:pPr algn="l">
              <a:lnSpc>
                <a:spcPts val="4199"/>
              </a:lnSpc>
            </a:pPr>
            <a:r>
              <a:rPr lang="en-US" sz="2799">
                <a:solidFill>
                  <a:srgbClr val="000000"/>
                </a:solidFill>
                <a:latin typeface="Montserrat"/>
                <a:ea typeface="Montserrat"/>
                <a:cs typeface="Montserrat"/>
                <a:sym typeface="Montserrat"/>
              </a:rPr>
              <a:t>Một abstract có thể lên đến </a:t>
            </a:r>
            <a:r>
              <a:rPr lang="en-US" sz="2799" b="true">
                <a:solidFill>
                  <a:srgbClr val="000000"/>
                </a:solidFill>
                <a:latin typeface="Montserrat Bold"/>
                <a:ea typeface="Montserrat Bold"/>
                <a:cs typeface="Montserrat Bold"/>
                <a:sym typeface="Montserrat Bold"/>
              </a:rPr>
              <a:t>20 câu</a:t>
            </a:r>
            <a:r>
              <a:rPr lang="en-US" sz="2799">
                <a:solidFill>
                  <a:srgbClr val="000000"/>
                </a:solidFill>
                <a:latin typeface="Montserrat"/>
                <a:ea typeface="Montserrat"/>
                <a:cs typeface="Montserrat"/>
                <a:sym typeface="Montserrat"/>
              </a:rPr>
              <a:t>, tức là:</a:t>
            </a:r>
          </a:p>
        </p:txBody>
      </p:sp>
      <p:sp>
        <p:nvSpPr>
          <p:cNvPr name="TextBox 8" id="8"/>
          <p:cNvSpPr txBox="true"/>
          <p:nvPr/>
        </p:nvSpPr>
        <p:spPr>
          <a:xfrm rot="0">
            <a:off x="1419811" y="5114648"/>
            <a:ext cx="12268835" cy="483870"/>
          </a:xfrm>
          <a:prstGeom prst="rect">
            <a:avLst/>
          </a:prstGeom>
        </p:spPr>
        <p:txBody>
          <a:bodyPr anchor="t" rtlCol="false" tIns="0" lIns="0" bIns="0" rIns="0">
            <a:spAutoFit/>
          </a:bodyPr>
          <a:lstStyle/>
          <a:p>
            <a:pPr algn="l">
              <a:lnSpc>
                <a:spcPts val="4199"/>
              </a:lnSpc>
            </a:pPr>
            <a:r>
              <a:rPr lang="en-US" sz="2799">
                <a:solidFill>
                  <a:srgbClr val="000000"/>
                </a:solidFill>
                <a:latin typeface="Montserrat"/>
                <a:ea typeface="Montserrat"/>
                <a:cs typeface="Montserrat"/>
                <a:sym typeface="Montserrat"/>
              </a:rPr>
              <a:t>cách sắp xếp câu, </a:t>
            </a:r>
            <a:r>
              <a:rPr lang="en-US" sz="2799" b="true">
                <a:solidFill>
                  <a:srgbClr val="FF3131"/>
                </a:solidFill>
                <a:latin typeface="Montserrat Bold"/>
                <a:ea typeface="Montserrat Bold"/>
                <a:cs typeface="Montserrat Bold"/>
                <a:sym typeface="Montserrat Bold"/>
              </a:rPr>
              <a:t>quá lớn</a:t>
            </a:r>
            <a:r>
              <a:rPr lang="en-US" sz="2799">
                <a:solidFill>
                  <a:srgbClr val="000000"/>
                </a:solidFill>
                <a:latin typeface="Montserrat"/>
                <a:ea typeface="Montserrat"/>
                <a:cs typeface="Montserrat"/>
                <a:sym typeface="Montserrat"/>
              </a:rPr>
              <a:t> so với tài nguyên hiện có cho việc training!</a:t>
            </a:r>
          </a:p>
        </p:txBody>
      </p:sp>
      <p:sp>
        <p:nvSpPr>
          <p:cNvPr name="TextBox 9" id="9"/>
          <p:cNvSpPr txBox="true"/>
          <p:nvPr/>
        </p:nvSpPr>
        <p:spPr>
          <a:xfrm rot="0">
            <a:off x="1419811" y="6257622"/>
            <a:ext cx="14697176" cy="2240280"/>
          </a:xfrm>
          <a:prstGeom prst="rect">
            <a:avLst/>
          </a:prstGeom>
        </p:spPr>
        <p:txBody>
          <a:bodyPr anchor="t" rtlCol="false" tIns="0" lIns="0" bIns="0" rIns="0">
            <a:spAutoFit/>
          </a:bodyPr>
          <a:lstStyle/>
          <a:p>
            <a:pPr algn="l">
              <a:lnSpc>
                <a:spcPts val="5400"/>
              </a:lnSpc>
            </a:pPr>
            <a:r>
              <a:rPr lang="en-US" sz="3600" b="true">
                <a:solidFill>
                  <a:srgbClr val="000000"/>
                </a:solidFill>
                <a:latin typeface="Montserrat Bold"/>
                <a:ea typeface="Montserrat Bold"/>
                <a:cs typeface="Montserrat Bold"/>
                <a:sym typeface="Montserrat Bold"/>
              </a:rPr>
              <a:t>Giải pháp đề ra</a:t>
            </a:r>
          </a:p>
          <a:p>
            <a:pPr algn="l" marL="604519" indent="-302260" lvl="1">
              <a:lnSpc>
                <a:spcPts val="4199"/>
              </a:lnSpc>
              <a:buFont typeface="Arial"/>
              <a:buChar char="•"/>
            </a:pPr>
            <a:r>
              <a:rPr lang="en-US" sz="2799">
                <a:solidFill>
                  <a:srgbClr val="000000"/>
                </a:solidFill>
                <a:latin typeface="Montserrat"/>
                <a:ea typeface="Montserrat"/>
                <a:cs typeface="Montserrat"/>
                <a:sym typeface="Montserrat"/>
              </a:rPr>
              <a:t>Áp dụng </a:t>
            </a:r>
            <a:r>
              <a:rPr lang="en-US" b="true" sz="2799">
                <a:solidFill>
                  <a:srgbClr val="000000"/>
                </a:solidFill>
                <a:latin typeface="Montserrat Bold"/>
                <a:ea typeface="Montserrat Bold"/>
                <a:cs typeface="Montserrat Bold"/>
                <a:sym typeface="Montserrat Bold"/>
              </a:rPr>
              <a:t>top-k </a:t>
            </a:r>
            <a:r>
              <a:rPr lang="en-US" sz="2799">
                <a:solidFill>
                  <a:srgbClr val="000000"/>
                </a:solidFill>
                <a:latin typeface="Montserrat"/>
                <a:ea typeface="Montserrat"/>
                <a:cs typeface="Montserrat"/>
                <a:sym typeface="Montserrat"/>
              </a:rPr>
              <a:t>số câu có điểm </a:t>
            </a:r>
            <a:r>
              <a:rPr lang="en-US" b="true" sz="2799">
                <a:solidFill>
                  <a:srgbClr val="000000"/>
                </a:solidFill>
                <a:latin typeface="Montserrat Bold"/>
                <a:ea typeface="Montserrat Bold"/>
                <a:cs typeface="Montserrat Bold"/>
                <a:sym typeface="Montserrat Bold"/>
              </a:rPr>
              <a:t>sentence importance</a:t>
            </a:r>
            <a:r>
              <a:rPr lang="en-US" sz="2799">
                <a:solidFill>
                  <a:srgbClr val="000000"/>
                </a:solidFill>
                <a:latin typeface="Montserrat"/>
                <a:ea typeface="Montserrat"/>
                <a:cs typeface="Montserrat"/>
                <a:sym typeface="Montserrat"/>
              </a:rPr>
              <a:t> cao nhất để thực hiện sinh hoán vị.</a:t>
            </a:r>
          </a:p>
          <a:p>
            <a:pPr algn="l" marL="604519" indent="-302260" lvl="1">
              <a:lnSpc>
                <a:spcPts val="4199"/>
              </a:lnSpc>
              <a:buFont typeface="Arial"/>
              <a:buChar char="•"/>
            </a:pPr>
            <a:r>
              <a:rPr lang="en-US" sz="2799">
                <a:solidFill>
                  <a:srgbClr val="000000"/>
                </a:solidFill>
                <a:latin typeface="Montserrat"/>
                <a:ea typeface="Montserrat"/>
                <a:cs typeface="Montserrat"/>
                <a:sym typeface="Montserrat"/>
              </a:rPr>
              <a:t>Kết hợp </a:t>
            </a:r>
            <a:r>
              <a:rPr lang="en-US" b="true" sz="2799">
                <a:solidFill>
                  <a:srgbClr val="000000"/>
                </a:solidFill>
                <a:latin typeface="Montserrat Bold"/>
                <a:ea typeface="Montserrat Bold"/>
                <a:cs typeface="Montserrat Bold"/>
                <a:sym typeface="Montserrat Bold"/>
              </a:rPr>
              <a:t>beam search </a:t>
            </a:r>
            <a:r>
              <a:rPr lang="en-US" sz="2799">
                <a:solidFill>
                  <a:srgbClr val="000000"/>
                </a:solidFill>
                <a:latin typeface="Montserrat"/>
                <a:ea typeface="Montserrat"/>
                <a:cs typeface="Montserrat"/>
                <a:sym typeface="Montserrat"/>
              </a:rPr>
              <a:t>trong quá trình training để hòng tăng hiệu suất model.</a:t>
            </a:r>
          </a:p>
        </p:txBody>
      </p:sp>
      <p:pic>
        <p:nvPicPr>
          <p:cNvPr name="Picture 10" id="10"/>
          <p:cNvPicPr>
            <a:picLocks noChangeAspect="true"/>
          </p:cNvPicPr>
          <p:nvPr/>
        </p:nvPicPr>
        <p:blipFill>
          <a:blip r:embed="rId2"/>
          <a:stretch>
            <a:fillRect/>
          </a:stretch>
        </p:blipFill>
        <p:spPr>
          <a:xfrm rot="0">
            <a:off x="4274820" y="3207637"/>
            <a:ext cx="9738360" cy="2123630"/>
          </a:xfrm>
          <a:prstGeom prst="rect">
            <a:avLst/>
          </a:prstGeom>
        </p:spPr>
      </p:pic>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9256" y="942975"/>
            <a:ext cx="7522686" cy="762000"/>
          </a:xfrm>
          <a:prstGeom prst="rect">
            <a:avLst/>
          </a:prstGeom>
        </p:spPr>
        <p:txBody>
          <a:bodyPr anchor="t" rtlCol="false" tIns="0" lIns="0" bIns="0" rIns="0">
            <a:spAutoFit/>
          </a:bodyPr>
          <a:lstStyle/>
          <a:p>
            <a:pPr algn="l">
              <a:lnSpc>
                <a:spcPts val="5399"/>
              </a:lnSpc>
              <a:spcBef>
                <a:spcPct val="0"/>
              </a:spcBef>
            </a:pPr>
            <a:r>
              <a:rPr lang="en-US" sz="4499">
                <a:solidFill>
                  <a:srgbClr val="000000"/>
                </a:solidFill>
                <a:latin typeface="Bungee"/>
                <a:ea typeface="Bungee"/>
                <a:cs typeface="Bungee"/>
                <a:sym typeface="Bungee"/>
              </a:rPr>
              <a:t>sentence order aware</a:t>
            </a:r>
          </a:p>
        </p:txBody>
      </p:sp>
      <p:sp>
        <p:nvSpPr>
          <p:cNvPr name="TextBox 6" id="6"/>
          <p:cNvSpPr txBox="true"/>
          <p:nvPr/>
        </p:nvSpPr>
        <p:spPr>
          <a:xfrm rot="0">
            <a:off x="9139238" y="3248025"/>
            <a:ext cx="9525" cy="1895475"/>
          </a:xfrm>
          <a:prstGeom prst="rect">
            <a:avLst/>
          </a:prstGeom>
        </p:spPr>
        <p:txBody>
          <a:bodyPr anchor="t" rtlCol="false" tIns="0" lIns="0" bIns="0" rIns="0">
            <a:spAutoFit/>
          </a:bodyPr>
          <a:lstStyle/>
          <a:p>
            <a:pPr algn="ctr">
              <a:lnSpc>
                <a:spcPts val="13200"/>
              </a:lnSpc>
              <a:spcBef>
                <a:spcPct val="0"/>
              </a:spcBef>
            </a:pPr>
          </a:p>
        </p:txBody>
      </p:sp>
      <p:sp>
        <p:nvSpPr>
          <p:cNvPr name="TextBox 7" id="7"/>
          <p:cNvSpPr txBox="true"/>
          <p:nvPr/>
        </p:nvSpPr>
        <p:spPr>
          <a:xfrm rot="0">
            <a:off x="1419811" y="2455375"/>
            <a:ext cx="15839489" cy="1099820"/>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Tính chỉ số</a:t>
            </a:r>
            <a:r>
              <a:rPr lang="en-US" sz="3199" b="true">
                <a:solidFill>
                  <a:srgbClr val="000000"/>
                </a:solidFill>
                <a:latin typeface="Montserrat Bold"/>
                <a:ea typeface="Montserrat Bold"/>
                <a:cs typeface="Montserrat Bold"/>
                <a:sym typeface="Montserrat Bold"/>
              </a:rPr>
              <a:t> </a:t>
            </a:r>
            <a:r>
              <a:rPr lang="en-US" sz="3199" b="true">
                <a:solidFill>
                  <a:srgbClr val="933C68"/>
                </a:solidFill>
                <a:latin typeface="Montserrat Bold"/>
                <a:ea typeface="Montserrat Bold"/>
                <a:cs typeface="Montserrat Bold"/>
                <a:sym typeface="Montserrat Bold"/>
              </a:rPr>
              <a:t>Sentence importance </a:t>
            </a:r>
            <a:r>
              <a:rPr lang="en-US" sz="3199">
                <a:solidFill>
                  <a:srgbClr val="000000"/>
                </a:solidFill>
                <a:latin typeface="Montserrat"/>
                <a:ea typeface="Montserrat"/>
                <a:cs typeface="Montserrat"/>
                <a:sym typeface="Montserrat"/>
              </a:rPr>
              <a:t>dựa trên độ</a:t>
            </a:r>
            <a:r>
              <a:rPr lang="en-US" sz="3199" b="true">
                <a:solidFill>
                  <a:srgbClr val="000000"/>
                </a:solidFill>
                <a:latin typeface="Montserrat Bold"/>
                <a:ea typeface="Montserrat Bold"/>
                <a:cs typeface="Montserrat Bold"/>
                <a:sym typeface="Montserrat Bold"/>
              </a:rPr>
              <a:t> overlap từ khóa </a:t>
            </a:r>
            <a:r>
              <a:rPr lang="en-US" sz="3199">
                <a:solidFill>
                  <a:srgbClr val="000000"/>
                </a:solidFill>
                <a:latin typeface="Montserrat"/>
                <a:ea typeface="Montserrat"/>
                <a:cs typeface="Montserrat"/>
                <a:sym typeface="Montserrat"/>
              </a:rPr>
              <a:t>của một câu so với</a:t>
            </a:r>
            <a:r>
              <a:rPr lang="en-US" sz="3199" b="true">
                <a:solidFill>
                  <a:srgbClr val="000000"/>
                </a:solidFill>
                <a:latin typeface="Montserrat Bold"/>
                <a:ea typeface="Montserrat Bold"/>
                <a:cs typeface="Montserrat Bold"/>
                <a:sym typeface="Montserrat Bold"/>
              </a:rPr>
              <a:t> title</a:t>
            </a:r>
            <a:r>
              <a:rPr lang="en-US" sz="3199">
                <a:solidFill>
                  <a:srgbClr val="000000"/>
                </a:solidFill>
                <a:latin typeface="Montserrat"/>
                <a:ea typeface="Montserrat"/>
                <a:cs typeface="Montserrat"/>
                <a:sym typeface="Montserrat"/>
              </a:rPr>
              <a:t>:</a:t>
            </a:r>
          </a:p>
        </p:txBody>
      </p:sp>
      <p:sp>
        <p:nvSpPr>
          <p:cNvPr name="TextBox 8" id="8"/>
          <p:cNvSpPr txBox="true"/>
          <p:nvPr/>
        </p:nvSpPr>
        <p:spPr>
          <a:xfrm rot="0">
            <a:off x="1419811" y="4846002"/>
            <a:ext cx="1928178" cy="537845"/>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Trong đó:</a:t>
            </a:r>
          </a:p>
        </p:txBody>
      </p:sp>
      <p:sp>
        <p:nvSpPr>
          <p:cNvPr name="TextBox 9" id="9"/>
          <p:cNvSpPr txBox="true"/>
          <p:nvPr/>
        </p:nvSpPr>
        <p:spPr>
          <a:xfrm rot="0">
            <a:off x="5595968" y="5603519"/>
            <a:ext cx="5483066" cy="537845"/>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Là câu thứ i trong </a:t>
            </a:r>
            <a:r>
              <a:rPr lang="en-US" sz="3199" b="true">
                <a:solidFill>
                  <a:srgbClr val="000000"/>
                </a:solidFill>
                <a:latin typeface="Montserrat Bold"/>
                <a:ea typeface="Montserrat Bold"/>
                <a:cs typeface="Montserrat Bold"/>
                <a:sym typeface="Montserrat Bold"/>
              </a:rPr>
              <a:t>abstract</a:t>
            </a:r>
          </a:p>
        </p:txBody>
      </p:sp>
      <p:sp>
        <p:nvSpPr>
          <p:cNvPr name="TextBox 10" id="10"/>
          <p:cNvSpPr txBox="true"/>
          <p:nvPr/>
        </p:nvSpPr>
        <p:spPr>
          <a:xfrm rot="0">
            <a:off x="5595968" y="8596630"/>
            <a:ext cx="9382284" cy="537845"/>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Hệ số điều chỉnh để kiểm soát mức độ ưu tiên</a:t>
            </a:r>
          </a:p>
        </p:txBody>
      </p:sp>
      <p:sp>
        <p:nvSpPr>
          <p:cNvPr name="TextBox 11" id="11"/>
          <p:cNvSpPr txBox="true"/>
          <p:nvPr/>
        </p:nvSpPr>
        <p:spPr>
          <a:xfrm rot="0">
            <a:off x="5595968" y="7618106"/>
            <a:ext cx="9740900" cy="537845"/>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Số lượng từ khóa chung của câu thứ i và tiêu đề</a:t>
            </a:r>
          </a:p>
        </p:txBody>
      </p:sp>
      <p:sp>
        <p:nvSpPr>
          <p:cNvPr name="TextBox 12" id="12"/>
          <p:cNvSpPr txBox="true"/>
          <p:nvPr/>
        </p:nvSpPr>
        <p:spPr>
          <a:xfrm rot="0">
            <a:off x="5595968" y="6582042"/>
            <a:ext cx="4843621" cy="537845"/>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Là tiêu đề bài báo (</a:t>
            </a:r>
            <a:r>
              <a:rPr lang="en-US" sz="3199" b="true">
                <a:solidFill>
                  <a:srgbClr val="000000"/>
                </a:solidFill>
                <a:latin typeface="Montserrat Bold"/>
                <a:ea typeface="Montserrat Bold"/>
                <a:cs typeface="Montserrat Bold"/>
                <a:sym typeface="Montserrat Bold"/>
              </a:rPr>
              <a:t>title</a:t>
            </a:r>
            <a:r>
              <a:rPr lang="en-US" sz="3199">
                <a:solidFill>
                  <a:srgbClr val="000000"/>
                </a:solidFill>
                <a:latin typeface="Montserrat"/>
                <a:ea typeface="Montserrat"/>
                <a:cs typeface="Montserrat"/>
                <a:sym typeface="Montserrat"/>
              </a:rPr>
              <a:t>)</a:t>
            </a:r>
          </a:p>
        </p:txBody>
      </p:sp>
      <p:pic>
        <p:nvPicPr>
          <p:cNvPr name="Picture 13" id="13"/>
          <p:cNvPicPr>
            <a:picLocks noChangeAspect="true"/>
          </p:cNvPicPr>
          <p:nvPr/>
        </p:nvPicPr>
        <p:blipFill>
          <a:blip r:embed="rId2"/>
          <a:stretch>
            <a:fillRect/>
          </a:stretch>
        </p:blipFill>
        <p:spPr>
          <a:xfrm rot="0">
            <a:off x="3979069" y="3106697"/>
            <a:ext cx="9738360" cy="2150973"/>
          </a:xfrm>
          <a:prstGeom prst="rect">
            <a:avLst/>
          </a:prstGeom>
        </p:spPr>
      </p:pic>
      <p:pic>
        <p:nvPicPr>
          <p:cNvPr name="Picture 14" id="14"/>
          <p:cNvPicPr>
            <a:picLocks noChangeAspect="true"/>
          </p:cNvPicPr>
          <p:nvPr/>
        </p:nvPicPr>
        <p:blipFill>
          <a:blip r:embed="rId3"/>
          <a:stretch>
            <a:fillRect/>
          </a:stretch>
        </p:blipFill>
        <p:spPr>
          <a:xfrm rot="0">
            <a:off x="4638830" y="5565463"/>
            <a:ext cx="678118" cy="632412"/>
          </a:xfrm>
          <a:prstGeom prst="rect">
            <a:avLst/>
          </a:prstGeom>
        </p:spPr>
      </p:pic>
      <p:pic>
        <p:nvPicPr>
          <p:cNvPr name="Picture 15" id="15"/>
          <p:cNvPicPr>
            <a:picLocks noChangeAspect="true"/>
          </p:cNvPicPr>
          <p:nvPr/>
        </p:nvPicPr>
        <p:blipFill>
          <a:blip r:embed="rId4"/>
          <a:stretch>
            <a:fillRect/>
          </a:stretch>
        </p:blipFill>
        <p:spPr>
          <a:xfrm rot="0">
            <a:off x="4780765" y="8563144"/>
            <a:ext cx="531612" cy="623270"/>
          </a:xfrm>
          <a:prstGeom prst="rect">
            <a:avLst/>
          </a:prstGeom>
        </p:spPr>
      </p:pic>
      <p:pic>
        <p:nvPicPr>
          <p:cNvPr name="Picture 16" id="16"/>
          <p:cNvPicPr>
            <a:picLocks noChangeAspect="true"/>
          </p:cNvPicPr>
          <p:nvPr/>
        </p:nvPicPr>
        <p:blipFill>
          <a:blip r:embed="rId5"/>
          <a:stretch>
            <a:fillRect/>
          </a:stretch>
        </p:blipFill>
        <p:spPr>
          <a:xfrm rot="0">
            <a:off x="1417674" y="7229678"/>
            <a:ext cx="4192106" cy="1275616"/>
          </a:xfrm>
          <a:prstGeom prst="rect">
            <a:avLst/>
          </a:prstGeom>
        </p:spPr>
      </p:pic>
      <p:pic>
        <p:nvPicPr>
          <p:cNvPr name="Picture 17" id="17"/>
          <p:cNvPicPr>
            <a:picLocks noChangeAspect="true"/>
          </p:cNvPicPr>
          <p:nvPr/>
        </p:nvPicPr>
        <p:blipFill>
          <a:blip r:embed="rId6"/>
          <a:stretch>
            <a:fillRect/>
          </a:stretch>
        </p:blipFill>
        <p:spPr>
          <a:xfrm rot="0">
            <a:off x="4665788" y="6546437"/>
            <a:ext cx="648709" cy="627510"/>
          </a:xfrm>
          <a:prstGeom prst="rect">
            <a:avLst/>
          </a:prstGeom>
        </p:spPr>
      </p:pic>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9256" y="942975"/>
            <a:ext cx="7522686" cy="762000"/>
          </a:xfrm>
          <a:prstGeom prst="rect">
            <a:avLst/>
          </a:prstGeom>
        </p:spPr>
        <p:txBody>
          <a:bodyPr anchor="t" rtlCol="false" tIns="0" lIns="0" bIns="0" rIns="0">
            <a:spAutoFit/>
          </a:bodyPr>
          <a:lstStyle/>
          <a:p>
            <a:pPr algn="l">
              <a:lnSpc>
                <a:spcPts val="5399"/>
              </a:lnSpc>
              <a:spcBef>
                <a:spcPct val="0"/>
              </a:spcBef>
            </a:pPr>
            <a:r>
              <a:rPr lang="en-US" sz="4499">
                <a:solidFill>
                  <a:srgbClr val="000000"/>
                </a:solidFill>
                <a:latin typeface="Bungee"/>
                <a:ea typeface="Bungee"/>
                <a:cs typeface="Bungee"/>
                <a:sym typeface="Bungee"/>
              </a:rPr>
              <a:t>sentence order aware</a:t>
            </a:r>
          </a:p>
        </p:txBody>
      </p:sp>
      <p:sp>
        <p:nvSpPr>
          <p:cNvPr name="TextBox 6" id="6"/>
          <p:cNvSpPr txBox="true"/>
          <p:nvPr/>
        </p:nvSpPr>
        <p:spPr>
          <a:xfrm rot="0">
            <a:off x="9449174" y="3831420"/>
            <a:ext cx="9525" cy="1895475"/>
          </a:xfrm>
          <a:prstGeom prst="rect">
            <a:avLst/>
          </a:prstGeom>
        </p:spPr>
        <p:txBody>
          <a:bodyPr anchor="t" rtlCol="false" tIns="0" lIns="0" bIns="0" rIns="0">
            <a:spAutoFit/>
          </a:bodyPr>
          <a:lstStyle/>
          <a:p>
            <a:pPr algn="ctr">
              <a:lnSpc>
                <a:spcPts val="13200"/>
              </a:lnSpc>
              <a:spcBef>
                <a:spcPct val="0"/>
              </a:spcBef>
            </a:pPr>
          </a:p>
        </p:txBody>
      </p:sp>
      <p:sp>
        <p:nvSpPr>
          <p:cNvPr name="TextBox 7" id="7"/>
          <p:cNvSpPr txBox="true"/>
          <p:nvPr/>
        </p:nvSpPr>
        <p:spPr>
          <a:xfrm rot="0">
            <a:off x="1419811" y="2445850"/>
            <a:ext cx="15839489" cy="1251586"/>
          </a:xfrm>
          <a:prstGeom prst="rect">
            <a:avLst/>
          </a:prstGeom>
        </p:spPr>
        <p:txBody>
          <a:bodyPr anchor="t" rtlCol="false" tIns="0" lIns="0" bIns="0" rIns="0">
            <a:spAutoFit/>
          </a:bodyPr>
          <a:lstStyle/>
          <a:p>
            <a:pPr algn="l">
              <a:lnSpc>
                <a:spcPts val="5039"/>
              </a:lnSpc>
            </a:pPr>
            <a:r>
              <a:rPr lang="en-US" sz="3599" b="true">
                <a:solidFill>
                  <a:srgbClr val="343D6B"/>
                </a:solidFill>
                <a:latin typeface="Montserrat Bold"/>
                <a:ea typeface="Montserrat Bold"/>
                <a:cs typeface="Montserrat Bold"/>
                <a:sym typeface="Montserrat Bold"/>
              </a:rPr>
              <a:t>Ngoài ra</a:t>
            </a:r>
            <a:r>
              <a:rPr lang="en-US" sz="3599">
                <a:solidFill>
                  <a:srgbClr val="000000"/>
                </a:solidFill>
                <a:latin typeface="Montserrat"/>
                <a:ea typeface="Montserrat"/>
                <a:cs typeface="Montserrat"/>
                <a:sym typeface="Montserrat"/>
              </a:rPr>
              <a:t> cũng cần tính sentence importance của các câu liền kề so với câu đang xét để đảm bảo đầy đủ ngữ nghĩa nhất. Tức là:</a:t>
            </a:r>
          </a:p>
        </p:txBody>
      </p:sp>
      <p:sp>
        <p:nvSpPr>
          <p:cNvPr name="TextBox 8" id="8"/>
          <p:cNvSpPr txBox="true"/>
          <p:nvPr/>
        </p:nvSpPr>
        <p:spPr>
          <a:xfrm rot="0">
            <a:off x="1419811" y="5455526"/>
            <a:ext cx="14829948" cy="1099820"/>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Trong đó, </a:t>
            </a:r>
            <a:r>
              <a:rPr lang="en-US" sz="3199" b="true">
                <a:solidFill>
                  <a:srgbClr val="000000"/>
                </a:solidFill>
                <a:latin typeface="Montserrat Bold"/>
                <a:ea typeface="Montserrat Bold"/>
                <a:cs typeface="Montserrat Bold"/>
                <a:sym typeface="Montserrat Bold"/>
              </a:rPr>
              <a:t>overlap</a:t>
            </a:r>
            <a:r>
              <a:rPr lang="en-US" sz="3199">
                <a:solidFill>
                  <a:srgbClr val="000000"/>
                </a:solidFill>
                <a:latin typeface="Montserrat"/>
                <a:ea typeface="Montserrat"/>
                <a:cs typeface="Montserrat"/>
                <a:sym typeface="Montserrat"/>
              </a:rPr>
              <a:t> sẽ được tính giữa câu liền kề (i+1, i-1) và câu đang xét (i)</a:t>
            </a:r>
          </a:p>
          <a:p>
            <a:pPr algn="l">
              <a:lnSpc>
                <a:spcPts val="4479"/>
              </a:lnSpc>
            </a:pPr>
            <a:r>
              <a:rPr lang="en-US" sz="3199">
                <a:solidFill>
                  <a:srgbClr val="000000"/>
                </a:solidFill>
                <a:latin typeface="Montserrat"/>
                <a:ea typeface="Montserrat"/>
                <a:cs typeface="Montserrat"/>
                <a:sym typeface="Montserrat"/>
              </a:rPr>
              <a:t>Thay vì overlap của </a:t>
            </a:r>
            <a:r>
              <a:rPr lang="en-US" sz="3199" b="true">
                <a:solidFill>
                  <a:srgbClr val="000000"/>
                </a:solidFill>
                <a:latin typeface="Montserrat Bold"/>
                <a:ea typeface="Montserrat Bold"/>
                <a:cs typeface="Montserrat Bold"/>
                <a:sym typeface="Montserrat Bold"/>
              </a:rPr>
              <a:t>câu thứ i</a:t>
            </a:r>
            <a:r>
              <a:rPr lang="en-US" sz="3199">
                <a:solidFill>
                  <a:srgbClr val="000000"/>
                </a:solidFill>
                <a:latin typeface="Montserrat"/>
                <a:ea typeface="Montserrat"/>
                <a:cs typeface="Montserrat"/>
                <a:sym typeface="Montserrat"/>
              </a:rPr>
              <a:t> so với </a:t>
            </a:r>
            <a:r>
              <a:rPr lang="en-US" sz="3199" b="true">
                <a:solidFill>
                  <a:srgbClr val="000000"/>
                </a:solidFill>
                <a:latin typeface="Montserrat Bold"/>
                <a:ea typeface="Montserrat Bold"/>
                <a:cs typeface="Montserrat Bold"/>
                <a:sym typeface="Montserrat Bold"/>
              </a:rPr>
              <a:t>tiêu đề</a:t>
            </a:r>
            <a:r>
              <a:rPr lang="en-US" sz="3199">
                <a:solidFill>
                  <a:srgbClr val="000000"/>
                </a:solidFill>
                <a:latin typeface="Montserrat"/>
                <a:ea typeface="Montserrat"/>
                <a:cs typeface="Montserrat"/>
                <a:sym typeface="Montserrat"/>
              </a:rPr>
              <a:t>.</a:t>
            </a:r>
          </a:p>
        </p:txBody>
      </p:sp>
      <p:sp>
        <p:nvSpPr>
          <p:cNvPr name="TextBox 9" id="9"/>
          <p:cNvSpPr txBox="true"/>
          <p:nvPr/>
        </p:nvSpPr>
        <p:spPr>
          <a:xfrm rot="0">
            <a:off x="1419811" y="8429414"/>
            <a:ext cx="13121482" cy="537845"/>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Phương pháp trên tạm gọi là </a:t>
            </a:r>
            <a:r>
              <a:rPr lang="en-US" sz="3199" b="true">
                <a:solidFill>
                  <a:srgbClr val="933C68"/>
                </a:solidFill>
                <a:latin typeface="Montserrat Bold"/>
                <a:ea typeface="Montserrat Bold"/>
                <a:cs typeface="Montserrat Bold"/>
                <a:sym typeface="Montserrat Bold"/>
              </a:rPr>
              <a:t>Sentence Importance Smoothing</a:t>
            </a:r>
          </a:p>
        </p:txBody>
      </p:sp>
      <p:sp>
        <p:nvSpPr>
          <p:cNvPr name="TextBox 10" id="10"/>
          <p:cNvSpPr txBox="true"/>
          <p:nvPr/>
        </p:nvSpPr>
        <p:spPr>
          <a:xfrm rot="0">
            <a:off x="8211938" y="7327858"/>
            <a:ext cx="1336516" cy="537845"/>
          </a:xfrm>
          <a:prstGeom prst="rect">
            <a:avLst/>
          </a:prstGeom>
        </p:spPr>
        <p:txBody>
          <a:bodyPr anchor="t" rtlCol="false" tIns="0" lIns="0" bIns="0" rIns="0">
            <a:spAutoFit/>
          </a:bodyPr>
          <a:lstStyle/>
          <a:p>
            <a:pPr algn="l">
              <a:lnSpc>
                <a:spcPts val="4479"/>
              </a:lnSpc>
            </a:pPr>
            <a:r>
              <a:rPr lang="en-US" sz="3199">
                <a:solidFill>
                  <a:srgbClr val="000000"/>
                </a:solidFill>
                <a:latin typeface="Montserrat"/>
                <a:ea typeface="Montserrat"/>
                <a:cs typeface="Montserrat"/>
                <a:sym typeface="Montserrat"/>
              </a:rPr>
              <a:t>thay vì</a:t>
            </a:r>
          </a:p>
        </p:txBody>
      </p:sp>
      <p:pic>
        <p:nvPicPr>
          <p:cNvPr name="Picture 11" id="11"/>
          <p:cNvPicPr>
            <a:picLocks noChangeAspect="true"/>
          </p:cNvPicPr>
          <p:nvPr/>
        </p:nvPicPr>
        <p:blipFill>
          <a:blip r:embed="rId2"/>
          <a:stretch>
            <a:fillRect/>
          </a:stretch>
        </p:blipFill>
        <p:spPr>
          <a:xfrm rot="0">
            <a:off x="6485134" y="3749592"/>
            <a:ext cx="5317734" cy="1470434"/>
          </a:xfrm>
          <a:prstGeom prst="rect">
            <a:avLst/>
          </a:prstGeom>
        </p:spPr>
      </p:pic>
      <p:pic>
        <p:nvPicPr>
          <p:cNvPr name="Picture 12" id="12"/>
          <p:cNvPicPr>
            <a:picLocks noChangeAspect="true"/>
          </p:cNvPicPr>
          <p:nvPr/>
        </p:nvPicPr>
        <p:blipFill>
          <a:blip r:embed="rId3"/>
          <a:stretch>
            <a:fillRect/>
          </a:stretch>
        </p:blipFill>
        <p:spPr>
          <a:xfrm rot="0">
            <a:off x="2990355" y="6873778"/>
            <a:ext cx="4979917" cy="1406918"/>
          </a:xfrm>
          <a:prstGeom prst="rect">
            <a:avLst/>
          </a:prstGeom>
        </p:spPr>
      </p:pic>
      <p:pic>
        <p:nvPicPr>
          <p:cNvPr name="Picture 13" id="13"/>
          <p:cNvPicPr>
            <a:picLocks noChangeAspect="true"/>
          </p:cNvPicPr>
          <p:nvPr/>
        </p:nvPicPr>
        <p:blipFill>
          <a:blip r:embed="rId4"/>
          <a:stretch>
            <a:fillRect/>
          </a:stretch>
        </p:blipFill>
        <p:spPr>
          <a:xfrm rot="0">
            <a:off x="9855772" y="6939429"/>
            <a:ext cx="4192106" cy="1275616"/>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flipH="true">
            <a:off x="12847198" y="6194312"/>
            <a:ext cx="7557046" cy="4363063"/>
          </a:xfrm>
          <a:prstGeom prst="line">
            <a:avLst/>
          </a:prstGeom>
          <a:ln cap="rnd" w="19050">
            <a:solidFill>
              <a:srgbClr val="3F3533"/>
            </a:solidFill>
            <a:prstDash val="solid"/>
            <a:headEnd type="none" len="sm" w="sm"/>
            <a:tailEnd type="none" len="sm" w="sm"/>
          </a:ln>
        </p:spPr>
      </p:sp>
      <p:sp>
        <p:nvSpPr>
          <p:cNvPr name="AutoShape 5" id="5"/>
          <p:cNvSpPr/>
          <p:nvPr/>
        </p:nvSpPr>
        <p:spPr>
          <a:xfrm flipH="true" flipV="true">
            <a:off x="12852447" y="2165560"/>
            <a:ext cx="6443560" cy="6443560"/>
          </a:xfrm>
          <a:prstGeom prst="line">
            <a:avLst/>
          </a:prstGeom>
          <a:ln cap="rnd" w="19050">
            <a:solidFill>
              <a:srgbClr val="3F3533"/>
            </a:solidFill>
            <a:prstDash val="solid"/>
            <a:headEnd type="none" len="sm" w="sm"/>
            <a:tailEnd type="none" len="sm" w="sm"/>
          </a:ln>
        </p:spPr>
      </p:sp>
      <p:sp>
        <p:nvSpPr>
          <p:cNvPr name="AutoShape 6" id="6"/>
          <p:cNvSpPr/>
          <p:nvPr/>
        </p:nvSpPr>
        <p:spPr>
          <a:xfrm flipH="true">
            <a:off x="13230445" y="0"/>
            <a:ext cx="5566425" cy="5566425"/>
          </a:xfrm>
          <a:prstGeom prst="line">
            <a:avLst/>
          </a:prstGeom>
          <a:ln cap="rnd" w="19050">
            <a:solidFill>
              <a:srgbClr val="3F3533"/>
            </a:solidFill>
            <a:prstDash val="solid"/>
            <a:headEnd type="none" len="sm" w="sm"/>
            <a:tailEnd type="none" len="sm" w="sm"/>
          </a:ln>
        </p:spPr>
      </p:sp>
      <p:sp>
        <p:nvSpPr>
          <p:cNvPr name="Freeform 7" id="7"/>
          <p:cNvSpPr/>
          <p:nvPr/>
        </p:nvSpPr>
        <p:spPr>
          <a:xfrm flipH="false" flipV="false" rot="0">
            <a:off x="1291422" y="2437615"/>
            <a:ext cx="2607970" cy="2607970"/>
          </a:xfrm>
          <a:custGeom>
            <a:avLst/>
            <a:gdLst/>
            <a:ahLst/>
            <a:cxnLst/>
            <a:rect r="r" b="b" t="t" l="l"/>
            <a:pathLst>
              <a:path h="2607970" w="2607970">
                <a:moveTo>
                  <a:pt x="0" y="0"/>
                </a:moveTo>
                <a:lnTo>
                  <a:pt x="2607969" y="0"/>
                </a:lnTo>
                <a:lnTo>
                  <a:pt x="2607969" y="2607970"/>
                </a:lnTo>
                <a:lnTo>
                  <a:pt x="0" y="2607970"/>
                </a:lnTo>
                <a:lnTo>
                  <a:pt x="0" y="0"/>
                </a:lnTo>
                <a:close/>
              </a:path>
            </a:pathLst>
          </a:custGeom>
          <a:blipFill>
            <a:blip r:embed="rId3"/>
            <a:stretch>
              <a:fillRect l="0" t="0" r="0" b="0"/>
            </a:stretch>
          </a:blipFill>
        </p:spPr>
      </p:sp>
      <p:sp>
        <p:nvSpPr>
          <p:cNvPr name="Freeform 8" id="8"/>
          <p:cNvSpPr/>
          <p:nvPr/>
        </p:nvSpPr>
        <p:spPr>
          <a:xfrm flipH="false" flipV="false" rot="0">
            <a:off x="1291422" y="6808895"/>
            <a:ext cx="2607970" cy="2607970"/>
          </a:xfrm>
          <a:custGeom>
            <a:avLst/>
            <a:gdLst/>
            <a:ahLst/>
            <a:cxnLst/>
            <a:rect r="r" b="b" t="t" l="l"/>
            <a:pathLst>
              <a:path h="2607970" w="2607970">
                <a:moveTo>
                  <a:pt x="0" y="0"/>
                </a:moveTo>
                <a:lnTo>
                  <a:pt x="2607969" y="0"/>
                </a:lnTo>
                <a:lnTo>
                  <a:pt x="2607969" y="2607970"/>
                </a:lnTo>
                <a:lnTo>
                  <a:pt x="0" y="2607970"/>
                </a:lnTo>
                <a:lnTo>
                  <a:pt x="0" y="0"/>
                </a:lnTo>
                <a:close/>
              </a:path>
            </a:pathLst>
          </a:custGeom>
          <a:blipFill>
            <a:blip r:embed="rId4"/>
            <a:stretch>
              <a:fillRect l="0" t="0" r="0" b="0"/>
            </a:stretch>
          </a:blipFill>
        </p:spPr>
      </p:sp>
      <p:sp>
        <p:nvSpPr>
          <p:cNvPr name="TextBox 9" id="9"/>
          <p:cNvSpPr txBox="true"/>
          <p:nvPr/>
        </p:nvSpPr>
        <p:spPr>
          <a:xfrm rot="0">
            <a:off x="4444868" y="2447140"/>
            <a:ext cx="8407579" cy="2390775"/>
          </a:xfrm>
          <a:prstGeom prst="rect">
            <a:avLst/>
          </a:prstGeom>
        </p:spPr>
        <p:txBody>
          <a:bodyPr anchor="t" rtlCol="false" tIns="0" lIns="0" bIns="0" rIns="0">
            <a:spAutoFit/>
          </a:bodyPr>
          <a:lstStyle/>
          <a:p>
            <a:pPr algn="just">
              <a:lnSpc>
                <a:spcPts val="4799"/>
              </a:lnSpc>
            </a:pPr>
            <a:r>
              <a:rPr lang="en-US" b="true" sz="3999">
                <a:solidFill>
                  <a:srgbClr val="000000"/>
                </a:solidFill>
                <a:latin typeface="Montserrat Bold"/>
                <a:ea typeface="Montserrat Bold"/>
                <a:cs typeface="Montserrat Bold"/>
                <a:sym typeface="Montserrat Bold"/>
              </a:rPr>
              <a:t>Dữ liệu văn bản (Text Data)</a:t>
            </a:r>
            <a:r>
              <a:rPr lang="en-US" sz="3999">
                <a:solidFill>
                  <a:srgbClr val="000000"/>
                </a:solidFill>
                <a:latin typeface="Montserrat"/>
                <a:ea typeface="Montserrat"/>
                <a:cs typeface="Montserrat"/>
                <a:sym typeface="Montserrat"/>
              </a:rPr>
              <a:t>: Ví dụ: một đoạn tóm tắt văn bản hoặc một đoạn giới thiệu về đề tài nghiên cứu khoa học.</a:t>
            </a:r>
          </a:p>
        </p:txBody>
      </p:sp>
      <p:sp>
        <p:nvSpPr>
          <p:cNvPr name="TextBox 10" id="10"/>
          <p:cNvSpPr txBox="true"/>
          <p:nvPr/>
        </p:nvSpPr>
        <p:spPr>
          <a:xfrm rot="0">
            <a:off x="798077" y="784435"/>
            <a:ext cx="7762304" cy="1381125"/>
          </a:xfrm>
          <a:prstGeom prst="rect">
            <a:avLst/>
          </a:prstGeom>
        </p:spPr>
        <p:txBody>
          <a:bodyPr anchor="t" rtlCol="false" tIns="0" lIns="0" bIns="0" rIns="0">
            <a:spAutoFit/>
          </a:bodyPr>
          <a:lstStyle/>
          <a:p>
            <a:pPr algn="l">
              <a:lnSpc>
                <a:spcPts val="9600"/>
              </a:lnSpc>
            </a:pPr>
            <a:r>
              <a:rPr lang="en-US" sz="8000">
                <a:solidFill>
                  <a:srgbClr val="3F3533"/>
                </a:solidFill>
                <a:latin typeface="Bungee"/>
                <a:ea typeface="Bungee"/>
                <a:cs typeface="Bungee"/>
                <a:sym typeface="Bungee"/>
              </a:rPr>
              <a:t>input</a:t>
            </a:r>
          </a:p>
        </p:txBody>
      </p:sp>
      <p:sp>
        <p:nvSpPr>
          <p:cNvPr name="TextBox 11" id="11"/>
          <p:cNvSpPr txBox="true"/>
          <p:nvPr/>
        </p:nvSpPr>
        <p:spPr>
          <a:xfrm rot="0">
            <a:off x="798077" y="5155715"/>
            <a:ext cx="7762304" cy="1381125"/>
          </a:xfrm>
          <a:prstGeom prst="rect">
            <a:avLst/>
          </a:prstGeom>
        </p:spPr>
        <p:txBody>
          <a:bodyPr anchor="t" rtlCol="false" tIns="0" lIns="0" bIns="0" rIns="0">
            <a:spAutoFit/>
          </a:bodyPr>
          <a:lstStyle/>
          <a:p>
            <a:pPr algn="l">
              <a:lnSpc>
                <a:spcPts val="9600"/>
              </a:lnSpc>
            </a:pPr>
            <a:r>
              <a:rPr lang="en-US" sz="8000">
                <a:solidFill>
                  <a:srgbClr val="3F3533"/>
                </a:solidFill>
                <a:latin typeface="Bungee"/>
                <a:ea typeface="Bungee"/>
                <a:cs typeface="Bungee"/>
                <a:sym typeface="Bungee"/>
              </a:rPr>
              <a:t>output</a:t>
            </a:r>
          </a:p>
        </p:txBody>
      </p:sp>
      <p:sp>
        <p:nvSpPr>
          <p:cNvPr name="TextBox 12" id="12"/>
          <p:cNvSpPr txBox="true"/>
          <p:nvPr/>
        </p:nvSpPr>
        <p:spPr>
          <a:xfrm rot="0">
            <a:off x="4444868" y="6818420"/>
            <a:ext cx="8407579" cy="1790700"/>
          </a:xfrm>
          <a:prstGeom prst="rect">
            <a:avLst/>
          </a:prstGeom>
        </p:spPr>
        <p:txBody>
          <a:bodyPr anchor="t" rtlCol="false" tIns="0" lIns="0" bIns="0" rIns="0">
            <a:spAutoFit/>
          </a:bodyPr>
          <a:lstStyle/>
          <a:p>
            <a:pPr algn="just">
              <a:lnSpc>
                <a:spcPts val="4799"/>
              </a:lnSpc>
            </a:pPr>
            <a:r>
              <a:rPr lang="en-US" b="true" sz="3999">
                <a:solidFill>
                  <a:srgbClr val="000000"/>
                </a:solidFill>
                <a:latin typeface="Montserrat Bold"/>
                <a:ea typeface="Montserrat Bold"/>
                <a:cs typeface="Montserrat Bold"/>
                <a:sym typeface="Montserrat Bold"/>
              </a:rPr>
              <a:t>Đề xuất tiêu đề</a:t>
            </a:r>
            <a:r>
              <a:rPr lang="en-US" sz="3999">
                <a:solidFill>
                  <a:srgbClr val="000000"/>
                </a:solidFill>
                <a:latin typeface="Montserrat"/>
                <a:ea typeface="Montserrat"/>
                <a:cs typeface="Montserrat"/>
                <a:sym typeface="Montserrat"/>
              </a:rPr>
              <a:t>: dựa trên những dữ liệu đã thu thập, đưa ra tiêu đề về đề tài khoa học.</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2743084" y="3293989"/>
            <a:ext cx="6865843" cy="2802385"/>
          </a:xfrm>
          <a:custGeom>
            <a:avLst/>
            <a:gdLst/>
            <a:ahLst/>
            <a:cxnLst/>
            <a:rect r="r" b="b" t="t" l="l"/>
            <a:pathLst>
              <a:path h="2802385" w="6865843">
                <a:moveTo>
                  <a:pt x="0" y="0"/>
                </a:moveTo>
                <a:lnTo>
                  <a:pt x="6865843" y="0"/>
                </a:lnTo>
                <a:lnTo>
                  <a:pt x="6865843" y="2802385"/>
                </a:lnTo>
                <a:lnTo>
                  <a:pt x="0" y="2802385"/>
                </a:lnTo>
                <a:lnTo>
                  <a:pt x="0" y="0"/>
                </a:lnTo>
                <a:close/>
              </a:path>
            </a:pathLst>
          </a:custGeom>
          <a:blipFill>
            <a:blip r:embed="rId2"/>
            <a:stretch>
              <a:fillRect l="0" t="0" r="0" b="0"/>
            </a:stretch>
          </a:blipFill>
        </p:spPr>
      </p:sp>
      <p:sp>
        <p:nvSpPr>
          <p:cNvPr name="Freeform 6" id="6"/>
          <p:cNvSpPr/>
          <p:nvPr/>
        </p:nvSpPr>
        <p:spPr>
          <a:xfrm flipH="false" flipV="false" rot="0">
            <a:off x="2743084" y="6553574"/>
            <a:ext cx="6865843" cy="2704726"/>
          </a:xfrm>
          <a:custGeom>
            <a:avLst/>
            <a:gdLst/>
            <a:ahLst/>
            <a:cxnLst/>
            <a:rect r="r" b="b" t="t" l="l"/>
            <a:pathLst>
              <a:path h="2704726" w="6865843">
                <a:moveTo>
                  <a:pt x="0" y="0"/>
                </a:moveTo>
                <a:lnTo>
                  <a:pt x="6865843" y="0"/>
                </a:lnTo>
                <a:lnTo>
                  <a:pt x="6865843" y="2704726"/>
                </a:lnTo>
                <a:lnTo>
                  <a:pt x="0" y="2704726"/>
                </a:lnTo>
                <a:lnTo>
                  <a:pt x="0" y="0"/>
                </a:lnTo>
                <a:close/>
              </a:path>
            </a:pathLst>
          </a:custGeom>
          <a:blipFill>
            <a:blip r:embed="rId3"/>
            <a:stretch>
              <a:fillRect l="0" t="0" r="0" b="0"/>
            </a:stretch>
          </a:blipFill>
        </p:spPr>
      </p:sp>
      <p:sp>
        <p:nvSpPr>
          <p:cNvPr name="TextBox 7" id="7"/>
          <p:cNvSpPr txBox="true"/>
          <p:nvPr/>
        </p:nvSpPr>
        <p:spPr>
          <a:xfrm rot="0">
            <a:off x="1029256" y="942975"/>
            <a:ext cx="7522686" cy="762000"/>
          </a:xfrm>
          <a:prstGeom prst="rect">
            <a:avLst/>
          </a:prstGeom>
        </p:spPr>
        <p:txBody>
          <a:bodyPr anchor="t" rtlCol="false" tIns="0" lIns="0" bIns="0" rIns="0">
            <a:spAutoFit/>
          </a:bodyPr>
          <a:lstStyle/>
          <a:p>
            <a:pPr algn="l">
              <a:lnSpc>
                <a:spcPts val="5399"/>
              </a:lnSpc>
              <a:spcBef>
                <a:spcPct val="0"/>
              </a:spcBef>
            </a:pPr>
            <a:r>
              <a:rPr lang="en-US" sz="4499">
                <a:solidFill>
                  <a:srgbClr val="000000"/>
                </a:solidFill>
                <a:latin typeface="Bungee"/>
                <a:ea typeface="Bungee"/>
                <a:cs typeface="Bungee"/>
                <a:sym typeface="Bungee"/>
              </a:rPr>
              <a:t>sentence order aware</a:t>
            </a:r>
          </a:p>
        </p:txBody>
      </p:sp>
      <p:sp>
        <p:nvSpPr>
          <p:cNvPr name="TextBox 8" id="8"/>
          <p:cNvSpPr txBox="true"/>
          <p:nvPr/>
        </p:nvSpPr>
        <p:spPr>
          <a:xfrm rot="0">
            <a:off x="1419811" y="2334614"/>
            <a:ext cx="8990965" cy="613411"/>
          </a:xfrm>
          <a:prstGeom prst="rect">
            <a:avLst/>
          </a:prstGeom>
        </p:spPr>
        <p:txBody>
          <a:bodyPr anchor="t" rtlCol="false" tIns="0" lIns="0" bIns="0" rIns="0">
            <a:spAutoFit/>
          </a:bodyPr>
          <a:lstStyle/>
          <a:p>
            <a:pPr algn="l">
              <a:lnSpc>
                <a:spcPts val="5039"/>
              </a:lnSpc>
            </a:pPr>
            <a:r>
              <a:rPr lang="en-US" sz="3599">
                <a:solidFill>
                  <a:srgbClr val="000000"/>
                </a:solidFill>
                <a:latin typeface="Montserrat"/>
                <a:ea typeface="Montserrat"/>
                <a:cs typeface="Montserrat"/>
                <a:sym typeface="Montserrat"/>
              </a:rPr>
              <a:t>Sentence Importance </a:t>
            </a:r>
            <a:r>
              <a:rPr lang="en-US" sz="3599" b="true">
                <a:solidFill>
                  <a:srgbClr val="000000"/>
                </a:solidFill>
                <a:latin typeface="Montserrat Bold"/>
                <a:ea typeface="Montserrat Bold"/>
                <a:cs typeface="Montserrat Bold"/>
                <a:sym typeface="Montserrat Bold"/>
              </a:rPr>
              <a:t>mong muốn</a:t>
            </a:r>
            <a:r>
              <a:rPr lang="en-US" sz="3599">
                <a:solidFill>
                  <a:srgbClr val="000000"/>
                </a:solidFill>
                <a:latin typeface="Montserrat"/>
                <a:ea typeface="Montserrat"/>
                <a:cs typeface="Montserrat"/>
                <a:sym typeface="Montserrat"/>
              </a:rPr>
              <a:t> khi:</a:t>
            </a:r>
          </a:p>
        </p:txBody>
      </p:sp>
      <p:sp>
        <p:nvSpPr>
          <p:cNvPr name="TextBox 9" id="9"/>
          <p:cNvSpPr txBox="true"/>
          <p:nvPr/>
        </p:nvSpPr>
        <p:spPr>
          <a:xfrm rot="0">
            <a:off x="10472634" y="4632568"/>
            <a:ext cx="4851876" cy="613411"/>
          </a:xfrm>
          <a:prstGeom prst="rect">
            <a:avLst/>
          </a:prstGeom>
        </p:spPr>
        <p:txBody>
          <a:bodyPr anchor="t" rtlCol="false" tIns="0" lIns="0" bIns="0" rIns="0">
            <a:spAutoFit/>
          </a:bodyPr>
          <a:lstStyle/>
          <a:p>
            <a:pPr algn="l">
              <a:lnSpc>
                <a:spcPts val="5039"/>
              </a:lnSpc>
            </a:pPr>
            <a:r>
              <a:rPr lang="en-US" sz="3599">
                <a:solidFill>
                  <a:srgbClr val="000000"/>
                </a:solidFill>
                <a:latin typeface="Montserrat"/>
                <a:ea typeface="Montserrat"/>
                <a:cs typeface="Montserrat"/>
                <a:sym typeface="Montserrat"/>
              </a:rPr>
              <a:t>Không có smoothing</a:t>
            </a:r>
          </a:p>
        </p:txBody>
      </p:sp>
      <p:sp>
        <p:nvSpPr>
          <p:cNvPr name="TextBox 10" id="10"/>
          <p:cNvSpPr txBox="true"/>
          <p:nvPr/>
        </p:nvSpPr>
        <p:spPr>
          <a:xfrm rot="0">
            <a:off x="10472634" y="7794494"/>
            <a:ext cx="3258820" cy="613411"/>
          </a:xfrm>
          <a:prstGeom prst="rect">
            <a:avLst/>
          </a:prstGeom>
        </p:spPr>
        <p:txBody>
          <a:bodyPr anchor="t" rtlCol="false" tIns="0" lIns="0" bIns="0" rIns="0">
            <a:spAutoFit/>
          </a:bodyPr>
          <a:lstStyle/>
          <a:p>
            <a:pPr algn="l">
              <a:lnSpc>
                <a:spcPts val="5039"/>
              </a:lnSpc>
            </a:pPr>
            <a:r>
              <a:rPr lang="en-US" sz="3599">
                <a:solidFill>
                  <a:srgbClr val="000000"/>
                </a:solidFill>
                <a:latin typeface="Montserrat"/>
                <a:ea typeface="Montserrat"/>
                <a:cs typeface="Montserrat"/>
                <a:sym typeface="Montserrat"/>
              </a:rPr>
              <a:t>Có smoothing</a:t>
            </a:r>
          </a:p>
        </p:txBody>
      </p:sp>
    </p:spTree>
  </p:cSld>
  <p:clrMapOvr>
    <a:masterClrMapping/>
  </p:clrMapOvr>
</p:sld>
</file>

<file path=ppt/slides/slide61.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AutoShape 5" id="5"/>
          <p:cNvSpPr/>
          <p:nvPr/>
        </p:nvSpPr>
        <p:spPr>
          <a:xfrm>
            <a:off x="2296781" y="7911452"/>
            <a:ext cx="760909" cy="876188"/>
          </a:xfrm>
          <a:prstGeom prst="line">
            <a:avLst/>
          </a:prstGeom>
          <a:ln cap="flat" w="123825">
            <a:solidFill>
              <a:srgbClr val="3F3533"/>
            </a:solidFill>
            <a:prstDash val="solid"/>
            <a:headEnd type="diamond" len="lg" w="lg"/>
            <a:tailEnd type="arrow" len="sm" w="med"/>
          </a:ln>
        </p:spPr>
      </p:sp>
      <p:sp>
        <p:nvSpPr>
          <p:cNvPr name="TextBox 6" id="6"/>
          <p:cNvSpPr txBox="true"/>
          <p:nvPr/>
        </p:nvSpPr>
        <p:spPr>
          <a:xfrm rot="0">
            <a:off x="1029256" y="942975"/>
            <a:ext cx="7522686" cy="762000"/>
          </a:xfrm>
          <a:prstGeom prst="rect">
            <a:avLst/>
          </a:prstGeom>
        </p:spPr>
        <p:txBody>
          <a:bodyPr anchor="t" rtlCol="false" tIns="0" lIns="0" bIns="0" rIns="0">
            <a:spAutoFit/>
          </a:bodyPr>
          <a:lstStyle/>
          <a:p>
            <a:pPr algn="l">
              <a:lnSpc>
                <a:spcPts val="5399"/>
              </a:lnSpc>
              <a:spcBef>
                <a:spcPct val="0"/>
              </a:spcBef>
            </a:pPr>
            <a:r>
              <a:rPr lang="en-US" sz="4499">
                <a:solidFill>
                  <a:srgbClr val="000000"/>
                </a:solidFill>
                <a:latin typeface="Bungee"/>
                <a:ea typeface="Bungee"/>
                <a:cs typeface="Bungee"/>
                <a:sym typeface="Bungee"/>
              </a:rPr>
              <a:t>sentence order aware</a:t>
            </a:r>
          </a:p>
        </p:txBody>
      </p:sp>
      <p:sp>
        <p:nvSpPr>
          <p:cNvPr name="TextBox 7" id="7"/>
          <p:cNvSpPr txBox="true"/>
          <p:nvPr/>
        </p:nvSpPr>
        <p:spPr>
          <a:xfrm rot="0">
            <a:off x="1419811" y="2115539"/>
            <a:ext cx="5503227" cy="613411"/>
          </a:xfrm>
          <a:prstGeom prst="rect">
            <a:avLst/>
          </a:prstGeom>
        </p:spPr>
        <p:txBody>
          <a:bodyPr anchor="t" rtlCol="false" tIns="0" lIns="0" bIns="0" rIns="0">
            <a:spAutoFit/>
          </a:bodyPr>
          <a:lstStyle/>
          <a:p>
            <a:pPr algn="l">
              <a:lnSpc>
                <a:spcPts val="5039"/>
              </a:lnSpc>
            </a:pPr>
            <a:r>
              <a:rPr lang="en-US" sz="3599">
                <a:solidFill>
                  <a:srgbClr val="000000"/>
                </a:solidFill>
                <a:latin typeface="Montserrat"/>
                <a:ea typeface="Montserrat"/>
                <a:cs typeface="Montserrat"/>
                <a:sym typeface="Montserrat"/>
              </a:rPr>
              <a:t>Ví dụ minh họa ý tưởng:</a:t>
            </a:r>
          </a:p>
        </p:txBody>
      </p:sp>
      <p:sp>
        <p:nvSpPr>
          <p:cNvPr name="TextBox 8" id="8"/>
          <p:cNvSpPr txBox="true"/>
          <p:nvPr/>
        </p:nvSpPr>
        <p:spPr>
          <a:xfrm rot="0">
            <a:off x="1419811" y="3046767"/>
            <a:ext cx="13818263" cy="4674871"/>
          </a:xfrm>
          <a:prstGeom prst="rect">
            <a:avLst/>
          </a:prstGeom>
        </p:spPr>
        <p:txBody>
          <a:bodyPr anchor="t" rtlCol="false" tIns="0" lIns="0" bIns="0" rIns="0">
            <a:spAutoFit/>
          </a:bodyPr>
          <a:lstStyle/>
          <a:p>
            <a:pPr algn="l" marL="604513" indent="-302256" lvl="1">
              <a:lnSpc>
                <a:spcPts val="4199"/>
              </a:lnSpc>
              <a:buAutoNum type="arabicPeriod" startAt="1"/>
            </a:pPr>
            <a:r>
              <a:rPr lang="en-US" sz="2799">
                <a:solidFill>
                  <a:srgbClr val="000000"/>
                </a:solidFill>
                <a:latin typeface="Montserrat"/>
                <a:ea typeface="Montserrat"/>
                <a:cs typeface="Montserrat"/>
                <a:sym typeface="Montserrat"/>
              </a:rPr>
              <a:t>Reinforcement learning agents often require large amounts of data to achieve high performance.</a:t>
            </a:r>
          </a:p>
          <a:p>
            <a:pPr algn="l" marL="604513" indent="-302256" lvl="1">
              <a:lnSpc>
                <a:spcPts val="4199"/>
              </a:lnSpc>
              <a:buAutoNum type="arabicPeriod" startAt="1"/>
            </a:pPr>
            <a:r>
              <a:rPr lang="en-US" sz="2799">
                <a:solidFill>
                  <a:srgbClr val="000000"/>
                </a:solidFill>
                <a:latin typeface="Montserrat"/>
                <a:ea typeface="Montserrat"/>
                <a:cs typeface="Montserrat"/>
                <a:sym typeface="Montserrat"/>
              </a:rPr>
              <a:t>We propose a contrastive learning approach to improve sample efficiency in deep RL.</a:t>
            </a:r>
          </a:p>
          <a:p>
            <a:pPr algn="l" marL="604513" indent="-302256" lvl="1">
              <a:lnSpc>
                <a:spcPts val="4199"/>
              </a:lnSpc>
              <a:buAutoNum type="arabicPeriod" startAt="1"/>
            </a:pPr>
            <a:r>
              <a:rPr lang="en-US" sz="2799">
                <a:solidFill>
                  <a:srgbClr val="000000"/>
                </a:solidFill>
                <a:latin typeface="Montserrat"/>
                <a:ea typeface="Montserrat"/>
                <a:cs typeface="Montserrat"/>
                <a:sym typeface="Montserrat"/>
              </a:rPr>
              <a:t>Our method encodes observations into a compact latent space using a contrastive loss.</a:t>
            </a:r>
          </a:p>
          <a:p>
            <a:pPr algn="l" marL="604513" indent="-302256" lvl="1">
              <a:lnSpc>
                <a:spcPts val="4199"/>
              </a:lnSpc>
              <a:buAutoNum type="arabicPeriod" startAt="1"/>
            </a:pPr>
            <a:r>
              <a:rPr lang="en-US" sz="2799">
                <a:solidFill>
                  <a:srgbClr val="000000"/>
                </a:solidFill>
                <a:latin typeface="Montserrat"/>
                <a:ea typeface="Montserrat"/>
                <a:cs typeface="Montserrat"/>
                <a:sym typeface="Montserrat"/>
              </a:rPr>
              <a:t>We then use this representation to guide policy learning.</a:t>
            </a:r>
          </a:p>
          <a:p>
            <a:pPr algn="l" marL="604513" indent="-302256" lvl="1">
              <a:lnSpc>
                <a:spcPts val="4199"/>
              </a:lnSpc>
              <a:buAutoNum type="arabicPeriod" startAt="1"/>
            </a:pPr>
            <a:r>
              <a:rPr lang="en-US" sz="2799">
                <a:solidFill>
                  <a:srgbClr val="000000"/>
                </a:solidFill>
                <a:latin typeface="Montserrat"/>
                <a:ea typeface="Montserrat"/>
                <a:cs typeface="Montserrat"/>
                <a:sym typeface="Montserrat"/>
              </a:rPr>
              <a:t>Experiments on Atari and DMControl show improved performance with fewer samples.</a:t>
            </a:r>
          </a:p>
        </p:txBody>
      </p:sp>
      <p:grpSp>
        <p:nvGrpSpPr>
          <p:cNvPr name="Group 9" id="9"/>
          <p:cNvGrpSpPr/>
          <p:nvPr/>
        </p:nvGrpSpPr>
        <p:grpSpPr>
          <a:xfrm rot="0">
            <a:off x="16182121" y="3113442"/>
            <a:ext cx="848293" cy="848293"/>
            <a:chOff x="0" y="0"/>
            <a:chExt cx="223419" cy="223419"/>
          </a:xfrm>
        </p:grpSpPr>
        <p:sp>
          <p:nvSpPr>
            <p:cNvPr name="Freeform 10" id="10"/>
            <p:cNvSpPr/>
            <p:nvPr/>
          </p:nvSpPr>
          <p:spPr>
            <a:xfrm flipH="false" flipV="false" rot="0">
              <a:off x="0" y="0"/>
              <a:ext cx="223419" cy="223419"/>
            </a:xfrm>
            <a:custGeom>
              <a:avLst/>
              <a:gdLst/>
              <a:ahLst/>
              <a:cxnLst/>
              <a:rect r="r" b="b" t="t" l="l"/>
              <a:pathLst>
                <a:path h="223419" w="223419">
                  <a:moveTo>
                    <a:pt x="111709" y="0"/>
                  </a:moveTo>
                  <a:lnTo>
                    <a:pt x="111709" y="0"/>
                  </a:lnTo>
                  <a:cubicBezTo>
                    <a:pt x="141337" y="0"/>
                    <a:pt x="169750" y="11769"/>
                    <a:pt x="190700" y="32719"/>
                  </a:cubicBezTo>
                  <a:cubicBezTo>
                    <a:pt x="211649" y="53669"/>
                    <a:pt x="223419" y="82082"/>
                    <a:pt x="223419" y="111709"/>
                  </a:cubicBezTo>
                  <a:lnTo>
                    <a:pt x="223419" y="111709"/>
                  </a:lnTo>
                  <a:cubicBezTo>
                    <a:pt x="223419" y="141337"/>
                    <a:pt x="211649" y="169750"/>
                    <a:pt x="190700" y="190700"/>
                  </a:cubicBezTo>
                  <a:cubicBezTo>
                    <a:pt x="169750" y="211649"/>
                    <a:pt x="141337" y="223419"/>
                    <a:pt x="111709" y="223419"/>
                  </a:cubicBezTo>
                  <a:lnTo>
                    <a:pt x="111709" y="223419"/>
                  </a:lnTo>
                  <a:cubicBezTo>
                    <a:pt x="82082" y="223419"/>
                    <a:pt x="53669" y="211649"/>
                    <a:pt x="32719" y="190700"/>
                  </a:cubicBezTo>
                  <a:cubicBezTo>
                    <a:pt x="11769" y="169750"/>
                    <a:pt x="0" y="141337"/>
                    <a:pt x="0" y="111709"/>
                  </a:cubicBezTo>
                  <a:lnTo>
                    <a:pt x="0" y="111709"/>
                  </a:lnTo>
                  <a:cubicBezTo>
                    <a:pt x="0" y="82082"/>
                    <a:pt x="11769" y="53669"/>
                    <a:pt x="32719" y="32719"/>
                  </a:cubicBezTo>
                  <a:cubicBezTo>
                    <a:pt x="53669" y="11769"/>
                    <a:pt x="82082" y="0"/>
                    <a:pt x="111709" y="0"/>
                  </a:cubicBezTo>
                  <a:close/>
                </a:path>
              </a:pathLst>
            </a:custGeom>
            <a:solidFill>
              <a:srgbClr val="343D6B"/>
            </a:solidFill>
          </p:spPr>
        </p:sp>
        <p:sp>
          <p:nvSpPr>
            <p:cNvPr name="TextBox 11" id="11"/>
            <p:cNvSpPr txBox="true"/>
            <p:nvPr/>
          </p:nvSpPr>
          <p:spPr>
            <a:xfrm>
              <a:off x="0" y="114300"/>
              <a:ext cx="223419" cy="109119"/>
            </a:xfrm>
            <a:prstGeom prst="rect">
              <a:avLst/>
            </a:prstGeom>
          </p:spPr>
          <p:txBody>
            <a:bodyPr anchor="ctr" rtlCol="false" tIns="0" lIns="0" bIns="0" rIns="0"/>
            <a:lstStyle/>
            <a:p>
              <a:pPr algn="ctr">
                <a:lnSpc>
                  <a:spcPts val="1199"/>
                </a:lnSpc>
              </a:pPr>
              <a:r>
                <a:rPr lang="en-US" sz="2399">
                  <a:solidFill>
                    <a:srgbClr val="FFFFFF"/>
                  </a:solidFill>
                  <a:latin typeface="Bungee"/>
                  <a:ea typeface="Bungee"/>
                  <a:cs typeface="Bungee"/>
                  <a:sym typeface="Bungee"/>
                </a:rPr>
                <a:t>1</a:t>
              </a:r>
            </a:p>
          </p:txBody>
        </p:sp>
      </p:grpSp>
      <p:grpSp>
        <p:nvGrpSpPr>
          <p:cNvPr name="Group 12" id="12"/>
          <p:cNvGrpSpPr/>
          <p:nvPr/>
        </p:nvGrpSpPr>
        <p:grpSpPr>
          <a:xfrm rot="0">
            <a:off x="16182121" y="4053418"/>
            <a:ext cx="848293" cy="848293"/>
            <a:chOff x="0" y="0"/>
            <a:chExt cx="223419" cy="223419"/>
          </a:xfrm>
        </p:grpSpPr>
        <p:sp>
          <p:nvSpPr>
            <p:cNvPr name="Freeform 13" id="13"/>
            <p:cNvSpPr/>
            <p:nvPr/>
          </p:nvSpPr>
          <p:spPr>
            <a:xfrm flipH="false" flipV="false" rot="0">
              <a:off x="0" y="0"/>
              <a:ext cx="223419" cy="223419"/>
            </a:xfrm>
            <a:custGeom>
              <a:avLst/>
              <a:gdLst/>
              <a:ahLst/>
              <a:cxnLst/>
              <a:rect r="r" b="b" t="t" l="l"/>
              <a:pathLst>
                <a:path h="223419" w="223419">
                  <a:moveTo>
                    <a:pt x="111709" y="0"/>
                  </a:moveTo>
                  <a:lnTo>
                    <a:pt x="111709" y="0"/>
                  </a:lnTo>
                  <a:cubicBezTo>
                    <a:pt x="141337" y="0"/>
                    <a:pt x="169750" y="11769"/>
                    <a:pt x="190700" y="32719"/>
                  </a:cubicBezTo>
                  <a:cubicBezTo>
                    <a:pt x="211649" y="53669"/>
                    <a:pt x="223419" y="82082"/>
                    <a:pt x="223419" y="111709"/>
                  </a:cubicBezTo>
                  <a:lnTo>
                    <a:pt x="223419" y="111709"/>
                  </a:lnTo>
                  <a:cubicBezTo>
                    <a:pt x="223419" y="141337"/>
                    <a:pt x="211649" y="169750"/>
                    <a:pt x="190700" y="190700"/>
                  </a:cubicBezTo>
                  <a:cubicBezTo>
                    <a:pt x="169750" y="211649"/>
                    <a:pt x="141337" y="223419"/>
                    <a:pt x="111709" y="223419"/>
                  </a:cubicBezTo>
                  <a:lnTo>
                    <a:pt x="111709" y="223419"/>
                  </a:lnTo>
                  <a:cubicBezTo>
                    <a:pt x="82082" y="223419"/>
                    <a:pt x="53669" y="211649"/>
                    <a:pt x="32719" y="190700"/>
                  </a:cubicBezTo>
                  <a:cubicBezTo>
                    <a:pt x="11769" y="169750"/>
                    <a:pt x="0" y="141337"/>
                    <a:pt x="0" y="111709"/>
                  </a:cubicBezTo>
                  <a:lnTo>
                    <a:pt x="0" y="111709"/>
                  </a:lnTo>
                  <a:cubicBezTo>
                    <a:pt x="0" y="82082"/>
                    <a:pt x="11769" y="53669"/>
                    <a:pt x="32719" y="32719"/>
                  </a:cubicBezTo>
                  <a:cubicBezTo>
                    <a:pt x="53669" y="11769"/>
                    <a:pt x="82082" y="0"/>
                    <a:pt x="111709" y="0"/>
                  </a:cubicBezTo>
                  <a:close/>
                </a:path>
              </a:pathLst>
            </a:custGeom>
            <a:solidFill>
              <a:srgbClr val="343D6B"/>
            </a:solidFill>
          </p:spPr>
        </p:sp>
        <p:sp>
          <p:nvSpPr>
            <p:cNvPr name="TextBox 14" id="14"/>
            <p:cNvSpPr txBox="true"/>
            <p:nvPr/>
          </p:nvSpPr>
          <p:spPr>
            <a:xfrm>
              <a:off x="0" y="114300"/>
              <a:ext cx="223419" cy="109119"/>
            </a:xfrm>
            <a:prstGeom prst="rect">
              <a:avLst/>
            </a:prstGeom>
          </p:spPr>
          <p:txBody>
            <a:bodyPr anchor="ctr" rtlCol="false" tIns="0" lIns="0" bIns="0" rIns="0"/>
            <a:lstStyle/>
            <a:p>
              <a:pPr algn="ctr">
                <a:lnSpc>
                  <a:spcPts val="1199"/>
                </a:lnSpc>
              </a:pPr>
              <a:r>
                <a:rPr lang="en-US" sz="2399">
                  <a:solidFill>
                    <a:srgbClr val="FFFFFF"/>
                  </a:solidFill>
                  <a:latin typeface="Bungee"/>
                  <a:ea typeface="Bungee"/>
                  <a:cs typeface="Bungee"/>
                  <a:sym typeface="Bungee"/>
                </a:rPr>
                <a:t>2</a:t>
              </a:r>
            </a:p>
          </p:txBody>
        </p:sp>
      </p:grpSp>
      <p:grpSp>
        <p:nvGrpSpPr>
          <p:cNvPr name="Group 15" id="15"/>
          <p:cNvGrpSpPr/>
          <p:nvPr/>
        </p:nvGrpSpPr>
        <p:grpSpPr>
          <a:xfrm rot="0">
            <a:off x="16182121" y="4993394"/>
            <a:ext cx="848293" cy="848293"/>
            <a:chOff x="0" y="0"/>
            <a:chExt cx="223419" cy="223419"/>
          </a:xfrm>
        </p:grpSpPr>
        <p:sp>
          <p:nvSpPr>
            <p:cNvPr name="Freeform 16" id="16"/>
            <p:cNvSpPr/>
            <p:nvPr/>
          </p:nvSpPr>
          <p:spPr>
            <a:xfrm flipH="false" flipV="false" rot="0">
              <a:off x="0" y="0"/>
              <a:ext cx="223419" cy="223419"/>
            </a:xfrm>
            <a:custGeom>
              <a:avLst/>
              <a:gdLst/>
              <a:ahLst/>
              <a:cxnLst/>
              <a:rect r="r" b="b" t="t" l="l"/>
              <a:pathLst>
                <a:path h="223419" w="223419">
                  <a:moveTo>
                    <a:pt x="111709" y="0"/>
                  </a:moveTo>
                  <a:lnTo>
                    <a:pt x="111709" y="0"/>
                  </a:lnTo>
                  <a:cubicBezTo>
                    <a:pt x="141337" y="0"/>
                    <a:pt x="169750" y="11769"/>
                    <a:pt x="190700" y="32719"/>
                  </a:cubicBezTo>
                  <a:cubicBezTo>
                    <a:pt x="211649" y="53669"/>
                    <a:pt x="223419" y="82082"/>
                    <a:pt x="223419" y="111709"/>
                  </a:cubicBezTo>
                  <a:lnTo>
                    <a:pt x="223419" y="111709"/>
                  </a:lnTo>
                  <a:cubicBezTo>
                    <a:pt x="223419" y="141337"/>
                    <a:pt x="211649" y="169750"/>
                    <a:pt x="190700" y="190700"/>
                  </a:cubicBezTo>
                  <a:cubicBezTo>
                    <a:pt x="169750" y="211649"/>
                    <a:pt x="141337" y="223419"/>
                    <a:pt x="111709" y="223419"/>
                  </a:cubicBezTo>
                  <a:lnTo>
                    <a:pt x="111709" y="223419"/>
                  </a:lnTo>
                  <a:cubicBezTo>
                    <a:pt x="82082" y="223419"/>
                    <a:pt x="53669" y="211649"/>
                    <a:pt x="32719" y="190700"/>
                  </a:cubicBezTo>
                  <a:cubicBezTo>
                    <a:pt x="11769" y="169750"/>
                    <a:pt x="0" y="141337"/>
                    <a:pt x="0" y="111709"/>
                  </a:cubicBezTo>
                  <a:lnTo>
                    <a:pt x="0" y="111709"/>
                  </a:lnTo>
                  <a:cubicBezTo>
                    <a:pt x="0" y="82082"/>
                    <a:pt x="11769" y="53669"/>
                    <a:pt x="32719" y="32719"/>
                  </a:cubicBezTo>
                  <a:cubicBezTo>
                    <a:pt x="53669" y="11769"/>
                    <a:pt x="82082" y="0"/>
                    <a:pt x="111709" y="0"/>
                  </a:cubicBezTo>
                  <a:close/>
                </a:path>
              </a:pathLst>
            </a:custGeom>
            <a:solidFill>
              <a:srgbClr val="343D6B"/>
            </a:solidFill>
          </p:spPr>
        </p:sp>
        <p:sp>
          <p:nvSpPr>
            <p:cNvPr name="TextBox 17" id="17"/>
            <p:cNvSpPr txBox="true"/>
            <p:nvPr/>
          </p:nvSpPr>
          <p:spPr>
            <a:xfrm>
              <a:off x="0" y="114300"/>
              <a:ext cx="223419" cy="109119"/>
            </a:xfrm>
            <a:prstGeom prst="rect">
              <a:avLst/>
            </a:prstGeom>
          </p:spPr>
          <p:txBody>
            <a:bodyPr anchor="ctr" rtlCol="false" tIns="0" lIns="0" bIns="0" rIns="0"/>
            <a:lstStyle/>
            <a:p>
              <a:pPr algn="ctr">
                <a:lnSpc>
                  <a:spcPts val="1199"/>
                </a:lnSpc>
              </a:pPr>
              <a:r>
                <a:rPr lang="en-US" sz="2399">
                  <a:solidFill>
                    <a:srgbClr val="FFFFFF"/>
                  </a:solidFill>
                  <a:latin typeface="Bungee"/>
                  <a:ea typeface="Bungee"/>
                  <a:cs typeface="Bungee"/>
                  <a:sym typeface="Bungee"/>
                </a:rPr>
                <a:t>3</a:t>
              </a:r>
            </a:p>
          </p:txBody>
        </p:sp>
      </p:grpSp>
      <p:grpSp>
        <p:nvGrpSpPr>
          <p:cNvPr name="Group 18" id="18"/>
          <p:cNvGrpSpPr/>
          <p:nvPr/>
        </p:nvGrpSpPr>
        <p:grpSpPr>
          <a:xfrm rot="0">
            <a:off x="16182121" y="5933369"/>
            <a:ext cx="848293" cy="848293"/>
            <a:chOff x="0" y="0"/>
            <a:chExt cx="223419" cy="223419"/>
          </a:xfrm>
        </p:grpSpPr>
        <p:sp>
          <p:nvSpPr>
            <p:cNvPr name="Freeform 19" id="19"/>
            <p:cNvSpPr/>
            <p:nvPr/>
          </p:nvSpPr>
          <p:spPr>
            <a:xfrm flipH="false" flipV="false" rot="0">
              <a:off x="0" y="0"/>
              <a:ext cx="223419" cy="223419"/>
            </a:xfrm>
            <a:custGeom>
              <a:avLst/>
              <a:gdLst/>
              <a:ahLst/>
              <a:cxnLst/>
              <a:rect r="r" b="b" t="t" l="l"/>
              <a:pathLst>
                <a:path h="223419" w="223419">
                  <a:moveTo>
                    <a:pt x="111709" y="0"/>
                  </a:moveTo>
                  <a:lnTo>
                    <a:pt x="111709" y="0"/>
                  </a:lnTo>
                  <a:cubicBezTo>
                    <a:pt x="141337" y="0"/>
                    <a:pt x="169750" y="11769"/>
                    <a:pt x="190700" y="32719"/>
                  </a:cubicBezTo>
                  <a:cubicBezTo>
                    <a:pt x="211649" y="53669"/>
                    <a:pt x="223419" y="82082"/>
                    <a:pt x="223419" y="111709"/>
                  </a:cubicBezTo>
                  <a:lnTo>
                    <a:pt x="223419" y="111709"/>
                  </a:lnTo>
                  <a:cubicBezTo>
                    <a:pt x="223419" y="141337"/>
                    <a:pt x="211649" y="169750"/>
                    <a:pt x="190700" y="190700"/>
                  </a:cubicBezTo>
                  <a:cubicBezTo>
                    <a:pt x="169750" y="211649"/>
                    <a:pt x="141337" y="223419"/>
                    <a:pt x="111709" y="223419"/>
                  </a:cubicBezTo>
                  <a:lnTo>
                    <a:pt x="111709" y="223419"/>
                  </a:lnTo>
                  <a:cubicBezTo>
                    <a:pt x="82082" y="223419"/>
                    <a:pt x="53669" y="211649"/>
                    <a:pt x="32719" y="190700"/>
                  </a:cubicBezTo>
                  <a:cubicBezTo>
                    <a:pt x="11769" y="169750"/>
                    <a:pt x="0" y="141337"/>
                    <a:pt x="0" y="111709"/>
                  </a:cubicBezTo>
                  <a:lnTo>
                    <a:pt x="0" y="111709"/>
                  </a:lnTo>
                  <a:cubicBezTo>
                    <a:pt x="0" y="82082"/>
                    <a:pt x="11769" y="53669"/>
                    <a:pt x="32719" y="32719"/>
                  </a:cubicBezTo>
                  <a:cubicBezTo>
                    <a:pt x="53669" y="11769"/>
                    <a:pt x="82082" y="0"/>
                    <a:pt x="111709" y="0"/>
                  </a:cubicBezTo>
                  <a:close/>
                </a:path>
              </a:pathLst>
            </a:custGeom>
            <a:solidFill>
              <a:srgbClr val="343D6B"/>
            </a:solidFill>
          </p:spPr>
        </p:sp>
        <p:sp>
          <p:nvSpPr>
            <p:cNvPr name="TextBox 20" id="20"/>
            <p:cNvSpPr txBox="true"/>
            <p:nvPr/>
          </p:nvSpPr>
          <p:spPr>
            <a:xfrm>
              <a:off x="0" y="114300"/>
              <a:ext cx="223419" cy="109119"/>
            </a:xfrm>
            <a:prstGeom prst="rect">
              <a:avLst/>
            </a:prstGeom>
          </p:spPr>
          <p:txBody>
            <a:bodyPr anchor="ctr" rtlCol="false" tIns="0" lIns="0" bIns="0" rIns="0"/>
            <a:lstStyle/>
            <a:p>
              <a:pPr algn="ctr">
                <a:lnSpc>
                  <a:spcPts val="1199"/>
                </a:lnSpc>
              </a:pPr>
              <a:r>
                <a:rPr lang="en-US" sz="2399">
                  <a:solidFill>
                    <a:srgbClr val="FFFFFF"/>
                  </a:solidFill>
                  <a:latin typeface="Bungee"/>
                  <a:ea typeface="Bungee"/>
                  <a:cs typeface="Bungee"/>
                  <a:sym typeface="Bungee"/>
                </a:rPr>
                <a:t>4</a:t>
              </a:r>
            </a:p>
          </p:txBody>
        </p:sp>
      </p:grpSp>
      <p:grpSp>
        <p:nvGrpSpPr>
          <p:cNvPr name="Group 21" id="21"/>
          <p:cNvGrpSpPr/>
          <p:nvPr/>
        </p:nvGrpSpPr>
        <p:grpSpPr>
          <a:xfrm rot="0">
            <a:off x="16182121" y="6873345"/>
            <a:ext cx="848293" cy="848293"/>
            <a:chOff x="0" y="0"/>
            <a:chExt cx="223419" cy="223419"/>
          </a:xfrm>
        </p:grpSpPr>
        <p:sp>
          <p:nvSpPr>
            <p:cNvPr name="Freeform 22" id="22"/>
            <p:cNvSpPr/>
            <p:nvPr/>
          </p:nvSpPr>
          <p:spPr>
            <a:xfrm flipH="false" flipV="false" rot="0">
              <a:off x="0" y="0"/>
              <a:ext cx="223419" cy="223419"/>
            </a:xfrm>
            <a:custGeom>
              <a:avLst/>
              <a:gdLst/>
              <a:ahLst/>
              <a:cxnLst/>
              <a:rect r="r" b="b" t="t" l="l"/>
              <a:pathLst>
                <a:path h="223419" w="223419">
                  <a:moveTo>
                    <a:pt x="111709" y="0"/>
                  </a:moveTo>
                  <a:lnTo>
                    <a:pt x="111709" y="0"/>
                  </a:lnTo>
                  <a:cubicBezTo>
                    <a:pt x="141337" y="0"/>
                    <a:pt x="169750" y="11769"/>
                    <a:pt x="190700" y="32719"/>
                  </a:cubicBezTo>
                  <a:cubicBezTo>
                    <a:pt x="211649" y="53669"/>
                    <a:pt x="223419" y="82082"/>
                    <a:pt x="223419" y="111709"/>
                  </a:cubicBezTo>
                  <a:lnTo>
                    <a:pt x="223419" y="111709"/>
                  </a:lnTo>
                  <a:cubicBezTo>
                    <a:pt x="223419" y="141337"/>
                    <a:pt x="211649" y="169750"/>
                    <a:pt x="190700" y="190700"/>
                  </a:cubicBezTo>
                  <a:cubicBezTo>
                    <a:pt x="169750" y="211649"/>
                    <a:pt x="141337" y="223419"/>
                    <a:pt x="111709" y="223419"/>
                  </a:cubicBezTo>
                  <a:lnTo>
                    <a:pt x="111709" y="223419"/>
                  </a:lnTo>
                  <a:cubicBezTo>
                    <a:pt x="82082" y="223419"/>
                    <a:pt x="53669" y="211649"/>
                    <a:pt x="32719" y="190700"/>
                  </a:cubicBezTo>
                  <a:cubicBezTo>
                    <a:pt x="11769" y="169750"/>
                    <a:pt x="0" y="141337"/>
                    <a:pt x="0" y="111709"/>
                  </a:cubicBezTo>
                  <a:lnTo>
                    <a:pt x="0" y="111709"/>
                  </a:lnTo>
                  <a:cubicBezTo>
                    <a:pt x="0" y="82082"/>
                    <a:pt x="11769" y="53669"/>
                    <a:pt x="32719" y="32719"/>
                  </a:cubicBezTo>
                  <a:cubicBezTo>
                    <a:pt x="53669" y="11769"/>
                    <a:pt x="82082" y="0"/>
                    <a:pt x="111709" y="0"/>
                  </a:cubicBezTo>
                  <a:close/>
                </a:path>
              </a:pathLst>
            </a:custGeom>
            <a:solidFill>
              <a:srgbClr val="343D6B"/>
            </a:solidFill>
          </p:spPr>
        </p:sp>
        <p:sp>
          <p:nvSpPr>
            <p:cNvPr name="TextBox 23" id="23"/>
            <p:cNvSpPr txBox="true"/>
            <p:nvPr/>
          </p:nvSpPr>
          <p:spPr>
            <a:xfrm>
              <a:off x="0" y="114300"/>
              <a:ext cx="223419" cy="109119"/>
            </a:xfrm>
            <a:prstGeom prst="rect">
              <a:avLst/>
            </a:prstGeom>
          </p:spPr>
          <p:txBody>
            <a:bodyPr anchor="ctr" rtlCol="false" tIns="0" lIns="0" bIns="0" rIns="0"/>
            <a:lstStyle/>
            <a:p>
              <a:pPr algn="ctr">
                <a:lnSpc>
                  <a:spcPts val="1199"/>
                </a:lnSpc>
              </a:pPr>
              <a:r>
                <a:rPr lang="en-US" sz="2399">
                  <a:solidFill>
                    <a:srgbClr val="FFFFFF"/>
                  </a:solidFill>
                  <a:latin typeface="Bungee"/>
                  <a:ea typeface="Bungee"/>
                  <a:cs typeface="Bungee"/>
                  <a:sym typeface="Bungee"/>
                </a:rPr>
                <a:t>5</a:t>
              </a:r>
            </a:p>
          </p:txBody>
        </p:sp>
      </p:grpSp>
      <p:sp>
        <p:nvSpPr>
          <p:cNvPr name="TextBox 24" id="24"/>
          <p:cNvSpPr txBox="true"/>
          <p:nvPr/>
        </p:nvSpPr>
        <p:spPr>
          <a:xfrm rot="0">
            <a:off x="3057690" y="8209155"/>
            <a:ext cx="12780096" cy="1099820"/>
          </a:xfrm>
          <a:prstGeom prst="rect">
            <a:avLst/>
          </a:prstGeom>
        </p:spPr>
        <p:txBody>
          <a:bodyPr anchor="t" rtlCol="false" tIns="0" lIns="0" bIns="0" rIns="0">
            <a:spAutoFit/>
          </a:bodyPr>
          <a:lstStyle/>
          <a:p>
            <a:pPr algn="ctr">
              <a:lnSpc>
                <a:spcPts val="4479"/>
              </a:lnSpc>
              <a:spcBef>
                <a:spcPct val="0"/>
              </a:spcBef>
            </a:pPr>
            <a:r>
              <a:rPr lang="en-US" b="true" sz="3199">
                <a:solidFill>
                  <a:srgbClr val="000000"/>
                </a:solidFill>
                <a:latin typeface="Montserrat Bold"/>
                <a:ea typeface="Montserrat Bold"/>
                <a:cs typeface="Montserrat Bold"/>
                <a:sym typeface="Montserrat Bold"/>
              </a:rPr>
              <a:t>“Contrastive Learning Enhances Sample Efficiency in Deep Reinforcement Learning on Atari and DMControl”</a:t>
            </a:r>
          </a:p>
        </p:txBody>
      </p:sp>
    </p:spTree>
  </p:cSld>
  <p:clrMapOvr>
    <a:masterClrMapping/>
  </p:clrMapOvr>
</p:sld>
</file>

<file path=ppt/slides/slide62.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9256" y="942975"/>
            <a:ext cx="7522686" cy="762000"/>
          </a:xfrm>
          <a:prstGeom prst="rect">
            <a:avLst/>
          </a:prstGeom>
        </p:spPr>
        <p:txBody>
          <a:bodyPr anchor="t" rtlCol="false" tIns="0" lIns="0" bIns="0" rIns="0">
            <a:spAutoFit/>
          </a:bodyPr>
          <a:lstStyle/>
          <a:p>
            <a:pPr algn="l">
              <a:lnSpc>
                <a:spcPts val="5399"/>
              </a:lnSpc>
              <a:spcBef>
                <a:spcPct val="0"/>
              </a:spcBef>
            </a:pPr>
            <a:r>
              <a:rPr lang="en-US" sz="4499">
                <a:solidFill>
                  <a:srgbClr val="000000"/>
                </a:solidFill>
                <a:latin typeface="Bungee"/>
                <a:ea typeface="Bungee"/>
                <a:cs typeface="Bungee"/>
                <a:sym typeface="Bungee"/>
              </a:rPr>
              <a:t>sentence order aware</a:t>
            </a:r>
          </a:p>
        </p:txBody>
      </p:sp>
      <p:sp>
        <p:nvSpPr>
          <p:cNvPr name="TextBox 6" id="6"/>
          <p:cNvSpPr txBox="true"/>
          <p:nvPr/>
        </p:nvSpPr>
        <p:spPr>
          <a:xfrm rot="0">
            <a:off x="1419811" y="2115539"/>
            <a:ext cx="5503227" cy="613411"/>
          </a:xfrm>
          <a:prstGeom prst="rect">
            <a:avLst/>
          </a:prstGeom>
        </p:spPr>
        <p:txBody>
          <a:bodyPr anchor="t" rtlCol="false" tIns="0" lIns="0" bIns="0" rIns="0">
            <a:spAutoFit/>
          </a:bodyPr>
          <a:lstStyle/>
          <a:p>
            <a:pPr algn="l">
              <a:lnSpc>
                <a:spcPts val="5039"/>
              </a:lnSpc>
            </a:pPr>
            <a:r>
              <a:rPr lang="en-US" sz="3599">
                <a:solidFill>
                  <a:srgbClr val="000000"/>
                </a:solidFill>
                <a:latin typeface="Montserrat"/>
                <a:ea typeface="Montserrat"/>
                <a:cs typeface="Montserrat"/>
                <a:sym typeface="Montserrat"/>
              </a:rPr>
              <a:t>Ví dụ minh họa ý tưởng:</a:t>
            </a:r>
          </a:p>
        </p:txBody>
      </p:sp>
      <p:sp>
        <p:nvSpPr>
          <p:cNvPr name="TextBox 7" id="7"/>
          <p:cNvSpPr txBox="true"/>
          <p:nvPr/>
        </p:nvSpPr>
        <p:spPr>
          <a:xfrm rot="0">
            <a:off x="1419811" y="2932467"/>
            <a:ext cx="13818263" cy="4599308"/>
          </a:xfrm>
          <a:prstGeom prst="rect">
            <a:avLst/>
          </a:prstGeom>
        </p:spPr>
        <p:txBody>
          <a:bodyPr anchor="t" rtlCol="false" tIns="0" lIns="0" bIns="0" rIns="0">
            <a:spAutoFit/>
          </a:bodyPr>
          <a:lstStyle/>
          <a:p>
            <a:pPr algn="l" marL="604513" indent="-302256" lvl="1">
              <a:lnSpc>
                <a:spcPts val="5319"/>
              </a:lnSpc>
              <a:buAutoNum type="arabicPeriod" startAt="1"/>
            </a:pPr>
            <a:r>
              <a:rPr lang="en-US" sz="2799">
                <a:solidFill>
                  <a:srgbClr val="000000"/>
                </a:solidFill>
                <a:latin typeface="Montserrat"/>
                <a:ea typeface="Montserrat"/>
                <a:cs typeface="Montserrat"/>
                <a:sym typeface="Montserrat"/>
              </a:rPr>
              <a:t>We propose a contrastive learning approach to improve sample efficiency in deep RL.</a:t>
            </a:r>
          </a:p>
          <a:p>
            <a:pPr algn="l" marL="604513" indent="-302256" lvl="1">
              <a:lnSpc>
                <a:spcPts val="5319"/>
              </a:lnSpc>
              <a:buAutoNum type="arabicPeriod" startAt="1"/>
            </a:pPr>
            <a:r>
              <a:rPr lang="en-US" sz="2799">
                <a:solidFill>
                  <a:srgbClr val="000000"/>
                </a:solidFill>
                <a:latin typeface="Montserrat"/>
                <a:ea typeface="Montserrat"/>
                <a:cs typeface="Montserrat"/>
                <a:sym typeface="Montserrat"/>
              </a:rPr>
              <a:t>Our method encodes observations into a compact latent space using a contrastive loss.</a:t>
            </a:r>
          </a:p>
          <a:p>
            <a:pPr algn="l" marL="604513" indent="-302256" lvl="1">
              <a:lnSpc>
                <a:spcPts val="5319"/>
              </a:lnSpc>
              <a:buAutoNum type="arabicPeriod" startAt="1"/>
            </a:pPr>
            <a:r>
              <a:rPr lang="en-US" sz="2799">
                <a:solidFill>
                  <a:srgbClr val="000000"/>
                </a:solidFill>
                <a:latin typeface="Montserrat"/>
                <a:ea typeface="Montserrat"/>
                <a:cs typeface="Montserrat"/>
                <a:sym typeface="Montserrat"/>
              </a:rPr>
              <a:t>We then use this representation to guide policy learning.</a:t>
            </a:r>
          </a:p>
          <a:p>
            <a:pPr algn="l" marL="604513" indent="-302256" lvl="1">
              <a:lnSpc>
                <a:spcPts val="5319"/>
              </a:lnSpc>
              <a:buAutoNum type="arabicPeriod" startAt="1"/>
            </a:pPr>
            <a:r>
              <a:rPr lang="en-US" sz="2799">
                <a:solidFill>
                  <a:srgbClr val="000000"/>
                </a:solidFill>
                <a:latin typeface="Montserrat"/>
                <a:ea typeface="Montserrat"/>
                <a:cs typeface="Montserrat"/>
                <a:sym typeface="Montserrat"/>
              </a:rPr>
              <a:t>Reinforcement learning agents often require large amounts of data to achieve high performance.</a:t>
            </a:r>
          </a:p>
        </p:txBody>
      </p:sp>
      <p:sp>
        <p:nvSpPr>
          <p:cNvPr name="TextBox 8" id="8"/>
          <p:cNvSpPr txBox="true"/>
          <p:nvPr/>
        </p:nvSpPr>
        <p:spPr>
          <a:xfrm rot="0">
            <a:off x="3057690" y="8209155"/>
            <a:ext cx="12482468" cy="1099820"/>
          </a:xfrm>
          <a:prstGeom prst="rect">
            <a:avLst/>
          </a:prstGeom>
        </p:spPr>
        <p:txBody>
          <a:bodyPr anchor="t" rtlCol="false" tIns="0" lIns="0" bIns="0" rIns="0">
            <a:spAutoFit/>
          </a:bodyPr>
          <a:lstStyle/>
          <a:p>
            <a:pPr algn="ctr">
              <a:lnSpc>
                <a:spcPts val="4479"/>
              </a:lnSpc>
              <a:spcBef>
                <a:spcPct val="0"/>
              </a:spcBef>
            </a:pPr>
            <a:r>
              <a:rPr lang="en-US" b="true" sz="3199">
                <a:solidFill>
                  <a:srgbClr val="000000"/>
                </a:solidFill>
                <a:latin typeface="Montserrat Bold"/>
                <a:ea typeface="Montserrat Bold"/>
                <a:cs typeface="Montserrat Bold"/>
                <a:sym typeface="Montserrat Bold"/>
              </a:rPr>
              <a:t>“Contrastive Representation Learning for Sample-Efficient Deep Reinforcement Learning”</a:t>
            </a:r>
          </a:p>
        </p:txBody>
      </p:sp>
      <p:sp>
        <p:nvSpPr>
          <p:cNvPr name="AutoShape 9" id="9"/>
          <p:cNvSpPr/>
          <p:nvPr/>
        </p:nvSpPr>
        <p:spPr>
          <a:xfrm>
            <a:off x="2296781" y="7911452"/>
            <a:ext cx="760909" cy="876188"/>
          </a:xfrm>
          <a:prstGeom prst="line">
            <a:avLst/>
          </a:prstGeom>
          <a:ln cap="flat" w="123825">
            <a:solidFill>
              <a:srgbClr val="3F3533"/>
            </a:solidFill>
            <a:prstDash val="solid"/>
            <a:headEnd type="diamond" len="lg" w="lg"/>
            <a:tailEnd type="arrow" len="sm" w="med"/>
          </a:ln>
        </p:spPr>
      </p:sp>
      <p:grpSp>
        <p:nvGrpSpPr>
          <p:cNvPr name="Group 10" id="10"/>
          <p:cNvGrpSpPr/>
          <p:nvPr/>
        </p:nvGrpSpPr>
        <p:grpSpPr>
          <a:xfrm rot="0">
            <a:off x="16182121" y="3113442"/>
            <a:ext cx="848293" cy="848293"/>
            <a:chOff x="0" y="0"/>
            <a:chExt cx="223419" cy="223419"/>
          </a:xfrm>
        </p:grpSpPr>
        <p:sp>
          <p:nvSpPr>
            <p:cNvPr name="Freeform 11" id="11"/>
            <p:cNvSpPr/>
            <p:nvPr/>
          </p:nvSpPr>
          <p:spPr>
            <a:xfrm flipH="false" flipV="false" rot="0">
              <a:off x="0" y="0"/>
              <a:ext cx="223419" cy="223419"/>
            </a:xfrm>
            <a:custGeom>
              <a:avLst/>
              <a:gdLst/>
              <a:ahLst/>
              <a:cxnLst/>
              <a:rect r="r" b="b" t="t" l="l"/>
              <a:pathLst>
                <a:path h="223419" w="223419">
                  <a:moveTo>
                    <a:pt x="111709" y="0"/>
                  </a:moveTo>
                  <a:lnTo>
                    <a:pt x="111709" y="0"/>
                  </a:lnTo>
                  <a:cubicBezTo>
                    <a:pt x="141337" y="0"/>
                    <a:pt x="169750" y="11769"/>
                    <a:pt x="190700" y="32719"/>
                  </a:cubicBezTo>
                  <a:cubicBezTo>
                    <a:pt x="211649" y="53669"/>
                    <a:pt x="223419" y="82082"/>
                    <a:pt x="223419" y="111709"/>
                  </a:cubicBezTo>
                  <a:lnTo>
                    <a:pt x="223419" y="111709"/>
                  </a:lnTo>
                  <a:cubicBezTo>
                    <a:pt x="223419" y="141337"/>
                    <a:pt x="211649" y="169750"/>
                    <a:pt x="190700" y="190700"/>
                  </a:cubicBezTo>
                  <a:cubicBezTo>
                    <a:pt x="169750" y="211649"/>
                    <a:pt x="141337" y="223419"/>
                    <a:pt x="111709" y="223419"/>
                  </a:cubicBezTo>
                  <a:lnTo>
                    <a:pt x="111709" y="223419"/>
                  </a:lnTo>
                  <a:cubicBezTo>
                    <a:pt x="82082" y="223419"/>
                    <a:pt x="53669" y="211649"/>
                    <a:pt x="32719" y="190700"/>
                  </a:cubicBezTo>
                  <a:cubicBezTo>
                    <a:pt x="11769" y="169750"/>
                    <a:pt x="0" y="141337"/>
                    <a:pt x="0" y="111709"/>
                  </a:cubicBezTo>
                  <a:lnTo>
                    <a:pt x="0" y="111709"/>
                  </a:lnTo>
                  <a:cubicBezTo>
                    <a:pt x="0" y="82082"/>
                    <a:pt x="11769" y="53669"/>
                    <a:pt x="32719" y="32719"/>
                  </a:cubicBezTo>
                  <a:cubicBezTo>
                    <a:pt x="53669" y="11769"/>
                    <a:pt x="82082" y="0"/>
                    <a:pt x="111709" y="0"/>
                  </a:cubicBezTo>
                  <a:close/>
                </a:path>
              </a:pathLst>
            </a:custGeom>
            <a:solidFill>
              <a:srgbClr val="343D6B"/>
            </a:solidFill>
          </p:spPr>
        </p:sp>
        <p:sp>
          <p:nvSpPr>
            <p:cNvPr name="TextBox 12" id="12"/>
            <p:cNvSpPr txBox="true"/>
            <p:nvPr/>
          </p:nvSpPr>
          <p:spPr>
            <a:xfrm>
              <a:off x="0" y="114300"/>
              <a:ext cx="223419" cy="109119"/>
            </a:xfrm>
            <a:prstGeom prst="rect">
              <a:avLst/>
            </a:prstGeom>
          </p:spPr>
          <p:txBody>
            <a:bodyPr anchor="ctr" rtlCol="false" tIns="0" lIns="0" bIns="0" rIns="0"/>
            <a:lstStyle/>
            <a:p>
              <a:pPr algn="ctr">
                <a:lnSpc>
                  <a:spcPts val="1199"/>
                </a:lnSpc>
              </a:pPr>
              <a:r>
                <a:rPr lang="en-US" sz="2399">
                  <a:solidFill>
                    <a:srgbClr val="FFFFFF"/>
                  </a:solidFill>
                  <a:latin typeface="Bungee"/>
                  <a:ea typeface="Bungee"/>
                  <a:cs typeface="Bungee"/>
                  <a:sym typeface="Bungee"/>
                </a:rPr>
                <a:t>2</a:t>
              </a:r>
            </a:p>
          </p:txBody>
        </p:sp>
      </p:grpSp>
      <p:grpSp>
        <p:nvGrpSpPr>
          <p:cNvPr name="Group 13" id="13"/>
          <p:cNvGrpSpPr/>
          <p:nvPr/>
        </p:nvGrpSpPr>
        <p:grpSpPr>
          <a:xfrm rot="0">
            <a:off x="16182121" y="4303455"/>
            <a:ext cx="848293" cy="848293"/>
            <a:chOff x="0" y="0"/>
            <a:chExt cx="223419" cy="223419"/>
          </a:xfrm>
        </p:grpSpPr>
        <p:sp>
          <p:nvSpPr>
            <p:cNvPr name="Freeform 14" id="14"/>
            <p:cNvSpPr/>
            <p:nvPr/>
          </p:nvSpPr>
          <p:spPr>
            <a:xfrm flipH="false" flipV="false" rot="0">
              <a:off x="0" y="0"/>
              <a:ext cx="223419" cy="223419"/>
            </a:xfrm>
            <a:custGeom>
              <a:avLst/>
              <a:gdLst/>
              <a:ahLst/>
              <a:cxnLst/>
              <a:rect r="r" b="b" t="t" l="l"/>
              <a:pathLst>
                <a:path h="223419" w="223419">
                  <a:moveTo>
                    <a:pt x="111709" y="0"/>
                  </a:moveTo>
                  <a:lnTo>
                    <a:pt x="111709" y="0"/>
                  </a:lnTo>
                  <a:cubicBezTo>
                    <a:pt x="141337" y="0"/>
                    <a:pt x="169750" y="11769"/>
                    <a:pt x="190700" y="32719"/>
                  </a:cubicBezTo>
                  <a:cubicBezTo>
                    <a:pt x="211649" y="53669"/>
                    <a:pt x="223419" y="82082"/>
                    <a:pt x="223419" y="111709"/>
                  </a:cubicBezTo>
                  <a:lnTo>
                    <a:pt x="223419" y="111709"/>
                  </a:lnTo>
                  <a:cubicBezTo>
                    <a:pt x="223419" y="141337"/>
                    <a:pt x="211649" y="169750"/>
                    <a:pt x="190700" y="190700"/>
                  </a:cubicBezTo>
                  <a:cubicBezTo>
                    <a:pt x="169750" y="211649"/>
                    <a:pt x="141337" y="223419"/>
                    <a:pt x="111709" y="223419"/>
                  </a:cubicBezTo>
                  <a:lnTo>
                    <a:pt x="111709" y="223419"/>
                  </a:lnTo>
                  <a:cubicBezTo>
                    <a:pt x="82082" y="223419"/>
                    <a:pt x="53669" y="211649"/>
                    <a:pt x="32719" y="190700"/>
                  </a:cubicBezTo>
                  <a:cubicBezTo>
                    <a:pt x="11769" y="169750"/>
                    <a:pt x="0" y="141337"/>
                    <a:pt x="0" y="111709"/>
                  </a:cubicBezTo>
                  <a:lnTo>
                    <a:pt x="0" y="111709"/>
                  </a:lnTo>
                  <a:cubicBezTo>
                    <a:pt x="0" y="82082"/>
                    <a:pt x="11769" y="53669"/>
                    <a:pt x="32719" y="32719"/>
                  </a:cubicBezTo>
                  <a:cubicBezTo>
                    <a:pt x="53669" y="11769"/>
                    <a:pt x="82082" y="0"/>
                    <a:pt x="111709" y="0"/>
                  </a:cubicBezTo>
                  <a:close/>
                </a:path>
              </a:pathLst>
            </a:custGeom>
            <a:solidFill>
              <a:srgbClr val="343D6B"/>
            </a:solidFill>
          </p:spPr>
        </p:sp>
        <p:sp>
          <p:nvSpPr>
            <p:cNvPr name="TextBox 15" id="15"/>
            <p:cNvSpPr txBox="true"/>
            <p:nvPr/>
          </p:nvSpPr>
          <p:spPr>
            <a:xfrm>
              <a:off x="0" y="114300"/>
              <a:ext cx="223419" cy="109119"/>
            </a:xfrm>
            <a:prstGeom prst="rect">
              <a:avLst/>
            </a:prstGeom>
          </p:spPr>
          <p:txBody>
            <a:bodyPr anchor="ctr" rtlCol="false" tIns="0" lIns="0" bIns="0" rIns="0"/>
            <a:lstStyle/>
            <a:p>
              <a:pPr algn="ctr">
                <a:lnSpc>
                  <a:spcPts val="1199"/>
                </a:lnSpc>
              </a:pPr>
              <a:r>
                <a:rPr lang="en-US" sz="2399">
                  <a:solidFill>
                    <a:srgbClr val="FFFFFF"/>
                  </a:solidFill>
                  <a:latin typeface="Bungee"/>
                  <a:ea typeface="Bungee"/>
                  <a:cs typeface="Bungee"/>
                  <a:sym typeface="Bungee"/>
                </a:rPr>
                <a:t>3</a:t>
              </a:r>
            </a:p>
          </p:txBody>
        </p:sp>
      </p:grpSp>
      <p:grpSp>
        <p:nvGrpSpPr>
          <p:cNvPr name="Group 16" id="16"/>
          <p:cNvGrpSpPr/>
          <p:nvPr/>
        </p:nvGrpSpPr>
        <p:grpSpPr>
          <a:xfrm rot="0">
            <a:off x="16182121" y="5493469"/>
            <a:ext cx="848293" cy="848293"/>
            <a:chOff x="0" y="0"/>
            <a:chExt cx="223419" cy="223419"/>
          </a:xfrm>
        </p:grpSpPr>
        <p:sp>
          <p:nvSpPr>
            <p:cNvPr name="Freeform 17" id="17"/>
            <p:cNvSpPr/>
            <p:nvPr/>
          </p:nvSpPr>
          <p:spPr>
            <a:xfrm flipH="false" flipV="false" rot="0">
              <a:off x="0" y="0"/>
              <a:ext cx="223419" cy="223419"/>
            </a:xfrm>
            <a:custGeom>
              <a:avLst/>
              <a:gdLst/>
              <a:ahLst/>
              <a:cxnLst/>
              <a:rect r="r" b="b" t="t" l="l"/>
              <a:pathLst>
                <a:path h="223419" w="223419">
                  <a:moveTo>
                    <a:pt x="111709" y="0"/>
                  </a:moveTo>
                  <a:lnTo>
                    <a:pt x="111709" y="0"/>
                  </a:lnTo>
                  <a:cubicBezTo>
                    <a:pt x="141337" y="0"/>
                    <a:pt x="169750" y="11769"/>
                    <a:pt x="190700" y="32719"/>
                  </a:cubicBezTo>
                  <a:cubicBezTo>
                    <a:pt x="211649" y="53669"/>
                    <a:pt x="223419" y="82082"/>
                    <a:pt x="223419" y="111709"/>
                  </a:cubicBezTo>
                  <a:lnTo>
                    <a:pt x="223419" y="111709"/>
                  </a:lnTo>
                  <a:cubicBezTo>
                    <a:pt x="223419" y="141337"/>
                    <a:pt x="211649" y="169750"/>
                    <a:pt x="190700" y="190700"/>
                  </a:cubicBezTo>
                  <a:cubicBezTo>
                    <a:pt x="169750" y="211649"/>
                    <a:pt x="141337" y="223419"/>
                    <a:pt x="111709" y="223419"/>
                  </a:cubicBezTo>
                  <a:lnTo>
                    <a:pt x="111709" y="223419"/>
                  </a:lnTo>
                  <a:cubicBezTo>
                    <a:pt x="82082" y="223419"/>
                    <a:pt x="53669" y="211649"/>
                    <a:pt x="32719" y="190700"/>
                  </a:cubicBezTo>
                  <a:cubicBezTo>
                    <a:pt x="11769" y="169750"/>
                    <a:pt x="0" y="141337"/>
                    <a:pt x="0" y="111709"/>
                  </a:cubicBezTo>
                  <a:lnTo>
                    <a:pt x="0" y="111709"/>
                  </a:lnTo>
                  <a:cubicBezTo>
                    <a:pt x="0" y="82082"/>
                    <a:pt x="11769" y="53669"/>
                    <a:pt x="32719" y="32719"/>
                  </a:cubicBezTo>
                  <a:cubicBezTo>
                    <a:pt x="53669" y="11769"/>
                    <a:pt x="82082" y="0"/>
                    <a:pt x="111709" y="0"/>
                  </a:cubicBezTo>
                  <a:close/>
                </a:path>
              </a:pathLst>
            </a:custGeom>
            <a:solidFill>
              <a:srgbClr val="343D6B"/>
            </a:solidFill>
          </p:spPr>
        </p:sp>
        <p:sp>
          <p:nvSpPr>
            <p:cNvPr name="TextBox 18" id="18"/>
            <p:cNvSpPr txBox="true"/>
            <p:nvPr/>
          </p:nvSpPr>
          <p:spPr>
            <a:xfrm>
              <a:off x="0" y="114300"/>
              <a:ext cx="223419" cy="109119"/>
            </a:xfrm>
            <a:prstGeom prst="rect">
              <a:avLst/>
            </a:prstGeom>
          </p:spPr>
          <p:txBody>
            <a:bodyPr anchor="ctr" rtlCol="false" tIns="0" lIns="0" bIns="0" rIns="0"/>
            <a:lstStyle/>
            <a:p>
              <a:pPr algn="ctr">
                <a:lnSpc>
                  <a:spcPts val="1199"/>
                </a:lnSpc>
              </a:pPr>
              <a:r>
                <a:rPr lang="en-US" sz="2399">
                  <a:solidFill>
                    <a:srgbClr val="FFFFFF"/>
                  </a:solidFill>
                  <a:latin typeface="Bungee"/>
                  <a:ea typeface="Bungee"/>
                  <a:cs typeface="Bungee"/>
                  <a:sym typeface="Bungee"/>
                </a:rPr>
                <a:t>4</a:t>
              </a:r>
            </a:p>
          </p:txBody>
        </p:sp>
      </p:grpSp>
      <p:grpSp>
        <p:nvGrpSpPr>
          <p:cNvPr name="Group 19" id="19"/>
          <p:cNvGrpSpPr/>
          <p:nvPr/>
        </p:nvGrpSpPr>
        <p:grpSpPr>
          <a:xfrm rot="0">
            <a:off x="16182121" y="6683482"/>
            <a:ext cx="848293" cy="848293"/>
            <a:chOff x="0" y="0"/>
            <a:chExt cx="223419" cy="223419"/>
          </a:xfrm>
        </p:grpSpPr>
        <p:sp>
          <p:nvSpPr>
            <p:cNvPr name="Freeform 20" id="20"/>
            <p:cNvSpPr/>
            <p:nvPr/>
          </p:nvSpPr>
          <p:spPr>
            <a:xfrm flipH="false" flipV="false" rot="0">
              <a:off x="0" y="0"/>
              <a:ext cx="223419" cy="223419"/>
            </a:xfrm>
            <a:custGeom>
              <a:avLst/>
              <a:gdLst/>
              <a:ahLst/>
              <a:cxnLst/>
              <a:rect r="r" b="b" t="t" l="l"/>
              <a:pathLst>
                <a:path h="223419" w="223419">
                  <a:moveTo>
                    <a:pt x="111709" y="0"/>
                  </a:moveTo>
                  <a:lnTo>
                    <a:pt x="111709" y="0"/>
                  </a:lnTo>
                  <a:cubicBezTo>
                    <a:pt x="141337" y="0"/>
                    <a:pt x="169750" y="11769"/>
                    <a:pt x="190700" y="32719"/>
                  </a:cubicBezTo>
                  <a:cubicBezTo>
                    <a:pt x="211649" y="53669"/>
                    <a:pt x="223419" y="82082"/>
                    <a:pt x="223419" y="111709"/>
                  </a:cubicBezTo>
                  <a:lnTo>
                    <a:pt x="223419" y="111709"/>
                  </a:lnTo>
                  <a:cubicBezTo>
                    <a:pt x="223419" y="141337"/>
                    <a:pt x="211649" y="169750"/>
                    <a:pt x="190700" y="190700"/>
                  </a:cubicBezTo>
                  <a:cubicBezTo>
                    <a:pt x="169750" y="211649"/>
                    <a:pt x="141337" y="223419"/>
                    <a:pt x="111709" y="223419"/>
                  </a:cubicBezTo>
                  <a:lnTo>
                    <a:pt x="111709" y="223419"/>
                  </a:lnTo>
                  <a:cubicBezTo>
                    <a:pt x="82082" y="223419"/>
                    <a:pt x="53669" y="211649"/>
                    <a:pt x="32719" y="190700"/>
                  </a:cubicBezTo>
                  <a:cubicBezTo>
                    <a:pt x="11769" y="169750"/>
                    <a:pt x="0" y="141337"/>
                    <a:pt x="0" y="111709"/>
                  </a:cubicBezTo>
                  <a:lnTo>
                    <a:pt x="0" y="111709"/>
                  </a:lnTo>
                  <a:cubicBezTo>
                    <a:pt x="0" y="82082"/>
                    <a:pt x="11769" y="53669"/>
                    <a:pt x="32719" y="32719"/>
                  </a:cubicBezTo>
                  <a:cubicBezTo>
                    <a:pt x="53669" y="11769"/>
                    <a:pt x="82082" y="0"/>
                    <a:pt x="111709" y="0"/>
                  </a:cubicBezTo>
                  <a:close/>
                </a:path>
              </a:pathLst>
            </a:custGeom>
            <a:solidFill>
              <a:srgbClr val="343D6B"/>
            </a:solidFill>
          </p:spPr>
        </p:sp>
        <p:sp>
          <p:nvSpPr>
            <p:cNvPr name="TextBox 21" id="21"/>
            <p:cNvSpPr txBox="true"/>
            <p:nvPr/>
          </p:nvSpPr>
          <p:spPr>
            <a:xfrm>
              <a:off x="0" y="114300"/>
              <a:ext cx="223419" cy="109119"/>
            </a:xfrm>
            <a:prstGeom prst="rect">
              <a:avLst/>
            </a:prstGeom>
          </p:spPr>
          <p:txBody>
            <a:bodyPr anchor="ctr" rtlCol="false" tIns="0" lIns="0" bIns="0" rIns="0"/>
            <a:lstStyle/>
            <a:p>
              <a:pPr algn="ctr">
                <a:lnSpc>
                  <a:spcPts val="1199"/>
                </a:lnSpc>
              </a:pPr>
              <a:r>
                <a:rPr lang="en-US" sz="2399">
                  <a:solidFill>
                    <a:srgbClr val="FFFFFF"/>
                  </a:solidFill>
                  <a:latin typeface="Bungee"/>
                  <a:ea typeface="Bungee"/>
                  <a:cs typeface="Bungee"/>
                  <a:sym typeface="Bungee"/>
                </a:rPr>
                <a:t>1</a:t>
              </a:r>
            </a:p>
          </p:txBody>
        </p:sp>
      </p:gr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a:off x="14386125" y="-334925"/>
            <a:ext cx="4297950" cy="260475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1069490" y="2522823"/>
            <a:ext cx="16073116" cy="5585408"/>
          </a:xfrm>
          <a:custGeom>
            <a:avLst/>
            <a:gdLst/>
            <a:ahLst/>
            <a:cxnLst/>
            <a:rect r="r" b="b" t="t" l="l"/>
            <a:pathLst>
              <a:path h="5585408" w="16073116">
                <a:moveTo>
                  <a:pt x="0" y="0"/>
                </a:moveTo>
                <a:lnTo>
                  <a:pt x="16073116" y="0"/>
                </a:lnTo>
                <a:lnTo>
                  <a:pt x="16073116" y="5585408"/>
                </a:lnTo>
                <a:lnTo>
                  <a:pt x="0" y="5585408"/>
                </a:lnTo>
                <a:lnTo>
                  <a:pt x="0" y="0"/>
                </a:lnTo>
                <a:close/>
              </a:path>
            </a:pathLst>
          </a:custGeom>
          <a:blipFill>
            <a:blip r:embed="rId2"/>
            <a:stretch>
              <a:fillRect l="0" t="0" r="0" b="0"/>
            </a:stretch>
          </a:blipFill>
        </p:spPr>
      </p:sp>
      <p:sp>
        <p:nvSpPr>
          <p:cNvPr name="TextBox 6" id="6"/>
          <p:cNvSpPr txBox="true"/>
          <p:nvPr/>
        </p:nvSpPr>
        <p:spPr>
          <a:xfrm rot="0">
            <a:off x="1029256" y="942975"/>
            <a:ext cx="7522686" cy="762000"/>
          </a:xfrm>
          <a:prstGeom prst="rect">
            <a:avLst/>
          </a:prstGeom>
        </p:spPr>
        <p:txBody>
          <a:bodyPr anchor="t" rtlCol="false" tIns="0" lIns="0" bIns="0" rIns="0">
            <a:spAutoFit/>
          </a:bodyPr>
          <a:lstStyle/>
          <a:p>
            <a:pPr algn="l">
              <a:lnSpc>
                <a:spcPts val="5399"/>
              </a:lnSpc>
              <a:spcBef>
                <a:spcPct val="0"/>
              </a:spcBef>
            </a:pPr>
            <a:r>
              <a:rPr lang="en-US" sz="4499">
                <a:solidFill>
                  <a:srgbClr val="000000"/>
                </a:solidFill>
                <a:latin typeface="Bungee"/>
                <a:ea typeface="Bungee"/>
                <a:cs typeface="Bungee"/>
                <a:sym typeface="Bungee"/>
              </a:rPr>
              <a:t>sentence order aware</a:t>
            </a: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11481238" y="2262519"/>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TextBox 7" id="7"/>
          <p:cNvSpPr txBox="true"/>
          <p:nvPr/>
        </p:nvSpPr>
        <p:spPr>
          <a:xfrm rot="0">
            <a:off x="1126478" y="4399477"/>
            <a:ext cx="9521070" cy="3571875"/>
          </a:xfrm>
          <a:prstGeom prst="rect">
            <a:avLst/>
          </a:prstGeom>
        </p:spPr>
        <p:txBody>
          <a:bodyPr anchor="t" rtlCol="false" tIns="0" lIns="0" bIns="0" rIns="0">
            <a:spAutoFit/>
          </a:bodyPr>
          <a:lstStyle/>
          <a:p>
            <a:pPr algn="l">
              <a:lnSpc>
                <a:spcPts val="13200"/>
              </a:lnSpc>
            </a:pPr>
            <a:r>
              <a:rPr lang="en-US" sz="11000">
                <a:solidFill>
                  <a:srgbClr val="3F3533"/>
                </a:solidFill>
                <a:latin typeface="Bungee"/>
                <a:ea typeface="Bungee"/>
                <a:cs typeface="Bungee"/>
                <a:sym typeface="Bungee"/>
              </a:rPr>
              <a:t>Đánh giá model</a:t>
            </a:r>
          </a:p>
        </p:txBody>
      </p:sp>
      <p:sp>
        <p:nvSpPr>
          <p:cNvPr name="TextBox 8" id="8"/>
          <p:cNvSpPr txBox="true"/>
          <p:nvPr/>
        </p:nvSpPr>
        <p:spPr>
          <a:xfrm rot="0">
            <a:off x="1126478" y="2856495"/>
            <a:ext cx="1898448" cy="1714500"/>
          </a:xfrm>
          <a:prstGeom prst="rect">
            <a:avLst/>
          </a:prstGeom>
        </p:spPr>
        <p:txBody>
          <a:bodyPr anchor="t" rtlCol="false" tIns="0" lIns="0" bIns="0" rIns="0">
            <a:spAutoFit/>
          </a:bodyPr>
          <a:lstStyle/>
          <a:p>
            <a:pPr algn="ctr">
              <a:lnSpc>
                <a:spcPts val="11999"/>
              </a:lnSpc>
            </a:pPr>
            <a:r>
              <a:rPr lang="en-US" sz="9999">
                <a:solidFill>
                  <a:srgbClr val="3F3533"/>
                </a:solidFill>
                <a:latin typeface="Bungee"/>
                <a:ea typeface="Bungee"/>
                <a:cs typeface="Bungee"/>
                <a:sym typeface="Bungee"/>
              </a:rPr>
              <a:t>09</a:t>
            </a:r>
          </a:p>
        </p:txBody>
      </p:sp>
    </p:spTree>
  </p:cSld>
  <p:clrMapOvr>
    <a:masterClrMapping/>
  </p:clrMapOvr>
</p:sld>
</file>

<file path=ppt/slides/slide65.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flipV="true">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904875"/>
            <a:ext cx="15019343" cy="19526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RNN-based Models (GRU và LSTM):</a:t>
            </a:r>
          </a:p>
          <a:p>
            <a:pPr algn="l">
              <a:lnSpc>
                <a:spcPts val="7200"/>
              </a:lnSpc>
            </a:pPr>
          </a:p>
        </p:txBody>
      </p:sp>
      <p:sp>
        <p:nvSpPr>
          <p:cNvPr name="TextBox 6" id="6"/>
          <p:cNvSpPr txBox="true"/>
          <p:nvPr/>
        </p:nvSpPr>
        <p:spPr>
          <a:xfrm rot="0">
            <a:off x="501195" y="2695575"/>
            <a:ext cx="17285609" cy="6175593"/>
          </a:xfrm>
          <a:prstGeom prst="rect">
            <a:avLst/>
          </a:prstGeom>
        </p:spPr>
        <p:txBody>
          <a:bodyPr anchor="t" rtlCol="false" tIns="0" lIns="0" bIns="0" rIns="0">
            <a:spAutoFit/>
          </a:bodyPr>
          <a:lstStyle/>
          <a:p>
            <a:pPr algn="just" marL="684311" indent="-342155" lvl="1">
              <a:lnSpc>
                <a:spcPts val="5451"/>
              </a:lnSpc>
              <a:buFont typeface="Arial"/>
              <a:buChar char="•"/>
            </a:pPr>
            <a:r>
              <a:rPr lang="en-US" sz="3169">
                <a:solidFill>
                  <a:srgbClr val="3F3533"/>
                </a:solidFill>
                <a:latin typeface="Montserrat"/>
                <a:ea typeface="Montserrat"/>
                <a:cs typeface="Montserrat"/>
                <a:sym typeface="Montserrat"/>
              </a:rPr>
              <a:t>Hiệu suất yếu: Các mô hình RNN (GRU, LSTM) cho thấy khả năng sinh tiêu đề kém, đặc biệt với điểm ROUGE-2 gần bằng 0, phản ánh độ chính xác n-gram rất thấp.</a:t>
            </a:r>
          </a:p>
          <a:p>
            <a:pPr algn="just" marL="684311" indent="-342155" lvl="1">
              <a:lnSpc>
                <a:spcPts val="5451"/>
              </a:lnSpc>
              <a:buFont typeface="Arial"/>
              <a:buChar char="•"/>
            </a:pPr>
            <a:r>
              <a:rPr lang="en-US" sz="3169">
                <a:solidFill>
                  <a:srgbClr val="3F3533"/>
                </a:solidFill>
                <a:latin typeface="Montserrat"/>
                <a:ea typeface="Montserrat"/>
                <a:cs typeface="Montserrat"/>
                <a:sym typeface="Montserrat"/>
              </a:rPr>
              <a:t>Ngữ nghĩa chấp nhận được: </a:t>
            </a:r>
            <a:r>
              <a:rPr lang="en-US" sz="3169">
                <a:solidFill>
                  <a:srgbClr val="3F3533"/>
                </a:solidFill>
                <a:latin typeface="Montserrat"/>
                <a:ea typeface="Montserrat"/>
                <a:cs typeface="Montserrat"/>
                <a:sym typeface="Montserrat"/>
              </a:rPr>
              <a:t>BERTScore đạt mức khá (~0.8085), cho thấy đầu ra có ý nghĩa ngữ nghĩa nhưng không bám sát nội dung gốc, thiếu sự liên quan chi tiết.</a:t>
            </a:r>
          </a:p>
          <a:p>
            <a:pPr algn="just" marL="684311" indent="-342155" lvl="1">
              <a:lnSpc>
                <a:spcPts val="5451"/>
              </a:lnSpc>
              <a:buFont typeface="Arial"/>
              <a:buChar char="•"/>
            </a:pPr>
            <a:r>
              <a:rPr lang="en-US" sz="3169">
                <a:solidFill>
                  <a:srgbClr val="3F3533"/>
                </a:solidFill>
                <a:latin typeface="Montserrat"/>
                <a:ea typeface="Montserrat"/>
                <a:cs typeface="Montserrat"/>
                <a:sym typeface="Montserrat"/>
              </a:rPr>
              <a:t>So sánh GRU và LSTM: </a:t>
            </a:r>
            <a:r>
              <a:rPr lang="en-US" sz="3169">
                <a:solidFill>
                  <a:srgbClr val="3F3533"/>
                </a:solidFill>
                <a:latin typeface="Montserrat"/>
                <a:ea typeface="Montserrat"/>
                <a:cs typeface="Montserrat"/>
                <a:sym typeface="Montserrat"/>
              </a:rPr>
              <a:t>LSTM với GloVe nhỉnh hơn GRU về hiệu suất, nhờ tận dụng biểu diễn từ chất lượng cao, nhưng vẫn không thể cạnh tranh với Transformer.</a:t>
            </a:r>
          </a:p>
          <a:p>
            <a:pPr algn="just" marL="684311" indent="-342155" lvl="1">
              <a:lnSpc>
                <a:spcPts val="5451"/>
              </a:lnSpc>
              <a:buFont typeface="Arial"/>
              <a:buChar char="•"/>
            </a:pPr>
            <a:r>
              <a:rPr lang="en-US" sz="3169">
                <a:solidFill>
                  <a:srgbClr val="3F3533"/>
                </a:solidFill>
                <a:latin typeface="Montserrat"/>
                <a:ea typeface="Montserrat"/>
                <a:cs typeface="Montserrat"/>
                <a:sym typeface="Montserrat"/>
              </a:rPr>
              <a:t>Hạn chế tổng quát: RNN gặp khó khăn trong việc nắm bắt các phụ thuộc dài hạn, dẫn đến hiệu quả thấp so với các mô hình hiện đại hơn</a:t>
            </a:r>
          </a:p>
        </p:txBody>
      </p:sp>
    </p:spTree>
  </p:cSld>
  <p:clrMapOvr>
    <a:masterClrMapping/>
  </p:clrMapOvr>
</p:sld>
</file>

<file path=ppt/slides/slide66.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847025"/>
            <a:ext cx="12843955" cy="10382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Transformer-based Models:</a:t>
            </a:r>
          </a:p>
        </p:txBody>
      </p:sp>
      <p:sp>
        <p:nvSpPr>
          <p:cNvPr name="TextBox 6" id="6"/>
          <p:cNvSpPr txBox="true"/>
          <p:nvPr/>
        </p:nvSpPr>
        <p:spPr>
          <a:xfrm rot="0">
            <a:off x="385665" y="2155525"/>
            <a:ext cx="17516670" cy="6814819"/>
          </a:xfrm>
          <a:prstGeom prst="rect">
            <a:avLst/>
          </a:prstGeom>
        </p:spPr>
        <p:txBody>
          <a:bodyPr anchor="t" rtlCol="false" tIns="0" lIns="0" bIns="0" rIns="0">
            <a:spAutoFit/>
          </a:bodyPr>
          <a:lstStyle/>
          <a:p>
            <a:pPr algn="just" marL="863604" indent="-431802" lvl="1">
              <a:lnSpc>
                <a:spcPts val="6040"/>
              </a:lnSpc>
              <a:buFont typeface="Arial"/>
              <a:buChar char="•"/>
            </a:pPr>
            <a:r>
              <a:rPr lang="en-US" sz="4000">
                <a:solidFill>
                  <a:srgbClr val="3F3533"/>
                </a:solidFill>
                <a:latin typeface="Montserrat"/>
                <a:ea typeface="Montserrat"/>
                <a:cs typeface="Montserrat"/>
                <a:sym typeface="Montserrat"/>
              </a:rPr>
              <a:t>BART-base dẫn đầu: BART-base vượt trội trong việc sinh tiêu đề, tạo ra kết quả chính xác, sát nội dung và phong cách của các bài báo khoa học.</a:t>
            </a:r>
          </a:p>
          <a:p>
            <a:pPr algn="just" marL="863604" indent="-431802" lvl="1">
              <a:lnSpc>
                <a:spcPts val="6040"/>
              </a:lnSpc>
              <a:buFont typeface="Arial"/>
              <a:buChar char="•"/>
            </a:pPr>
            <a:r>
              <a:rPr lang="en-US" sz="4000">
                <a:solidFill>
                  <a:srgbClr val="3F3533"/>
                </a:solidFill>
                <a:latin typeface="Montserrat"/>
                <a:ea typeface="Montserrat"/>
                <a:cs typeface="Montserrat"/>
                <a:sym typeface="Montserrat"/>
              </a:rPr>
              <a:t>Flan-T5 hiệu quả: Flan-T5-base gần với BART về độ chính xác, phù hợp cho các tác vụ yêu cầu đầu ra ngắn gọn và đúng trọng tâm.</a:t>
            </a:r>
          </a:p>
          <a:p>
            <a:pPr algn="just" marL="863604" indent="-431802" lvl="1">
              <a:lnSpc>
                <a:spcPts val="6040"/>
              </a:lnSpc>
              <a:buFont typeface="Arial"/>
              <a:buChar char="•"/>
            </a:pPr>
            <a:r>
              <a:rPr lang="en-US" sz="4000">
                <a:solidFill>
                  <a:srgbClr val="3F3533"/>
                </a:solidFill>
                <a:latin typeface="Montserrat"/>
                <a:ea typeface="Montserrat"/>
                <a:cs typeface="Montserrat"/>
                <a:sym typeface="Montserrat"/>
              </a:rPr>
              <a:t>Fine-tuned BART vượt zero-shot: Sau fine-tuning, BART-base vượt qua Grok3 và GPT-4o ở độ chính xác dài hạn (ROUGE-L), dù GPT-4o mạnh hơn về n-gram ngắn (ROUGE-2).</a:t>
            </a:r>
          </a:p>
        </p:txBody>
      </p:sp>
    </p:spTree>
  </p:cSld>
  <p:clrMapOvr>
    <a:masterClrMapping/>
  </p:clrMapOvr>
</p:sld>
</file>

<file path=ppt/slides/slide67.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847025"/>
            <a:ext cx="12843955" cy="10382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Transformer-based Models:</a:t>
            </a:r>
          </a:p>
        </p:txBody>
      </p:sp>
      <p:sp>
        <p:nvSpPr>
          <p:cNvPr name="TextBox 6" id="6"/>
          <p:cNvSpPr txBox="true"/>
          <p:nvPr/>
        </p:nvSpPr>
        <p:spPr>
          <a:xfrm rot="0">
            <a:off x="385665" y="2582771"/>
            <a:ext cx="17516670" cy="5541137"/>
          </a:xfrm>
          <a:prstGeom prst="rect">
            <a:avLst/>
          </a:prstGeom>
        </p:spPr>
        <p:txBody>
          <a:bodyPr anchor="t" rtlCol="false" tIns="0" lIns="0" bIns="0" rIns="0">
            <a:spAutoFit/>
          </a:bodyPr>
          <a:lstStyle/>
          <a:p>
            <a:pPr algn="just" marL="1057909" indent="-528955" lvl="1">
              <a:lnSpc>
                <a:spcPts val="7398"/>
              </a:lnSpc>
              <a:buFont typeface="Arial"/>
              <a:buChar char="•"/>
            </a:pPr>
            <a:r>
              <a:rPr lang="en-US" sz="4899">
                <a:solidFill>
                  <a:srgbClr val="3F3533"/>
                </a:solidFill>
                <a:latin typeface="Montserrat"/>
                <a:ea typeface="Montserrat"/>
                <a:cs typeface="Montserrat"/>
                <a:sym typeface="Montserrat"/>
              </a:rPr>
              <a:t>Pegasus-XSum trung bình: Pegasus-XSum tạo tiêu đề ngắn gọn nhưng kém sáng tạo, không đạt hiệu quả cao như BART hay Flan-T5.</a:t>
            </a:r>
          </a:p>
          <a:p>
            <a:pPr algn="just" marL="1057909" indent="-528955" lvl="1">
              <a:lnSpc>
                <a:spcPts val="7398"/>
              </a:lnSpc>
              <a:buFont typeface="Arial"/>
              <a:buChar char="•"/>
            </a:pPr>
            <a:r>
              <a:rPr lang="en-US" sz="4899">
                <a:solidFill>
                  <a:srgbClr val="3F3533"/>
                </a:solidFill>
                <a:latin typeface="Montserrat"/>
                <a:ea typeface="Montserrat"/>
                <a:cs typeface="Montserrat"/>
                <a:sym typeface="Montserrat"/>
              </a:rPr>
              <a:t>GPT-2 yếu kém: GPT-2 cho thấy hiệu suất thấp nhất trong nhóm, thiếu độ chính xác và khả năng bám sát ngữ cảnh khoa học.</a:t>
            </a:r>
          </a:p>
        </p:txBody>
      </p:sp>
    </p:spTree>
  </p:cSld>
  <p:clrMapOvr>
    <a:masterClrMapping/>
  </p:clrMapOvr>
</p:sld>
</file>

<file path=ppt/slides/slide68.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885125"/>
            <a:ext cx="15570074" cy="704850"/>
          </a:xfrm>
          <a:prstGeom prst="rect">
            <a:avLst/>
          </a:prstGeom>
        </p:spPr>
        <p:txBody>
          <a:bodyPr anchor="t" rtlCol="false" tIns="0" lIns="0" bIns="0" rIns="0">
            <a:spAutoFit/>
          </a:bodyPr>
          <a:lstStyle/>
          <a:p>
            <a:pPr algn="l">
              <a:lnSpc>
                <a:spcPts val="4920"/>
              </a:lnSpc>
            </a:pPr>
            <a:r>
              <a:rPr lang="en-US" sz="4100">
                <a:solidFill>
                  <a:srgbClr val="000000"/>
                </a:solidFill>
                <a:latin typeface="Bungee"/>
                <a:ea typeface="Bungee"/>
                <a:cs typeface="Bungee"/>
                <a:sym typeface="Bungee"/>
              </a:rPr>
              <a:t>Fine-tuned LLM (Llama, Mixtral, DeepSeek, Phi-4):</a:t>
            </a:r>
          </a:p>
        </p:txBody>
      </p:sp>
      <p:sp>
        <p:nvSpPr>
          <p:cNvPr name="TextBox 6" id="6"/>
          <p:cNvSpPr txBox="true"/>
          <p:nvPr/>
        </p:nvSpPr>
        <p:spPr>
          <a:xfrm rot="0">
            <a:off x="55402" y="2802048"/>
            <a:ext cx="17516670" cy="5597905"/>
          </a:xfrm>
          <a:prstGeom prst="rect">
            <a:avLst/>
          </a:prstGeom>
        </p:spPr>
        <p:txBody>
          <a:bodyPr anchor="t" rtlCol="false" tIns="0" lIns="0" bIns="0" rIns="0">
            <a:spAutoFit/>
          </a:bodyPr>
          <a:lstStyle/>
          <a:p>
            <a:pPr algn="just" marL="798836" indent="-399418" lvl="1">
              <a:lnSpc>
                <a:spcPts val="5587"/>
              </a:lnSpc>
              <a:buFont typeface="Arial"/>
              <a:buChar char="•"/>
            </a:pPr>
            <a:r>
              <a:rPr lang="en-US" sz="3700">
                <a:solidFill>
                  <a:srgbClr val="3F3533"/>
                </a:solidFill>
                <a:latin typeface="Montserrat"/>
                <a:ea typeface="Montserrat"/>
                <a:cs typeface="Montserrat"/>
                <a:sym typeface="Montserrat"/>
              </a:rPr>
              <a:t>Llama 3.2 1B hiệu quả nhẹ: Llama 3.2 1B (0.5 cosine, Unsloth, LoRA) phù hợp cho môi trường tài nguyên hạn chế, với hiệu suất tốt trong các tác vụ đơn giản.</a:t>
            </a:r>
          </a:p>
          <a:p>
            <a:pPr algn="just" marL="798836" indent="-399418" lvl="1">
              <a:lnSpc>
                <a:spcPts val="5587"/>
              </a:lnSpc>
              <a:buFont typeface="Arial"/>
              <a:buChar char="•"/>
            </a:pPr>
            <a:r>
              <a:rPr lang="en-US" sz="3700">
                <a:solidFill>
                  <a:srgbClr val="3F3533"/>
                </a:solidFill>
                <a:latin typeface="Montserrat"/>
                <a:ea typeface="Montserrat"/>
                <a:cs typeface="Montserrat"/>
                <a:sym typeface="Montserrat"/>
              </a:rPr>
              <a:t>Llama 3.1 8B mạnh n-gram: Llama 3.1 8B Instruct nổi bật về độ chính xác n-gram, thích hợp cho các tác vụ yêu cầu tiêu đề chi tiết.</a:t>
            </a:r>
          </a:p>
          <a:p>
            <a:pPr algn="just" marL="798836" indent="-399418" lvl="1">
              <a:lnSpc>
                <a:spcPts val="5587"/>
              </a:lnSpc>
              <a:buFont typeface="Arial"/>
              <a:buChar char="•"/>
            </a:pPr>
            <a:r>
              <a:rPr lang="en-US" sz="3700">
                <a:solidFill>
                  <a:srgbClr val="3F3533"/>
                </a:solidFill>
                <a:latin typeface="Montserrat"/>
                <a:ea typeface="Montserrat"/>
                <a:cs typeface="Montserrat"/>
                <a:sym typeface="Montserrat"/>
              </a:rPr>
              <a:t>Llama 3.2 3B hạn chế: Llama 3.2 3B Instruct kém nhất trong nhóm, thiếu độ chính xác n-gram dù vẫn duy trì ngữ nghĩa ở mức chấp nhận được.</a:t>
            </a:r>
          </a:p>
        </p:txBody>
      </p:sp>
    </p:spTree>
  </p:cSld>
  <p:clrMapOvr>
    <a:masterClrMapping/>
  </p:clrMapOvr>
</p:sld>
</file>

<file path=ppt/slides/slide69.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885125"/>
            <a:ext cx="15570074" cy="704850"/>
          </a:xfrm>
          <a:prstGeom prst="rect">
            <a:avLst/>
          </a:prstGeom>
        </p:spPr>
        <p:txBody>
          <a:bodyPr anchor="t" rtlCol="false" tIns="0" lIns="0" bIns="0" rIns="0">
            <a:spAutoFit/>
          </a:bodyPr>
          <a:lstStyle/>
          <a:p>
            <a:pPr algn="l">
              <a:lnSpc>
                <a:spcPts val="4920"/>
              </a:lnSpc>
            </a:pPr>
            <a:r>
              <a:rPr lang="en-US" sz="4100">
                <a:solidFill>
                  <a:srgbClr val="000000"/>
                </a:solidFill>
                <a:latin typeface="Bungee"/>
                <a:ea typeface="Bungee"/>
                <a:cs typeface="Bungee"/>
                <a:sym typeface="Bungee"/>
              </a:rPr>
              <a:t>Fine-tuned LLM (Llama, Mixtral, DeepSeek, Phi-4):</a:t>
            </a:r>
          </a:p>
        </p:txBody>
      </p:sp>
      <p:sp>
        <p:nvSpPr>
          <p:cNvPr name="TextBox 6" id="6"/>
          <p:cNvSpPr txBox="true"/>
          <p:nvPr/>
        </p:nvSpPr>
        <p:spPr>
          <a:xfrm rot="0">
            <a:off x="55402" y="2189145"/>
            <a:ext cx="17516670" cy="6804660"/>
          </a:xfrm>
          <a:prstGeom prst="rect">
            <a:avLst/>
          </a:prstGeom>
        </p:spPr>
        <p:txBody>
          <a:bodyPr anchor="t" rtlCol="false" tIns="0" lIns="0" bIns="0" rIns="0">
            <a:spAutoFit/>
          </a:bodyPr>
          <a:lstStyle/>
          <a:p>
            <a:pPr algn="just" marL="971552" indent="-485776" lvl="1">
              <a:lnSpc>
                <a:spcPts val="6795"/>
              </a:lnSpc>
              <a:buFont typeface="Arial"/>
              <a:buChar char="•"/>
            </a:pPr>
            <a:r>
              <a:rPr lang="en-US" sz="4500">
                <a:solidFill>
                  <a:srgbClr val="3F3533"/>
                </a:solidFill>
                <a:latin typeface="Montserrat"/>
                <a:ea typeface="Montserrat"/>
                <a:cs typeface="Montserrat"/>
                <a:sym typeface="Montserrat"/>
              </a:rPr>
              <a:t>DeepSeek nổi bật: DeepSeek-R1-Distill-Llama-8B dẫn đầu nhờ kiến trúc tối ưu, cân bằng tốt giữa độ chính xác n-gram và ngữ nghĩa, phù hợp cho các tác vụ phức tạp.</a:t>
            </a:r>
          </a:p>
          <a:p>
            <a:pPr algn="just" marL="971552" indent="-485776" lvl="1">
              <a:lnSpc>
                <a:spcPts val="6795"/>
              </a:lnSpc>
              <a:buFont typeface="Arial"/>
              <a:buChar char="•"/>
            </a:pPr>
            <a:r>
              <a:rPr lang="en-US" sz="4500">
                <a:solidFill>
                  <a:srgbClr val="3F3533"/>
                </a:solidFill>
                <a:latin typeface="Montserrat"/>
                <a:ea typeface="Montserrat"/>
                <a:cs typeface="Montserrat"/>
                <a:sym typeface="Montserrat"/>
              </a:rPr>
              <a:t>Phi-4 mạnh ngữ nghĩa: Phi-4 tạo tiêu đề có ngữ nghĩa sâu, lý tưởng cho các ứng dụng yêu cầu hiểu biết chi tiết, nhưng ROUGE thấp hơn DeepSeek.</a:t>
            </a:r>
          </a:p>
          <a:p>
            <a:pPr algn="just" marL="971552" indent="-485776" lvl="1">
              <a:lnSpc>
                <a:spcPts val="6795"/>
              </a:lnSpc>
              <a:buFont typeface="Arial"/>
              <a:buChar char="•"/>
            </a:pPr>
            <a:r>
              <a:rPr lang="en-US" sz="4500">
                <a:solidFill>
                  <a:srgbClr val="3F3533"/>
                </a:solidFill>
                <a:latin typeface="Montserrat"/>
                <a:ea typeface="Montserrat"/>
                <a:cs typeface="Montserrat"/>
                <a:sym typeface="Montserrat"/>
              </a:rPr>
              <a:t>Mixtral: Mixtral-7B-Instruct cho kết quả tốt về ngữ nghĩa, là lựa chọn thay thế hiệu quả cho DeepSeek.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12208380" y="2262519"/>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3"/>
            <a:stretch>
              <a:fillRect l="0" t="0" r="0" b="0"/>
            </a:stretch>
          </a:blipFill>
        </p:spPr>
      </p:sp>
      <p:sp>
        <p:nvSpPr>
          <p:cNvPr name="TextBox 7" id="7"/>
          <p:cNvSpPr txBox="true"/>
          <p:nvPr/>
        </p:nvSpPr>
        <p:spPr>
          <a:xfrm rot="0">
            <a:off x="1359021" y="3628808"/>
            <a:ext cx="1898448" cy="1714500"/>
          </a:xfrm>
          <a:prstGeom prst="rect">
            <a:avLst/>
          </a:prstGeom>
        </p:spPr>
        <p:txBody>
          <a:bodyPr anchor="t" rtlCol="false" tIns="0" lIns="0" bIns="0" rIns="0">
            <a:spAutoFit/>
          </a:bodyPr>
          <a:lstStyle/>
          <a:p>
            <a:pPr algn="ctr">
              <a:lnSpc>
                <a:spcPts val="11999"/>
              </a:lnSpc>
            </a:pPr>
            <a:r>
              <a:rPr lang="en-US" sz="9999">
                <a:solidFill>
                  <a:srgbClr val="3F3533"/>
                </a:solidFill>
                <a:latin typeface="Bungee"/>
                <a:ea typeface="Bungee"/>
                <a:cs typeface="Bungee"/>
                <a:sym typeface="Bungee"/>
              </a:rPr>
              <a:t>03</a:t>
            </a:r>
          </a:p>
        </p:txBody>
      </p:sp>
      <p:sp>
        <p:nvSpPr>
          <p:cNvPr name="TextBox 8" id="8"/>
          <p:cNvSpPr txBox="true"/>
          <p:nvPr/>
        </p:nvSpPr>
        <p:spPr>
          <a:xfrm rot="0">
            <a:off x="1359021" y="5360775"/>
            <a:ext cx="10122217" cy="1895475"/>
          </a:xfrm>
          <a:prstGeom prst="rect">
            <a:avLst/>
          </a:prstGeom>
        </p:spPr>
        <p:txBody>
          <a:bodyPr anchor="t" rtlCol="false" tIns="0" lIns="0" bIns="0" rIns="0">
            <a:spAutoFit/>
          </a:bodyPr>
          <a:lstStyle/>
          <a:p>
            <a:pPr algn="l">
              <a:lnSpc>
                <a:spcPts val="13200"/>
              </a:lnSpc>
            </a:pPr>
            <a:r>
              <a:rPr lang="en-US" sz="11000">
                <a:solidFill>
                  <a:srgbClr val="3F3533"/>
                </a:solidFill>
                <a:latin typeface="Bungee"/>
                <a:ea typeface="Bungee"/>
                <a:cs typeface="Bungee"/>
                <a:sym typeface="Bungee"/>
              </a:rPr>
              <a:t>DATA SOURCE</a:t>
            </a:r>
          </a:p>
        </p:txBody>
      </p:sp>
    </p:spTree>
  </p:cSld>
  <p:clrMapOvr>
    <a:masterClrMapping/>
  </p:clrMapOvr>
</p:sld>
</file>

<file path=ppt/slides/slide70.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885125"/>
            <a:ext cx="15570074" cy="704850"/>
          </a:xfrm>
          <a:prstGeom prst="rect">
            <a:avLst/>
          </a:prstGeom>
        </p:spPr>
        <p:txBody>
          <a:bodyPr anchor="t" rtlCol="false" tIns="0" lIns="0" bIns="0" rIns="0">
            <a:spAutoFit/>
          </a:bodyPr>
          <a:lstStyle/>
          <a:p>
            <a:pPr algn="l">
              <a:lnSpc>
                <a:spcPts val="4920"/>
              </a:lnSpc>
            </a:pPr>
            <a:r>
              <a:rPr lang="en-US" sz="4100">
                <a:solidFill>
                  <a:srgbClr val="000000"/>
                </a:solidFill>
                <a:latin typeface="Bungee"/>
                <a:ea typeface="Bungee"/>
                <a:cs typeface="Bungee"/>
                <a:sym typeface="Bungee"/>
              </a:rPr>
              <a:t>Comparison of Fine-Tuning Strategies:</a:t>
            </a:r>
          </a:p>
        </p:txBody>
      </p:sp>
      <p:sp>
        <p:nvSpPr>
          <p:cNvPr name="TextBox 6" id="6"/>
          <p:cNvSpPr txBox="true"/>
          <p:nvPr/>
        </p:nvSpPr>
        <p:spPr>
          <a:xfrm rot="0">
            <a:off x="55402" y="2188828"/>
            <a:ext cx="17516670" cy="6814819"/>
          </a:xfrm>
          <a:prstGeom prst="rect">
            <a:avLst/>
          </a:prstGeom>
        </p:spPr>
        <p:txBody>
          <a:bodyPr anchor="t" rtlCol="false" tIns="0" lIns="0" bIns="0" rIns="0">
            <a:spAutoFit/>
          </a:bodyPr>
          <a:lstStyle/>
          <a:p>
            <a:pPr algn="just" marL="863604" indent="-431802" lvl="1">
              <a:lnSpc>
                <a:spcPts val="6040"/>
              </a:lnSpc>
              <a:buFont typeface="Arial"/>
              <a:buChar char="•"/>
            </a:pPr>
            <a:r>
              <a:rPr lang="en-US" sz="4000">
                <a:solidFill>
                  <a:srgbClr val="3F3533"/>
                </a:solidFill>
                <a:latin typeface="Montserrat"/>
                <a:ea typeface="Montserrat"/>
                <a:cs typeface="Montserrat"/>
                <a:sym typeface="Montserrat"/>
              </a:rPr>
              <a:t>Cosine Similarity-based Data Trimming:</a:t>
            </a:r>
          </a:p>
          <a:p>
            <a:pPr algn="just" marL="1727209" indent="-575736" lvl="2">
              <a:lnSpc>
                <a:spcPts val="6040"/>
              </a:lnSpc>
              <a:buFont typeface="Arial"/>
              <a:buChar char="⚬"/>
            </a:pPr>
            <a:r>
              <a:rPr lang="en-US" sz="4000">
                <a:solidFill>
                  <a:srgbClr val="3F3533"/>
                </a:solidFill>
                <a:latin typeface="Montserrat"/>
                <a:ea typeface="Montserrat"/>
                <a:cs typeface="Montserrat"/>
                <a:sym typeface="Montserrat"/>
              </a:rPr>
              <a:t>Hiệu quả tối ưu tại 0.70: Ngưỡng 0.70 giúp loại bỏ dữ liệu dư thừa, giữ mẫu đa dạng, cải thiện chất lượng học mà không làm mất thông tin quan trọng.</a:t>
            </a:r>
          </a:p>
          <a:p>
            <a:pPr algn="just" marL="1727209" indent="-575736" lvl="2">
              <a:lnSpc>
                <a:spcPts val="6040"/>
              </a:lnSpc>
              <a:buFont typeface="Arial"/>
              <a:buChar char="⚬"/>
            </a:pPr>
            <a:r>
              <a:rPr lang="en-US" sz="4000">
                <a:solidFill>
                  <a:srgbClr val="3F3533"/>
                </a:solidFill>
                <a:latin typeface="Montserrat"/>
                <a:ea typeface="Montserrat"/>
                <a:cs typeface="Montserrat"/>
                <a:sym typeface="Montserrat"/>
              </a:rPr>
              <a:t>Lọc quá mức gây hại: Vượt ngưỡng 0.70 (như 0.80) làm mất mẫu giá trị, giảm khả năng tổng quát hóa của mô hình.</a:t>
            </a:r>
          </a:p>
          <a:p>
            <a:pPr algn="just" marL="1727209" indent="-575736" lvl="2">
              <a:lnSpc>
                <a:spcPts val="6040"/>
              </a:lnSpc>
              <a:buFont typeface="Arial"/>
              <a:buChar char="⚬"/>
            </a:pPr>
            <a:r>
              <a:rPr lang="en-US" sz="4000">
                <a:solidFill>
                  <a:srgbClr val="3F3533"/>
                </a:solidFill>
                <a:latin typeface="Montserrat"/>
                <a:ea typeface="Montserrat"/>
                <a:cs typeface="Montserrat"/>
                <a:sym typeface="Montserrat"/>
              </a:rPr>
              <a:t>Cân bằng dữ liệu: Chiến lược này đảm bảo tập dữ l</a:t>
            </a:r>
            <a:r>
              <a:rPr lang="en-US" sz="4000">
                <a:solidFill>
                  <a:srgbClr val="3F3533"/>
                </a:solidFill>
                <a:latin typeface="Montserrat"/>
                <a:ea typeface="Montserrat"/>
                <a:cs typeface="Montserrat"/>
                <a:sym typeface="Montserrat"/>
              </a:rPr>
              <a:t>iệu gọn gàng, tăng hiệu suất huấn luyện mà không cần tăng quy mô dữ liệu.</a:t>
            </a:r>
          </a:p>
        </p:txBody>
      </p:sp>
    </p:spTree>
  </p:cSld>
  <p:clrMapOvr>
    <a:masterClrMapping/>
  </p:clrMapOvr>
</p:sld>
</file>

<file path=ppt/slides/slide71.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885125"/>
            <a:ext cx="15570074" cy="704850"/>
          </a:xfrm>
          <a:prstGeom prst="rect">
            <a:avLst/>
          </a:prstGeom>
        </p:spPr>
        <p:txBody>
          <a:bodyPr anchor="t" rtlCol="false" tIns="0" lIns="0" bIns="0" rIns="0">
            <a:spAutoFit/>
          </a:bodyPr>
          <a:lstStyle/>
          <a:p>
            <a:pPr algn="l">
              <a:lnSpc>
                <a:spcPts val="4920"/>
              </a:lnSpc>
            </a:pPr>
            <a:r>
              <a:rPr lang="en-US" sz="4100">
                <a:solidFill>
                  <a:srgbClr val="000000"/>
                </a:solidFill>
                <a:latin typeface="Bungee"/>
                <a:ea typeface="Bungee"/>
                <a:cs typeface="Bungee"/>
                <a:sym typeface="Bungee"/>
              </a:rPr>
              <a:t>Comparison of Fine-Tuning Strategies:</a:t>
            </a:r>
          </a:p>
        </p:txBody>
      </p:sp>
      <p:sp>
        <p:nvSpPr>
          <p:cNvPr name="TextBox 6" id="6"/>
          <p:cNvSpPr txBox="true"/>
          <p:nvPr/>
        </p:nvSpPr>
        <p:spPr>
          <a:xfrm rot="0">
            <a:off x="55402" y="1950386"/>
            <a:ext cx="17516670" cy="7301229"/>
          </a:xfrm>
          <a:prstGeom prst="rect">
            <a:avLst/>
          </a:prstGeom>
        </p:spPr>
        <p:txBody>
          <a:bodyPr anchor="t" rtlCol="false" tIns="0" lIns="0" bIns="0" rIns="0">
            <a:spAutoFit/>
          </a:bodyPr>
          <a:lstStyle/>
          <a:p>
            <a:pPr algn="just" marL="755657" indent="-377829" lvl="1">
              <a:lnSpc>
                <a:spcPts val="5285"/>
              </a:lnSpc>
              <a:buFont typeface="Arial"/>
              <a:buChar char="•"/>
            </a:pPr>
            <a:r>
              <a:rPr lang="en-US" sz="3500">
                <a:solidFill>
                  <a:srgbClr val="3F3533"/>
                </a:solidFill>
                <a:latin typeface="Montserrat"/>
                <a:ea typeface="Montserrat"/>
                <a:cs typeface="Montserrat"/>
                <a:sym typeface="Montserrat"/>
              </a:rPr>
              <a:t>Keyword-aware Instruction Fine-Tuning:</a:t>
            </a:r>
          </a:p>
          <a:p>
            <a:pPr algn="just" marL="1511314" indent="-503771" lvl="2">
              <a:lnSpc>
                <a:spcPts val="5285"/>
              </a:lnSpc>
              <a:buFont typeface="Arial"/>
              <a:buChar char="⚬"/>
            </a:pPr>
            <a:r>
              <a:rPr lang="en-US" sz="3500">
                <a:solidFill>
                  <a:srgbClr val="3F3533"/>
                </a:solidFill>
                <a:latin typeface="Montserrat"/>
                <a:ea typeface="Montserrat"/>
                <a:cs typeface="Montserrat"/>
                <a:sym typeface="Montserrat"/>
              </a:rPr>
              <a:t>Tăng độ l</a:t>
            </a:r>
            <a:r>
              <a:rPr lang="en-US" sz="3500">
                <a:solidFill>
                  <a:srgbClr val="3F3533"/>
                </a:solidFill>
                <a:latin typeface="Montserrat"/>
                <a:ea typeface="Montserrat"/>
                <a:cs typeface="Montserrat"/>
                <a:sym typeface="Montserrat"/>
              </a:rPr>
              <a:t>iên quan: Sử dụng KeyBERT để trích xuất từ khóa giúp mô hình tập trung vào khái niệm chính, cải thiện độ chính xác và liên quan của tiêu đề.</a:t>
            </a:r>
          </a:p>
          <a:p>
            <a:pPr algn="just" marL="1511314" indent="-503771" lvl="2">
              <a:lnSpc>
                <a:spcPts val="5285"/>
              </a:lnSpc>
              <a:buFont typeface="Arial"/>
              <a:buChar char="⚬"/>
            </a:pPr>
            <a:r>
              <a:rPr lang="en-US" sz="3500">
                <a:solidFill>
                  <a:srgbClr val="3F3533"/>
                </a:solidFill>
                <a:latin typeface="Montserrat"/>
                <a:ea typeface="Montserrat"/>
                <a:cs typeface="Montserrat"/>
                <a:sym typeface="Montserrat"/>
              </a:rPr>
              <a:t>S</a:t>
            </a:r>
            <a:r>
              <a:rPr lang="en-US" sz="3500">
                <a:solidFill>
                  <a:srgbClr val="3F3533"/>
                </a:solidFill>
                <a:latin typeface="Montserrat"/>
                <a:ea typeface="Montserrat"/>
                <a:cs typeface="Montserrat"/>
                <a:sym typeface="Montserrat"/>
              </a:rPr>
              <a:t>ciBERT + BART hiệu quả: Kết hợp SciBERT-scivocab-uncased và BART-base đạt kết quả vượt trội, đặc biệt về ROUGE-L và BERTScore.</a:t>
            </a:r>
          </a:p>
          <a:p>
            <a:pPr algn="just" marL="1511314" indent="-503771" lvl="2">
              <a:lnSpc>
                <a:spcPts val="5285"/>
              </a:lnSpc>
              <a:buFont typeface="Arial"/>
              <a:buChar char="⚬"/>
            </a:pPr>
            <a:r>
              <a:rPr lang="en-US" sz="3500">
                <a:solidFill>
                  <a:srgbClr val="3F3533"/>
                </a:solidFill>
                <a:latin typeface="Montserrat"/>
                <a:ea typeface="Montserrat"/>
                <a:cs typeface="Montserrat"/>
                <a:sym typeface="Montserrat"/>
              </a:rPr>
              <a:t>Bền vững với dữ liệu nhỏ: Huấn luyện từ khóa trên tập lớn và đa nhiệm trên tập nhỏ vẫn duy trì hiệu suất cao, phù hợp cho môi trường dữ l</a:t>
            </a:r>
            <a:r>
              <a:rPr lang="en-US" sz="3500">
                <a:solidFill>
                  <a:srgbClr val="3F3533"/>
                </a:solidFill>
                <a:latin typeface="Montserrat"/>
                <a:ea typeface="Montserrat"/>
                <a:cs typeface="Montserrat"/>
                <a:sym typeface="Montserrat"/>
              </a:rPr>
              <a:t>iệu hạn chế.</a:t>
            </a:r>
          </a:p>
          <a:p>
            <a:pPr algn="just" marL="1511314" indent="-503771" lvl="2">
              <a:lnSpc>
                <a:spcPts val="5285"/>
              </a:lnSpc>
              <a:buFont typeface="Arial"/>
              <a:buChar char="⚬"/>
            </a:pPr>
            <a:r>
              <a:rPr lang="en-US" sz="3500">
                <a:solidFill>
                  <a:srgbClr val="3F3533"/>
                </a:solidFill>
                <a:latin typeface="Montserrat"/>
                <a:ea typeface="Montserrat"/>
                <a:cs typeface="Montserrat"/>
                <a:sym typeface="Montserrat"/>
              </a:rPr>
              <a:t>Tăng tính sáng tạo: Phương pháp này giúp tiêu đề sát nội dung hơn, đồng thời giữ được sự ngắn gọn và phong cách khoa học.</a:t>
            </a:r>
          </a:p>
        </p:txBody>
      </p:sp>
    </p:spTree>
  </p:cSld>
  <p:clrMapOvr>
    <a:masterClrMapping/>
  </p:clrMapOvr>
</p:sld>
</file>

<file path=ppt/slides/slide72.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TextBox 5" id="5"/>
          <p:cNvSpPr txBox="true"/>
          <p:nvPr/>
        </p:nvSpPr>
        <p:spPr>
          <a:xfrm rot="0">
            <a:off x="1028700" y="847025"/>
            <a:ext cx="15570074" cy="10382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Kết luận:</a:t>
            </a:r>
          </a:p>
        </p:txBody>
      </p:sp>
      <p:sp>
        <p:nvSpPr>
          <p:cNvPr name="TextBox 6" id="6"/>
          <p:cNvSpPr txBox="true"/>
          <p:nvPr/>
        </p:nvSpPr>
        <p:spPr>
          <a:xfrm rot="0">
            <a:off x="55402" y="2105389"/>
            <a:ext cx="17516670" cy="6962648"/>
          </a:xfrm>
          <a:prstGeom prst="rect">
            <a:avLst/>
          </a:prstGeom>
        </p:spPr>
        <p:txBody>
          <a:bodyPr anchor="t" rtlCol="false" tIns="0" lIns="0" bIns="0" rIns="0">
            <a:spAutoFit/>
          </a:bodyPr>
          <a:lstStyle/>
          <a:p>
            <a:pPr algn="just" marL="993141" indent="-496571" lvl="1">
              <a:lnSpc>
                <a:spcPts val="6946"/>
              </a:lnSpc>
              <a:buFont typeface="Arial"/>
              <a:buChar char="•"/>
            </a:pPr>
            <a:r>
              <a:rPr lang="en-US" sz="4600">
                <a:solidFill>
                  <a:srgbClr val="3F3533"/>
                </a:solidFill>
                <a:latin typeface="Montserrat"/>
                <a:ea typeface="Montserrat"/>
                <a:cs typeface="Montserrat"/>
                <a:sym typeface="Montserrat"/>
              </a:rPr>
              <a:t>BART-base và DeepSeek dẫn đầu về hiệu suất tổng thể, phù hợp cho các ứng dụng thực tế.</a:t>
            </a:r>
          </a:p>
          <a:p>
            <a:pPr algn="just" marL="993141" indent="-496571" lvl="1">
              <a:lnSpc>
                <a:spcPts val="6946"/>
              </a:lnSpc>
              <a:buFont typeface="Arial"/>
              <a:buChar char="•"/>
            </a:pPr>
            <a:r>
              <a:rPr lang="en-US" sz="4600">
                <a:solidFill>
                  <a:srgbClr val="3F3533"/>
                </a:solidFill>
                <a:latin typeface="Montserrat"/>
                <a:ea typeface="Montserrat"/>
                <a:cs typeface="Montserrat"/>
                <a:sym typeface="Montserrat"/>
              </a:rPr>
              <a:t>Cosine Similarity (0.70) và Keyword-aware (SciBERT + BART) tối ưu hóa huấn luyện, cải thiện độ chính xác và liên quan.</a:t>
            </a:r>
          </a:p>
          <a:p>
            <a:pPr algn="just" marL="993141" indent="-496571" lvl="1">
              <a:lnSpc>
                <a:spcPts val="6946"/>
              </a:lnSpc>
              <a:buFont typeface="Arial"/>
              <a:buChar char="•"/>
            </a:pPr>
            <a:r>
              <a:rPr lang="en-US" sz="4600">
                <a:solidFill>
                  <a:srgbClr val="3F3533"/>
                </a:solidFill>
                <a:latin typeface="Montserrat"/>
                <a:ea typeface="Montserrat"/>
                <a:cs typeface="Montserrat"/>
                <a:sym typeface="Montserrat"/>
              </a:rPr>
              <a:t>Llama 3.2 1B phù hợp cho ứng dụng nhẹ, trong khi Phi-4 và Llama 3.1 8B lý tưởng cho các tác vụ yêu cầu ngữ nghĩa sâu.</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11112534" y="2543165"/>
            <a:ext cx="5387810" cy="5387810"/>
          </a:xfrm>
          <a:custGeom>
            <a:avLst/>
            <a:gdLst/>
            <a:ahLst/>
            <a:cxnLst/>
            <a:rect r="r" b="b" t="t" l="l"/>
            <a:pathLst>
              <a:path h="5387810" w="5387810">
                <a:moveTo>
                  <a:pt x="0" y="0"/>
                </a:moveTo>
                <a:lnTo>
                  <a:pt x="5387810" y="0"/>
                </a:lnTo>
                <a:lnTo>
                  <a:pt x="5387810" y="5387810"/>
                </a:lnTo>
                <a:lnTo>
                  <a:pt x="0" y="5387810"/>
                </a:lnTo>
                <a:lnTo>
                  <a:pt x="0" y="0"/>
                </a:lnTo>
                <a:close/>
              </a:path>
            </a:pathLst>
          </a:custGeom>
          <a:blipFill>
            <a:blip r:embed="rId2"/>
            <a:stretch>
              <a:fillRect l="0" t="0" r="0" b="0"/>
            </a:stretch>
          </a:blipFill>
        </p:spPr>
      </p:sp>
      <p:sp>
        <p:nvSpPr>
          <p:cNvPr name="TextBox 7" id="7"/>
          <p:cNvSpPr txBox="true"/>
          <p:nvPr/>
        </p:nvSpPr>
        <p:spPr>
          <a:xfrm rot="0">
            <a:off x="1126478" y="5237677"/>
            <a:ext cx="5894546" cy="1895475"/>
          </a:xfrm>
          <a:prstGeom prst="rect">
            <a:avLst/>
          </a:prstGeom>
        </p:spPr>
        <p:txBody>
          <a:bodyPr anchor="t" rtlCol="false" tIns="0" lIns="0" bIns="0" rIns="0">
            <a:spAutoFit/>
          </a:bodyPr>
          <a:lstStyle/>
          <a:p>
            <a:pPr algn="l">
              <a:lnSpc>
                <a:spcPts val="13200"/>
              </a:lnSpc>
            </a:pPr>
            <a:r>
              <a:rPr lang="en-US" sz="11000">
                <a:solidFill>
                  <a:srgbClr val="3F3533"/>
                </a:solidFill>
                <a:latin typeface="Bungee"/>
                <a:ea typeface="Bungee"/>
                <a:cs typeface="Bungee"/>
                <a:sym typeface="Bungee"/>
              </a:rPr>
              <a:t>deploy</a:t>
            </a:r>
          </a:p>
        </p:txBody>
      </p:sp>
      <p:sp>
        <p:nvSpPr>
          <p:cNvPr name="TextBox 8" id="8"/>
          <p:cNvSpPr txBox="true"/>
          <p:nvPr/>
        </p:nvSpPr>
        <p:spPr>
          <a:xfrm rot="0">
            <a:off x="1126478" y="2856508"/>
            <a:ext cx="1898448" cy="1714475"/>
          </a:xfrm>
          <a:prstGeom prst="rect">
            <a:avLst/>
          </a:prstGeom>
        </p:spPr>
        <p:txBody>
          <a:bodyPr anchor="t" rtlCol="false" tIns="0" lIns="0" bIns="0" rIns="0">
            <a:spAutoFit/>
          </a:bodyPr>
          <a:lstStyle/>
          <a:p>
            <a:pPr algn="ctr">
              <a:lnSpc>
                <a:spcPts val="11999"/>
              </a:lnSpc>
            </a:pPr>
            <a:r>
              <a:rPr lang="en-US" sz="9999">
                <a:solidFill>
                  <a:srgbClr val="3F3533"/>
                </a:solidFill>
                <a:latin typeface="Bungee"/>
                <a:ea typeface="Bungee"/>
                <a:cs typeface="Bungee"/>
                <a:sym typeface="Bungee"/>
              </a:rPr>
              <a:t>10</a:t>
            </a: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8282782">
            <a:off x="15384322" y="9186325"/>
            <a:ext cx="3784055" cy="0"/>
          </a:xfrm>
          <a:prstGeom prst="line">
            <a:avLst/>
          </a:prstGeom>
          <a:ln cap="rnd" w="19050">
            <a:solidFill>
              <a:srgbClr val="3F3533"/>
            </a:solidFill>
            <a:prstDash val="solid"/>
            <a:headEnd type="none" len="sm" w="sm"/>
            <a:tailEnd type="none" len="sm" w="sm"/>
          </a:ln>
        </p:spPr>
      </p:sp>
      <p:sp>
        <p:nvSpPr>
          <p:cNvPr name="AutoShape 5" id="5"/>
          <p:cNvSpPr/>
          <p:nvPr/>
        </p:nvSpPr>
        <p:spPr>
          <a:xfrm rot="8576404">
            <a:off x="-620665" y="877475"/>
            <a:ext cx="3627230" cy="0"/>
          </a:xfrm>
          <a:prstGeom prst="line">
            <a:avLst/>
          </a:prstGeom>
          <a:ln cap="rnd" w="19050">
            <a:solidFill>
              <a:srgbClr val="3F3533"/>
            </a:solidFill>
            <a:prstDash val="solid"/>
            <a:headEnd type="none" len="sm" w="sm"/>
            <a:tailEnd type="none" len="sm" w="sm"/>
          </a:ln>
        </p:spPr>
      </p:sp>
      <p:sp>
        <p:nvSpPr>
          <p:cNvPr name="Freeform 6" id="6"/>
          <p:cNvSpPr/>
          <p:nvPr/>
        </p:nvSpPr>
        <p:spPr>
          <a:xfrm flipH="false" flipV="false" rot="0">
            <a:off x="1882568" y="1222327"/>
            <a:ext cx="14522864" cy="7842347"/>
          </a:xfrm>
          <a:custGeom>
            <a:avLst/>
            <a:gdLst/>
            <a:ahLst/>
            <a:cxnLst/>
            <a:rect r="r" b="b" t="t" l="l"/>
            <a:pathLst>
              <a:path h="7842347" w="14522864">
                <a:moveTo>
                  <a:pt x="0" y="0"/>
                </a:moveTo>
                <a:lnTo>
                  <a:pt x="14522864" y="0"/>
                </a:lnTo>
                <a:lnTo>
                  <a:pt x="14522864" y="7842346"/>
                </a:lnTo>
                <a:lnTo>
                  <a:pt x="0" y="7842346"/>
                </a:lnTo>
                <a:lnTo>
                  <a:pt x="0" y="0"/>
                </a:lnTo>
                <a:close/>
              </a:path>
            </a:pathLst>
          </a:custGeom>
          <a:blipFill>
            <a:blip r:embed="rId2"/>
            <a:stretch>
              <a:fillRect l="0" t="0" r="0" b="0"/>
            </a:stretch>
          </a:blipFill>
          <a:ln cap="rnd">
            <a:noFill/>
            <a:prstDash val="solid"/>
            <a:round/>
          </a:ln>
        </p:spPr>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flipV="true">
            <a:off x="-173675" y="9726325"/>
            <a:ext cx="18461675" cy="0"/>
          </a:xfrm>
          <a:prstGeom prst="line">
            <a:avLst/>
          </a:prstGeom>
          <a:ln cap="rnd" w="19050">
            <a:solidFill>
              <a:srgbClr val="3F3533"/>
            </a:solidFill>
            <a:prstDash val="solid"/>
            <a:headEnd type="none" len="sm" w="sm"/>
            <a:tailEnd type="none" len="sm" w="sm"/>
          </a:ln>
        </p:spPr>
      </p:sp>
      <p:sp>
        <p:nvSpPr>
          <p:cNvPr name="AutoShape 4" id="4"/>
          <p:cNvSpPr/>
          <p:nvPr/>
        </p:nvSpPr>
        <p:spPr>
          <a:xfrm rot="1873064">
            <a:off x="14022278" y="957925"/>
            <a:ext cx="5025644" cy="0"/>
          </a:xfrm>
          <a:prstGeom prst="line">
            <a:avLst/>
          </a:prstGeom>
          <a:ln cap="rnd" w="19050">
            <a:solidFill>
              <a:srgbClr val="3F3533"/>
            </a:solidFill>
            <a:prstDash val="solid"/>
            <a:headEnd type="none" len="sm" w="sm"/>
            <a:tailEnd type="none" len="sm" w="sm"/>
          </a:ln>
        </p:spPr>
      </p:sp>
      <p:sp>
        <p:nvSpPr>
          <p:cNvPr name="Freeform 5" id="5"/>
          <p:cNvSpPr/>
          <p:nvPr/>
        </p:nvSpPr>
        <p:spPr>
          <a:xfrm flipH="false" flipV="false" rot="0">
            <a:off x="8289172" y="1262525"/>
            <a:ext cx="9434543" cy="7995775"/>
          </a:xfrm>
          <a:custGeom>
            <a:avLst/>
            <a:gdLst/>
            <a:ahLst/>
            <a:cxnLst/>
            <a:rect r="r" b="b" t="t" l="l"/>
            <a:pathLst>
              <a:path h="7995775" w="9434543">
                <a:moveTo>
                  <a:pt x="0" y="0"/>
                </a:moveTo>
                <a:lnTo>
                  <a:pt x="9434543" y="0"/>
                </a:lnTo>
                <a:lnTo>
                  <a:pt x="9434543" y="7995775"/>
                </a:lnTo>
                <a:lnTo>
                  <a:pt x="0" y="7995775"/>
                </a:lnTo>
                <a:lnTo>
                  <a:pt x="0" y="0"/>
                </a:lnTo>
                <a:close/>
              </a:path>
            </a:pathLst>
          </a:custGeom>
          <a:blipFill>
            <a:blip r:embed="rId2"/>
            <a:stretch>
              <a:fillRect l="0" t="0" r="0" b="0"/>
            </a:stretch>
          </a:blipFill>
        </p:spPr>
      </p:sp>
      <p:sp>
        <p:nvSpPr>
          <p:cNvPr name="AutoShape 6" id="6"/>
          <p:cNvSpPr/>
          <p:nvPr/>
        </p:nvSpPr>
        <p:spPr>
          <a:xfrm flipV="true">
            <a:off x="5456796" y="6101093"/>
            <a:ext cx="7892202" cy="2489738"/>
          </a:xfrm>
          <a:prstGeom prst="line">
            <a:avLst/>
          </a:prstGeom>
          <a:ln cap="flat" w="38100">
            <a:solidFill>
              <a:srgbClr val="FF3131"/>
            </a:solidFill>
            <a:prstDash val="solid"/>
            <a:headEnd type="none" len="sm" w="sm"/>
            <a:tailEnd type="diamond" len="lg" w="lg"/>
          </a:ln>
        </p:spPr>
      </p:sp>
      <p:sp>
        <p:nvSpPr>
          <p:cNvPr name="AutoShape 7" id="7"/>
          <p:cNvSpPr/>
          <p:nvPr/>
        </p:nvSpPr>
        <p:spPr>
          <a:xfrm flipV="true">
            <a:off x="7349638" y="5456052"/>
            <a:ext cx="4139894" cy="1039088"/>
          </a:xfrm>
          <a:prstGeom prst="line">
            <a:avLst/>
          </a:prstGeom>
          <a:ln cap="flat" w="38100">
            <a:solidFill>
              <a:srgbClr val="FF3131"/>
            </a:solidFill>
            <a:prstDash val="solid"/>
            <a:headEnd type="none" len="sm" w="sm"/>
            <a:tailEnd type="diamond" len="lg" w="lg"/>
          </a:ln>
        </p:spPr>
      </p:sp>
      <p:sp>
        <p:nvSpPr>
          <p:cNvPr name="AutoShape 8" id="8"/>
          <p:cNvSpPr/>
          <p:nvPr/>
        </p:nvSpPr>
        <p:spPr>
          <a:xfrm flipV="true">
            <a:off x="6107442" y="3721857"/>
            <a:ext cx="5382090" cy="1011159"/>
          </a:xfrm>
          <a:prstGeom prst="line">
            <a:avLst/>
          </a:prstGeom>
          <a:ln cap="flat" w="38100">
            <a:solidFill>
              <a:srgbClr val="FF3131"/>
            </a:solidFill>
            <a:prstDash val="solid"/>
            <a:headEnd type="none" len="sm" w="sm"/>
            <a:tailEnd type="diamond" len="lg" w="lg"/>
          </a:ln>
        </p:spPr>
      </p:sp>
      <p:sp>
        <p:nvSpPr>
          <p:cNvPr name="AutoShape 9" id="9"/>
          <p:cNvSpPr/>
          <p:nvPr/>
        </p:nvSpPr>
        <p:spPr>
          <a:xfrm flipV="true">
            <a:off x="4969296" y="2575444"/>
            <a:ext cx="6520236" cy="1146413"/>
          </a:xfrm>
          <a:prstGeom prst="line">
            <a:avLst/>
          </a:prstGeom>
          <a:ln cap="flat" w="38100">
            <a:solidFill>
              <a:srgbClr val="FF3131"/>
            </a:solidFill>
            <a:prstDash val="solid"/>
            <a:headEnd type="none" len="sm" w="sm"/>
            <a:tailEnd type="diamond" len="lg" w="lg"/>
          </a:ln>
        </p:spPr>
      </p:sp>
      <p:sp>
        <p:nvSpPr>
          <p:cNvPr name="TextBox 10" id="10"/>
          <p:cNvSpPr txBox="true"/>
          <p:nvPr/>
        </p:nvSpPr>
        <p:spPr>
          <a:xfrm rot="0">
            <a:off x="1248320" y="8333657"/>
            <a:ext cx="4208476" cy="514350"/>
          </a:xfrm>
          <a:prstGeom prst="rect">
            <a:avLst/>
          </a:prstGeom>
        </p:spPr>
        <p:txBody>
          <a:bodyPr anchor="t" rtlCol="false" tIns="0" lIns="0" bIns="0" rIns="0">
            <a:spAutoFit/>
          </a:bodyPr>
          <a:lstStyle/>
          <a:p>
            <a:pPr algn="just">
              <a:lnSpc>
                <a:spcPts val="4079"/>
              </a:lnSpc>
            </a:pPr>
            <a:r>
              <a:rPr lang="en-US" b="true" sz="3399">
                <a:solidFill>
                  <a:srgbClr val="3F3533"/>
                </a:solidFill>
                <a:latin typeface="Montserrat Bold"/>
                <a:ea typeface="Montserrat Bold"/>
                <a:cs typeface="Montserrat Bold"/>
                <a:sym typeface="Montserrat Bold"/>
              </a:rPr>
              <a:t>4. Tạo ra tiêu đề.</a:t>
            </a:r>
          </a:p>
        </p:txBody>
      </p:sp>
      <p:sp>
        <p:nvSpPr>
          <p:cNvPr name="TextBox 11" id="11"/>
          <p:cNvSpPr txBox="true"/>
          <p:nvPr/>
        </p:nvSpPr>
        <p:spPr>
          <a:xfrm rot="0">
            <a:off x="1248320" y="3464682"/>
            <a:ext cx="3720976" cy="514350"/>
          </a:xfrm>
          <a:prstGeom prst="rect">
            <a:avLst/>
          </a:prstGeom>
        </p:spPr>
        <p:txBody>
          <a:bodyPr anchor="t" rtlCol="false" tIns="0" lIns="0" bIns="0" rIns="0">
            <a:spAutoFit/>
          </a:bodyPr>
          <a:lstStyle/>
          <a:p>
            <a:pPr algn="just">
              <a:lnSpc>
                <a:spcPts val="4079"/>
              </a:lnSpc>
            </a:pPr>
            <a:r>
              <a:rPr lang="en-US" b="true" sz="3399">
                <a:solidFill>
                  <a:srgbClr val="3F3533"/>
                </a:solidFill>
                <a:latin typeface="Montserrat Bold"/>
                <a:ea typeface="Montserrat Bold"/>
                <a:cs typeface="Montserrat Bold"/>
                <a:sym typeface="Montserrat Bold"/>
              </a:rPr>
              <a:t>1. Chọn mô hình</a:t>
            </a:r>
          </a:p>
        </p:txBody>
      </p:sp>
      <p:sp>
        <p:nvSpPr>
          <p:cNvPr name="TextBox 12" id="12"/>
          <p:cNvSpPr txBox="true"/>
          <p:nvPr/>
        </p:nvSpPr>
        <p:spPr>
          <a:xfrm rot="0">
            <a:off x="1028700" y="1537219"/>
            <a:ext cx="4527550" cy="1038225"/>
          </a:xfrm>
          <a:prstGeom prst="rect">
            <a:avLst/>
          </a:prstGeom>
        </p:spPr>
        <p:txBody>
          <a:bodyPr anchor="t" rtlCol="false" tIns="0" lIns="0" bIns="0" rIns="0">
            <a:spAutoFit/>
          </a:bodyPr>
          <a:lstStyle/>
          <a:p>
            <a:pPr algn="l">
              <a:lnSpc>
                <a:spcPts val="7200"/>
              </a:lnSpc>
            </a:pPr>
            <a:r>
              <a:rPr lang="en-US" sz="6000">
                <a:solidFill>
                  <a:srgbClr val="000000"/>
                </a:solidFill>
                <a:latin typeface="Bungee"/>
                <a:ea typeface="Bungee"/>
                <a:cs typeface="Bungee"/>
                <a:sym typeface="Bungee"/>
              </a:rPr>
              <a:t>Tính năng</a:t>
            </a:r>
          </a:p>
        </p:txBody>
      </p:sp>
      <p:sp>
        <p:nvSpPr>
          <p:cNvPr name="TextBox 13" id="13"/>
          <p:cNvSpPr txBox="true"/>
          <p:nvPr/>
        </p:nvSpPr>
        <p:spPr>
          <a:xfrm rot="0">
            <a:off x="1248320" y="4475840"/>
            <a:ext cx="4859122" cy="514350"/>
          </a:xfrm>
          <a:prstGeom prst="rect">
            <a:avLst/>
          </a:prstGeom>
        </p:spPr>
        <p:txBody>
          <a:bodyPr anchor="t" rtlCol="false" tIns="0" lIns="0" bIns="0" rIns="0">
            <a:spAutoFit/>
          </a:bodyPr>
          <a:lstStyle/>
          <a:p>
            <a:pPr algn="just">
              <a:lnSpc>
                <a:spcPts val="4079"/>
              </a:lnSpc>
            </a:pPr>
            <a:r>
              <a:rPr lang="en-US" b="true" sz="3399">
                <a:solidFill>
                  <a:srgbClr val="3F3533"/>
                </a:solidFill>
                <a:latin typeface="Montserrat Bold"/>
                <a:ea typeface="Montserrat Bold"/>
                <a:cs typeface="Montserrat Bold"/>
                <a:sym typeface="Montserrat Bold"/>
              </a:rPr>
              <a:t>2. Nhập vào tóm tắt</a:t>
            </a:r>
          </a:p>
        </p:txBody>
      </p:sp>
      <p:sp>
        <p:nvSpPr>
          <p:cNvPr name="TextBox 14" id="14"/>
          <p:cNvSpPr txBox="true"/>
          <p:nvPr/>
        </p:nvSpPr>
        <p:spPr>
          <a:xfrm rot="0">
            <a:off x="1248320" y="5723615"/>
            <a:ext cx="5848838" cy="1543050"/>
          </a:xfrm>
          <a:prstGeom prst="rect">
            <a:avLst/>
          </a:prstGeom>
        </p:spPr>
        <p:txBody>
          <a:bodyPr anchor="t" rtlCol="false" tIns="0" lIns="0" bIns="0" rIns="0">
            <a:spAutoFit/>
          </a:bodyPr>
          <a:lstStyle/>
          <a:p>
            <a:pPr algn="just">
              <a:lnSpc>
                <a:spcPts val="4079"/>
              </a:lnSpc>
            </a:pPr>
            <a:r>
              <a:rPr lang="en-US" b="true" sz="3399">
                <a:solidFill>
                  <a:srgbClr val="3F3533"/>
                </a:solidFill>
                <a:latin typeface="Montserrat Bold"/>
                <a:ea typeface="Montserrat Bold"/>
                <a:cs typeface="Montserrat Bold"/>
                <a:sym typeface="Montserrat Bold"/>
              </a:rPr>
              <a:t>3. Chọn số tiêu đề sẽ được tạo ra và mức độ sáng tạo của tiêu đề.</a:t>
            </a:r>
          </a:p>
        </p:txBody>
      </p:sp>
    </p:spTree>
  </p:cSld>
  <p:clrMapOvr>
    <a:masterClrMapping/>
  </p:clrMapOvr>
</p:sld>
</file>

<file path=ppt/slides/slide76.xml><?xml version="1.0" encoding="utf-8"?>
<p:sld xmlns:p="http://schemas.openxmlformats.org/presentationml/2006/main" xmlns:a="http://schemas.openxmlformats.org/drawingml/2006/main">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a:off x="-173675" y="9726325"/>
            <a:ext cx="18461675" cy="0"/>
          </a:xfrm>
          <a:prstGeom prst="line">
            <a:avLst/>
          </a:prstGeom>
          <a:ln cap="rnd" w="19050">
            <a:solidFill>
              <a:srgbClr val="3F3533"/>
            </a:solidFill>
            <a:prstDash val="solid"/>
            <a:headEnd type="none" len="sm" w="sm"/>
            <a:tailEnd type="none" len="sm" w="sm"/>
          </a:ln>
        </p:spPr>
      </p:sp>
      <p:sp>
        <p:nvSpPr>
          <p:cNvPr name="AutoShape 3" id="3"/>
          <p:cNvSpPr/>
          <p:nvPr/>
        </p:nvSpPr>
        <p:spPr>
          <a:xfrm rot="1445091">
            <a:off x="-837849" y="9207625"/>
            <a:ext cx="6738599" cy="0"/>
          </a:xfrm>
          <a:prstGeom prst="line">
            <a:avLst/>
          </a:prstGeom>
          <a:ln cap="rnd" w="19050">
            <a:solidFill>
              <a:srgbClr val="3F3533"/>
            </a:solidFill>
            <a:prstDash val="solid"/>
            <a:headEnd type="none" len="sm" w="sm"/>
            <a:tailEnd type="none" len="sm" w="sm"/>
          </a:ln>
        </p:spPr>
      </p:sp>
      <p:sp>
        <p:nvSpPr>
          <p:cNvPr name="AutoShape 4" id="4"/>
          <p:cNvSpPr/>
          <p:nvPr/>
        </p:nvSpPr>
        <p:spPr>
          <a:xfrm>
            <a:off x="-173675" y="519625"/>
            <a:ext cx="18461675" cy="0"/>
          </a:xfrm>
          <a:prstGeom prst="line">
            <a:avLst/>
          </a:prstGeom>
          <a:ln cap="rnd" w="19050">
            <a:solidFill>
              <a:srgbClr val="3F3533"/>
            </a:solidFill>
            <a:prstDash val="solid"/>
            <a:headEnd type="none" len="sm" w="sm"/>
            <a:tailEnd type="none" len="sm" w="sm"/>
          </a:ln>
        </p:spPr>
      </p:sp>
      <p:sp>
        <p:nvSpPr>
          <p:cNvPr name="AutoShape 5" id="5"/>
          <p:cNvSpPr/>
          <p:nvPr/>
        </p:nvSpPr>
        <p:spPr>
          <a:xfrm rot="1445091">
            <a:off x="12613001" y="1191775"/>
            <a:ext cx="6738599" cy="0"/>
          </a:xfrm>
          <a:prstGeom prst="line">
            <a:avLst/>
          </a:prstGeom>
          <a:ln cap="rnd" w="19050">
            <a:solidFill>
              <a:srgbClr val="3F3533"/>
            </a:solidFill>
            <a:prstDash val="solid"/>
            <a:headEnd type="none" len="sm" w="sm"/>
            <a:tailEnd type="none" len="sm" w="sm"/>
          </a:ln>
        </p:spPr>
      </p:sp>
      <p:sp>
        <p:nvSpPr>
          <p:cNvPr name="TextBox 6" id="6"/>
          <p:cNvSpPr txBox="true"/>
          <p:nvPr/>
        </p:nvSpPr>
        <p:spPr>
          <a:xfrm rot="0">
            <a:off x="4089493" y="1166571"/>
            <a:ext cx="10109015" cy="2400300"/>
          </a:xfrm>
          <a:prstGeom prst="rect">
            <a:avLst/>
          </a:prstGeom>
        </p:spPr>
        <p:txBody>
          <a:bodyPr anchor="t" rtlCol="false" tIns="0" lIns="0" bIns="0" rIns="0">
            <a:spAutoFit/>
          </a:bodyPr>
          <a:lstStyle/>
          <a:p>
            <a:pPr algn="ctr">
              <a:lnSpc>
                <a:spcPts val="16800"/>
              </a:lnSpc>
            </a:pPr>
            <a:r>
              <a:rPr lang="en-US" sz="14000">
                <a:solidFill>
                  <a:srgbClr val="000000"/>
                </a:solidFill>
                <a:latin typeface="Bungee Shade"/>
                <a:ea typeface="Bungee Shade"/>
                <a:cs typeface="Bungee Shade"/>
                <a:sym typeface="Bungee Shade"/>
              </a:rPr>
              <a:t>Thanks</a:t>
            </a:r>
          </a:p>
        </p:txBody>
      </p:sp>
      <p:sp>
        <p:nvSpPr>
          <p:cNvPr name="TextBox 7" id="7"/>
          <p:cNvSpPr txBox="true"/>
          <p:nvPr/>
        </p:nvSpPr>
        <p:spPr>
          <a:xfrm rot="0">
            <a:off x="4979786" y="3805237"/>
            <a:ext cx="8328428" cy="2400300"/>
          </a:xfrm>
          <a:prstGeom prst="rect">
            <a:avLst/>
          </a:prstGeom>
        </p:spPr>
        <p:txBody>
          <a:bodyPr anchor="t" rtlCol="false" tIns="0" lIns="0" bIns="0" rIns="0">
            <a:spAutoFit/>
          </a:bodyPr>
          <a:lstStyle/>
          <a:p>
            <a:pPr algn="ctr">
              <a:lnSpc>
                <a:spcPts val="16800"/>
              </a:lnSpc>
            </a:pPr>
            <a:r>
              <a:rPr lang="en-US" sz="14000">
                <a:solidFill>
                  <a:srgbClr val="000000"/>
                </a:solidFill>
                <a:latin typeface="Bungee Shade"/>
                <a:ea typeface="Bungee Shade"/>
                <a:cs typeface="Bungee Shade"/>
                <a:sym typeface="Bungee Shade"/>
              </a:rPr>
              <a:t>For</a:t>
            </a:r>
          </a:p>
        </p:txBody>
      </p:sp>
      <p:sp>
        <p:nvSpPr>
          <p:cNvPr name="TextBox 8" id="8"/>
          <p:cNvSpPr txBox="true"/>
          <p:nvPr/>
        </p:nvSpPr>
        <p:spPr>
          <a:xfrm rot="0">
            <a:off x="3287162" y="6443663"/>
            <a:ext cx="11713676" cy="2400300"/>
          </a:xfrm>
          <a:prstGeom prst="rect">
            <a:avLst/>
          </a:prstGeom>
        </p:spPr>
        <p:txBody>
          <a:bodyPr anchor="t" rtlCol="false" tIns="0" lIns="0" bIns="0" rIns="0">
            <a:spAutoFit/>
          </a:bodyPr>
          <a:lstStyle/>
          <a:p>
            <a:pPr algn="ctr">
              <a:lnSpc>
                <a:spcPts val="16800"/>
              </a:lnSpc>
            </a:pPr>
            <a:r>
              <a:rPr lang="en-US" sz="14000">
                <a:solidFill>
                  <a:srgbClr val="000000"/>
                </a:solidFill>
                <a:latin typeface="Bungee Shade"/>
                <a:ea typeface="Bungee Shade"/>
                <a:cs typeface="Bungee Shade"/>
                <a:sym typeface="Bungee Shade"/>
              </a:rPr>
              <a:t>Watching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AutoShape 2" id="2"/>
          <p:cNvSpPr/>
          <p:nvPr/>
        </p:nvSpPr>
        <p:spPr>
          <a:xfrm flipV="true">
            <a:off x="-173675" y="519625"/>
            <a:ext cx="18631950" cy="0"/>
          </a:xfrm>
          <a:prstGeom prst="line">
            <a:avLst/>
          </a:prstGeom>
          <a:ln cap="rnd" w="19050">
            <a:solidFill>
              <a:srgbClr val="3F3533"/>
            </a:solidFill>
            <a:prstDash val="solid"/>
            <a:headEnd type="none" len="sm" w="sm"/>
            <a:tailEnd type="none" len="sm" w="sm"/>
          </a:ln>
        </p:spPr>
      </p:sp>
      <p:sp>
        <p:nvSpPr>
          <p:cNvPr name="AutoShape 3" id="3"/>
          <p:cNvSpPr/>
          <p:nvPr/>
        </p:nvSpPr>
        <p:spPr>
          <a:xfrm>
            <a:off x="-173675" y="9726325"/>
            <a:ext cx="18631950" cy="0"/>
          </a:xfrm>
          <a:prstGeom prst="line">
            <a:avLst/>
          </a:prstGeom>
          <a:ln cap="rnd" w="19050">
            <a:solidFill>
              <a:srgbClr val="3F3533"/>
            </a:solidFill>
            <a:prstDash val="solid"/>
            <a:headEnd type="none" len="sm" w="sm"/>
            <a:tailEnd type="none" len="sm" w="sm"/>
          </a:ln>
        </p:spPr>
      </p:sp>
      <p:sp>
        <p:nvSpPr>
          <p:cNvPr name="Freeform 4" id="4"/>
          <p:cNvSpPr/>
          <p:nvPr/>
        </p:nvSpPr>
        <p:spPr>
          <a:xfrm flipH="false" flipV="false" rot="0">
            <a:off x="7938603" y="3318056"/>
            <a:ext cx="11301259" cy="3121973"/>
          </a:xfrm>
          <a:custGeom>
            <a:avLst/>
            <a:gdLst/>
            <a:ahLst/>
            <a:cxnLst/>
            <a:rect r="r" b="b" t="t" l="l"/>
            <a:pathLst>
              <a:path h="3121973" w="11301259">
                <a:moveTo>
                  <a:pt x="0" y="0"/>
                </a:moveTo>
                <a:lnTo>
                  <a:pt x="11301259" y="0"/>
                </a:lnTo>
                <a:lnTo>
                  <a:pt x="11301259" y="3121973"/>
                </a:lnTo>
                <a:lnTo>
                  <a:pt x="0" y="3121973"/>
                </a:lnTo>
                <a:lnTo>
                  <a:pt x="0" y="0"/>
                </a:lnTo>
                <a:close/>
              </a:path>
            </a:pathLst>
          </a:custGeom>
          <a:blipFill>
            <a:blip r:embed="rId3"/>
            <a:stretch>
              <a:fillRect l="0" t="0" r="0" b="0"/>
            </a:stretch>
          </a:blipFill>
        </p:spPr>
      </p:sp>
      <p:sp>
        <p:nvSpPr>
          <p:cNvPr name="TextBox 5" id="5"/>
          <p:cNvSpPr txBox="true"/>
          <p:nvPr/>
        </p:nvSpPr>
        <p:spPr>
          <a:xfrm rot="0">
            <a:off x="1178392" y="1895875"/>
            <a:ext cx="15252150" cy="914400"/>
          </a:xfrm>
          <a:prstGeom prst="rect">
            <a:avLst/>
          </a:prstGeom>
        </p:spPr>
        <p:txBody>
          <a:bodyPr anchor="t" rtlCol="false" tIns="0" lIns="0" bIns="0" rIns="0">
            <a:spAutoFit/>
          </a:bodyPr>
          <a:lstStyle/>
          <a:p>
            <a:pPr algn="l">
              <a:lnSpc>
                <a:spcPts val="7200"/>
              </a:lnSpc>
            </a:pPr>
            <a:r>
              <a:rPr lang="en-US" b="true" sz="6000">
                <a:solidFill>
                  <a:srgbClr val="000000"/>
                </a:solidFill>
                <a:latin typeface="Montserrat Bold"/>
                <a:ea typeface="Montserrat Bold"/>
                <a:cs typeface="Montserrat Bold"/>
                <a:sym typeface="Montserrat Bold"/>
              </a:rPr>
              <a:t>Nguồn thu thập data</a:t>
            </a:r>
          </a:p>
        </p:txBody>
      </p:sp>
      <p:sp>
        <p:nvSpPr>
          <p:cNvPr name="TextBox 6" id="6"/>
          <p:cNvSpPr txBox="true"/>
          <p:nvPr/>
        </p:nvSpPr>
        <p:spPr>
          <a:xfrm rot="0">
            <a:off x="1178392" y="3327581"/>
            <a:ext cx="7965608" cy="4190653"/>
          </a:xfrm>
          <a:prstGeom prst="rect">
            <a:avLst/>
          </a:prstGeom>
        </p:spPr>
        <p:txBody>
          <a:bodyPr anchor="t" rtlCol="false" tIns="0" lIns="0" bIns="0" rIns="0">
            <a:spAutoFit/>
          </a:bodyPr>
          <a:lstStyle/>
          <a:p>
            <a:pPr algn="just">
              <a:lnSpc>
                <a:spcPts val="4799"/>
              </a:lnSpc>
            </a:pPr>
            <a:r>
              <a:rPr lang="en-US" sz="3999">
                <a:solidFill>
                  <a:srgbClr val="000000"/>
                </a:solidFill>
                <a:latin typeface="Montserrat"/>
                <a:ea typeface="Montserrat"/>
                <a:cs typeface="Montserrat"/>
                <a:sym typeface="Montserrat"/>
              </a:rPr>
              <a:t>Dữ liệu được thu thập từ trang </a:t>
            </a:r>
            <a:r>
              <a:rPr lang="en-US" sz="3999" b="true">
                <a:solidFill>
                  <a:srgbClr val="000000"/>
                </a:solidFill>
                <a:latin typeface="Montserrat Bold"/>
                <a:ea typeface="Montserrat Bold"/>
                <a:cs typeface="Montserrat Bold"/>
                <a:sym typeface="Montserrat Bold"/>
              </a:rPr>
              <a:t>Springer</a:t>
            </a:r>
            <a:r>
              <a:rPr lang="en-US" sz="3999">
                <a:solidFill>
                  <a:srgbClr val="000000"/>
                </a:solidFill>
                <a:latin typeface="Montserrat"/>
                <a:ea typeface="Montserrat"/>
                <a:cs typeface="Montserrat"/>
                <a:sym typeface="Montserrat"/>
              </a:rPr>
              <a:t> - một nhà xuất bản sách và tạp chí khoa học, kỹ thuật và y học.</a:t>
            </a:r>
          </a:p>
          <a:p>
            <a:pPr algn="just">
              <a:lnSpc>
                <a:spcPts val="4799"/>
              </a:lnSpc>
            </a:pPr>
            <a:r>
              <a:rPr lang="en-US" sz="3999">
                <a:solidFill>
                  <a:srgbClr val="000000"/>
                </a:solidFill>
                <a:latin typeface="Montserrat"/>
                <a:ea typeface="Montserrat"/>
                <a:cs typeface="Montserrat"/>
                <a:sym typeface="Montserrat"/>
              </a:rPr>
              <a:t>Với lĩnh vực hướng đến cho việc thu thập dữ liệu là </a:t>
            </a:r>
            <a:r>
              <a:rPr lang="en-US" b="true" sz="3999">
                <a:solidFill>
                  <a:srgbClr val="000000"/>
                </a:solidFill>
                <a:latin typeface="Montserrat Bold"/>
                <a:ea typeface="Montserrat Bold"/>
                <a:cs typeface="Montserrat Bold"/>
                <a:sym typeface="Montserrat Bold"/>
              </a:rPr>
              <a:t>Machine Learning</a:t>
            </a:r>
            <a:r>
              <a:rPr lang="en-US" sz="3999">
                <a:solidFill>
                  <a:srgbClr val="000000"/>
                </a:solidFill>
                <a:latin typeface="Montserrat"/>
                <a:ea typeface="Montserrat"/>
                <a:cs typeface="Montserrat"/>
                <a:sym typeface="Montserrat"/>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2EE"/>
        </a:solidFill>
      </p:bgPr>
    </p:bg>
    <p:spTree>
      <p:nvGrpSpPr>
        <p:cNvPr id="1" name=""/>
        <p:cNvGrpSpPr/>
        <p:nvPr/>
      </p:nvGrpSpPr>
      <p:grpSpPr>
        <a:xfrm>
          <a:off x="0" y="0"/>
          <a:ext cx="0" cy="0"/>
          <a:chOff x="0" y="0"/>
          <a:chExt cx="0" cy="0"/>
        </a:xfrm>
      </p:grpSpPr>
      <p:sp>
        <p:nvSpPr>
          <p:cNvPr name="TextBox 2" id="2"/>
          <p:cNvSpPr txBox="true"/>
          <p:nvPr/>
        </p:nvSpPr>
        <p:spPr>
          <a:xfrm rot="0">
            <a:off x="729649" y="368754"/>
            <a:ext cx="15252150" cy="914400"/>
          </a:xfrm>
          <a:prstGeom prst="rect">
            <a:avLst/>
          </a:prstGeom>
        </p:spPr>
        <p:txBody>
          <a:bodyPr anchor="t" rtlCol="false" tIns="0" lIns="0" bIns="0" rIns="0">
            <a:spAutoFit/>
          </a:bodyPr>
          <a:lstStyle/>
          <a:p>
            <a:pPr algn="just">
              <a:lnSpc>
                <a:spcPts val="7200"/>
              </a:lnSpc>
            </a:pPr>
            <a:r>
              <a:rPr lang="en-US" b="true" sz="6000">
                <a:solidFill>
                  <a:srgbClr val="000000"/>
                </a:solidFill>
                <a:latin typeface="Montserrat Bold"/>
                <a:ea typeface="Montserrat Bold"/>
                <a:cs typeface="Montserrat Bold"/>
                <a:sym typeface="Montserrat Bold"/>
              </a:rPr>
              <a:t>Quy trình thu thập dữ liệu</a:t>
            </a:r>
          </a:p>
        </p:txBody>
      </p:sp>
      <p:sp>
        <p:nvSpPr>
          <p:cNvPr name="Freeform 3" id="3"/>
          <p:cNvSpPr/>
          <p:nvPr/>
        </p:nvSpPr>
        <p:spPr>
          <a:xfrm flipH="false" flipV="false" rot="0">
            <a:off x="2916250" y="1183004"/>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4" id="4"/>
          <p:cNvGraphicFramePr>
            <a:graphicFrameLocks noGrp="true"/>
          </p:cNvGraphicFramePr>
          <p:nvPr/>
        </p:nvGraphicFramePr>
        <p:xfrm>
          <a:off x="1028700" y="2266964"/>
          <a:ext cx="16230600" cy="6315075"/>
        </p:xfrm>
        <a:graphic>
          <a:graphicData uri="http://schemas.openxmlformats.org/drawingml/2006/table">
            <a:tbl>
              <a:tblPr/>
              <a:tblGrid>
                <a:gridCol w="1423773"/>
                <a:gridCol w="6177647"/>
                <a:gridCol w="8629180"/>
              </a:tblGrid>
              <a:tr h="964936">
                <a:tc>
                  <a:txBody>
                    <a:bodyPr anchor="t" rtlCol="false"/>
                    <a:lstStyle/>
                    <a:p>
                      <a:pPr algn="ctr">
                        <a:lnSpc>
                          <a:spcPts val="3919"/>
                        </a:lnSpc>
                        <a:defRPr/>
                      </a:pPr>
                      <a:r>
                        <a:rPr lang="en-US" sz="2799" b="true">
                          <a:solidFill>
                            <a:srgbClr val="000000"/>
                          </a:solidFill>
                          <a:latin typeface="Montserrat Bold"/>
                          <a:ea typeface="Montserrat Bold"/>
                          <a:cs typeface="Montserrat Bold"/>
                          <a:sym typeface="Montserrat Bold"/>
                        </a:rPr>
                        <a:t>STT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Montserrat Bold"/>
                          <a:ea typeface="Montserrat Bold"/>
                          <a:cs typeface="Montserrat Bold"/>
                          <a:sym typeface="Montserrat Bold"/>
                        </a:rPr>
                        <a:t>Bước thực hiện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Montserrat Bold"/>
                          <a:ea typeface="Montserrat Bold"/>
                          <a:cs typeface="Montserrat Bold"/>
                          <a:sym typeface="Montserrat Bold"/>
                        </a:rPr>
                        <a:t>Mô tả</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958533">
                <a:tc>
                  <a:txBody>
                    <a:bodyPr anchor="t" rtlCol="false"/>
                    <a:lstStyle/>
                    <a:p>
                      <a:pPr algn="ctr">
                        <a:lnSpc>
                          <a:spcPts val="3919"/>
                        </a:lnSpc>
                        <a:defRPr/>
                      </a:pPr>
                      <a:r>
                        <a:rPr lang="en-US" sz="2799" b="true">
                          <a:solidFill>
                            <a:srgbClr val="000000"/>
                          </a:solidFill>
                          <a:latin typeface="Montserrat Bold"/>
                          <a:ea typeface="Montserrat Bold"/>
                          <a:cs typeface="Montserrat Bold"/>
                          <a:sym typeface="Montserrat Bold"/>
                        </a:rPr>
                        <a:t>01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Montserrat"/>
                          <a:ea typeface="Montserrat"/>
                          <a:cs typeface="Montserrat"/>
                          <a:sym typeface="Montserrat"/>
                        </a:rPr>
                        <a:t>Tải danh sách URL</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3919"/>
                        </a:lnSpc>
                        <a:defRPr/>
                      </a:pPr>
                      <a:r>
                        <a:rPr lang="en-US" sz="2799">
                          <a:solidFill>
                            <a:srgbClr val="000000"/>
                          </a:solidFill>
                          <a:latin typeface="Montserrat"/>
                          <a:ea typeface="Montserrat"/>
                          <a:cs typeface="Montserrat"/>
                          <a:sym typeface="Montserrat"/>
                        </a:rPr>
                        <a:t>Dùng </a:t>
                      </a:r>
                      <a:r>
                        <a:rPr lang="en-US" sz="2799" u="sng">
                          <a:solidFill>
                            <a:srgbClr val="000000"/>
                          </a:solidFill>
                          <a:latin typeface="Montserrat"/>
                          <a:ea typeface="Montserrat"/>
                          <a:cs typeface="Montserrat"/>
                          <a:sym typeface="Montserrat"/>
                        </a:rPr>
                        <a:t>resquests</a:t>
                      </a:r>
                      <a:r>
                        <a:rPr lang="en-US" sz="2799">
                          <a:solidFill>
                            <a:srgbClr val="000000"/>
                          </a:solidFill>
                          <a:latin typeface="Montserrat"/>
                          <a:ea typeface="Montserrat"/>
                          <a:cs typeface="Montserrat"/>
                          <a:sym typeface="Montserrat"/>
                        </a:rPr>
                        <a:t> và </a:t>
                      </a:r>
                      <a:r>
                        <a:rPr lang="en-US" sz="2799" u="sng">
                          <a:solidFill>
                            <a:srgbClr val="000000"/>
                          </a:solidFill>
                          <a:latin typeface="Montserrat"/>
                          <a:ea typeface="Montserrat"/>
                          <a:cs typeface="Montserrat"/>
                          <a:sym typeface="Montserrat"/>
                        </a:rPr>
                        <a:t>BeautifulSoup</a:t>
                      </a:r>
                      <a:r>
                        <a:rPr lang="en-US" sz="2799">
                          <a:solidFill>
                            <a:srgbClr val="000000"/>
                          </a:solidFill>
                          <a:latin typeface="Montserrat"/>
                          <a:ea typeface="Montserrat"/>
                          <a:cs typeface="Montserrat"/>
                          <a:sym typeface="Montserrat"/>
                        </a:rPr>
                        <a:t> để cào lấy URL sau đó dựa vào journal để cào đường dẫn đến bài báo trong kết quả tìm kiếm.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61734">
                <a:tc>
                  <a:txBody>
                    <a:bodyPr anchor="t" rtlCol="false"/>
                    <a:lstStyle/>
                    <a:p>
                      <a:pPr algn="ctr">
                        <a:lnSpc>
                          <a:spcPts val="3919"/>
                        </a:lnSpc>
                        <a:defRPr/>
                      </a:pPr>
                      <a:r>
                        <a:rPr lang="en-US" sz="2799" b="true">
                          <a:solidFill>
                            <a:srgbClr val="000000"/>
                          </a:solidFill>
                          <a:latin typeface="Montserrat Bold"/>
                          <a:ea typeface="Montserrat Bold"/>
                          <a:cs typeface="Montserrat Bold"/>
                          <a:sym typeface="Montserrat Bold"/>
                        </a:rPr>
                        <a:t>02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Montserrat"/>
                          <a:ea typeface="Montserrat"/>
                          <a:cs typeface="Montserrat"/>
                          <a:sym typeface="Montserrat"/>
                        </a:rPr>
                        <a:t>Cào lấy dữ liệu những đường dẫn đã thu thập</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3919"/>
                        </a:lnSpc>
                        <a:defRPr/>
                      </a:pPr>
                      <a:r>
                        <a:rPr lang="en-US" sz="2799">
                          <a:solidFill>
                            <a:srgbClr val="000000"/>
                          </a:solidFill>
                          <a:latin typeface="Montserrat"/>
                          <a:ea typeface="Montserrat"/>
                          <a:cs typeface="Montserrat"/>
                          <a:sym typeface="Montserrat"/>
                        </a:rPr>
                        <a:t>Cào lấy tiêu đề và phần tóm tắt của từng bài báo.</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4936">
                <a:tc>
                  <a:txBody>
                    <a:bodyPr anchor="t" rtlCol="false"/>
                    <a:lstStyle/>
                    <a:p>
                      <a:pPr algn="ctr">
                        <a:lnSpc>
                          <a:spcPts val="3919"/>
                        </a:lnSpc>
                        <a:defRPr/>
                      </a:pPr>
                      <a:r>
                        <a:rPr lang="en-US" sz="2799" b="true">
                          <a:solidFill>
                            <a:srgbClr val="000000"/>
                          </a:solidFill>
                          <a:latin typeface="Montserrat Bold"/>
                          <a:ea typeface="Montserrat Bold"/>
                          <a:cs typeface="Montserrat Bold"/>
                          <a:sym typeface="Montserrat Bold"/>
                        </a:rPr>
                        <a:t>03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Montserrat"/>
                          <a:ea typeface="Montserrat"/>
                          <a:cs typeface="Montserrat"/>
                          <a:sym typeface="Montserrat"/>
                        </a:rPr>
                        <a:t>Xử lý dữ liệu</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3919"/>
                        </a:lnSpc>
                        <a:defRPr/>
                      </a:pPr>
                      <a:r>
                        <a:rPr lang="en-US" sz="2799">
                          <a:solidFill>
                            <a:srgbClr val="000000"/>
                          </a:solidFill>
                          <a:latin typeface="Montserrat"/>
                          <a:ea typeface="Montserrat"/>
                          <a:cs typeface="Montserrat"/>
                          <a:sym typeface="Montserrat"/>
                        </a:rPr>
                        <a:t>Loại bỏ những dữ liệu bị trùng hoặc thiếu.</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4936">
                <a:tc>
                  <a:txBody>
                    <a:bodyPr anchor="t" rtlCol="false"/>
                    <a:lstStyle/>
                    <a:p>
                      <a:pPr algn="ctr">
                        <a:lnSpc>
                          <a:spcPts val="3919"/>
                        </a:lnSpc>
                        <a:defRPr/>
                      </a:pPr>
                      <a:r>
                        <a:rPr lang="en-US" sz="2799" b="true">
                          <a:solidFill>
                            <a:srgbClr val="000000"/>
                          </a:solidFill>
                          <a:latin typeface="Montserrat Bold"/>
                          <a:ea typeface="Montserrat Bold"/>
                          <a:cs typeface="Montserrat Bold"/>
                          <a:sym typeface="Montserrat Bold"/>
                        </a:rPr>
                        <a:t>04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Montserrat"/>
                          <a:ea typeface="Montserrat"/>
                          <a:cs typeface="Montserrat"/>
                          <a:sym typeface="Montserrat"/>
                        </a:rPr>
                        <a:t>Lọc bài báo khoa học liên quan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3919"/>
                        </a:lnSpc>
                        <a:defRPr/>
                      </a:pPr>
                      <a:r>
                        <a:rPr lang="en-US" sz="2799">
                          <a:solidFill>
                            <a:srgbClr val="000000"/>
                          </a:solidFill>
                          <a:latin typeface="Montserrat"/>
                          <a:ea typeface="Montserrat"/>
                          <a:cs typeface="Montserrat"/>
                          <a:sym typeface="Montserrat"/>
                        </a:rPr>
                        <a:t>Lọc kết quả theo chủ đề (Machine Learning).</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DAGmpVt4Y64</dc:identifier>
  <dcterms:modified xsi:type="dcterms:W3CDTF">2011-08-01T06:04:30Z</dcterms:modified>
  <cp:revision>1</cp:revision>
  <dc:title>Final slide text mining</dc:title>
</cp:coreProperties>
</file>