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75" r:id="rId4"/>
    <p:sldId id="272" r:id="rId5"/>
    <p:sldId id="260" r:id="rId6"/>
    <p:sldId id="273" r:id="rId7"/>
    <p:sldId id="277" r:id="rId8"/>
    <p:sldId id="276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-112" y="-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etangx.com/courses/course-v1:TsinghuaX+30240243X_2015_T2+2015_T2/about" TargetMode="External"/><Relationship Id="rId4" Type="http://schemas.openxmlformats.org/officeDocument/2006/relationships/hyperlink" Target="https://piazza.com/tsinghua.edu.cn/spring2015/30240243x/home" TargetMode="External"/><Relationship Id="rId5" Type="http://schemas.openxmlformats.org/officeDocument/2006/relationships/hyperlink" Target="http://172.16.14.147/courses/Tsinghua/CS101/2015_T1/courseware/65a2e6de0e7f4ec8a261df82683a2fc3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.cs.tsinghua.edu.cn/oscourse/OS2015autum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6182" y="214296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00100" y="792856"/>
            <a:ext cx="7143800" cy="3791807"/>
            <a:chOff x="928662" y="721418"/>
            <a:chExt cx="7143800" cy="3791807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721418"/>
              <a:ext cx="7143800" cy="3791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课程概述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课程信息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成绩评定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教学安排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什么是操作系统?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为什么学习操作系统?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如何学习操作系统?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操作系统实例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操作系统的演变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工作集页置换算法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缺页率置换算法</a:t>
              </a:r>
            </a:p>
            <a:p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071552"/>
              <a:ext cx="151066" cy="148997"/>
            </a:xfrm>
            <a:prstGeom prst="rect">
              <a:avLst/>
            </a:prstGeom>
          </p:spPr>
        </p:pic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285866"/>
              <a:ext cx="151066" cy="148997"/>
            </a:xfrm>
            <a:prstGeom prst="rect">
              <a:avLst/>
            </a:prstGeom>
          </p:spPr>
        </p:pic>
      </p:grp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2" name="图片 1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课程信息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19179"/>
              </p:ext>
            </p:extLst>
          </p:nvPr>
        </p:nvGraphicFramePr>
        <p:xfrm>
          <a:off x="1691680" y="163564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36780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主讲教师：</a:t>
                      </a:r>
                      <a:endParaRPr lang="zh-CN" altLang="en-US" dirty="0"/>
                    </a:p>
                  </a:txBody>
                  <a:tcP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向勇、陈渝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助教：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曹睿东、张禹、张燕妮、陈土其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609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课程信息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45246"/>
              </p:ext>
            </p:extLst>
          </p:nvPr>
        </p:nvGraphicFramePr>
        <p:xfrm>
          <a:off x="971600" y="1419622"/>
          <a:ext cx="777686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61566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Wiki: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  <a:hlinkClick r:id="rId2"/>
                        </a:rPr>
                        <a:t>http://os.cs.tsinghua.edu.cn/oscourse/OS2015autumn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3760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学堂在线：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  <a:hlinkClick r:id="rId3"/>
                        </a:rPr>
                        <a:t>http://www.xuetangx.com/courses/course-v1:TsinghuaX+30240243X_2015_T2+2015_T2/about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Piazza</a:t>
                      </a: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讨论区：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  <a:hlinkClick r:id="rId4"/>
                        </a:rPr>
                        <a:t>https://piazza.com/tsinghua.edu.cn/spring2015/30240243x/home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3760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练习和实验：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altLang="zh-CN" dirty="0" smtClean="0">
                          <a:solidFill>
                            <a:srgbClr val="0000FF"/>
                          </a:solidFill>
                          <a:hlinkClick r:id="rId5"/>
                        </a:rPr>
                        <a:t>http://172.16.14.147/courses/Tsinghua/CS101/2015_T1/courseware/65a2e6de0e7f4ec8a261df82683a2fc3/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需要</a:t>
                      </a:r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VPN)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558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7012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785786" y="1563711"/>
            <a:ext cx="7473630" cy="1080047"/>
            <a:chOff x="785786" y="1563711"/>
            <a:chExt cx="7473630" cy="1080047"/>
          </a:xfrm>
        </p:grpSpPr>
        <p:sp>
          <p:nvSpPr>
            <p:cNvPr id="11" name="TextBox 10"/>
            <p:cNvSpPr txBox="1"/>
            <p:nvPr/>
          </p:nvSpPr>
          <p:spPr>
            <a:xfrm>
              <a:off x="1142976" y="1563711"/>
              <a:ext cx="6858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计算机结构原理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(Intel 80386+)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5786" y="15716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786" y="192880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5786" y="227385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5616" y="2243648"/>
              <a:ext cx="714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5616" y="1923678"/>
              <a:ext cx="714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与汇编程序设计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参考教材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1520" y="1314222"/>
            <a:ext cx="8496944" cy="2299032"/>
            <a:chOff x="686575" y="1314222"/>
            <a:chExt cx="8277195" cy="2299032"/>
          </a:xfrm>
        </p:grpSpPr>
        <p:sp>
          <p:nvSpPr>
            <p:cNvPr id="7" name="TextBox 6"/>
            <p:cNvSpPr txBox="1"/>
            <p:nvPr/>
          </p:nvSpPr>
          <p:spPr>
            <a:xfrm>
              <a:off x="1105591" y="1314222"/>
              <a:ext cx="7858179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Abraham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Silberschatz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, Peter Baer Galvin, 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Greg Gagne, Operating system concepts 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(9th Edition), John Wiley &amp; Sons, 2012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86575" y="2643758"/>
              <a:ext cx="7715304" cy="969496"/>
              <a:chOff x="312483" y="3072386"/>
              <a:chExt cx="8001024" cy="96949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2483" y="3072386"/>
                <a:ext cx="8001024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2" indent="-342900">
                  <a:lnSpc>
                    <a:spcPct val="95000"/>
                  </a:lnSpc>
                  <a:spcBef>
                    <a:spcPct val="0"/>
                  </a:spcBef>
                  <a:buClr>
                    <a:srgbClr val="000099"/>
                  </a:buClr>
                  <a:defRPr/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操作系统概念（第七版）；</a:t>
                </a:r>
                <a:r>
                  <a:rPr lang="en-US" altLang="zh-CN" sz="20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Silberschatz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、</a:t>
                </a:r>
                <a:endPara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endParaRPr>
              </a:p>
              <a:p>
                <a:pPr marL="857250" lvl="2" indent="-342900">
                  <a:lnSpc>
                    <a:spcPct val="95000"/>
                  </a:lnSpc>
                  <a:spcBef>
                    <a:spcPct val="0"/>
                  </a:spcBef>
                  <a:buClr>
                    <a:srgbClr val="000099"/>
                  </a:buClr>
                  <a:defRPr/>
                </a:pP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Galvin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和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Gagne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著、郑扣根译；</a:t>
                </a:r>
                <a:endPara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endParaRPr>
              </a:p>
              <a:p>
                <a:pPr marL="857250" lvl="2" indent="-342900">
                  <a:lnSpc>
                    <a:spcPct val="95000"/>
                  </a:lnSpc>
                  <a:spcBef>
                    <a:spcPct val="0"/>
                  </a:spcBef>
                  <a:buClr>
                    <a:srgbClr val="000099"/>
                  </a:buClr>
                  <a:defRPr/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高等教育出版社，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2010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年；</a:t>
                </a:r>
                <a:endPara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endParaRP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3456" y="321640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33" name="矩形 32"/>
            <p:cNvSpPr/>
            <p:nvPr/>
          </p:nvSpPr>
          <p:spPr>
            <a:xfrm>
              <a:off x="826866" y="1314222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</p:grpSp>
      <p:pic>
        <p:nvPicPr>
          <p:cNvPr id="14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987574"/>
            <a:ext cx="2017712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参考教材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48285" y="1410330"/>
            <a:ext cx="8356163" cy="2058908"/>
            <a:chOff x="718224" y="2633896"/>
            <a:chExt cx="8140056" cy="205890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953" y="3862343"/>
              <a:ext cx="145672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142976" y="2643188"/>
              <a:ext cx="771530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William Stallings, Operating 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Systems-Internals and Design Principles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(8th Edition), Prentice Hall, 2011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8224" y="3723308"/>
              <a:ext cx="785818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lvl="2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精髓与设计原理（第七版）；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857250" lvl="2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William Stallings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著，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857250" lvl="2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陈向群、陈渝译；电子工业出版社，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年；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28662" y="2633896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</p:grpSp>
      <p:pic>
        <p:nvPicPr>
          <p:cNvPr id="13" name="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131590"/>
            <a:ext cx="2138363" cy="29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成绩评定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57224" y="901045"/>
            <a:ext cx="7215238" cy="2246769"/>
            <a:chOff x="857224" y="901045"/>
            <a:chExt cx="7215238" cy="2246769"/>
          </a:xfrm>
        </p:grpSpPr>
        <p:sp>
          <p:nvSpPr>
            <p:cNvPr id="83" name="TextBox 82"/>
            <p:cNvSpPr txBox="1"/>
            <p:nvPr/>
          </p:nvSpPr>
          <p:spPr>
            <a:xfrm>
              <a:off x="928662" y="901045"/>
              <a:ext cx="7143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练习：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每节课后的在线练习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参与教学过程：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2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   在课程平台上提问、回答问题和问答整理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实验：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2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   独立完成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8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个教学实验，并提交实验报告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1425955"/>
              <a:ext cx="151066" cy="148997"/>
            </a:xfrm>
            <a:prstGeom prst="rect">
              <a:avLst/>
            </a:prstGeom>
          </p:spPr>
        </p:pic>
        <p:pic>
          <p:nvPicPr>
            <p:cNvPr id="86" name="图片 8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2140335"/>
              <a:ext cx="151066" cy="148997"/>
            </a:xfrm>
            <a:prstGeom prst="rect">
              <a:avLst/>
            </a:prstGeom>
          </p:spPr>
        </p:pic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2860836"/>
              <a:ext cx="151066" cy="148997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857224" y="91556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57224" y="163051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57224" y="235572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7224" y="3138522"/>
            <a:ext cx="7459192" cy="1521460"/>
            <a:chOff x="857224" y="3138522"/>
            <a:chExt cx="7459192" cy="1521460"/>
          </a:xfrm>
        </p:grpSpPr>
        <p:pic>
          <p:nvPicPr>
            <p:cNvPr id="88" name="图片 8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3640533"/>
              <a:ext cx="151066" cy="148997"/>
            </a:xfrm>
            <a:prstGeom prst="rect">
              <a:avLst/>
            </a:prstGeom>
          </p:spPr>
        </p:pic>
        <p:pic>
          <p:nvPicPr>
            <p:cNvPr id="90" name="图片 8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4354913"/>
              <a:ext cx="151066" cy="148997"/>
            </a:xfrm>
            <a:prstGeom prst="rect">
              <a:avLst/>
            </a:prstGeom>
          </p:spPr>
        </p:pic>
        <p:pic>
          <p:nvPicPr>
            <p:cNvPr id="91" name="图片 9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3997723"/>
              <a:ext cx="151066" cy="148997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857224" y="313852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72616" y="3151877"/>
              <a:ext cx="71438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考试或课程设计：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65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期中考试：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30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期末考试：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35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       有余力和兴趣的同学，可用课程设计替代考试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2617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904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271</Words>
  <Application>Microsoft Macintosh PowerPoint</Application>
  <PresentationFormat>全屏显示(16:9)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120</cp:revision>
  <dcterms:created xsi:type="dcterms:W3CDTF">2015-01-11T06:38:50Z</dcterms:created>
  <dcterms:modified xsi:type="dcterms:W3CDTF">2015-10-25T10:28:09Z</dcterms:modified>
</cp:coreProperties>
</file>