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285" r:id="rId3"/>
    <p:sldId id="286" r:id="rId4"/>
    <p:sldId id="287" r:id="rId5"/>
    <p:sldId id="270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66"/>
    <a:srgbClr val="CCECFF"/>
    <a:srgbClr val="FCD5B5"/>
    <a:srgbClr val="0066FF"/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0" d="100"/>
          <a:sy n="260" d="100"/>
        </p:scale>
        <p:origin x="-17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36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  <a:pPr>
                <a:defRPr/>
              </a:pPr>
              <a:t>18/4/24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p14="http://schemas.microsoft.com/office/powerpoint/2010/main"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内存层次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地址空间 &amp; 地址生成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连续内存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内存碎片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动态分配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碎片整理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紧凑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compaction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）</a:t>
            </a: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分区</a:t>
            </a: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对换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 in/out)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Lucida Sans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7" y="279292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84267" y="3637200"/>
            <a:ext cx="68580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伙伴系统</a:t>
            </a: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27080" y="3651488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pic>
        <p:nvPicPr>
          <p:cNvPr id="13" name="图片 12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4" name="图片 13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206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672464" y="873483"/>
            <a:ext cx="925295" cy="1134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654361" y="1354694"/>
            <a:ext cx="929292" cy="2695375"/>
            <a:chOff x="5645894" y="1354694"/>
            <a:chExt cx="929292" cy="2695375"/>
          </a:xfrm>
        </p:grpSpPr>
        <p:sp>
          <p:nvSpPr>
            <p:cNvPr id="14" name="矩形 13"/>
            <p:cNvSpPr/>
            <p:nvPr/>
          </p:nvSpPr>
          <p:spPr>
            <a:xfrm>
              <a:off x="5645894" y="1354694"/>
              <a:ext cx="926198" cy="6520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648988" y="2929846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645894" y="3824384"/>
              <a:ext cx="926198" cy="225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69239" y="848082"/>
            <a:ext cx="1285696" cy="488490"/>
            <a:chOff x="5469239" y="873483"/>
            <a:chExt cx="1285696" cy="488490"/>
          </a:xfrm>
        </p:grpSpPr>
        <p:sp>
          <p:nvSpPr>
            <p:cNvPr id="23" name="矩形 22"/>
            <p:cNvSpPr/>
            <p:nvPr/>
          </p:nvSpPr>
          <p:spPr>
            <a:xfrm>
              <a:off x="5662828" y="915566"/>
              <a:ext cx="946252" cy="4464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9239" y="87348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4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9239" y="2008419"/>
            <a:ext cx="1285696" cy="921427"/>
            <a:chOff x="5469239" y="2008419"/>
            <a:chExt cx="1285696" cy="921427"/>
          </a:xfrm>
        </p:grpSpPr>
        <p:sp>
          <p:nvSpPr>
            <p:cNvPr id="18" name="矩形 17"/>
            <p:cNvSpPr/>
            <p:nvPr/>
          </p:nvSpPr>
          <p:spPr>
            <a:xfrm>
              <a:off x="5645860" y="2008419"/>
              <a:ext cx="946252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69239" y="2195213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3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76138" y="3138597"/>
            <a:ext cx="1285696" cy="677366"/>
            <a:chOff x="5476138" y="3155531"/>
            <a:chExt cx="1285696" cy="677366"/>
          </a:xfrm>
        </p:grpSpPr>
        <p:sp>
          <p:nvSpPr>
            <p:cNvPr id="17" name="矩形 16"/>
            <p:cNvSpPr/>
            <p:nvPr/>
          </p:nvSpPr>
          <p:spPr>
            <a:xfrm>
              <a:off x="5645860" y="3155531"/>
              <a:ext cx="946252" cy="6773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76138" y="3315724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493106" y="4037699"/>
            <a:ext cx="1285696" cy="677366"/>
            <a:chOff x="5493106" y="4037699"/>
            <a:chExt cx="1285696" cy="677366"/>
          </a:xfrm>
        </p:grpSpPr>
        <p:sp>
          <p:nvSpPr>
            <p:cNvPr id="32" name="矩形 31"/>
            <p:cNvSpPr/>
            <p:nvPr/>
          </p:nvSpPr>
          <p:spPr>
            <a:xfrm>
              <a:off x="5642774" y="4037699"/>
              <a:ext cx="946252" cy="6773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3106" y="4229142"/>
              <a:ext cx="1285696" cy="325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进程</a:t>
              </a:r>
              <a:r>
                <a:rPr lang="zh-CN" altLang="en-US" sz="1400" b="1" i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碎片整理：紧凑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(compaction)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855682" y="832227"/>
            <a:ext cx="1747484" cy="3978401"/>
            <a:chOff x="4844628" y="837932"/>
            <a:chExt cx="1747484" cy="397840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063" y="887609"/>
              <a:ext cx="960049" cy="3855897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4844628" y="837932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62886" y="44470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2027130"/>
            <a:ext cx="3960440" cy="794298"/>
            <a:chOff x="899592" y="2027130"/>
            <a:chExt cx="3960440" cy="794298"/>
          </a:xfrm>
        </p:grpSpPr>
        <p:sp>
          <p:nvSpPr>
            <p:cNvPr id="3" name="Text Box 2"/>
            <p:cNvSpPr>
              <a:spLocks noChangeArrowheads="1"/>
            </p:cNvSpPr>
            <p:nvPr/>
          </p:nvSpPr>
          <p:spPr bwMode="auto">
            <a:xfrm>
              <a:off x="899592" y="2027130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紧凑</a:t>
              </a:r>
            </a:p>
          </p:txBody>
        </p:sp>
        <p:pic>
          <p:nvPicPr>
            <p:cNvPr id="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2492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 Box 2"/>
            <p:cNvSpPr>
              <a:spLocks noChangeArrowheads="1"/>
            </p:cNvSpPr>
            <p:nvPr/>
          </p:nvSpPr>
          <p:spPr bwMode="auto">
            <a:xfrm>
              <a:off x="1425553" y="2398167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通过移动分配给进程的内存分区，以合并外部碎片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85061" y="2999431"/>
            <a:ext cx="4109665" cy="746187"/>
            <a:chOff x="1285061" y="2999431"/>
            <a:chExt cx="4109665" cy="746187"/>
          </a:xfrm>
        </p:grpSpPr>
        <p:sp>
          <p:nvSpPr>
            <p:cNvPr id="34" name="Text Box 2"/>
            <p:cNvSpPr>
              <a:spLocks noChangeArrowheads="1"/>
            </p:cNvSpPr>
            <p:nvPr/>
          </p:nvSpPr>
          <p:spPr bwMode="auto">
            <a:xfrm>
              <a:off x="1434286" y="2999431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碎片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紧凑的条件</a:t>
              </a:r>
            </a:p>
          </p:txBody>
        </p:sp>
        <p:pic>
          <p:nvPicPr>
            <p:cNvPr id="3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1091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 Box 2"/>
            <p:cNvSpPr>
              <a:spLocks noChangeArrowheads="1"/>
            </p:cNvSpPr>
            <p:nvPr/>
          </p:nvSpPr>
          <p:spPr bwMode="auto">
            <a:xfrm>
              <a:off x="1463824" y="3322357"/>
              <a:ext cx="355600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的应用程序可动态重定位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99592" y="985364"/>
            <a:ext cx="3960440" cy="794298"/>
            <a:chOff x="899592" y="985364"/>
            <a:chExt cx="3960440" cy="794298"/>
          </a:xfrm>
        </p:grpSpPr>
        <p:sp>
          <p:nvSpPr>
            <p:cNvPr id="25" name="Text Box 2"/>
            <p:cNvSpPr>
              <a:spLocks noChangeArrowheads="1"/>
            </p:cNvSpPr>
            <p:nvPr/>
          </p:nvSpPr>
          <p:spPr bwMode="auto">
            <a:xfrm>
              <a:off x="899592" y="985364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碎片整理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2383" y="145098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 Box 2"/>
            <p:cNvSpPr>
              <a:spLocks noChangeArrowheads="1"/>
            </p:cNvSpPr>
            <p:nvPr/>
          </p:nvSpPr>
          <p:spPr bwMode="auto">
            <a:xfrm>
              <a:off x="1425553" y="1356401"/>
              <a:ext cx="3218454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通过调整进程占用的分区位置来减少或避免分区碎片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85061" y="3664266"/>
            <a:ext cx="4100932" cy="1132126"/>
            <a:chOff x="1285061" y="3664266"/>
            <a:chExt cx="4100932" cy="1132126"/>
          </a:xfrm>
        </p:grpSpPr>
        <p:sp>
          <p:nvSpPr>
            <p:cNvPr id="37" name="Text Box 2"/>
            <p:cNvSpPr>
              <a:spLocks noChangeArrowheads="1"/>
            </p:cNvSpPr>
            <p:nvPr/>
          </p:nvSpPr>
          <p:spPr bwMode="auto">
            <a:xfrm>
              <a:off x="1425553" y="3664266"/>
              <a:ext cx="3960440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解决的问题</a:t>
              </a:r>
            </a:p>
          </p:txBody>
        </p:sp>
        <p:sp>
          <p:nvSpPr>
            <p:cNvPr id="39" name="Text Box 2"/>
            <p:cNvSpPr>
              <a:spLocks noChangeArrowheads="1"/>
            </p:cNvSpPr>
            <p:nvPr/>
          </p:nvSpPr>
          <p:spPr bwMode="auto">
            <a:xfrm>
              <a:off x="1452156" y="401751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时候移动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</a:p>
          </p:txBody>
        </p:sp>
        <p:sp>
          <p:nvSpPr>
            <p:cNvPr id="41" name="Text Box 2"/>
            <p:cNvSpPr>
              <a:spLocks noChangeArrowheads="1"/>
            </p:cNvSpPr>
            <p:nvPr/>
          </p:nvSpPr>
          <p:spPr bwMode="auto">
            <a:xfrm>
              <a:off x="1452157" y="4373131"/>
              <a:ext cx="3218455" cy="42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en-US" altLang="zh-CN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 </a:t>
              </a: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开销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5061" y="375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81258366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L 2.77778E-6 0.044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7284E-6 L 0.0007 0.0851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25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925 L -0.00295 0.2160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432" y="1932893"/>
            <a:ext cx="5171732" cy="2051355"/>
            <a:chOff x="1693113" y="2018593"/>
            <a:chExt cx="5171732" cy="2051355"/>
          </a:xfrm>
        </p:grpSpPr>
        <p:sp>
          <p:nvSpPr>
            <p:cNvPr id="72" name="Rectangle 8"/>
            <p:cNvSpPr>
              <a:spLocks noChangeArrowheads="1"/>
            </p:cNvSpPr>
            <p:nvPr/>
          </p:nvSpPr>
          <p:spPr bwMode="auto">
            <a:xfrm>
              <a:off x="1693113" y="3793164"/>
              <a:ext cx="1413591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对换等待队列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21"/>
            <p:cNvSpPr>
              <a:spLocks/>
            </p:cNvSpPr>
            <p:nvPr/>
          </p:nvSpPr>
          <p:spPr bwMode="auto">
            <a:xfrm>
              <a:off x="5731302" y="2111333"/>
              <a:ext cx="352739" cy="404491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28"/>
            <p:cNvSpPr>
              <a:spLocks/>
            </p:cNvSpPr>
            <p:nvPr/>
          </p:nvSpPr>
          <p:spPr bwMode="auto">
            <a:xfrm>
              <a:off x="4125009" y="2234120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29"/>
            <p:cNvSpPr>
              <a:spLocks/>
            </p:cNvSpPr>
            <p:nvPr/>
          </p:nvSpPr>
          <p:spPr bwMode="auto">
            <a:xfrm rot="16200000" flipH="1" flipV="1">
              <a:off x="3285096" y="2021768"/>
              <a:ext cx="850900" cy="84455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bevel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2600067" y="3025789"/>
              <a:ext cx="1013273" cy="599247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对换等待</a:t>
              </a:r>
              <a:endParaRPr lang="en-US" altLang="zh-CN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161529" y="2189054"/>
              <a:ext cx="1003222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auto">
            <a:xfrm>
              <a:off x="5740909" y="3286125"/>
              <a:ext cx="1003222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等待队列</a:t>
              </a: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4813785" y="3051407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endPara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21"/>
            <p:cNvSpPr>
              <a:spLocks/>
            </p:cNvSpPr>
            <p:nvPr/>
          </p:nvSpPr>
          <p:spPr bwMode="auto">
            <a:xfrm>
              <a:off x="5630941" y="2928834"/>
              <a:ext cx="352739" cy="404492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801528" y="2599937"/>
              <a:ext cx="776297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Oval 23"/>
            <p:cNvSpPr>
              <a:spLocks noChangeArrowheads="1"/>
            </p:cNvSpPr>
            <p:nvPr/>
          </p:nvSpPr>
          <p:spPr bwMode="auto">
            <a:xfrm>
              <a:off x="5565568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endPara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Oval 24"/>
            <p:cNvSpPr>
              <a:spLocks noChangeArrowheads="1"/>
            </p:cNvSpPr>
            <p:nvPr/>
          </p:nvSpPr>
          <p:spPr bwMode="auto">
            <a:xfrm>
              <a:off x="3985735" y="2360911"/>
              <a:ext cx="817155" cy="548856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就绪</a:t>
              </a:r>
              <a:endPara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5360802" y="2731354"/>
              <a:ext cx="217023" cy="327965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H="1">
              <a:off x="6382723" y="2589714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3504975" y="2591076"/>
              <a:ext cx="482122" cy="136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AutoShape 28"/>
            <p:cNvSpPr>
              <a:spLocks/>
            </p:cNvSpPr>
            <p:nvPr/>
          </p:nvSpPr>
          <p:spPr bwMode="auto">
            <a:xfrm>
              <a:off x="4401122" y="2916576"/>
              <a:ext cx="399044" cy="403130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AutoShape 29"/>
            <p:cNvSpPr>
              <a:spLocks/>
            </p:cNvSpPr>
            <p:nvPr/>
          </p:nvSpPr>
          <p:spPr bwMode="auto">
            <a:xfrm rot="16200000" flipH="1" flipV="1">
              <a:off x="3452455" y="2795589"/>
              <a:ext cx="729992" cy="725907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2600" cmpd="sng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800167" y="2769260"/>
              <a:ext cx="229280" cy="282147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66456" y="3333325"/>
              <a:ext cx="1121568" cy="3051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3550059" y="2787775"/>
              <a:ext cx="445877" cy="31045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446699" y="1860887"/>
            <a:ext cx="906782" cy="457200"/>
            <a:chOff x="6939528" y="1938946"/>
            <a:chExt cx="906782" cy="457200"/>
          </a:xfrm>
        </p:grpSpPr>
        <p:sp>
          <p:nvSpPr>
            <p:cNvPr id="96" name="矩形 95"/>
            <p:cNvSpPr/>
            <p:nvPr/>
          </p:nvSpPr>
          <p:spPr>
            <a:xfrm>
              <a:off x="6939528" y="1938946"/>
              <a:ext cx="906782" cy="457200"/>
            </a:xfrm>
            <a:prstGeom prst="rect">
              <a:avLst/>
            </a:prstGeom>
            <a:solidFill>
              <a:srgbClr val="00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P4</a:t>
              </a:r>
              <a:endPara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720924" y="1849535"/>
            <a:ext cx="685800" cy="457200"/>
            <a:chOff x="7061335" y="1922064"/>
            <a:chExt cx="685800" cy="457200"/>
          </a:xfrm>
        </p:grpSpPr>
        <p:sp>
          <p:nvSpPr>
            <p:cNvPr id="93" name="矩形 92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P3</a:t>
              </a:r>
              <a:endPara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732240" y="1849535"/>
            <a:ext cx="685800" cy="457200"/>
            <a:chOff x="7061335" y="1922064"/>
            <a:chExt cx="685800" cy="457200"/>
          </a:xfrm>
        </p:grpSpPr>
        <p:sp>
          <p:nvSpPr>
            <p:cNvPr id="90" name="矩形 89"/>
            <p:cNvSpPr/>
            <p:nvPr/>
          </p:nvSpPr>
          <p:spPr>
            <a:xfrm>
              <a:off x="7061335" y="1922064"/>
              <a:ext cx="685800" cy="457200"/>
            </a:xfrm>
            <a:prstGeom prst="rect">
              <a:avLst/>
            </a:prstGeom>
            <a:solidFill>
              <a:srgbClr val="FCD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  <a:endParaRPr lang="en-US" altLang="zh-CN" sz="1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97738" y="1849535"/>
            <a:ext cx="1143000" cy="457200"/>
            <a:chOff x="6821419" y="1929653"/>
            <a:chExt cx="1143000" cy="457200"/>
          </a:xfrm>
        </p:grpSpPr>
        <p:sp>
          <p:nvSpPr>
            <p:cNvPr id="4" name="矩形 3"/>
            <p:cNvSpPr/>
            <p:nvPr/>
          </p:nvSpPr>
          <p:spPr>
            <a:xfrm>
              <a:off x="6821419" y="1929653"/>
              <a:ext cx="1143000" cy="4572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7171032" y="2054177"/>
              <a:ext cx="443774" cy="27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7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600" b="1" dirty="0" smtClean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  <a:endParaRPr lang="en-US" altLang="zh-CN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2411" y="718271"/>
            <a:ext cx="54685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Calibri" pitchFamily="34" charset="0"/>
              </a:rPr>
              <a:t> </a:t>
            </a:r>
            <a:endParaRPr lang="zh-CN" altLang="en-US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通过抢占并回收处于等待状态进程的分区，以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buSzPct val="100000"/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      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增大可用内存空间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437" y="1124028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>
            <a:spLocks/>
          </p:cNvSpPr>
          <p:nvPr/>
        </p:nvSpPr>
        <p:spPr bwMode="auto">
          <a:xfrm rot="16200000">
            <a:off x="2233558" y="1031519"/>
            <a:ext cx="812800" cy="1220787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bevel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5870" y="4070226"/>
            <a:ext cx="7848600" cy="852197"/>
            <a:chOff x="659551" y="4155926"/>
            <a:chExt cx="7848600" cy="852197"/>
          </a:xfrm>
        </p:grpSpPr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659551" y="4155926"/>
              <a:ext cx="762000" cy="457200"/>
            </a:xfrm>
            <a:prstGeom prst="rect">
              <a:avLst/>
            </a:prstGeom>
            <a:solidFill>
              <a:srgbClr val="FFFF00"/>
            </a:solidFill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r>
                <a:rPr lang="zh-CN" altLang="en-US" b="1" dirty="0">
                  <a:solidFill>
                    <a:srgbClr val="11576A"/>
                  </a:solidFill>
                  <a:sym typeface="Comic Sans MS" charset="0"/>
                </a:rPr>
                <a:t> OS</a:t>
              </a: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421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650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878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107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335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2564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793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9" name="Rectangle 19"/>
            <p:cNvSpPr>
              <a:spLocks noChangeArrowheads="1"/>
            </p:cNvSpPr>
            <p:nvPr/>
          </p:nvSpPr>
          <p:spPr bwMode="auto">
            <a:xfrm>
              <a:off x="3021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3250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478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4164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4393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4621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4850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5079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5307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536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9"/>
            <p:cNvSpPr>
              <a:spLocks noChangeArrowheads="1"/>
            </p:cNvSpPr>
            <p:nvPr/>
          </p:nvSpPr>
          <p:spPr bwMode="auto">
            <a:xfrm>
              <a:off x="5764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30"/>
            <p:cNvSpPr>
              <a:spLocks noChangeArrowheads="1"/>
            </p:cNvSpPr>
            <p:nvPr/>
          </p:nvSpPr>
          <p:spPr bwMode="auto">
            <a:xfrm>
              <a:off x="5993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31"/>
            <p:cNvSpPr>
              <a:spLocks noChangeArrowheads="1"/>
            </p:cNvSpPr>
            <p:nvPr/>
          </p:nvSpPr>
          <p:spPr bwMode="auto">
            <a:xfrm>
              <a:off x="6222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2" name="Rectangle 32"/>
            <p:cNvSpPr>
              <a:spLocks noChangeArrowheads="1"/>
            </p:cNvSpPr>
            <p:nvPr/>
          </p:nvSpPr>
          <p:spPr bwMode="auto">
            <a:xfrm>
              <a:off x="6450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6679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4" name="Rectangle 34"/>
            <p:cNvSpPr>
              <a:spLocks noChangeArrowheads="1"/>
            </p:cNvSpPr>
            <p:nvPr/>
          </p:nvSpPr>
          <p:spPr bwMode="auto">
            <a:xfrm>
              <a:off x="6907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5" name="Rectangle 35"/>
            <p:cNvSpPr>
              <a:spLocks noChangeArrowheads="1"/>
            </p:cNvSpPr>
            <p:nvPr/>
          </p:nvSpPr>
          <p:spPr bwMode="auto">
            <a:xfrm>
              <a:off x="7136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6" name="Rectangle 36"/>
            <p:cNvSpPr>
              <a:spLocks noChangeArrowheads="1"/>
            </p:cNvSpPr>
            <p:nvPr/>
          </p:nvSpPr>
          <p:spPr bwMode="auto">
            <a:xfrm>
              <a:off x="73651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7" name="Rectangle 37"/>
            <p:cNvSpPr>
              <a:spLocks noChangeArrowheads="1"/>
            </p:cNvSpPr>
            <p:nvPr/>
          </p:nvSpPr>
          <p:spPr bwMode="auto">
            <a:xfrm>
              <a:off x="75937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8" name="Rectangle 38"/>
            <p:cNvSpPr>
              <a:spLocks noChangeArrowheads="1"/>
            </p:cNvSpPr>
            <p:nvPr/>
          </p:nvSpPr>
          <p:spPr bwMode="auto">
            <a:xfrm>
              <a:off x="78223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80509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0" name="Rectangle 40"/>
            <p:cNvSpPr>
              <a:spLocks noChangeArrowheads="1"/>
            </p:cNvSpPr>
            <p:nvPr/>
          </p:nvSpPr>
          <p:spPr bwMode="auto">
            <a:xfrm>
              <a:off x="8279551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61" name="Text Box 42"/>
            <p:cNvSpPr>
              <a:spLocks noChangeArrowheads="1"/>
            </p:cNvSpPr>
            <p:nvPr/>
          </p:nvSpPr>
          <p:spPr bwMode="auto">
            <a:xfrm>
              <a:off x="6315210" y="4625253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charset="0"/>
                </a:rPr>
                <a:t>外存</a:t>
              </a:r>
              <a:endParaRPr lang="zh-CN" altLang="en-US" b="1" baseline="-25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42"/>
            <p:cNvSpPr>
              <a:spLocks noChangeArrowheads="1"/>
            </p:cNvSpPr>
            <p:nvPr/>
          </p:nvSpPr>
          <p:spPr bwMode="auto">
            <a:xfrm>
              <a:off x="1934101" y="4636610"/>
              <a:ext cx="643423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charset="0"/>
                </a:rPr>
                <a:t>内存</a:t>
              </a:r>
              <a:endParaRPr lang="zh-CN" altLang="en-US" b="1" baseline="-25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3710935" y="4155926"/>
              <a:ext cx="228600" cy="457200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70" name="AutoShape 4"/>
          <p:cNvSpPr>
            <a:spLocks/>
          </p:cNvSpPr>
          <p:nvPr/>
        </p:nvSpPr>
        <p:spPr bwMode="auto">
          <a:xfrm rot="16200000">
            <a:off x="2209584" y="1585233"/>
            <a:ext cx="812800" cy="1220788"/>
          </a:xfrm>
          <a:custGeom>
            <a:avLst/>
            <a:gdLst/>
            <a:ahLst/>
            <a:cxnLst/>
            <a:rect l="0" t="0" r="0" b="0"/>
            <a:pathLst/>
          </a:custGeom>
          <a:noFill/>
          <a:ln w="12600" cmpd="sng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66FF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FF0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sym typeface="Comic Sans MS" charset="0"/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3819763" y="1789226"/>
            <a:ext cx="457200" cy="346472"/>
          </a:xfrm>
          <a:prstGeom prst="rect">
            <a:avLst/>
          </a:prstGeom>
          <a:solidFill>
            <a:srgbClr val="FCD5B5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3814554" y="1781417"/>
            <a:ext cx="457200" cy="346472"/>
          </a:xfrm>
          <a:prstGeom prst="rect">
            <a:avLst/>
          </a:prstGeom>
          <a:solidFill>
            <a:srgbClr val="CCECFF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04" name="Rectangle 10"/>
          <p:cNvSpPr>
            <a:spLocks noChangeArrowheads="1"/>
          </p:cNvSpPr>
          <p:nvPr/>
        </p:nvSpPr>
        <p:spPr bwMode="auto">
          <a:xfrm>
            <a:off x="3825870" y="1789226"/>
            <a:ext cx="457200" cy="346472"/>
          </a:xfrm>
          <a:prstGeom prst="rect">
            <a:avLst/>
          </a:prstGeom>
          <a:solidFill>
            <a:srgbClr val="00FF66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002060"/>
                </a:solidFill>
                <a:sym typeface="Comic Sans MS" charset="0"/>
              </a:rPr>
              <a:t>P</a:t>
            </a:r>
            <a:r>
              <a:rPr lang="en-US" altLang="zh-CN" b="1" dirty="0" smtClean="0">
                <a:solidFill>
                  <a:srgbClr val="002060"/>
                </a:solidFill>
                <a:sym typeface="Comic Sans MS" charset="0"/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6966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40642 -0.03457 " pathEditMode="relative" rAng="0" ptsTypes="AA">
                                      <p:cBhvr>
                                        <p:cTn id="1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4568E-6 L -0.58976 0.430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215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0642 -0.03457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0.41684 0.4293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2145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8 0.3537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7969 0.012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0642 -0.03457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34568E-6 L -0.48993 0.429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7" y="214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83951E-6 L -0.40642 -0.03457 " pathEditMode="relative" rAng="0" ptsTypes="AA">
                                      <p:cBhvr>
                                        <p:cTn id="70" dur="20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30" y="-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976 0.43025 L -0.58871 0.2645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871 0.26759 L -0.29045 0.432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824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0.35371 L -0.25902 0.2901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-31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5 L 0.11267 0.3537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1706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284E-6 L 0.17969 0.0123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83951E-6 L -0.58368 0.4296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14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69 0.01234 L 0.18142 0.355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713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17969 0.0123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1" grpId="1" animBg="1"/>
      <p:bldP spid="101" grpId="2" animBg="1"/>
      <p:bldP spid="101" grpId="3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碎片整理：分区对换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(Swapping in/out)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44386"/>
            <a:ext cx="1244006" cy="30243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08332"/>
            <a:ext cx="1944216" cy="2738104"/>
          </a:xfrm>
          <a:prstGeom prst="rect">
            <a:avLst/>
          </a:prstGeom>
        </p:spPr>
      </p:pic>
      <p:sp>
        <p:nvSpPr>
          <p:cNvPr id="7" name="Text Box 42"/>
          <p:cNvSpPr>
            <a:spLocks noChangeArrowheads="1"/>
          </p:cNvSpPr>
          <p:nvPr/>
        </p:nvSpPr>
        <p:spPr bwMode="auto">
          <a:xfrm>
            <a:off x="1185876" y="1060410"/>
            <a:ext cx="1220504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操作系统内核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/>
        </p:nvSpPr>
        <p:spPr bwMode="auto">
          <a:xfrm>
            <a:off x="1132015" y="3457878"/>
            <a:ext cx="1207680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SzPct val="100000"/>
            </a:pPr>
            <a:r>
              <a:rPr lang="zh-CN" altLang="en-US" sz="2000" b="1" baseline="-25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用户地址空间</a:t>
            </a:r>
            <a:endParaRPr lang="zh-CN" altLang="en-US" sz="2000" b="1" baseline="-25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20683" y="1843052"/>
            <a:ext cx="811522" cy="833044"/>
            <a:chOff x="4456190" y="1493457"/>
            <a:chExt cx="1218200" cy="8330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190" y="1493457"/>
              <a:ext cx="1218200" cy="833044"/>
            </a:xfrm>
            <a:prstGeom prst="rect">
              <a:avLst/>
            </a:prstGeom>
          </p:spPr>
        </p:pic>
        <p:sp>
          <p:nvSpPr>
            <p:cNvPr id="9" name="Text Box 42"/>
            <p:cNvSpPr>
              <a:spLocks noChangeArrowheads="1"/>
            </p:cNvSpPr>
            <p:nvPr/>
          </p:nvSpPr>
          <p:spPr bwMode="auto">
            <a:xfrm>
              <a:off x="4698688" y="1638471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p1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0999" y="2664605"/>
            <a:ext cx="855422" cy="833044"/>
            <a:chOff x="5340560" y="2325502"/>
            <a:chExt cx="733207" cy="83304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325502"/>
              <a:ext cx="686150" cy="833044"/>
            </a:xfrm>
            <a:prstGeom prst="rect">
              <a:avLst/>
            </a:prstGeom>
          </p:spPr>
        </p:pic>
        <p:sp>
          <p:nvSpPr>
            <p:cNvPr id="10" name="Text Box 42"/>
            <p:cNvSpPr>
              <a:spLocks noChangeArrowheads="1"/>
            </p:cNvSpPr>
            <p:nvPr/>
          </p:nvSpPr>
          <p:spPr bwMode="auto">
            <a:xfrm>
              <a:off x="5340560" y="2489582"/>
              <a:ext cx="733207" cy="299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buSzPct val="100000"/>
              </a:pPr>
              <a:r>
                <a:rPr lang="zh-CN" altLang="en-US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进程</a:t>
              </a:r>
              <a:r>
                <a:rPr lang="en-US" altLang="zh-CN" sz="2000" b="1" baseline="-25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p2</a:t>
              </a:r>
              <a:endParaRPr lang="zh-CN" altLang="en-US" sz="20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>
          <a:xfrm>
            <a:off x="2123728" y="2161421"/>
            <a:ext cx="2465911" cy="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70358" y="2931790"/>
            <a:ext cx="2213610" cy="828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2"/>
          <p:cNvSpPr>
            <a:spLocks noChangeArrowheads="1"/>
          </p:cNvSpPr>
          <p:nvPr/>
        </p:nvSpPr>
        <p:spPr bwMode="auto">
          <a:xfrm>
            <a:off x="2830244" y="1682557"/>
            <a:ext cx="7716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42"/>
          <p:cNvSpPr>
            <a:spLocks noChangeArrowheads="1"/>
          </p:cNvSpPr>
          <p:nvPr/>
        </p:nvSpPr>
        <p:spPr bwMode="auto">
          <a:xfrm>
            <a:off x="2772536" y="2546086"/>
            <a:ext cx="75883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1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② 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42"/>
          <p:cNvSpPr>
            <a:spLocks noChangeArrowheads="1"/>
          </p:cNvSpPr>
          <p:nvPr/>
        </p:nvSpPr>
        <p:spPr bwMode="auto">
          <a:xfrm>
            <a:off x="1039521" y="3804773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 Box 42"/>
          <p:cNvSpPr>
            <a:spLocks noChangeArrowheads="1"/>
          </p:cNvSpPr>
          <p:nvPr/>
        </p:nvSpPr>
        <p:spPr bwMode="auto">
          <a:xfrm>
            <a:off x="4618571" y="3607727"/>
            <a:ext cx="528006" cy="2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SzPct val="100000"/>
            </a:pPr>
            <a:r>
              <a:rPr lang="zh-CN" altLang="en-US" sz="2000" b="1" baseline="-25000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外存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17668" y="4062679"/>
            <a:ext cx="3028691" cy="787011"/>
            <a:chOff x="2342263" y="4189606"/>
            <a:chExt cx="3028691" cy="787011"/>
          </a:xfrm>
        </p:grpSpPr>
        <p:sp>
          <p:nvSpPr>
            <p:cNvPr id="21" name="Text Box 42"/>
            <p:cNvSpPr>
              <a:spLocks noChangeArrowheads="1"/>
            </p:cNvSpPr>
            <p:nvPr/>
          </p:nvSpPr>
          <p:spPr bwMode="auto">
            <a:xfrm>
              <a:off x="2342263" y="4189606"/>
              <a:ext cx="3028691" cy="787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需要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解决的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问题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charset="0"/>
              </a:endParaRPr>
            </a:p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1313" algn="l"/>
                  <a:tab pos="1255713" algn="l"/>
                  <a:tab pos="2170113" algn="l"/>
                  <a:tab pos="3084513" algn="l"/>
                  <a:tab pos="3998913" algn="l"/>
                  <a:tab pos="4913313" algn="l"/>
                  <a:tab pos="5827713" algn="l"/>
                  <a:tab pos="6742113" algn="l"/>
                  <a:tab pos="7656513" algn="l"/>
                  <a:tab pos="8570913" algn="l"/>
                  <a:tab pos="9485313" algn="l"/>
                  <a:tab pos="10399713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       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交换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charset="0"/>
                </a:rPr>
                <a:t>哪个（些）程序？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58360" y="471072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0963045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6914E-6 L 0.38142 -0.004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2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679E-6 L -0.38004 -0.003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-1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04 -0.00309 L -0.3842 -0.1595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操作系统中采用的内存管理方式</a:t>
            </a: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目前多数系统(如 Linux)采用按需页式虚拟内存</a:t>
            </a: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实现高度依赖硬件</a:t>
            </a: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与计算机存储架构紧耦合</a:t>
            </a: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341313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存储访问请求的硬件</a:t>
            </a: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</TotalTime>
  <Words>213</Words>
  <Application>Microsoft Macintosh PowerPoint</Application>
  <PresentationFormat>全屏显示(16:9)</PresentationFormat>
  <Paragraphs>75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Yong XIANG</cp:lastModifiedBy>
  <cp:revision>271</cp:revision>
  <dcterms:created xsi:type="dcterms:W3CDTF">2015-01-11T06:38:50Z</dcterms:created>
  <dcterms:modified xsi:type="dcterms:W3CDTF">2018-04-24T08:12:47Z</dcterms:modified>
</cp:coreProperties>
</file>