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80" r:id="rId2"/>
    <p:sldId id="350" r:id="rId3"/>
    <p:sldId id="354" r:id="rId4"/>
    <p:sldId id="365" r:id="rId5"/>
    <p:sldId id="363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6A"/>
    <a:srgbClr val="000099"/>
    <a:srgbClr val="0EB1C8"/>
    <a:srgbClr val="0E4DC8"/>
    <a:srgbClr val="99FFFF"/>
    <a:srgbClr val="33FFFF"/>
    <a:srgbClr val="FFF9B1"/>
    <a:srgbClr val="FDD000"/>
    <a:srgbClr val="00FF00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3" autoAdjust="0"/>
    <p:restoredTop sz="94660"/>
  </p:normalViewPr>
  <p:slideViewPr>
    <p:cSldViewPr>
      <p:cViewPr varScale="1">
        <p:scale>
          <a:sx n="165" d="100"/>
          <a:sy n="165" d="100"/>
        </p:scale>
        <p:origin x="-120" y="-3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19/3/20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131840" y="187853"/>
            <a:ext cx="3714776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07942" y="1063645"/>
            <a:ext cx="30051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虚拟存储的需求背景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7942" y="1400168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覆盖技术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7942" y="175259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交换技术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07942" y="2089117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局部性原理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2704" y="2443867"/>
            <a:ext cx="314327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07942" y="278606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虚拟页式存储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07942" y="314325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缺页异常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812814" y="214297"/>
            <a:ext cx="367745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虚拟存储的基本概念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7313" y="3873594"/>
            <a:ext cx="2154429" cy="1083712"/>
            <a:chOff x="1047313" y="3873594"/>
            <a:chExt cx="2154429" cy="1083712"/>
          </a:xfrm>
        </p:grpSpPr>
        <p:sp>
          <p:nvSpPr>
            <p:cNvPr id="52" name="矩形 51"/>
            <p:cNvSpPr/>
            <p:nvPr/>
          </p:nvSpPr>
          <p:spPr>
            <a:xfrm>
              <a:off x="1047313" y="3873594"/>
              <a:ext cx="16543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实现方式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485137" y="4230784"/>
              <a:ext cx="17166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虚拟页式存储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2102" y="43399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5" name="矩形 54"/>
            <p:cNvSpPr/>
            <p:nvPr/>
          </p:nvSpPr>
          <p:spPr>
            <a:xfrm>
              <a:off x="1485137" y="4587974"/>
              <a:ext cx="164516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虚拟段式存储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2102" y="469716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1044314" y="843558"/>
            <a:ext cx="5443576" cy="677108"/>
            <a:chOff x="1044314" y="843558"/>
            <a:chExt cx="5443576" cy="677108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1044314" y="843558"/>
              <a:ext cx="5443576" cy="677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  <a:cs typeface="宋体" charset="0"/>
                </a:defRPr>
              </a:lvl1pPr>
              <a:lvl2pPr marL="102235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9pPr>
            </a:lstStyle>
            <a:p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将不常用的部分内存块暂存到外存</a:t>
              </a:r>
              <a:endParaRPr lang="zh-CN" altLang="en-US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6314" y="126114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047312" y="1535009"/>
            <a:ext cx="7986051" cy="2255629"/>
            <a:chOff x="1047312" y="1535009"/>
            <a:chExt cx="7986051" cy="2255629"/>
          </a:xfrm>
        </p:grpSpPr>
        <p:sp>
          <p:nvSpPr>
            <p:cNvPr id="11" name="矩形 10"/>
            <p:cNvSpPr/>
            <p:nvPr/>
          </p:nvSpPr>
          <p:spPr>
            <a:xfrm>
              <a:off x="1047312" y="1535009"/>
              <a:ext cx="257393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原理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装载程序时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517380" y="2600085"/>
              <a:ext cx="751598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指令执行中需要的指令或数据不在内存（称为缺页或缺段）时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63688" y="2979718"/>
              <a:ext cx="50741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处理器通知操作系统将相应的页面或段调入内存</a:t>
              </a:r>
              <a:endPara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3151" y="309062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33" name="图片 1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6314" y="19466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4" name="矩形 133"/>
            <p:cNvSpPr/>
            <p:nvPr/>
          </p:nvSpPr>
          <p:spPr>
            <a:xfrm>
              <a:off x="1766907" y="2217031"/>
              <a:ext cx="50403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只将当前指令执行需要的部分页面或段装入内存</a:t>
              </a:r>
              <a:endPara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1515666" y="3390528"/>
              <a:ext cx="62978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操作系统将内存中暂时不用的页面或段保存到外存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4600" y="2728306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6370" y="2320258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0039" y="3518903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812814" y="214297"/>
            <a:ext cx="367745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虚拟存储的基本特征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1236" y="845844"/>
            <a:ext cx="4721232" cy="1725906"/>
            <a:chOff x="1791236" y="3094477"/>
            <a:chExt cx="4721232" cy="1725906"/>
          </a:xfrm>
        </p:grpSpPr>
        <p:grpSp>
          <p:nvGrpSpPr>
            <p:cNvPr id="56" name="Group 6"/>
            <p:cNvGrpSpPr>
              <a:grpSpLocks/>
            </p:cNvGrpSpPr>
            <p:nvPr/>
          </p:nvGrpSpPr>
          <p:grpSpPr bwMode="auto">
            <a:xfrm>
              <a:off x="1791236" y="3094477"/>
              <a:ext cx="4721232" cy="1354485"/>
              <a:chOff x="0" y="0"/>
              <a:chExt cx="11959" cy="3430"/>
            </a:xfrm>
          </p:grpSpPr>
          <p:sp>
            <p:nvSpPr>
              <p:cNvPr id="57" name="Rectangle 5"/>
              <p:cNvSpPr>
                <a:spLocks noChangeArrowheads="1"/>
              </p:cNvSpPr>
              <p:nvPr/>
            </p:nvSpPr>
            <p:spPr bwMode="auto">
              <a:xfrm>
                <a:off x="2079" y="0"/>
                <a:ext cx="960" cy="1129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P1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3519" y="0"/>
                <a:ext cx="960" cy="1129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P2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4959" y="0"/>
                <a:ext cx="960" cy="1129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P3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6399" y="0"/>
                <a:ext cx="960" cy="1129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P4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61" name="Rectangle 11"/>
              <p:cNvSpPr>
                <a:spLocks noChangeArrowheads="1"/>
              </p:cNvSpPr>
              <p:nvPr/>
            </p:nvSpPr>
            <p:spPr bwMode="auto">
              <a:xfrm>
                <a:off x="0" y="2710"/>
                <a:ext cx="1200" cy="720"/>
              </a:xfrm>
              <a:prstGeom prst="rect">
                <a:avLst/>
              </a:prstGeom>
              <a:solidFill>
                <a:srgbClr val="FF0000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2" name="Rectangle 12"/>
              <p:cNvSpPr>
                <a:spLocks noChangeArrowheads="1"/>
              </p:cNvSpPr>
              <p:nvPr/>
            </p:nvSpPr>
            <p:spPr bwMode="auto">
              <a:xfrm>
                <a:off x="1200" y="2710"/>
                <a:ext cx="360" cy="720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3" name="Rectangle 13"/>
              <p:cNvSpPr>
                <a:spLocks noChangeArrowheads="1"/>
              </p:cNvSpPr>
              <p:nvPr/>
            </p:nvSpPr>
            <p:spPr bwMode="auto">
              <a:xfrm>
                <a:off x="1560" y="2710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4" name="Rectangle 14"/>
              <p:cNvSpPr>
                <a:spLocks noChangeArrowheads="1"/>
              </p:cNvSpPr>
              <p:nvPr/>
            </p:nvSpPr>
            <p:spPr bwMode="auto">
              <a:xfrm>
                <a:off x="1920" y="2710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5" name="Rectangle 15"/>
              <p:cNvSpPr>
                <a:spLocks noChangeArrowheads="1"/>
              </p:cNvSpPr>
              <p:nvPr/>
            </p:nvSpPr>
            <p:spPr bwMode="auto">
              <a:xfrm>
                <a:off x="2280" y="2710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6" name="Rectangle 16"/>
              <p:cNvSpPr>
                <a:spLocks noChangeArrowheads="1"/>
              </p:cNvSpPr>
              <p:nvPr/>
            </p:nvSpPr>
            <p:spPr bwMode="auto">
              <a:xfrm>
                <a:off x="2640" y="2710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7" name="Rectangle 17"/>
              <p:cNvSpPr>
                <a:spLocks noChangeArrowheads="1"/>
              </p:cNvSpPr>
              <p:nvPr/>
            </p:nvSpPr>
            <p:spPr bwMode="auto">
              <a:xfrm>
                <a:off x="3000" y="2710"/>
                <a:ext cx="360" cy="720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8" name="Rectangle 18"/>
              <p:cNvSpPr>
                <a:spLocks noChangeArrowheads="1"/>
              </p:cNvSpPr>
              <p:nvPr/>
            </p:nvSpPr>
            <p:spPr bwMode="auto">
              <a:xfrm>
                <a:off x="3360" y="2710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9" name="Rectangle 19"/>
              <p:cNvSpPr>
                <a:spLocks noChangeArrowheads="1"/>
              </p:cNvSpPr>
              <p:nvPr/>
            </p:nvSpPr>
            <p:spPr bwMode="auto">
              <a:xfrm>
                <a:off x="3720" y="2710"/>
                <a:ext cx="360" cy="720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0" name="Rectangle 20"/>
              <p:cNvSpPr>
                <a:spLocks noChangeArrowheads="1"/>
              </p:cNvSpPr>
              <p:nvPr/>
            </p:nvSpPr>
            <p:spPr bwMode="auto">
              <a:xfrm>
                <a:off x="4080" y="2710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1" name="Rectangle 21"/>
              <p:cNvSpPr>
                <a:spLocks noChangeArrowheads="1"/>
              </p:cNvSpPr>
              <p:nvPr/>
            </p:nvSpPr>
            <p:spPr bwMode="auto">
              <a:xfrm>
                <a:off x="4440" y="2710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2" name="Rectangle 22"/>
              <p:cNvSpPr>
                <a:spLocks noChangeArrowheads="1"/>
              </p:cNvSpPr>
              <p:nvPr/>
            </p:nvSpPr>
            <p:spPr bwMode="auto">
              <a:xfrm>
                <a:off x="511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3" name="Rectangle 23"/>
              <p:cNvSpPr>
                <a:spLocks noChangeArrowheads="1"/>
              </p:cNvSpPr>
              <p:nvPr/>
            </p:nvSpPr>
            <p:spPr bwMode="auto">
              <a:xfrm>
                <a:off x="547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4" name="Rectangle 24"/>
              <p:cNvSpPr>
                <a:spLocks noChangeArrowheads="1"/>
              </p:cNvSpPr>
              <p:nvPr/>
            </p:nvSpPr>
            <p:spPr bwMode="auto">
              <a:xfrm>
                <a:off x="583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5" name="Rectangle 25"/>
              <p:cNvSpPr>
                <a:spLocks noChangeArrowheads="1"/>
              </p:cNvSpPr>
              <p:nvPr/>
            </p:nvSpPr>
            <p:spPr bwMode="auto">
              <a:xfrm>
                <a:off x="619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6" name="Rectangle 26"/>
              <p:cNvSpPr>
                <a:spLocks noChangeArrowheads="1"/>
              </p:cNvSpPr>
              <p:nvPr/>
            </p:nvSpPr>
            <p:spPr bwMode="auto">
              <a:xfrm>
                <a:off x="655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7" name="Rectangle 27"/>
              <p:cNvSpPr>
                <a:spLocks noChangeArrowheads="1"/>
              </p:cNvSpPr>
              <p:nvPr/>
            </p:nvSpPr>
            <p:spPr bwMode="auto">
              <a:xfrm>
                <a:off x="6919" y="2697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8" name="Rectangle 28"/>
              <p:cNvSpPr>
                <a:spLocks noChangeArrowheads="1"/>
              </p:cNvSpPr>
              <p:nvPr/>
            </p:nvSpPr>
            <p:spPr bwMode="auto">
              <a:xfrm>
                <a:off x="727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9" name="Rectangle 29"/>
              <p:cNvSpPr>
                <a:spLocks noChangeArrowheads="1"/>
              </p:cNvSpPr>
              <p:nvPr/>
            </p:nvSpPr>
            <p:spPr bwMode="auto">
              <a:xfrm>
                <a:off x="763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0" name="Rectangle 30"/>
              <p:cNvSpPr>
                <a:spLocks noChangeArrowheads="1"/>
              </p:cNvSpPr>
              <p:nvPr/>
            </p:nvSpPr>
            <p:spPr bwMode="auto">
              <a:xfrm>
                <a:off x="799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2" name="Rectangle 31"/>
              <p:cNvSpPr>
                <a:spLocks noChangeArrowheads="1"/>
              </p:cNvSpPr>
              <p:nvPr/>
            </p:nvSpPr>
            <p:spPr bwMode="auto">
              <a:xfrm>
                <a:off x="835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3" name="Rectangle 32"/>
              <p:cNvSpPr>
                <a:spLocks noChangeArrowheads="1"/>
              </p:cNvSpPr>
              <p:nvPr/>
            </p:nvSpPr>
            <p:spPr bwMode="auto">
              <a:xfrm>
                <a:off x="871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4" name="Rectangle 33"/>
              <p:cNvSpPr>
                <a:spLocks noChangeArrowheads="1"/>
              </p:cNvSpPr>
              <p:nvPr/>
            </p:nvSpPr>
            <p:spPr bwMode="auto">
              <a:xfrm>
                <a:off x="907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5" name="Rectangle 34"/>
              <p:cNvSpPr>
                <a:spLocks noChangeArrowheads="1"/>
              </p:cNvSpPr>
              <p:nvPr/>
            </p:nvSpPr>
            <p:spPr bwMode="auto">
              <a:xfrm>
                <a:off x="943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6" name="Rectangle 35"/>
              <p:cNvSpPr>
                <a:spLocks noChangeArrowheads="1"/>
              </p:cNvSpPr>
              <p:nvPr/>
            </p:nvSpPr>
            <p:spPr bwMode="auto">
              <a:xfrm>
                <a:off x="979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7" name="Rectangle 36"/>
              <p:cNvSpPr>
                <a:spLocks noChangeArrowheads="1"/>
              </p:cNvSpPr>
              <p:nvPr/>
            </p:nvSpPr>
            <p:spPr bwMode="auto">
              <a:xfrm>
                <a:off x="1015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8" name="Rectangle 37"/>
              <p:cNvSpPr>
                <a:spLocks noChangeArrowheads="1"/>
              </p:cNvSpPr>
              <p:nvPr/>
            </p:nvSpPr>
            <p:spPr bwMode="auto">
              <a:xfrm>
                <a:off x="1051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9" name="Rectangle 38"/>
              <p:cNvSpPr>
                <a:spLocks noChangeArrowheads="1"/>
              </p:cNvSpPr>
              <p:nvPr/>
            </p:nvSpPr>
            <p:spPr bwMode="auto">
              <a:xfrm>
                <a:off x="1087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90" name="Rectangle 39"/>
              <p:cNvSpPr>
                <a:spLocks noChangeArrowheads="1"/>
              </p:cNvSpPr>
              <p:nvPr/>
            </p:nvSpPr>
            <p:spPr bwMode="auto">
              <a:xfrm>
                <a:off x="1123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91" name="Rectangle 40"/>
              <p:cNvSpPr>
                <a:spLocks noChangeArrowheads="1"/>
              </p:cNvSpPr>
              <p:nvPr/>
            </p:nvSpPr>
            <p:spPr bwMode="auto">
              <a:xfrm>
                <a:off x="1159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92" name="Rectangle 41"/>
              <p:cNvSpPr>
                <a:spLocks noChangeArrowheads="1"/>
              </p:cNvSpPr>
              <p:nvPr/>
            </p:nvSpPr>
            <p:spPr bwMode="auto">
              <a:xfrm>
                <a:off x="2838" y="1473"/>
                <a:ext cx="2761" cy="840"/>
              </a:xfrm>
              <a:prstGeom prst="rect">
                <a:avLst/>
              </a:prstGeom>
              <a:solidFill>
                <a:srgbClr val="FF0000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内核</a:t>
                </a:r>
                <a:endPara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93" name="Oval 46"/>
              <p:cNvSpPr>
                <a:spLocks noChangeArrowheads="1"/>
              </p:cNvSpPr>
              <p:nvPr/>
            </p:nvSpPr>
            <p:spPr bwMode="auto">
              <a:xfrm>
                <a:off x="5668" y="1324"/>
                <a:ext cx="1200" cy="1200"/>
              </a:xfrm>
              <a:prstGeom prst="ellipse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spc="-1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MMU</a:t>
                </a:r>
                <a:endParaRPr lang="zh-CN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</p:grpSp>
        <p:sp>
          <p:nvSpPr>
            <p:cNvPr id="129" name="Text Box 42"/>
            <p:cNvSpPr>
              <a:spLocks noChangeArrowheads="1"/>
            </p:cNvSpPr>
            <p:nvPr/>
          </p:nvSpPr>
          <p:spPr bwMode="auto">
            <a:xfrm>
              <a:off x="2704515" y="4436628"/>
              <a:ext cx="1329508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lang="zh-CN" altLang="en-US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Comic Sans MS" charset="0"/>
                </a:rPr>
                <a:t>物理内存  +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130" name="Text Box 43"/>
            <p:cNvSpPr>
              <a:spLocks noChangeArrowheads="1"/>
            </p:cNvSpPr>
            <p:nvPr/>
          </p:nvSpPr>
          <p:spPr bwMode="auto">
            <a:xfrm>
              <a:off x="3895191" y="4444131"/>
              <a:ext cx="643424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磁盘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131" name="Text Box 43"/>
            <p:cNvSpPr>
              <a:spLocks noChangeArrowheads="1"/>
            </p:cNvSpPr>
            <p:nvPr/>
          </p:nvSpPr>
          <p:spPr bwMode="auto">
            <a:xfrm>
              <a:off x="4398843" y="4448870"/>
              <a:ext cx="1273403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/>
              <a:r>
                <a:rPr lang="zh-CN" altLang="en-US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Comic Sans MS" charset="0"/>
                </a:rPr>
                <a:t>= 虚拟存储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5935" y="3508229"/>
            <a:ext cx="5382521" cy="736236"/>
            <a:chOff x="845935" y="776262"/>
            <a:chExt cx="5382521" cy="736236"/>
          </a:xfrm>
        </p:grpSpPr>
        <p:sp>
          <p:nvSpPr>
            <p:cNvPr id="11" name="矩形 10"/>
            <p:cNvSpPr/>
            <p:nvPr/>
          </p:nvSpPr>
          <p:spPr>
            <a:xfrm>
              <a:off x="845935" y="776262"/>
              <a:ext cx="20115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大用户空间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2" name="图片 13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640" y="12484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3" name="矩形 132"/>
            <p:cNvSpPr/>
            <p:nvPr/>
          </p:nvSpPr>
          <p:spPr>
            <a:xfrm>
              <a:off x="1285852" y="1143166"/>
              <a:ext cx="49426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提供给用户的虚拟内存可大于实际的物理内存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5935" y="4223917"/>
            <a:ext cx="6512147" cy="726522"/>
            <a:chOff x="845935" y="1428742"/>
            <a:chExt cx="6512147" cy="726522"/>
          </a:xfrm>
        </p:grpSpPr>
        <p:sp>
          <p:nvSpPr>
            <p:cNvPr id="134" name="矩形 133"/>
            <p:cNvSpPr/>
            <p:nvPr/>
          </p:nvSpPr>
          <p:spPr>
            <a:xfrm>
              <a:off x="845935" y="1428742"/>
              <a:ext cx="17258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部分交换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5" name="图片 1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640" y="18912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6" name="矩形 135"/>
            <p:cNvSpPr/>
            <p:nvPr/>
          </p:nvSpPr>
          <p:spPr>
            <a:xfrm>
              <a:off x="1285852" y="1785932"/>
              <a:ext cx="607223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虚拟存储只对部分虚拟地址空间进行调入和调出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5935" y="2457550"/>
            <a:ext cx="3583189" cy="1012274"/>
            <a:chOff x="845935" y="2071684"/>
            <a:chExt cx="3583189" cy="1012274"/>
          </a:xfrm>
        </p:grpSpPr>
        <p:sp>
          <p:nvSpPr>
            <p:cNvPr id="137" name="矩形 136"/>
            <p:cNvSpPr/>
            <p:nvPr/>
          </p:nvSpPr>
          <p:spPr>
            <a:xfrm>
              <a:off x="845935" y="2071684"/>
              <a:ext cx="15829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不连续性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8" name="图片 13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640" y="25341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9" name="矩形 138"/>
            <p:cNvSpPr/>
            <p:nvPr/>
          </p:nvSpPr>
          <p:spPr>
            <a:xfrm>
              <a:off x="1285852" y="2428874"/>
              <a:ext cx="27146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物理内存分配非连续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0" name="图片 1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640" y="28199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1" name="矩形 140"/>
            <p:cNvSpPr/>
            <p:nvPr/>
          </p:nvSpPr>
          <p:spPr>
            <a:xfrm>
              <a:off x="1285852" y="2714626"/>
              <a:ext cx="31432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虚拟地址空间使用非连续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812814" y="214297"/>
            <a:ext cx="367745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虚拟存储的支持技术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5935" y="971594"/>
            <a:ext cx="4583321" cy="736060"/>
            <a:chOff x="845935" y="971594"/>
            <a:chExt cx="4583321" cy="736060"/>
          </a:xfrm>
        </p:grpSpPr>
        <p:sp>
          <p:nvSpPr>
            <p:cNvPr id="11" name="矩形 10"/>
            <p:cNvSpPr/>
            <p:nvPr/>
          </p:nvSpPr>
          <p:spPr>
            <a:xfrm>
              <a:off x="845935" y="971594"/>
              <a:ext cx="122573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硬件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2" name="图片 13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0710" y="14436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3" name="矩形 132"/>
            <p:cNvSpPr/>
            <p:nvPr/>
          </p:nvSpPr>
          <p:spPr>
            <a:xfrm>
              <a:off x="1313922" y="1338322"/>
              <a:ext cx="41153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页式或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段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式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存储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中的地址转换机制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5935" y="1917236"/>
            <a:ext cx="4806185" cy="726522"/>
            <a:chOff x="845935" y="1917236"/>
            <a:chExt cx="4806185" cy="726522"/>
          </a:xfrm>
        </p:grpSpPr>
        <p:sp>
          <p:nvSpPr>
            <p:cNvPr id="134" name="矩形 133"/>
            <p:cNvSpPr/>
            <p:nvPr/>
          </p:nvSpPr>
          <p:spPr>
            <a:xfrm>
              <a:off x="845935" y="1917236"/>
              <a:ext cx="185385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5" name="图片 1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640" y="23797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6" name="矩形 135"/>
            <p:cNvSpPr/>
            <p:nvPr/>
          </p:nvSpPr>
          <p:spPr>
            <a:xfrm>
              <a:off x="1285852" y="2274426"/>
              <a:ext cx="43662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管理内存和外存间页面或段的换入和换出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</TotalTime>
  <Words>114</Words>
  <Application>Microsoft Macintosh PowerPoint</Application>
  <PresentationFormat>全屏显示(16:9)</PresentationFormat>
  <Paragraphs>42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Yong XIANG</cp:lastModifiedBy>
  <cp:revision>355</cp:revision>
  <dcterms:created xsi:type="dcterms:W3CDTF">2015-01-11T06:38:50Z</dcterms:created>
  <dcterms:modified xsi:type="dcterms:W3CDTF">2019-03-20T14:26:49Z</dcterms:modified>
</cp:coreProperties>
</file>