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2"/>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8"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4588" autoAdjust="0"/>
  </p:normalViewPr>
  <p:slideViewPr>
    <p:cSldViewPr>
      <p:cViewPr varScale="1">
        <p:scale>
          <a:sx n="52" d="100"/>
          <a:sy n="52" d="100"/>
        </p:scale>
        <p:origin x="-102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DAD0-2E7B-4DD0-84C7-92A73E4CF79C}" type="datetimeFigureOut">
              <a:rPr lang="zh-CN" altLang="en-US" smtClean="0"/>
              <a:pPr/>
              <a:t>2008-11-27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F376CE-7409-4D1C-B091-CD1E4B44EC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pPr algn="just"/>
            <a:r>
              <a:rPr lang="zh-CN" altLang="en-US">
                <a:latin typeface="宋体" charset="-122"/>
              </a:rPr>
              <a:t>程序流程图又称为框图，使人们最熟悉，也是最容易接受的一种程序控制结构的图形表示。</a:t>
            </a:r>
            <a:endParaRPr lang="zh-CN" altLang="en-US">
              <a:latin typeface="Times New Roman" pitchFamily="18" charset="0"/>
              <a:cs typeface="Times New Roman" pitchFamily="18" charset="0"/>
            </a:endParaRPr>
          </a:p>
          <a:p>
            <a:pPr algn="just"/>
            <a:r>
              <a:rPr lang="zh-CN" altLang="en-US">
                <a:latin typeface="宋体" charset="-122"/>
              </a:rPr>
              <a:t>在这种图上的框内标明了处理要求或条件，</a:t>
            </a:r>
          </a:p>
          <a:p>
            <a:pPr algn="just"/>
            <a:r>
              <a:rPr lang="zh-CN" altLang="en-US">
                <a:latin typeface="宋体" charset="-122"/>
              </a:rPr>
              <a:t>在做路径的分析时是不重要的，因此需要简化。</a:t>
            </a:r>
            <a:endParaRPr lang="zh-CN" altLang="en-US">
              <a:latin typeface="Times New Roman" pitchFamily="18" charset="0"/>
            </a:endParaRPr>
          </a:p>
          <a:p>
            <a:r>
              <a:rPr lang="zh-CN" altLang="en-US">
                <a:latin typeface="宋体" charset="-122"/>
              </a:rPr>
              <a:t>如图，这种简化了的流程图为控制流图。</a:t>
            </a:r>
            <a:r>
              <a:rPr lang="zh-CN" altLang="en-US"/>
              <a:t> </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pPr algn="just"/>
            <a:r>
              <a:rPr lang="zh-CN" altLang="en-US">
                <a:latin typeface="宋体" charset="-122"/>
              </a:rPr>
              <a:t>控制流图中只有两种符号</a:t>
            </a:r>
            <a:endParaRPr lang="zh-CN" altLang="en-US">
              <a:latin typeface="Times New Roman" pitchFamily="18" charset="0"/>
            </a:endParaRPr>
          </a:p>
          <a:p>
            <a:pPr algn="just"/>
            <a:r>
              <a:rPr lang="zh-CN" altLang="en-US">
                <a:latin typeface="宋体" charset="-122"/>
              </a:rPr>
              <a:t>节点：以标有编号的圆圈表示，他代表了程序流程图中矩形框所表示的处理、菱形表示的两个甚至多个出口判断以及多条流线相交的汇合点。</a:t>
            </a:r>
            <a:endParaRPr lang="zh-CN" altLang="en-US">
              <a:latin typeface="Times New Roman" pitchFamily="18" charset="0"/>
            </a:endParaRPr>
          </a:p>
          <a:p>
            <a:r>
              <a:rPr lang="zh-CN" altLang="en-US">
                <a:latin typeface="宋体" charset="-122"/>
              </a:rPr>
              <a:t>控制流线或弧：以箭头表示，他与程序流程图中的流线是一致的，表明了控制的顺序，为了方便讨论，控制流线通常标有名字。</a:t>
            </a:r>
            <a:r>
              <a:rPr lang="zh-CN"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pPr algn="just"/>
            <a:r>
              <a:rPr lang="zh-CN" altLang="en-US">
                <a:latin typeface="宋体" charset="-122"/>
              </a:rPr>
              <a:t>为了便于机器表示和处理控制流图，可以把它表示成矩阵的形式，称为控制流图矩阵，</a:t>
            </a:r>
          </a:p>
          <a:p>
            <a:pPr algn="just"/>
            <a:r>
              <a:rPr lang="zh-CN" altLang="en-US">
                <a:latin typeface="宋体" charset="-122"/>
              </a:rPr>
              <a:t>控制流图中含有</a:t>
            </a:r>
            <a:r>
              <a:rPr lang="zh-CN" altLang="en-US">
                <a:latin typeface="Times New Roman" pitchFamily="18" charset="0"/>
              </a:rPr>
              <a:t>5</a:t>
            </a:r>
            <a:r>
              <a:rPr lang="zh-CN" altLang="en-US">
                <a:latin typeface="宋体" charset="-122"/>
              </a:rPr>
              <a:t>个节点决定了矩阵是</a:t>
            </a:r>
            <a:r>
              <a:rPr lang="zh-CN" altLang="en-US">
                <a:latin typeface="Times New Roman" pitchFamily="18" charset="0"/>
              </a:rPr>
              <a:t>5*5</a:t>
            </a:r>
            <a:r>
              <a:rPr lang="zh-CN" altLang="en-US">
                <a:latin typeface="宋体" charset="-122"/>
              </a:rPr>
              <a:t>的，矩阵中的</a:t>
            </a:r>
            <a:r>
              <a:rPr lang="zh-CN" altLang="en-US">
                <a:latin typeface="Times New Roman" pitchFamily="18" charset="0"/>
              </a:rPr>
              <a:t>6</a:t>
            </a:r>
            <a:r>
              <a:rPr lang="zh-CN" altLang="en-US">
                <a:latin typeface="宋体" charset="-122"/>
              </a:rPr>
              <a:t>个元素的位置决定了他们所连接节点的号码，例如：弧</a:t>
            </a:r>
            <a:r>
              <a:rPr lang="en-US" altLang="zh-CN">
                <a:latin typeface="Times New Roman" pitchFamily="18" charset="0"/>
              </a:rPr>
              <a:t>d</a:t>
            </a:r>
            <a:r>
              <a:rPr lang="zh-CN" altLang="en-US">
                <a:latin typeface="宋体" charset="-122"/>
              </a:rPr>
              <a:t>在矩阵中处于第</a:t>
            </a:r>
            <a:r>
              <a:rPr lang="zh-CN" altLang="en-US">
                <a:latin typeface="Times New Roman" pitchFamily="18" charset="0"/>
              </a:rPr>
              <a:t>3</a:t>
            </a:r>
            <a:r>
              <a:rPr lang="zh-CN" altLang="en-US">
                <a:latin typeface="宋体" charset="-122"/>
              </a:rPr>
              <a:t>行第</a:t>
            </a:r>
            <a:r>
              <a:rPr lang="zh-CN" altLang="en-US">
                <a:latin typeface="Times New Roman" pitchFamily="18" charset="0"/>
              </a:rPr>
              <a:t>4</a:t>
            </a:r>
            <a:r>
              <a:rPr lang="zh-CN" altLang="en-US">
                <a:latin typeface="宋体" charset="-122"/>
              </a:rPr>
              <a:t>列，是因为控制流图中</a:t>
            </a:r>
            <a:r>
              <a:rPr lang="en-US" altLang="zh-CN">
                <a:latin typeface="Times New Roman" pitchFamily="18" charset="0"/>
              </a:rPr>
              <a:t>d</a:t>
            </a:r>
            <a:r>
              <a:rPr lang="zh-CN" altLang="en-US">
                <a:latin typeface="宋体" charset="-122"/>
              </a:rPr>
              <a:t>连接了节点</a:t>
            </a:r>
            <a:r>
              <a:rPr lang="zh-CN" altLang="en-US">
                <a:latin typeface="Times New Roman" pitchFamily="18" charset="0"/>
              </a:rPr>
              <a:t>3</a:t>
            </a:r>
            <a:r>
              <a:rPr lang="zh-CN" altLang="en-US">
                <a:latin typeface="宋体" charset="-122"/>
              </a:rPr>
              <a:t>至节点</a:t>
            </a:r>
            <a:r>
              <a:rPr lang="zh-CN" altLang="en-US">
                <a:latin typeface="Times New Roman" pitchFamily="18" charset="0"/>
              </a:rPr>
              <a:t>4</a:t>
            </a:r>
            <a:r>
              <a:rPr lang="zh-CN" altLang="en-US">
                <a:latin typeface="宋体" charset="-122"/>
              </a:rPr>
              <a:t>，</a:t>
            </a:r>
            <a:endParaRPr lang="zh-CN" altLang="en-US">
              <a:latin typeface="Times New Roman" pitchFamily="18" charset="0"/>
            </a:endParaRPr>
          </a:p>
          <a:p>
            <a:pPr algn="just"/>
            <a:r>
              <a:rPr lang="zh-CN" altLang="en-US">
                <a:latin typeface="宋体" charset="-122"/>
              </a:rPr>
              <a:t>注意控制流的方向</a:t>
            </a:r>
            <a:endParaRPr lang="zh-CN" altLang="en-US">
              <a:latin typeface="Times New Roman" pitchFamily="18" charset="0"/>
            </a:endParaRPr>
          </a:p>
          <a:p>
            <a:r>
              <a:rPr lang="zh-CN" altLang="en-US">
                <a:latin typeface="宋体" charset="-122"/>
              </a:rPr>
              <a:t>两个节点没有弧线，所对应的位置也就没有元素。</a:t>
            </a:r>
            <a:r>
              <a:rPr lang="zh-CN" altLang="en-US"/>
              <a:t> </a:t>
            </a: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1026"/>
          <p:cNvSpPr>
            <a:spLocks noGrp="1" noRot="1" noChangeAspect="1" noChangeArrowheads="1" noTextEdit="1"/>
          </p:cNvSpPr>
          <p:nvPr>
            <p:ph type="sldImg"/>
          </p:nvPr>
        </p:nvSpPr>
        <p:spPr>
          <a:ln/>
        </p:spPr>
      </p:sp>
      <p:sp>
        <p:nvSpPr>
          <p:cNvPr id="736259" name="Rectangle 1027"/>
          <p:cNvSpPr>
            <a:spLocks noGrp="1" noChangeArrowheads="1"/>
          </p:cNvSpPr>
          <p:nvPr>
            <p:ph type="body" idx="1"/>
          </p:nvPr>
        </p:nvSpPr>
        <p:spPr/>
        <p:txBody>
          <a:bodyPr/>
          <a:lstStyle/>
          <a:p>
            <a:pPr algn="just"/>
            <a:r>
              <a:rPr lang="zh-CN" altLang="en-US">
                <a:latin typeface="宋体" charset="-122"/>
              </a:rPr>
              <a:t>为了便于机器表示和处理控制流图，可以把它表示成矩阵的形式，称为控制流图矩阵，</a:t>
            </a:r>
          </a:p>
          <a:p>
            <a:pPr algn="just"/>
            <a:r>
              <a:rPr lang="zh-CN" altLang="en-US">
                <a:latin typeface="宋体" charset="-122"/>
              </a:rPr>
              <a:t>控制流图中含有</a:t>
            </a:r>
            <a:r>
              <a:rPr lang="zh-CN" altLang="en-US">
                <a:latin typeface="Times New Roman" pitchFamily="18" charset="0"/>
              </a:rPr>
              <a:t>5</a:t>
            </a:r>
            <a:r>
              <a:rPr lang="zh-CN" altLang="en-US">
                <a:latin typeface="宋体" charset="-122"/>
              </a:rPr>
              <a:t>个节点决定了矩阵是</a:t>
            </a:r>
            <a:r>
              <a:rPr lang="zh-CN" altLang="en-US">
                <a:latin typeface="Times New Roman" pitchFamily="18" charset="0"/>
              </a:rPr>
              <a:t>5*5</a:t>
            </a:r>
            <a:r>
              <a:rPr lang="zh-CN" altLang="en-US">
                <a:latin typeface="宋体" charset="-122"/>
              </a:rPr>
              <a:t>的，矩阵中的</a:t>
            </a:r>
            <a:r>
              <a:rPr lang="zh-CN" altLang="en-US">
                <a:latin typeface="Times New Roman" pitchFamily="18" charset="0"/>
              </a:rPr>
              <a:t>6</a:t>
            </a:r>
            <a:r>
              <a:rPr lang="zh-CN" altLang="en-US">
                <a:latin typeface="宋体" charset="-122"/>
              </a:rPr>
              <a:t>个元素的位置决定了他们所连接节点的号码，例如：弧</a:t>
            </a:r>
            <a:r>
              <a:rPr lang="en-US" altLang="zh-CN">
                <a:latin typeface="Times New Roman" pitchFamily="18" charset="0"/>
              </a:rPr>
              <a:t>d</a:t>
            </a:r>
            <a:r>
              <a:rPr lang="zh-CN" altLang="en-US">
                <a:latin typeface="宋体" charset="-122"/>
              </a:rPr>
              <a:t>在矩阵中处于第</a:t>
            </a:r>
            <a:r>
              <a:rPr lang="zh-CN" altLang="en-US">
                <a:latin typeface="Times New Roman" pitchFamily="18" charset="0"/>
              </a:rPr>
              <a:t>3</a:t>
            </a:r>
            <a:r>
              <a:rPr lang="zh-CN" altLang="en-US">
                <a:latin typeface="宋体" charset="-122"/>
              </a:rPr>
              <a:t>行第</a:t>
            </a:r>
            <a:r>
              <a:rPr lang="zh-CN" altLang="en-US">
                <a:latin typeface="Times New Roman" pitchFamily="18" charset="0"/>
              </a:rPr>
              <a:t>4</a:t>
            </a:r>
            <a:r>
              <a:rPr lang="zh-CN" altLang="en-US">
                <a:latin typeface="宋体" charset="-122"/>
              </a:rPr>
              <a:t>列，是因为控制流图中</a:t>
            </a:r>
            <a:r>
              <a:rPr lang="en-US" altLang="zh-CN">
                <a:latin typeface="Times New Roman" pitchFamily="18" charset="0"/>
              </a:rPr>
              <a:t>d</a:t>
            </a:r>
            <a:r>
              <a:rPr lang="zh-CN" altLang="en-US">
                <a:latin typeface="宋体" charset="-122"/>
              </a:rPr>
              <a:t>连接了节点</a:t>
            </a:r>
            <a:r>
              <a:rPr lang="zh-CN" altLang="en-US">
                <a:latin typeface="Times New Roman" pitchFamily="18" charset="0"/>
              </a:rPr>
              <a:t>3</a:t>
            </a:r>
            <a:r>
              <a:rPr lang="zh-CN" altLang="en-US">
                <a:latin typeface="宋体" charset="-122"/>
              </a:rPr>
              <a:t>至节点</a:t>
            </a:r>
            <a:r>
              <a:rPr lang="zh-CN" altLang="en-US">
                <a:latin typeface="Times New Roman" pitchFamily="18" charset="0"/>
              </a:rPr>
              <a:t>4</a:t>
            </a:r>
            <a:r>
              <a:rPr lang="zh-CN" altLang="en-US">
                <a:latin typeface="宋体" charset="-122"/>
              </a:rPr>
              <a:t>，</a:t>
            </a:r>
            <a:endParaRPr lang="zh-CN" altLang="en-US">
              <a:latin typeface="Times New Roman" pitchFamily="18" charset="0"/>
            </a:endParaRPr>
          </a:p>
          <a:p>
            <a:pPr algn="just"/>
            <a:r>
              <a:rPr lang="zh-CN" altLang="en-US">
                <a:latin typeface="宋体" charset="-122"/>
              </a:rPr>
              <a:t>注意控制流的方向</a:t>
            </a:r>
            <a:endParaRPr lang="zh-CN" altLang="en-US">
              <a:latin typeface="Times New Roman" pitchFamily="18" charset="0"/>
            </a:endParaRPr>
          </a:p>
          <a:p>
            <a:r>
              <a:rPr lang="zh-CN" altLang="en-US">
                <a:latin typeface="宋体" charset="-122"/>
              </a:rPr>
              <a:t>两个节点没有弧线，所对应的位置也就没有元素。</a:t>
            </a:r>
            <a:r>
              <a:rPr lang="zh-CN"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r>
              <a:rPr lang="zh-CN" altLang="en-US">
                <a:latin typeface="宋体" charset="-122"/>
              </a:rPr>
              <a:t>在编写程序时稍加注意，做到这几点也是很容易的。</a:t>
            </a:r>
          </a:p>
          <a:p>
            <a:r>
              <a:rPr lang="zh-CN" altLang="en-US">
                <a:latin typeface="宋体" charset="-122"/>
              </a:rPr>
              <a:t>这里我们更关心的是如何进行检测，把以上</a:t>
            </a:r>
            <a:r>
              <a:rPr lang="zh-CN" altLang="en-US">
                <a:latin typeface="Times New Roman" pitchFamily="18" charset="0"/>
              </a:rPr>
              <a:t>4</a:t>
            </a:r>
            <a:r>
              <a:rPr lang="zh-CN" altLang="en-US">
                <a:latin typeface="宋体" charset="-122"/>
              </a:rPr>
              <a:t>种问题从程序中找出来。</a:t>
            </a:r>
          </a:p>
          <a:p>
            <a:r>
              <a:rPr lang="zh-CN" altLang="en-US">
                <a:latin typeface="宋体" charset="-122"/>
              </a:rPr>
              <a:t>目前对这四种情况的检测主要通过编译器和程序分析工具来实现。</a:t>
            </a:r>
            <a:r>
              <a:rPr lang="zh-CN"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r>
              <a:rPr lang="zh-CN" altLang="en-US">
                <a:latin typeface="宋体" charset="-122"/>
              </a:rPr>
              <a:t>数据流分析最初是随着编译系统要生成有效的目标码而出现的，这类方法主要用于代码优化。</a:t>
            </a:r>
          </a:p>
          <a:p>
            <a:r>
              <a:rPr lang="zh-CN" altLang="en-US">
                <a:latin typeface="宋体" charset="-122"/>
              </a:rPr>
              <a:t>近些年数据流分析方法也用在了白盒测试中，</a:t>
            </a:r>
          </a:p>
          <a:p>
            <a:r>
              <a:rPr lang="zh-CN" altLang="en-US">
                <a:latin typeface="宋体" charset="-122"/>
              </a:rPr>
              <a:t>用以查找如引用未定义变量等程序错误，</a:t>
            </a:r>
          </a:p>
          <a:p>
            <a:r>
              <a:rPr lang="zh-CN" altLang="en-US">
                <a:latin typeface="宋体" charset="-122"/>
              </a:rPr>
              <a:t>也可用来查找对以前未曾使用的变量再次赋值等数据流异常的情况。</a:t>
            </a:r>
          </a:p>
          <a:p>
            <a:r>
              <a:rPr lang="zh-CN" altLang="en-US">
                <a:latin typeface="宋体" charset="-122"/>
              </a:rPr>
              <a:t>这些错误是常见的错误</a:t>
            </a:r>
            <a:r>
              <a:rPr lang="zh-CN" altLang="en-US">
                <a:latin typeface="Times New Roman" pitchFamily="18" charset="0"/>
              </a:rPr>
              <a:t> </a:t>
            </a:r>
            <a:r>
              <a:rPr lang="zh-CN" altLang="en-US">
                <a:latin typeface="宋体" charset="-122"/>
              </a:rPr>
              <a:t>表现形式，如错拼名字、名字混淆或语句丢失</a:t>
            </a:r>
            <a:r>
              <a:rPr lang="zh-CN"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r>
              <a:rPr lang="zh-CN" altLang="en-US"/>
              <a:t>第1个语句定义了3个变量，</a:t>
            </a:r>
          </a:p>
          <a:p>
            <a:r>
              <a:rPr lang="zh-CN" altLang="en-US"/>
              <a:t>出口语句引用</a:t>
            </a:r>
            <a:r>
              <a:rPr lang="en-US" altLang="zh-CN"/>
              <a:t>z</a:t>
            </a:r>
            <a:r>
              <a:rPr lang="zh-CN" altLang="en-US"/>
              <a:t>表明，</a:t>
            </a:r>
            <a:r>
              <a:rPr lang="en-US" altLang="zh-CN"/>
              <a:t>Z</a:t>
            </a:r>
            <a:r>
              <a:rPr lang="zh-CN" altLang="en-US"/>
              <a:t>的值被送给外部环境</a:t>
            </a:r>
          </a:p>
          <a:p>
            <a:r>
              <a:rPr lang="zh-CN" altLang="en-US"/>
              <a:t>该程序含有2个错误</a:t>
            </a:r>
          </a:p>
          <a:p>
            <a:r>
              <a:rPr lang="zh-CN" altLang="en-US"/>
              <a:t>语句2使用变量</a:t>
            </a:r>
            <a:r>
              <a:rPr lang="en-US" altLang="zh-CN"/>
              <a:t>w，</a:t>
            </a:r>
            <a:r>
              <a:rPr lang="zh-CN" altLang="en-US"/>
              <a:t>而此前从未对其定义</a:t>
            </a:r>
          </a:p>
          <a:p>
            <a:r>
              <a:rPr lang="zh-CN" altLang="en-US"/>
              <a:t>语句5，6使用变量</a:t>
            </a:r>
            <a:r>
              <a:rPr lang="en-US" altLang="zh-CN"/>
              <a:t>V，</a:t>
            </a:r>
            <a:r>
              <a:rPr lang="zh-CN" altLang="en-US"/>
              <a:t>而此前也从未对其定义过</a:t>
            </a:r>
          </a:p>
          <a:p>
            <a:r>
              <a:rPr lang="zh-CN" altLang="en-US"/>
              <a:t>此外，程序还包含1个异常</a:t>
            </a:r>
          </a:p>
          <a:p>
            <a:r>
              <a:rPr lang="zh-CN" altLang="en-US"/>
              <a:t>语句8对</a:t>
            </a:r>
            <a:r>
              <a:rPr lang="en-US" altLang="zh-CN"/>
              <a:t>W</a:t>
            </a:r>
            <a:r>
              <a:rPr lang="zh-CN" altLang="en-US"/>
              <a:t>的定义后来从未使用过</a:t>
            </a:r>
          </a:p>
          <a:p>
            <a:r>
              <a:rPr lang="zh-CN" altLang="en-US"/>
              <a:t>目前，通过编译器或程序分析工具通过数据流分析可以查找出对未定义变量的使用和未曾使用的定义。</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r>
              <a:rPr lang="zh-CN" altLang="en-US" dirty="0"/>
              <a:t>（1）给出了语句与输入变量的关系，</a:t>
            </a:r>
            <a:r>
              <a:rPr lang="en-US" altLang="zh-CN" dirty="0" err="1"/>
              <a:t>in_m</a:t>
            </a:r>
            <a:r>
              <a:rPr lang="zh-CN" altLang="en-US" dirty="0"/>
              <a:t>的输入在语句2中得到了直接使用，由于这一语句将</a:t>
            </a:r>
            <a:r>
              <a:rPr lang="en-US" altLang="zh-CN" dirty="0" err="1"/>
              <a:t>in_m</a:t>
            </a:r>
            <a:r>
              <a:rPr lang="zh-CN" altLang="en-US" dirty="0"/>
              <a:t>的值传给了</a:t>
            </a:r>
            <a:r>
              <a:rPr lang="en-US" altLang="zh-CN" dirty="0" err="1"/>
              <a:t>out_r</a:t>
            </a:r>
            <a:r>
              <a:rPr lang="en-US" altLang="zh-CN" dirty="0"/>
              <a:t>，</a:t>
            </a:r>
            <a:r>
              <a:rPr lang="zh-CN" altLang="en-US" dirty="0"/>
              <a:t>所以</a:t>
            </a:r>
            <a:r>
              <a:rPr lang="en-US" altLang="zh-CN" dirty="0" err="1"/>
              <a:t>in_m</a:t>
            </a:r>
            <a:r>
              <a:rPr lang="zh-CN" altLang="en-US" dirty="0"/>
              <a:t>的初始值也间接的用于语句3和5，而且语句3决定了语句4的重复执行次数，所以，</a:t>
            </a:r>
            <a:r>
              <a:rPr lang="en-US" altLang="zh-CN" dirty="0" err="1"/>
              <a:t>in_m</a:t>
            </a:r>
            <a:r>
              <a:rPr lang="zh-CN" altLang="en-US" dirty="0"/>
              <a:t>的值也间接的用于语句4</a:t>
            </a:r>
          </a:p>
          <a:p>
            <a:r>
              <a:rPr lang="zh-CN" altLang="en-US" dirty="0"/>
              <a:t>（2）给出了语句与输出变量的关系，所有的语句都可能影响商</a:t>
            </a:r>
            <a:r>
              <a:rPr lang="en-US" altLang="zh-CN" dirty="0" err="1"/>
              <a:t>out_q</a:t>
            </a:r>
            <a:r>
              <a:rPr lang="zh-CN" altLang="en-US" dirty="0"/>
              <a:t>的关系，而语句1和4并未影响到余数</a:t>
            </a:r>
            <a:r>
              <a:rPr lang="en-US" altLang="zh-CN" dirty="0" err="1"/>
              <a:t>out_r</a:t>
            </a:r>
            <a:r>
              <a:rPr lang="zh-CN" altLang="en-US" dirty="0"/>
              <a:t>的值</a:t>
            </a:r>
          </a:p>
          <a:p>
            <a:r>
              <a:rPr lang="en-US" altLang="zh-CN" dirty="0"/>
              <a:t>（3）</a:t>
            </a:r>
            <a:r>
              <a:rPr lang="zh-CN" altLang="en-US" dirty="0"/>
              <a:t>给出了输入与输出的关系，可以看出输入变量都会影响输出变量</a:t>
            </a: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r>
              <a:rPr lang="zh-CN" altLang="en-US" dirty="0"/>
              <a:t>（2）例如：假定某个变量的值在使用以前被错误的改写了（也就是说对输出没有任何作用），这个语句就可能被发现</a:t>
            </a:r>
          </a:p>
          <a:p>
            <a:endParaRPr lang="zh-CN" altLang="en-US" dirty="0"/>
          </a:p>
          <a:p>
            <a:r>
              <a:rPr lang="zh-CN" altLang="en-US" dirty="0"/>
              <a:t>总结：</a:t>
            </a:r>
          </a:p>
          <a:p>
            <a:r>
              <a:rPr lang="zh-CN" altLang="en-US" dirty="0"/>
              <a:t>程序结构分析可分为控制流分析、数据流分析和信息流分析</a:t>
            </a:r>
            <a:endParaRPr lang="en-US" altLang="zh-CN" dirty="0"/>
          </a:p>
          <a:p>
            <a:r>
              <a:rPr lang="zh-CN" altLang="en-US" dirty="0"/>
              <a:t>程序结构分析实质是代码的静态测试</a:t>
            </a:r>
            <a:endParaRPr lang="en-US" altLang="zh-CN" dirty="0"/>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50595" name="Rectangle 3"/>
          <p:cNvSpPr>
            <a:spLocks noGrp="1" noChangeArrowheads="1"/>
          </p:cNvSpPr>
          <p:nvPr>
            <p:ph type="body" idx="1"/>
          </p:nvPr>
        </p:nvSpPr>
        <p:spPr bwMode="auto">
          <a:xfrm>
            <a:off x="506558" y="4177970"/>
            <a:ext cx="5863590" cy="4077899"/>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Rectangle 4"/>
          <p:cNvSpPr>
            <a:spLocks noGrp="1" noRot="1" noChangeAspect="1" noChangeArrowheads="1" noTextEdit="1"/>
          </p:cNvSpPr>
          <p:nvPr>
            <p:ph type="sldImg"/>
          </p:nvPr>
        </p:nvSpPr>
        <p:spPr>
          <a:ln/>
        </p:spPr>
      </p:sp>
      <p:sp>
        <p:nvSpPr>
          <p:cNvPr id="415749" name="Rectangle 5"/>
          <p:cNvSpPr>
            <a:spLocks noGrp="1" noChangeArrowheads="1"/>
          </p:cNvSpPr>
          <p:nvPr>
            <p:ph type="body" idx="1"/>
          </p:nvPr>
        </p:nvSpPr>
        <p:spPr/>
        <p:txBody>
          <a:bodyPr/>
          <a:lstStyle/>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5800" y="4343713"/>
            <a:ext cx="5486400" cy="4113862"/>
          </a:xfrm>
        </p:spPr>
        <p:txBody>
          <a:bodyPr/>
          <a:lstStyle/>
          <a:p>
            <a:r>
              <a:rPr lang="zh-CN" altLang="en-US">
                <a:latin typeface="宋体" charset="-122"/>
              </a:rPr>
              <a:t>白盒测试是依据被测程序的逻辑结构设计测试用例</a:t>
            </a:r>
            <a:r>
              <a:rPr lang="zh-CN" altLang="en-US"/>
              <a:t>，驱动被测程序运行的测试</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a:xfrm>
            <a:off x="685800" y="4343713"/>
            <a:ext cx="5486400" cy="4113862"/>
          </a:xfrm>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ltLang="zh-CN">
              <a:cs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r>
              <a:rPr lang="zh-CN" altLang="en-US"/>
              <a:t>可以发现应该应用变量却错成常量的错误</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r>
              <a:rPr lang="zh-CN" altLang="en-US"/>
              <a:t>总结：</a:t>
            </a:r>
          </a:p>
          <a:p>
            <a:r>
              <a:rPr lang="zh-CN" altLang="en-US"/>
              <a:t>测试的覆盖率实质就是各种覆盖方式的覆盖数与总数的比例</a:t>
            </a:r>
            <a:endParaRPr lang="en-US" altLang="zh-CN"/>
          </a:p>
          <a:p>
            <a:r>
              <a:rPr lang="zh-CN" altLang="en-US"/>
              <a:t>逻辑覆盖测试的方法各有利弊，实际测试中应灵活应用</a:t>
            </a:r>
            <a:endParaRPr lang="en-US" altLang="zh-CN"/>
          </a:p>
          <a:p>
            <a:r>
              <a:rPr lang="zh-CN" altLang="en-US"/>
              <a:t>最少用例数的计算是给测试提供一个量化的标准，便于制定测试的策略与计划</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79267" name="Rectangle 3"/>
          <p:cNvSpPr>
            <a:spLocks noGrp="1" noChangeArrowheads="1"/>
          </p:cNvSpPr>
          <p:nvPr>
            <p:ph type="body" idx="1"/>
          </p:nvPr>
        </p:nvSpPr>
        <p:spPr bwMode="auto">
          <a:xfrm>
            <a:off x="506558" y="4177970"/>
            <a:ext cx="5863590" cy="4077899"/>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r>
              <a:rPr lang="zh-CN" altLang="en-US"/>
              <a:t>总结：</a:t>
            </a:r>
          </a:p>
          <a:p>
            <a:r>
              <a:rPr lang="zh-CN" altLang="en-US"/>
              <a:t>最少用例数可以为测试提供量化参考</a:t>
            </a:r>
          </a:p>
          <a:p>
            <a:r>
              <a:rPr lang="zh-CN" altLang="en-US"/>
              <a:t>测试方法应灵活应用</a:t>
            </a:r>
            <a:endParaRPr lang="en-US" altLang="zh-CN"/>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ltLang="zh-CN">
              <a:latin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5411" name="Rectangle 3"/>
          <p:cNvSpPr>
            <a:spLocks noGrp="1" noChangeArrowheads="1"/>
          </p:cNvSpPr>
          <p:nvPr>
            <p:ph type="body" idx="1"/>
          </p:nvPr>
        </p:nvSpPr>
        <p:spPr bwMode="auto">
          <a:xfrm>
            <a:off x="506558" y="4177970"/>
            <a:ext cx="5863590" cy="4077899"/>
          </a:xfrm>
          <a:prstGeom prst="rect">
            <a:avLst/>
          </a:prstGeom>
          <a:solidFill>
            <a:srgbClr val="FFFFFF"/>
          </a:solidFill>
          <a:ln>
            <a:solidFill>
              <a:srgbClr val="000000"/>
            </a:solidFill>
            <a:miter lim="800000"/>
            <a:headEnd/>
            <a:tailEnd/>
          </a:ln>
        </p:spPr>
        <p:txBody>
          <a:bodyPr/>
          <a:lstStyle/>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2" name="Rectangle 4"/>
          <p:cNvSpPr>
            <a:spLocks noGrp="1" noRot="1" noChangeAspect="1" noChangeArrowheads="1" noTextEdit="1"/>
          </p:cNvSpPr>
          <p:nvPr>
            <p:ph type="sldImg"/>
          </p:nvPr>
        </p:nvSpPr>
        <p:spPr>
          <a:ln/>
        </p:spPr>
      </p:sp>
      <p:sp>
        <p:nvSpPr>
          <p:cNvPr id="442373" name="Rectangle 5"/>
          <p:cNvSpPr>
            <a:spLocks noGrp="1" noChangeArrowheads="1"/>
          </p:cNvSpPr>
          <p:nvPr>
            <p:ph type="body" idx="1"/>
          </p:nvPr>
        </p:nvSpPr>
        <p:spPr/>
        <p:txBody>
          <a:bodyPr/>
          <a:lstStyle/>
          <a:p>
            <a:endParaRPr lang="zh-CN" altLang="en-US"/>
          </a:p>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r>
              <a:rPr lang="zh-CN" altLang="en-US"/>
              <a:t>总结：</a:t>
            </a:r>
          </a:p>
          <a:p>
            <a:r>
              <a:rPr lang="zh-CN" altLang="en-US"/>
              <a:t>白盒测试实质是穷举路径测试</a:t>
            </a:r>
            <a:endParaRPr lang="en-US" altLang="zh-CN"/>
          </a:p>
          <a:p>
            <a:r>
              <a:rPr lang="zh-CN" altLang="en-US"/>
              <a:t>逻辑覆盖是白盒测试的主要测试方法</a:t>
            </a:r>
            <a:endParaRPr lang="en-US" altLang="zh-CN"/>
          </a:p>
          <a:p>
            <a:r>
              <a:rPr lang="zh-CN" altLang="en-US"/>
              <a:t>白盒测试的不足正是黑盒测试的内容</a:t>
            </a:r>
            <a:endParaRPr lang="en-US" altLang="zh-CN"/>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34211" name="Rectangle 3"/>
          <p:cNvSpPr>
            <a:spLocks noGrp="1" noChangeArrowheads="1"/>
          </p:cNvSpPr>
          <p:nvPr>
            <p:ph type="body" idx="1"/>
          </p:nvPr>
        </p:nvSpPr>
        <p:spPr bwMode="auto">
          <a:xfrm>
            <a:off x="506558" y="4177970"/>
            <a:ext cx="5863590" cy="4077899"/>
          </a:xfrm>
          <a:prstGeom prst="rect">
            <a:avLst/>
          </a:prstGeom>
          <a:solidFill>
            <a:srgbClr val="FFFFFF"/>
          </a:solidFill>
          <a:ln>
            <a:solidFill>
              <a:srgbClr val="000000"/>
            </a:solidFill>
            <a:miter lim="800000"/>
            <a:headEnd/>
            <a:tailEnd/>
          </a:ln>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r>
              <a:rPr lang="en-US" altLang="zh-CN"/>
              <a:t>review</a:t>
            </a:r>
            <a:r>
              <a:rPr lang="zh-CN" altLang="en-US"/>
              <a:t>需要选择少量测试用例</a:t>
            </a:r>
          </a:p>
          <a:p>
            <a:r>
              <a:rPr lang="zh-CN" altLang="en-US"/>
              <a:t>代码走查是一个开发人员与架构师集中与讨论代码的过程。代码走查的目的交换有关代码是如何书写的思路，并建立一个对代码的标准集体阐述。 在代码走查的过程中，开发人员都应该有机会向其他人来阐述他们的代码。 通常地，即便是简单的代码阐述也会帮助开发人员识别出错误并预想出对以前麻烦问题的新的解决办法。</a:t>
            </a:r>
          </a:p>
          <a:p>
            <a:r>
              <a:rPr lang="zh-CN" altLang="en-US"/>
              <a:t>当团队成员对代码进行讨论的时候，他们的讨论应该集中到一些重要的话题上，比如算法，基于对象的编程，类设计。 然而，许多代码走查不会做这些事，通常代码走查是枯燥的，烦人的，机械的。 这就是为什么许多开发人员讨厌这些。要使得代码走查变得很有效，那么这个过程就必须是有趣的，有创造性的。 很经常地，代码走查退化成了仅是关注于强制代码标准－－一个可以被自动执行的实践。当这种情形出现后，团队通常会觉得代码走查没有价值，然后将代码走查从他们开发过程中去除掉。这样便失去了他们可以从正确地执行代码走查的过程获益的机会。</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r>
              <a:rPr lang="zh-CN" altLang="en-US"/>
              <a:t>目的</a:t>
            </a:r>
          </a:p>
          <a:p>
            <a:pPr lvl="1"/>
            <a:r>
              <a:rPr lang="zh-CN" altLang="en-US"/>
              <a:t>发现代码缺陷（</a:t>
            </a:r>
            <a:r>
              <a:rPr lang="en-US" altLang="zh-CN"/>
              <a:t>30%~60%</a:t>
            </a:r>
            <a:r>
              <a:rPr lang="zh-CN" altLang="en-US"/>
              <a:t>）</a:t>
            </a:r>
          </a:p>
          <a:p>
            <a:pPr lvl="1"/>
            <a:r>
              <a:rPr lang="zh-CN" altLang="en-US"/>
              <a:t>帮助代码编写者发现自身隐藏的缺陷或提示</a:t>
            </a:r>
          </a:p>
          <a:p>
            <a:pPr lvl="1"/>
            <a:r>
              <a:rPr lang="zh-CN" altLang="en-US"/>
              <a:t>提高代码质量</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r>
              <a:rPr lang="zh-CN" altLang="en-US"/>
              <a:t>公司内部积累起来的编程易出错的</a:t>
            </a:r>
            <a:r>
              <a:rPr lang="en-US" altLang="zh-CN"/>
              <a:t>checklist</a:t>
            </a:r>
          </a:p>
          <a:p>
            <a:r>
              <a:rPr lang="zh-CN" altLang="en-US"/>
              <a:t>主要是对代码的检查</a:t>
            </a:r>
          </a:p>
          <a:p>
            <a:r>
              <a:rPr lang="zh-CN" altLang="en-US"/>
              <a:t>不涉及测试用例</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r>
              <a:rPr lang="zh-CN" altLang="en-US">
                <a:latin typeface="宋体" charset="-122"/>
              </a:rPr>
              <a:t>由于非结构化程序会给测试、排错、和程序的维护带来许多不必要的困难，人们要求写出的程序是结构良好的。系统的检查程序的控制结构成为十分有意义的工作。</a:t>
            </a:r>
            <a:r>
              <a:rPr lang="zh-CN" altLang="en-US">
                <a:latin typeface="Times New Roman" pitchFamily="18" charset="0"/>
                <a:cs typeface="Times New Roman" pitchFamily="18" charset="0"/>
              </a:rPr>
              <a:t> </a:t>
            </a:r>
            <a:r>
              <a:rPr lang="zh-CN" altLang="en-US">
                <a:latin typeface="Times New Roman" pitchFamily="18" charset="0"/>
              </a:rPr>
              <a:t>如</a:t>
            </a:r>
            <a:r>
              <a:rPr lang="en-US" altLang="zh-CN">
                <a:latin typeface="Times New Roman" pitchFamily="18" charset="0"/>
              </a:rPr>
              <a:t>C</a:t>
            </a:r>
            <a:r>
              <a:rPr lang="zh-CN" altLang="en-US">
                <a:latin typeface="Times New Roman" pitchFamily="18" charset="0"/>
              </a:rPr>
              <a:t>语言是结构化语言</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ltLang="zh-CN"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pPr/>
              <a:t>2008-11-27</a:t>
            </a:fld>
            <a:endParaRPr lang="zh-CN" altLang="en-US"/>
          </a:p>
        </p:txBody>
      </p:sp>
      <p:sp>
        <p:nvSpPr>
          <p:cNvPr id="17" name="Footer Placeholder 16"/>
          <p:cNvSpPr>
            <a:spLocks noGrp="1"/>
          </p:cNvSpPr>
          <p:nvPr>
            <p:ph type="ftr" sz="quarter" idx="11"/>
          </p:nvPr>
        </p:nvSpPr>
        <p:spPr>
          <a:xfrm>
            <a:off x="2898648" y="6355080"/>
            <a:ext cx="3474720" cy="365760"/>
          </a:xfrm>
        </p:spPr>
        <p:txBody>
          <a:bodyPr/>
          <a:lstStyle/>
          <a:p>
            <a:endParaRPr lang="zh-CN" altLang="en-US"/>
          </a:p>
        </p:txBody>
      </p:sp>
      <p:sp>
        <p:nvSpPr>
          <p:cNvPr id="29" name="Slide Number Placeholder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2008-11-27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2008-11-27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14800"/>
            <a:ext cx="38100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Slide Number Placeholder 5"/>
          <p:cNvSpPr>
            <a:spLocks noGrp="1"/>
          </p:cNvSpPr>
          <p:nvPr>
            <p:ph type="sldNum" sz="quarter" idx="10"/>
          </p:nvPr>
        </p:nvSpPr>
        <p:spPr>
          <a:xfrm>
            <a:off x="3505200" y="6248400"/>
            <a:ext cx="1905000" cy="457200"/>
          </a:xfrm>
        </p:spPr>
        <p:txBody>
          <a:bodyPr/>
          <a:lstStyle>
            <a:lvl1pPr>
              <a:defRPr/>
            </a:lvl1pPr>
          </a:lstStyle>
          <a:p>
            <a:fld id="{BEF7B6BF-D42B-4EC9-89CD-DD32D4E9AC9E}"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Slide Number Placeholder 4"/>
          <p:cNvSpPr>
            <a:spLocks noGrp="1"/>
          </p:cNvSpPr>
          <p:nvPr>
            <p:ph type="sldNum" sz="quarter" idx="10"/>
          </p:nvPr>
        </p:nvSpPr>
        <p:spPr>
          <a:xfrm>
            <a:off x="3505200" y="6248400"/>
            <a:ext cx="1905000" cy="457200"/>
          </a:xfrm>
        </p:spPr>
        <p:txBody>
          <a:bodyPr/>
          <a:lstStyle>
            <a:lvl1pPr>
              <a:defRPr/>
            </a:lvl1pPr>
          </a:lstStyle>
          <a:p>
            <a:fld id="{9384392C-171A-428A-9E63-8BFA9F34A854}"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2008-11-27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pPr/>
              <a:t>2008-11-27</a:t>
            </a:fld>
            <a:endParaRPr lang="zh-CN" altLang="en-US"/>
          </a:p>
        </p:txBody>
      </p:sp>
      <p:sp>
        <p:nvSpPr>
          <p:cNvPr id="5" name="Footer Placeholder 4"/>
          <p:cNvSpPr>
            <a:spLocks noGrp="1"/>
          </p:cNvSpPr>
          <p:nvPr>
            <p:ph type="ftr" sz="quarter" idx="11"/>
          </p:nvPr>
        </p:nvSpPr>
        <p:spPr>
          <a:xfrm>
            <a:off x="2898648" y="6355080"/>
            <a:ext cx="3474720" cy="365760"/>
          </a:xfrm>
        </p:spPr>
        <p:txBody>
          <a:bodyPr/>
          <a:lstStyle/>
          <a:p>
            <a:endParaRPr lang="zh-CN" altLang="en-US"/>
          </a:p>
        </p:txBody>
      </p:sp>
      <p:sp>
        <p:nvSpPr>
          <p:cNvPr id="6" name="Slide Number Placeholder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ltLang="zh-CN" smtClean="0"/>
              <a:t>Click to edit Master title style</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2008-11-27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2008-11-27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2008-11-27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2008-11-27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2008-11-27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ltLang="zh-CN"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2008-11-27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pPr/>
              <a:t>2008-11-27</a:t>
            </a:fld>
            <a:endParaRPr lang="zh-CN" alt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ctrTitle"/>
          </p:nvPr>
        </p:nvSpPr>
        <p:spPr>
          <a:xfrm>
            <a:off x="428596" y="3786190"/>
            <a:ext cx="7715250" cy="1836738"/>
          </a:xfrm>
        </p:spPr>
        <p:txBody>
          <a:bodyPr/>
          <a:lstStyle/>
          <a:p>
            <a:r>
              <a:rPr lang="zh-CN" altLang="en-US" dirty="0"/>
              <a:t>软件结构性测试</a:t>
            </a:r>
            <a:endParaRPr lang="zh-CN" altLang="en-US" dirty="0">
              <a:latin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zh-CN" altLang="en-US"/>
              <a:t>代码走查</a:t>
            </a:r>
            <a:endParaRPr lang="en-US" altLang="zh-CN"/>
          </a:p>
        </p:txBody>
      </p:sp>
      <p:sp>
        <p:nvSpPr>
          <p:cNvPr id="792579" name="Rectangle 3"/>
          <p:cNvSpPr>
            <a:spLocks noGrp="1" noChangeArrowheads="1"/>
          </p:cNvSpPr>
          <p:nvPr>
            <p:ph type="body" idx="1"/>
          </p:nvPr>
        </p:nvSpPr>
        <p:spPr/>
        <p:txBody>
          <a:bodyPr/>
          <a:lstStyle/>
          <a:p>
            <a:pPr>
              <a:lnSpc>
                <a:spcPct val="90000"/>
              </a:lnSpc>
            </a:pPr>
            <a:r>
              <a:rPr lang="zh-CN" altLang="en-US" sz="2400"/>
              <a:t>含义</a:t>
            </a:r>
          </a:p>
          <a:p>
            <a:pPr lvl="1">
              <a:lnSpc>
                <a:spcPct val="100000"/>
              </a:lnSpc>
            </a:pPr>
            <a:r>
              <a:rPr lang="zh-CN" altLang="en-US" sz="2000">
                <a:latin typeface="宋体" charset="-122"/>
              </a:rPr>
              <a:t>代码走查是由一组程序和错误检查技术组成，并以代码审查组方式进行</a:t>
            </a:r>
            <a:endParaRPr lang="zh-CN" altLang="en-US" sz="2000"/>
          </a:p>
          <a:p>
            <a:pPr>
              <a:lnSpc>
                <a:spcPct val="90000"/>
              </a:lnSpc>
            </a:pPr>
            <a:r>
              <a:rPr lang="zh-CN" altLang="en-US" sz="2400"/>
              <a:t>人员</a:t>
            </a:r>
          </a:p>
          <a:p>
            <a:pPr lvl="1">
              <a:lnSpc>
                <a:spcPct val="100000"/>
              </a:lnSpc>
            </a:pPr>
            <a:r>
              <a:rPr lang="zh-CN" altLang="en-US" sz="2000">
                <a:latin typeface="宋体" charset="-122"/>
              </a:rPr>
              <a:t>组长（有威信的资深程序员担任）：负责分配资料、安排计划、主持会议、记录并保存被发现的错误</a:t>
            </a:r>
          </a:p>
          <a:p>
            <a:pPr lvl="1">
              <a:lnSpc>
                <a:spcPct val="100000"/>
              </a:lnSpc>
            </a:pPr>
            <a:r>
              <a:rPr lang="zh-CN" altLang="en-US" sz="2000">
                <a:latin typeface="宋体" charset="-122"/>
              </a:rPr>
              <a:t>资深程序员</a:t>
            </a:r>
          </a:p>
          <a:p>
            <a:pPr lvl="1">
              <a:lnSpc>
                <a:spcPct val="100000"/>
              </a:lnSpc>
            </a:pPr>
            <a:r>
              <a:rPr lang="zh-CN" altLang="en-US" sz="2000">
                <a:latin typeface="宋体" charset="-122"/>
              </a:rPr>
              <a:t>测试人员</a:t>
            </a:r>
          </a:p>
          <a:p>
            <a:pPr lvl="1">
              <a:lnSpc>
                <a:spcPct val="100000"/>
              </a:lnSpc>
            </a:pPr>
            <a:r>
              <a:rPr lang="zh-CN" altLang="en-US" sz="2000">
                <a:latin typeface="宋体" charset="-122"/>
              </a:rPr>
              <a:t>程序开发员（可做会议主持）</a:t>
            </a:r>
            <a:endParaRPr lang="zh-CN" altLang="en-US"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r>
              <a:rPr lang="zh-CN" altLang="en-US"/>
              <a:t>代码走查</a:t>
            </a:r>
            <a:endParaRPr lang="en-US" altLang="zh-CN"/>
          </a:p>
        </p:txBody>
      </p:sp>
      <p:sp>
        <p:nvSpPr>
          <p:cNvPr id="798723" name="Rectangle 3"/>
          <p:cNvSpPr>
            <a:spLocks noGrp="1" noChangeArrowheads="1"/>
          </p:cNvSpPr>
          <p:nvPr>
            <p:ph type="body" idx="1"/>
          </p:nvPr>
        </p:nvSpPr>
        <p:spPr/>
        <p:txBody>
          <a:bodyPr/>
          <a:lstStyle/>
          <a:p>
            <a:r>
              <a:rPr lang="zh-CN" altLang="en-US"/>
              <a:t>原因</a:t>
            </a:r>
            <a:endParaRPr kumimoji="0" lang="en-US" altLang="zh-CN"/>
          </a:p>
          <a:p>
            <a:pPr lvl="1"/>
            <a:r>
              <a:rPr kumimoji="0" lang="zh-CN" altLang="en-US"/>
              <a:t>功能性测试很难实现</a:t>
            </a:r>
          </a:p>
          <a:p>
            <a:pPr lvl="2"/>
            <a:r>
              <a:rPr kumimoji="0" lang="zh-CN" altLang="en-US"/>
              <a:t>有太多的条件</a:t>
            </a:r>
          </a:p>
          <a:p>
            <a:pPr lvl="2"/>
            <a:r>
              <a:rPr kumimoji="0" lang="zh-CN" altLang="en-US"/>
              <a:t>有太多的测试用例</a:t>
            </a:r>
            <a:endParaRPr kumimoji="0"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zh-CN" altLang="en-US"/>
              <a:t>代码</a:t>
            </a:r>
            <a:r>
              <a:rPr kumimoji="0" lang="zh-CN" altLang="en-US"/>
              <a:t>审查</a:t>
            </a:r>
          </a:p>
        </p:txBody>
      </p:sp>
      <p:sp>
        <p:nvSpPr>
          <p:cNvPr id="793603" name="Rectangle 3"/>
          <p:cNvSpPr>
            <a:spLocks noGrp="1" noChangeArrowheads="1"/>
          </p:cNvSpPr>
          <p:nvPr>
            <p:ph type="body" idx="1"/>
          </p:nvPr>
        </p:nvSpPr>
        <p:spPr/>
        <p:txBody>
          <a:bodyPr/>
          <a:lstStyle/>
          <a:p>
            <a:r>
              <a:rPr lang="zh-CN" altLang="en-US"/>
              <a:t>内容</a:t>
            </a:r>
          </a:p>
          <a:p>
            <a:pPr lvl="1"/>
            <a:r>
              <a:rPr lang="zh-CN" altLang="en-US">
                <a:latin typeface="宋体" charset="-122"/>
              </a:rPr>
              <a:t>检查代码和设计的一致性</a:t>
            </a:r>
          </a:p>
          <a:p>
            <a:pPr lvl="1"/>
            <a:r>
              <a:rPr lang="zh-CN" altLang="en-US">
                <a:latin typeface="宋体" charset="-122"/>
              </a:rPr>
              <a:t>检查代码对标准的遵循、可读性</a:t>
            </a:r>
          </a:p>
          <a:p>
            <a:pPr lvl="1"/>
            <a:r>
              <a:rPr lang="zh-CN" altLang="en-US">
                <a:latin typeface="宋体" charset="-122"/>
              </a:rPr>
              <a:t>检查代码的逻辑表达的正确性</a:t>
            </a:r>
          </a:p>
          <a:p>
            <a:pPr lvl="1"/>
            <a:r>
              <a:rPr lang="zh-CN" altLang="en-US">
                <a:latin typeface="宋体" charset="-122"/>
              </a:rPr>
              <a:t>检查代码结构的合理性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zh-CN" altLang="en-US"/>
              <a:t>代码</a:t>
            </a:r>
            <a:r>
              <a:rPr kumimoji="0" lang="zh-CN" altLang="en-US"/>
              <a:t>审查</a:t>
            </a:r>
          </a:p>
        </p:txBody>
      </p:sp>
      <p:sp>
        <p:nvSpPr>
          <p:cNvPr id="806915" name="Rectangle 3"/>
          <p:cNvSpPr>
            <a:spLocks noGrp="1" noChangeArrowheads="1"/>
          </p:cNvSpPr>
          <p:nvPr>
            <p:ph type="body" idx="1"/>
          </p:nvPr>
        </p:nvSpPr>
        <p:spPr/>
        <p:txBody>
          <a:bodyPr/>
          <a:lstStyle/>
          <a:p>
            <a:r>
              <a:rPr lang="zh-CN" altLang="en-US"/>
              <a:t>步骤</a:t>
            </a:r>
          </a:p>
          <a:p>
            <a:pPr lvl="1"/>
            <a:r>
              <a:rPr lang="zh-CN" altLang="en-US">
                <a:latin typeface="宋体" charset="-122"/>
              </a:rPr>
              <a:t>准备</a:t>
            </a:r>
            <a:endParaRPr lang="zh-CN" altLang="en-US"/>
          </a:p>
          <a:p>
            <a:pPr lvl="1"/>
            <a:r>
              <a:rPr lang="zh-CN" altLang="en-US">
                <a:latin typeface="宋体" charset="-122"/>
              </a:rPr>
              <a:t>程序阅读</a:t>
            </a:r>
            <a:endParaRPr lang="zh-CN" altLang="en-US"/>
          </a:p>
          <a:p>
            <a:pPr lvl="1"/>
            <a:r>
              <a:rPr lang="zh-CN" altLang="en-US">
                <a:latin typeface="宋体" charset="-122"/>
              </a:rPr>
              <a:t>审查会</a:t>
            </a:r>
            <a:endParaRPr lang="zh-CN" altLang="en-US"/>
          </a:p>
          <a:p>
            <a:pPr lvl="1"/>
            <a:r>
              <a:rPr lang="zh-CN" altLang="en-US">
                <a:latin typeface="宋体" charset="-122"/>
              </a:rPr>
              <a:t>跟踪及报告</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2" name="Rectangle 4"/>
          <p:cNvSpPr>
            <a:spLocks noGrp="1" noChangeArrowheads="1"/>
          </p:cNvSpPr>
          <p:nvPr>
            <p:ph type="title"/>
          </p:nvPr>
        </p:nvSpPr>
        <p:spPr/>
        <p:txBody>
          <a:bodyPr/>
          <a:lstStyle/>
          <a:p>
            <a:r>
              <a:rPr lang="zh-CN" altLang="en-US">
                <a:latin typeface="宋体" charset="-122"/>
              </a:rPr>
              <a:t>控制流分析</a:t>
            </a:r>
            <a:r>
              <a:rPr lang="zh-CN" altLang="en-US" sz="4000"/>
              <a:t> </a:t>
            </a:r>
          </a:p>
        </p:txBody>
      </p:sp>
      <p:sp>
        <p:nvSpPr>
          <p:cNvPr id="555096" name="Rectangle 88"/>
          <p:cNvSpPr>
            <a:spLocks noGrp="1" noChangeArrowheads="1"/>
          </p:cNvSpPr>
          <p:nvPr>
            <p:ph type="body" idx="1"/>
          </p:nvPr>
        </p:nvSpPr>
        <p:spPr>
          <a:xfrm>
            <a:off x="641350" y="1852613"/>
            <a:ext cx="7235825" cy="4454525"/>
          </a:xfrm>
          <a:noFill/>
          <a:ln/>
        </p:spPr>
        <p:txBody>
          <a:bodyPr/>
          <a:lstStyle/>
          <a:p>
            <a:r>
              <a:rPr lang="zh-CN" altLang="en-US" sz="3200">
                <a:latin typeface="宋体" charset="-122"/>
              </a:rPr>
              <a:t>非结构化程序会给测试、排错、和程序的维护带来许多困难</a:t>
            </a:r>
            <a:endParaRPr lang="zh-CN" altLang="en-US" sz="3200"/>
          </a:p>
          <a:p>
            <a:r>
              <a:rPr lang="zh-CN" altLang="en-US" sz="3200">
                <a:latin typeface="宋体" charset="-122"/>
              </a:rPr>
              <a:t>要求写出的程序结构良好</a:t>
            </a:r>
          </a:p>
          <a:p>
            <a:r>
              <a:rPr lang="zh-CN" altLang="en-US" sz="3200">
                <a:latin typeface="宋体" charset="-122"/>
              </a:rPr>
              <a:t>检查程序的控制结构成为十分有意义的工作</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25463" y="403225"/>
            <a:ext cx="7932737" cy="1143000"/>
          </a:xfrm>
        </p:spPr>
        <p:txBody>
          <a:bodyPr/>
          <a:lstStyle/>
          <a:p>
            <a:r>
              <a:rPr lang="zh-CN" altLang="en-US"/>
              <a:t>程序流程图</a:t>
            </a:r>
            <a:r>
              <a:rPr lang="en-US" altLang="zh-CN"/>
              <a:t> </a:t>
            </a:r>
          </a:p>
        </p:txBody>
      </p:sp>
      <p:sp>
        <p:nvSpPr>
          <p:cNvPr id="578572" name="Rectangle 12"/>
          <p:cNvSpPr>
            <a:spLocks noChangeArrowheads="1"/>
          </p:cNvSpPr>
          <p:nvPr/>
        </p:nvSpPr>
        <p:spPr bwMode="auto">
          <a:xfrm>
            <a:off x="4035425" y="2365375"/>
            <a:ext cx="1306513" cy="552450"/>
          </a:xfrm>
          <a:prstGeom prst="rect">
            <a:avLst/>
          </a:prstGeom>
          <a:noFill/>
          <a:ln w="9525" cap="sq">
            <a:solidFill>
              <a:schemeClr val="tx1"/>
            </a:solidFill>
            <a:miter lim="800000"/>
            <a:headEnd/>
            <a:tailEnd/>
          </a:ln>
          <a:effectLst/>
        </p:spPr>
        <p:txBody>
          <a:bodyPr wrap="none" anchor="ctr"/>
          <a:lstStyle/>
          <a:p>
            <a:pPr algn="ctr" eaLnBrk="0" hangingPunct="0"/>
            <a:r>
              <a:rPr kumimoji="0" lang="zh-CN" altLang="en-US"/>
              <a:t>1</a:t>
            </a:r>
          </a:p>
        </p:txBody>
      </p:sp>
      <p:sp>
        <p:nvSpPr>
          <p:cNvPr id="578573" name="Rectangle 13"/>
          <p:cNvSpPr>
            <a:spLocks noChangeArrowheads="1"/>
          </p:cNvSpPr>
          <p:nvPr/>
        </p:nvSpPr>
        <p:spPr bwMode="auto">
          <a:xfrm>
            <a:off x="5551488" y="4173538"/>
            <a:ext cx="1306512" cy="552450"/>
          </a:xfrm>
          <a:prstGeom prst="rect">
            <a:avLst/>
          </a:prstGeom>
          <a:noFill/>
          <a:ln w="9525" cap="sq">
            <a:solidFill>
              <a:schemeClr val="tx1"/>
            </a:solidFill>
            <a:miter lim="800000"/>
            <a:headEnd/>
            <a:tailEnd/>
          </a:ln>
          <a:effectLst/>
        </p:spPr>
        <p:txBody>
          <a:bodyPr wrap="none" anchor="ctr"/>
          <a:lstStyle/>
          <a:p>
            <a:pPr algn="ctr" eaLnBrk="0" hangingPunct="0"/>
            <a:r>
              <a:rPr kumimoji="0" lang="zh-CN" altLang="en-US"/>
              <a:t>3</a:t>
            </a:r>
          </a:p>
        </p:txBody>
      </p:sp>
      <p:sp>
        <p:nvSpPr>
          <p:cNvPr id="578574" name="AutoShape 14"/>
          <p:cNvSpPr>
            <a:spLocks noChangeArrowheads="1"/>
          </p:cNvSpPr>
          <p:nvPr/>
        </p:nvSpPr>
        <p:spPr bwMode="auto">
          <a:xfrm>
            <a:off x="3659188" y="3298825"/>
            <a:ext cx="2060575" cy="782638"/>
          </a:xfrm>
          <a:prstGeom prst="diamond">
            <a:avLst/>
          </a:prstGeom>
          <a:noFill/>
          <a:ln w="9525" cap="sq">
            <a:solidFill>
              <a:schemeClr val="tx1"/>
            </a:solidFill>
            <a:miter lim="800000"/>
            <a:headEnd/>
            <a:tailEnd/>
          </a:ln>
          <a:effectLst/>
        </p:spPr>
        <p:txBody>
          <a:bodyPr wrap="none" anchor="ctr"/>
          <a:lstStyle/>
          <a:p>
            <a:pPr algn="ctr" eaLnBrk="0" hangingPunct="0"/>
            <a:r>
              <a:rPr kumimoji="0" lang="zh-CN" altLang="en-US"/>
              <a:t>2</a:t>
            </a:r>
          </a:p>
        </p:txBody>
      </p:sp>
      <p:sp>
        <p:nvSpPr>
          <p:cNvPr id="578575" name="Line 15"/>
          <p:cNvSpPr>
            <a:spLocks noChangeShapeType="1"/>
          </p:cNvSpPr>
          <p:nvPr/>
        </p:nvSpPr>
        <p:spPr bwMode="auto">
          <a:xfrm>
            <a:off x="4687888" y="2933700"/>
            <a:ext cx="0" cy="361950"/>
          </a:xfrm>
          <a:prstGeom prst="line">
            <a:avLst/>
          </a:prstGeom>
          <a:noFill/>
          <a:ln w="9525" cap="sq">
            <a:solidFill>
              <a:schemeClr val="tx1"/>
            </a:solidFill>
            <a:round/>
            <a:headEnd/>
            <a:tailEnd type="triangle" w="med" len="med"/>
          </a:ln>
          <a:effectLst/>
        </p:spPr>
        <p:txBody>
          <a:bodyPr/>
          <a:lstStyle/>
          <a:p>
            <a:endParaRPr lang="zh-CN" altLang="en-US"/>
          </a:p>
        </p:txBody>
      </p:sp>
      <p:sp>
        <p:nvSpPr>
          <p:cNvPr id="578576" name="Line 16"/>
          <p:cNvSpPr>
            <a:spLocks noChangeShapeType="1"/>
          </p:cNvSpPr>
          <p:nvPr/>
        </p:nvSpPr>
        <p:spPr bwMode="auto">
          <a:xfrm>
            <a:off x="5734050" y="3703638"/>
            <a:ext cx="463550" cy="0"/>
          </a:xfrm>
          <a:prstGeom prst="line">
            <a:avLst/>
          </a:prstGeom>
          <a:noFill/>
          <a:ln w="9525" cap="sq">
            <a:solidFill>
              <a:schemeClr val="tx1"/>
            </a:solidFill>
            <a:round/>
            <a:headEnd/>
            <a:tailEnd/>
          </a:ln>
          <a:effectLst/>
        </p:spPr>
        <p:txBody>
          <a:bodyPr/>
          <a:lstStyle/>
          <a:p>
            <a:endParaRPr lang="zh-CN" altLang="en-US"/>
          </a:p>
        </p:txBody>
      </p:sp>
      <p:sp>
        <p:nvSpPr>
          <p:cNvPr id="578577" name="Line 17"/>
          <p:cNvSpPr>
            <a:spLocks noChangeShapeType="1"/>
          </p:cNvSpPr>
          <p:nvPr/>
        </p:nvSpPr>
        <p:spPr bwMode="auto">
          <a:xfrm>
            <a:off x="6211888" y="3703638"/>
            <a:ext cx="0" cy="479425"/>
          </a:xfrm>
          <a:prstGeom prst="line">
            <a:avLst/>
          </a:prstGeom>
          <a:noFill/>
          <a:ln w="9525" cap="sq">
            <a:solidFill>
              <a:schemeClr val="tx1"/>
            </a:solidFill>
            <a:round/>
            <a:headEnd/>
            <a:tailEnd type="triangle" w="med" len="med"/>
          </a:ln>
          <a:effectLst/>
        </p:spPr>
        <p:txBody>
          <a:bodyPr/>
          <a:lstStyle/>
          <a:p>
            <a:endParaRPr lang="zh-CN" altLang="en-US"/>
          </a:p>
        </p:txBody>
      </p:sp>
      <p:sp>
        <p:nvSpPr>
          <p:cNvPr id="578578" name="Line 18"/>
          <p:cNvSpPr>
            <a:spLocks noChangeShapeType="1"/>
          </p:cNvSpPr>
          <p:nvPr/>
        </p:nvSpPr>
        <p:spPr bwMode="auto">
          <a:xfrm flipH="1">
            <a:off x="3295650" y="3689350"/>
            <a:ext cx="361950" cy="0"/>
          </a:xfrm>
          <a:prstGeom prst="line">
            <a:avLst/>
          </a:prstGeom>
          <a:noFill/>
          <a:ln w="9525" cap="sq">
            <a:solidFill>
              <a:schemeClr val="tx1"/>
            </a:solidFill>
            <a:round/>
            <a:headEnd/>
            <a:tailEnd/>
          </a:ln>
          <a:effectLst/>
        </p:spPr>
        <p:txBody>
          <a:bodyPr/>
          <a:lstStyle/>
          <a:p>
            <a:endParaRPr lang="zh-CN" altLang="en-US"/>
          </a:p>
        </p:txBody>
      </p:sp>
      <p:sp>
        <p:nvSpPr>
          <p:cNvPr id="578579" name="Line 19"/>
          <p:cNvSpPr>
            <a:spLocks noChangeShapeType="1"/>
          </p:cNvSpPr>
          <p:nvPr/>
        </p:nvSpPr>
        <p:spPr bwMode="auto">
          <a:xfrm>
            <a:off x="3295650" y="3689350"/>
            <a:ext cx="0" cy="1465263"/>
          </a:xfrm>
          <a:prstGeom prst="line">
            <a:avLst/>
          </a:prstGeom>
          <a:noFill/>
          <a:ln w="9525" cap="sq">
            <a:solidFill>
              <a:schemeClr val="tx1"/>
            </a:solidFill>
            <a:round/>
            <a:headEnd/>
            <a:tailEnd/>
          </a:ln>
          <a:effectLst/>
        </p:spPr>
        <p:txBody>
          <a:bodyPr/>
          <a:lstStyle/>
          <a:p>
            <a:endParaRPr lang="zh-CN" altLang="en-US"/>
          </a:p>
        </p:txBody>
      </p:sp>
      <p:sp>
        <p:nvSpPr>
          <p:cNvPr id="578581" name="Line 21"/>
          <p:cNvSpPr>
            <a:spLocks noChangeShapeType="1"/>
          </p:cNvSpPr>
          <p:nvPr/>
        </p:nvSpPr>
        <p:spPr bwMode="auto">
          <a:xfrm>
            <a:off x="6197600" y="4725988"/>
            <a:ext cx="0" cy="419100"/>
          </a:xfrm>
          <a:prstGeom prst="line">
            <a:avLst/>
          </a:prstGeom>
          <a:noFill/>
          <a:ln w="9525" cap="sq">
            <a:solidFill>
              <a:schemeClr val="tx1"/>
            </a:solidFill>
            <a:round/>
            <a:headEnd/>
            <a:tailEnd/>
          </a:ln>
          <a:effectLst/>
        </p:spPr>
        <p:txBody>
          <a:bodyPr/>
          <a:lstStyle/>
          <a:p>
            <a:endParaRPr lang="zh-CN" altLang="en-US"/>
          </a:p>
        </p:txBody>
      </p:sp>
      <p:sp>
        <p:nvSpPr>
          <p:cNvPr id="578582" name="Line 22"/>
          <p:cNvSpPr>
            <a:spLocks noChangeShapeType="1"/>
          </p:cNvSpPr>
          <p:nvPr/>
        </p:nvSpPr>
        <p:spPr bwMode="auto">
          <a:xfrm flipH="1">
            <a:off x="3295650" y="5164138"/>
            <a:ext cx="2901950" cy="0"/>
          </a:xfrm>
          <a:prstGeom prst="line">
            <a:avLst/>
          </a:prstGeom>
          <a:noFill/>
          <a:ln w="9525" cap="sq">
            <a:solidFill>
              <a:schemeClr val="tx1"/>
            </a:solidFill>
            <a:round/>
            <a:headEnd/>
            <a:tailEnd/>
          </a:ln>
          <a:effectLst/>
        </p:spPr>
        <p:txBody>
          <a:bodyPr/>
          <a:lstStyle/>
          <a:p>
            <a:endParaRPr lang="zh-CN" altLang="en-US"/>
          </a:p>
        </p:txBody>
      </p:sp>
      <p:sp>
        <p:nvSpPr>
          <p:cNvPr id="578583" name="Line 23"/>
          <p:cNvSpPr>
            <a:spLocks noChangeShapeType="1"/>
          </p:cNvSpPr>
          <p:nvPr/>
        </p:nvSpPr>
        <p:spPr bwMode="auto">
          <a:xfrm>
            <a:off x="4687888" y="5164138"/>
            <a:ext cx="0" cy="538162"/>
          </a:xfrm>
          <a:prstGeom prst="line">
            <a:avLst/>
          </a:prstGeom>
          <a:noFill/>
          <a:ln w="9525" cap="sq">
            <a:solidFill>
              <a:schemeClr val="tx1"/>
            </a:solidFill>
            <a:round/>
            <a:headEnd/>
            <a:tailEnd type="triangle" w="med" len="med"/>
          </a:ln>
          <a:effectLst/>
        </p:spPr>
        <p:txBody>
          <a:bodyPr/>
          <a:lstStyle/>
          <a:p>
            <a:endParaRPr lang="zh-CN" altLang="en-US"/>
          </a:p>
        </p:txBody>
      </p:sp>
      <p:sp>
        <p:nvSpPr>
          <p:cNvPr id="578584" name="Line 24"/>
          <p:cNvSpPr>
            <a:spLocks noChangeShapeType="1"/>
          </p:cNvSpPr>
          <p:nvPr/>
        </p:nvSpPr>
        <p:spPr bwMode="auto">
          <a:xfrm>
            <a:off x="4702175" y="1916113"/>
            <a:ext cx="0" cy="449262"/>
          </a:xfrm>
          <a:prstGeom prst="line">
            <a:avLst/>
          </a:prstGeom>
          <a:noFill/>
          <a:ln w="9525" cap="sq">
            <a:solidFill>
              <a:schemeClr val="tx1"/>
            </a:solidFill>
            <a:round/>
            <a:headEnd/>
            <a:tailEnd type="triangle" w="med" len="med"/>
          </a:ln>
          <a:effectLst/>
        </p:spPr>
        <p:txBody>
          <a:bodyPr/>
          <a:lstStyle/>
          <a:p>
            <a:endParaRPr lang="zh-CN" altLang="en-US"/>
          </a:p>
        </p:txBody>
      </p:sp>
      <p:sp>
        <p:nvSpPr>
          <p:cNvPr id="578586" name="AutoShape 26"/>
          <p:cNvSpPr>
            <a:spLocks noChangeArrowheads="1"/>
          </p:cNvSpPr>
          <p:nvPr/>
        </p:nvSpPr>
        <p:spPr bwMode="auto">
          <a:xfrm>
            <a:off x="3651250" y="5727700"/>
            <a:ext cx="2060575" cy="571500"/>
          </a:xfrm>
          <a:prstGeom prst="diamond">
            <a:avLst/>
          </a:prstGeom>
          <a:noFill/>
          <a:ln w="9525" cap="sq">
            <a:solidFill>
              <a:schemeClr val="tx1"/>
            </a:solidFill>
            <a:miter lim="800000"/>
            <a:headEnd/>
            <a:tailEnd/>
          </a:ln>
          <a:effectLst/>
        </p:spPr>
        <p:txBody>
          <a:bodyPr wrap="none" anchor="ctr"/>
          <a:lstStyle/>
          <a:p>
            <a:pPr algn="ctr" eaLnBrk="0" hangingPunct="0"/>
            <a:r>
              <a:rPr kumimoji="0" lang="zh-CN" altLang="en-US"/>
              <a:t>5</a:t>
            </a:r>
          </a:p>
        </p:txBody>
      </p:sp>
      <p:sp>
        <p:nvSpPr>
          <p:cNvPr id="578587" name="Line 27"/>
          <p:cNvSpPr>
            <a:spLocks noChangeShapeType="1"/>
          </p:cNvSpPr>
          <p:nvPr/>
        </p:nvSpPr>
        <p:spPr bwMode="auto">
          <a:xfrm flipH="1">
            <a:off x="2351088" y="6008688"/>
            <a:ext cx="1306512" cy="0"/>
          </a:xfrm>
          <a:prstGeom prst="line">
            <a:avLst/>
          </a:prstGeom>
          <a:noFill/>
          <a:ln w="9525" cap="sq">
            <a:solidFill>
              <a:schemeClr val="tx1"/>
            </a:solidFill>
            <a:round/>
            <a:headEnd/>
            <a:tailEnd/>
          </a:ln>
          <a:effectLst/>
        </p:spPr>
        <p:txBody>
          <a:bodyPr/>
          <a:lstStyle/>
          <a:p>
            <a:endParaRPr lang="zh-CN" altLang="en-US"/>
          </a:p>
        </p:txBody>
      </p:sp>
      <p:sp>
        <p:nvSpPr>
          <p:cNvPr id="578588" name="Line 28"/>
          <p:cNvSpPr>
            <a:spLocks noChangeShapeType="1"/>
          </p:cNvSpPr>
          <p:nvPr/>
        </p:nvSpPr>
        <p:spPr bwMode="auto">
          <a:xfrm flipV="1">
            <a:off x="2351088" y="2152650"/>
            <a:ext cx="0" cy="3846513"/>
          </a:xfrm>
          <a:prstGeom prst="line">
            <a:avLst/>
          </a:prstGeom>
          <a:noFill/>
          <a:ln w="9525" cap="sq">
            <a:solidFill>
              <a:schemeClr val="tx1"/>
            </a:solidFill>
            <a:round/>
            <a:headEnd/>
            <a:tailEnd/>
          </a:ln>
          <a:effectLst/>
        </p:spPr>
        <p:txBody>
          <a:bodyPr/>
          <a:lstStyle/>
          <a:p>
            <a:endParaRPr lang="zh-CN" altLang="en-US"/>
          </a:p>
        </p:txBody>
      </p:sp>
      <p:sp>
        <p:nvSpPr>
          <p:cNvPr id="578589" name="Line 29"/>
          <p:cNvSpPr>
            <a:spLocks noChangeShapeType="1"/>
          </p:cNvSpPr>
          <p:nvPr/>
        </p:nvSpPr>
        <p:spPr bwMode="auto">
          <a:xfrm>
            <a:off x="2351088" y="2135188"/>
            <a:ext cx="2351087" cy="0"/>
          </a:xfrm>
          <a:prstGeom prst="line">
            <a:avLst/>
          </a:prstGeom>
          <a:noFill/>
          <a:ln w="9525" cap="sq">
            <a:solidFill>
              <a:schemeClr val="tx1"/>
            </a:solidFill>
            <a:round/>
            <a:headEnd/>
            <a:tailEnd type="triangle" w="med" len="med"/>
          </a:ln>
          <a:effectLst/>
        </p:spPr>
        <p:txBody>
          <a:bodyPr/>
          <a:lstStyle/>
          <a:p>
            <a:endParaRPr lang="zh-CN" altLang="en-US"/>
          </a:p>
        </p:txBody>
      </p:sp>
      <p:sp>
        <p:nvSpPr>
          <p:cNvPr id="578591" name="Line 31"/>
          <p:cNvSpPr>
            <a:spLocks noChangeShapeType="1"/>
          </p:cNvSpPr>
          <p:nvPr/>
        </p:nvSpPr>
        <p:spPr bwMode="auto">
          <a:xfrm>
            <a:off x="4673600" y="6299200"/>
            <a:ext cx="0" cy="296863"/>
          </a:xfrm>
          <a:prstGeom prst="line">
            <a:avLst/>
          </a:prstGeom>
          <a:noFill/>
          <a:ln w="9525" cap="sq">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zh-CN" altLang="en-US"/>
              <a:t>控制流图</a:t>
            </a:r>
            <a:endParaRPr lang="en-US" altLang="zh-CN">
              <a:latin typeface="宋体" charset="-122"/>
            </a:endParaRPr>
          </a:p>
        </p:txBody>
      </p:sp>
      <p:sp>
        <p:nvSpPr>
          <p:cNvPr id="666629" name="Oval 5"/>
          <p:cNvSpPr>
            <a:spLocks noChangeArrowheads="1"/>
          </p:cNvSpPr>
          <p:nvPr/>
        </p:nvSpPr>
        <p:spPr bwMode="auto">
          <a:xfrm>
            <a:off x="3962400" y="2089150"/>
            <a:ext cx="522288" cy="522288"/>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1</a:t>
            </a:r>
          </a:p>
        </p:txBody>
      </p:sp>
      <p:sp>
        <p:nvSpPr>
          <p:cNvPr id="666630" name="Oval 6"/>
          <p:cNvSpPr>
            <a:spLocks noChangeArrowheads="1"/>
          </p:cNvSpPr>
          <p:nvPr/>
        </p:nvSpPr>
        <p:spPr bwMode="auto">
          <a:xfrm>
            <a:off x="3954463" y="3009900"/>
            <a:ext cx="522287" cy="522288"/>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2</a:t>
            </a:r>
          </a:p>
        </p:txBody>
      </p:sp>
      <p:sp>
        <p:nvSpPr>
          <p:cNvPr id="666631" name="Oval 7"/>
          <p:cNvSpPr>
            <a:spLocks noChangeArrowheads="1"/>
          </p:cNvSpPr>
          <p:nvPr/>
        </p:nvSpPr>
        <p:spPr bwMode="auto">
          <a:xfrm>
            <a:off x="3954463" y="4765675"/>
            <a:ext cx="522287" cy="522288"/>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4</a:t>
            </a:r>
          </a:p>
        </p:txBody>
      </p:sp>
      <p:sp>
        <p:nvSpPr>
          <p:cNvPr id="666632" name="Oval 8"/>
          <p:cNvSpPr>
            <a:spLocks noChangeArrowheads="1"/>
          </p:cNvSpPr>
          <p:nvPr/>
        </p:nvSpPr>
        <p:spPr bwMode="auto">
          <a:xfrm>
            <a:off x="4972050" y="3940175"/>
            <a:ext cx="522288" cy="522288"/>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3</a:t>
            </a:r>
          </a:p>
        </p:txBody>
      </p:sp>
      <p:sp>
        <p:nvSpPr>
          <p:cNvPr id="666633" name="Oval 9"/>
          <p:cNvSpPr>
            <a:spLocks noChangeArrowheads="1"/>
          </p:cNvSpPr>
          <p:nvPr/>
        </p:nvSpPr>
        <p:spPr bwMode="auto">
          <a:xfrm>
            <a:off x="3941763" y="5651500"/>
            <a:ext cx="522287" cy="522288"/>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5</a:t>
            </a:r>
          </a:p>
        </p:txBody>
      </p:sp>
      <p:sp>
        <p:nvSpPr>
          <p:cNvPr id="666634" name="Line 10"/>
          <p:cNvSpPr>
            <a:spLocks noChangeShapeType="1"/>
          </p:cNvSpPr>
          <p:nvPr/>
        </p:nvSpPr>
        <p:spPr bwMode="auto">
          <a:xfrm>
            <a:off x="4208463" y="2611438"/>
            <a:ext cx="0" cy="392112"/>
          </a:xfrm>
          <a:prstGeom prst="line">
            <a:avLst/>
          </a:prstGeom>
          <a:noFill/>
          <a:ln w="9525" cap="sq">
            <a:solidFill>
              <a:schemeClr val="tx1"/>
            </a:solidFill>
            <a:round/>
            <a:headEnd/>
            <a:tailEnd type="triangle" w="med" len="med"/>
          </a:ln>
          <a:effectLst/>
        </p:spPr>
        <p:txBody>
          <a:bodyPr/>
          <a:lstStyle/>
          <a:p>
            <a:endParaRPr lang="zh-CN" altLang="en-US"/>
          </a:p>
        </p:txBody>
      </p:sp>
      <p:sp>
        <p:nvSpPr>
          <p:cNvPr id="666635" name="Line 11"/>
          <p:cNvSpPr>
            <a:spLocks noChangeShapeType="1"/>
          </p:cNvSpPr>
          <p:nvPr/>
        </p:nvSpPr>
        <p:spPr bwMode="auto">
          <a:xfrm>
            <a:off x="4208463" y="3525838"/>
            <a:ext cx="0" cy="1235075"/>
          </a:xfrm>
          <a:prstGeom prst="line">
            <a:avLst/>
          </a:prstGeom>
          <a:noFill/>
          <a:ln w="9525" cap="sq">
            <a:solidFill>
              <a:schemeClr val="tx1"/>
            </a:solidFill>
            <a:round/>
            <a:headEnd/>
            <a:tailEnd type="triangle" w="med" len="med"/>
          </a:ln>
          <a:effectLst/>
        </p:spPr>
        <p:txBody>
          <a:bodyPr/>
          <a:lstStyle/>
          <a:p>
            <a:endParaRPr lang="zh-CN" altLang="en-US"/>
          </a:p>
        </p:txBody>
      </p:sp>
      <p:sp>
        <p:nvSpPr>
          <p:cNvPr id="666636" name="Line 12"/>
          <p:cNvSpPr>
            <a:spLocks noChangeShapeType="1"/>
          </p:cNvSpPr>
          <p:nvPr/>
        </p:nvSpPr>
        <p:spPr bwMode="auto">
          <a:xfrm>
            <a:off x="4427538" y="3440113"/>
            <a:ext cx="638175" cy="550862"/>
          </a:xfrm>
          <a:prstGeom prst="line">
            <a:avLst/>
          </a:prstGeom>
          <a:noFill/>
          <a:ln w="9525" cap="sq">
            <a:solidFill>
              <a:schemeClr val="tx1"/>
            </a:solidFill>
            <a:round/>
            <a:headEnd/>
            <a:tailEnd type="triangle" w="med" len="med"/>
          </a:ln>
          <a:effectLst/>
        </p:spPr>
        <p:txBody>
          <a:bodyPr/>
          <a:lstStyle/>
          <a:p>
            <a:endParaRPr lang="zh-CN" altLang="en-US"/>
          </a:p>
        </p:txBody>
      </p:sp>
      <p:sp>
        <p:nvSpPr>
          <p:cNvPr id="666637" name="Line 13"/>
          <p:cNvSpPr>
            <a:spLocks noChangeShapeType="1"/>
          </p:cNvSpPr>
          <p:nvPr/>
        </p:nvSpPr>
        <p:spPr bwMode="auto">
          <a:xfrm flipH="1">
            <a:off x="4427538" y="4397375"/>
            <a:ext cx="638175" cy="479425"/>
          </a:xfrm>
          <a:prstGeom prst="line">
            <a:avLst/>
          </a:prstGeom>
          <a:noFill/>
          <a:ln w="9525" cap="sq">
            <a:solidFill>
              <a:schemeClr val="tx1"/>
            </a:solidFill>
            <a:round/>
            <a:headEnd/>
            <a:tailEnd type="triangle" w="med" len="med"/>
          </a:ln>
          <a:effectLst/>
        </p:spPr>
        <p:txBody>
          <a:bodyPr/>
          <a:lstStyle/>
          <a:p>
            <a:endParaRPr lang="zh-CN" altLang="en-US"/>
          </a:p>
        </p:txBody>
      </p:sp>
      <p:sp>
        <p:nvSpPr>
          <p:cNvPr id="666638" name="Line 14"/>
          <p:cNvSpPr>
            <a:spLocks noChangeShapeType="1"/>
          </p:cNvSpPr>
          <p:nvPr/>
        </p:nvSpPr>
        <p:spPr bwMode="auto">
          <a:xfrm>
            <a:off x="4194175" y="5283200"/>
            <a:ext cx="0" cy="361950"/>
          </a:xfrm>
          <a:prstGeom prst="line">
            <a:avLst/>
          </a:prstGeom>
          <a:noFill/>
          <a:ln w="9525" cap="sq">
            <a:solidFill>
              <a:schemeClr val="tx1"/>
            </a:solidFill>
            <a:round/>
            <a:headEnd/>
            <a:tailEnd type="triangle" w="med" len="med"/>
          </a:ln>
          <a:effectLst/>
        </p:spPr>
        <p:txBody>
          <a:bodyPr/>
          <a:lstStyle/>
          <a:p>
            <a:endParaRPr lang="zh-CN" altLang="en-US"/>
          </a:p>
        </p:txBody>
      </p:sp>
      <p:cxnSp>
        <p:nvCxnSpPr>
          <p:cNvPr id="666645" name="AutoShape 21"/>
          <p:cNvCxnSpPr>
            <a:cxnSpLocks noChangeShapeType="1"/>
            <a:stCxn id="666633" idx="2"/>
            <a:endCxn id="666629" idx="2"/>
          </p:cNvCxnSpPr>
          <p:nvPr/>
        </p:nvCxnSpPr>
        <p:spPr bwMode="auto">
          <a:xfrm rot="10800000" flipH="1">
            <a:off x="3941763" y="2351088"/>
            <a:ext cx="20637" cy="3562350"/>
          </a:xfrm>
          <a:prstGeom prst="curvedConnector3">
            <a:avLst>
              <a:gd name="adj1" fmla="val -2884616"/>
            </a:avLst>
          </a:prstGeom>
          <a:noFill/>
          <a:ln w="9525" cap="sq">
            <a:solidFill>
              <a:schemeClr val="tx1"/>
            </a:solidFill>
            <a:round/>
            <a:headEnd/>
            <a:tailEnd type="triangle" w="med" len="med"/>
          </a:ln>
          <a:effectLst/>
        </p:spPr>
      </p:cxnSp>
      <p:sp>
        <p:nvSpPr>
          <p:cNvPr id="666646" name="Text Box 22"/>
          <p:cNvSpPr txBox="1">
            <a:spLocks noChangeArrowheads="1"/>
          </p:cNvSpPr>
          <p:nvPr/>
        </p:nvSpPr>
        <p:spPr bwMode="auto">
          <a:xfrm>
            <a:off x="4267200" y="2568575"/>
            <a:ext cx="3492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a</a:t>
            </a:r>
          </a:p>
        </p:txBody>
      </p:sp>
      <p:sp>
        <p:nvSpPr>
          <p:cNvPr id="666647" name="Text Box 23"/>
          <p:cNvSpPr txBox="1">
            <a:spLocks noChangeArrowheads="1"/>
          </p:cNvSpPr>
          <p:nvPr/>
        </p:nvSpPr>
        <p:spPr bwMode="auto">
          <a:xfrm>
            <a:off x="4216400" y="3911600"/>
            <a:ext cx="3492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b</a:t>
            </a:r>
          </a:p>
        </p:txBody>
      </p:sp>
      <p:sp>
        <p:nvSpPr>
          <p:cNvPr id="666648" name="Text Box 24"/>
          <p:cNvSpPr txBox="1">
            <a:spLocks noChangeArrowheads="1"/>
          </p:cNvSpPr>
          <p:nvPr/>
        </p:nvSpPr>
        <p:spPr bwMode="auto">
          <a:xfrm>
            <a:off x="4606925" y="3287713"/>
            <a:ext cx="3492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c</a:t>
            </a:r>
          </a:p>
        </p:txBody>
      </p:sp>
      <p:sp>
        <p:nvSpPr>
          <p:cNvPr id="666649" name="Text Box 25"/>
          <p:cNvSpPr txBox="1">
            <a:spLocks noChangeArrowheads="1"/>
          </p:cNvSpPr>
          <p:nvPr/>
        </p:nvSpPr>
        <p:spPr bwMode="auto">
          <a:xfrm>
            <a:off x="4651375" y="4535488"/>
            <a:ext cx="3492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d</a:t>
            </a:r>
          </a:p>
        </p:txBody>
      </p:sp>
      <p:sp>
        <p:nvSpPr>
          <p:cNvPr id="666650" name="Text Box 26"/>
          <p:cNvSpPr txBox="1">
            <a:spLocks noChangeArrowheads="1"/>
          </p:cNvSpPr>
          <p:nvPr/>
        </p:nvSpPr>
        <p:spPr bwMode="auto">
          <a:xfrm>
            <a:off x="4187825" y="5218113"/>
            <a:ext cx="3492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e</a:t>
            </a:r>
          </a:p>
        </p:txBody>
      </p:sp>
      <p:sp>
        <p:nvSpPr>
          <p:cNvPr id="666651" name="Text Box 27"/>
          <p:cNvSpPr txBox="1">
            <a:spLocks noChangeArrowheads="1"/>
          </p:cNvSpPr>
          <p:nvPr/>
        </p:nvSpPr>
        <p:spPr bwMode="auto">
          <a:xfrm>
            <a:off x="3040063" y="3956050"/>
            <a:ext cx="3492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f</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r>
              <a:rPr lang="zh-CN" altLang="en-US"/>
              <a:t>控制流图</a:t>
            </a:r>
          </a:p>
        </p:txBody>
      </p:sp>
      <p:sp>
        <p:nvSpPr>
          <p:cNvPr id="720899" name="Rectangle 3"/>
          <p:cNvSpPr>
            <a:spLocks noGrp="1" noChangeArrowheads="1"/>
          </p:cNvSpPr>
          <p:nvPr>
            <p:ph type="body" idx="1"/>
          </p:nvPr>
        </p:nvSpPr>
        <p:spPr/>
        <p:txBody>
          <a:bodyPr/>
          <a:lstStyle/>
          <a:p>
            <a:r>
              <a:rPr lang="zh-CN" altLang="en-US" sz="2800"/>
              <a:t>节点</a:t>
            </a:r>
          </a:p>
          <a:p>
            <a:pPr lvl="1"/>
            <a:r>
              <a:rPr lang="zh-CN" altLang="en-US" sz="2400">
                <a:latin typeface="宋体" charset="-122"/>
              </a:rPr>
              <a:t>标有编号的圆圈</a:t>
            </a:r>
            <a:r>
              <a:rPr lang="zh-CN" altLang="en-US" sz="2400"/>
              <a:t> </a:t>
            </a:r>
          </a:p>
          <a:p>
            <a:pPr lvl="1"/>
            <a:r>
              <a:rPr lang="zh-CN" altLang="en-US" sz="2400">
                <a:latin typeface="宋体" charset="-122"/>
              </a:rPr>
              <a:t>程序流程图中矩形框所表示的处理</a:t>
            </a:r>
            <a:r>
              <a:rPr lang="zh-CN" altLang="en-US" sz="2400"/>
              <a:t> </a:t>
            </a:r>
          </a:p>
          <a:p>
            <a:pPr lvl="1"/>
            <a:r>
              <a:rPr lang="zh-CN" altLang="en-US" sz="2400">
                <a:latin typeface="宋体" charset="-122"/>
              </a:rPr>
              <a:t>菱形表示的两个甚至多个出口判断</a:t>
            </a:r>
            <a:r>
              <a:rPr lang="zh-CN" altLang="en-US" sz="2400"/>
              <a:t> </a:t>
            </a:r>
          </a:p>
          <a:p>
            <a:pPr lvl="1"/>
            <a:r>
              <a:rPr lang="zh-CN" altLang="en-US" sz="2400">
                <a:latin typeface="宋体" charset="-122"/>
              </a:rPr>
              <a:t>多条流线相交的汇合点</a:t>
            </a:r>
            <a:r>
              <a:rPr lang="zh-CN" altLang="en-US" sz="240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zh-CN" altLang="en-US"/>
              <a:t>控制流图</a:t>
            </a:r>
          </a:p>
        </p:txBody>
      </p:sp>
      <p:sp>
        <p:nvSpPr>
          <p:cNvPr id="803843" name="Rectangle 3"/>
          <p:cNvSpPr>
            <a:spLocks noGrp="1" noChangeArrowheads="1"/>
          </p:cNvSpPr>
          <p:nvPr>
            <p:ph type="body" idx="1"/>
          </p:nvPr>
        </p:nvSpPr>
        <p:spPr/>
        <p:txBody>
          <a:bodyPr/>
          <a:lstStyle/>
          <a:p>
            <a:r>
              <a:rPr lang="zh-CN" altLang="en-US">
                <a:latin typeface="宋体" charset="-122"/>
              </a:rPr>
              <a:t>控制流线或弧 </a:t>
            </a:r>
            <a:endParaRPr lang="zh-CN" altLang="en-US"/>
          </a:p>
          <a:p>
            <a:pPr lvl="1"/>
            <a:r>
              <a:rPr lang="zh-CN" altLang="en-US">
                <a:latin typeface="宋体" charset="-122"/>
              </a:rPr>
              <a:t>箭头</a:t>
            </a:r>
            <a:r>
              <a:rPr lang="zh-CN" altLang="en-US"/>
              <a:t> </a:t>
            </a:r>
          </a:p>
          <a:p>
            <a:pPr lvl="1"/>
            <a:r>
              <a:rPr lang="zh-CN" altLang="en-US">
                <a:latin typeface="宋体" charset="-122"/>
              </a:rPr>
              <a:t>与程序流程图中的流线一致</a:t>
            </a:r>
            <a:r>
              <a:rPr lang="zh-CN" altLang="en-US"/>
              <a:t>，</a:t>
            </a:r>
            <a:r>
              <a:rPr lang="zh-CN" altLang="en-US">
                <a:latin typeface="宋体" charset="-122"/>
              </a:rPr>
              <a:t>表明了控制的顺序</a:t>
            </a:r>
            <a:r>
              <a:rPr lang="zh-CN" altLang="en-US"/>
              <a:t> </a:t>
            </a:r>
          </a:p>
          <a:p>
            <a:pPr lvl="1"/>
            <a:r>
              <a:rPr lang="zh-CN" altLang="en-US">
                <a:latin typeface="宋体" charset="-122"/>
              </a:rPr>
              <a:t>控制流线通常标有名字</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zh-CN" altLang="en-US">
                <a:latin typeface="宋体" charset="-122"/>
              </a:rPr>
              <a:t>控制流图矩阵</a:t>
            </a:r>
            <a:r>
              <a:rPr lang="zh-CN" altLang="en-US"/>
              <a:t> </a:t>
            </a:r>
          </a:p>
        </p:txBody>
      </p:sp>
      <p:graphicFrame>
        <p:nvGraphicFramePr>
          <p:cNvPr id="721964" name="Group 44"/>
          <p:cNvGraphicFramePr>
            <a:graphicFrameLocks noGrp="1"/>
          </p:cNvGraphicFramePr>
          <p:nvPr/>
        </p:nvGraphicFramePr>
        <p:xfrm>
          <a:off x="2422525" y="2195513"/>
          <a:ext cx="4311650" cy="4208463"/>
        </p:xfrm>
        <a:graphic>
          <a:graphicData uri="http://schemas.openxmlformats.org/drawingml/2006/table">
            <a:tbl>
              <a:tblPr/>
              <a:tblGrid>
                <a:gridCol w="862013"/>
                <a:gridCol w="862012"/>
                <a:gridCol w="863600"/>
                <a:gridCol w="862013"/>
                <a:gridCol w="862012"/>
              </a:tblGrid>
              <a:tr h="841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1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9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1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1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f</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965" name="Oval 45"/>
          <p:cNvSpPr>
            <a:spLocks noChangeArrowheads="1"/>
          </p:cNvSpPr>
          <p:nvPr/>
        </p:nvSpPr>
        <p:spPr bwMode="auto">
          <a:xfrm>
            <a:off x="2670175" y="1784350"/>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1</a:t>
            </a:r>
          </a:p>
        </p:txBody>
      </p:sp>
      <p:sp>
        <p:nvSpPr>
          <p:cNvPr id="721966" name="Oval 46"/>
          <p:cNvSpPr>
            <a:spLocks noChangeArrowheads="1"/>
          </p:cNvSpPr>
          <p:nvPr/>
        </p:nvSpPr>
        <p:spPr bwMode="auto">
          <a:xfrm>
            <a:off x="3548063" y="1790700"/>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2</a:t>
            </a:r>
          </a:p>
        </p:txBody>
      </p:sp>
      <p:sp>
        <p:nvSpPr>
          <p:cNvPr id="721967" name="Oval 47"/>
          <p:cNvSpPr>
            <a:spLocks noChangeArrowheads="1"/>
          </p:cNvSpPr>
          <p:nvPr/>
        </p:nvSpPr>
        <p:spPr bwMode="auto">
          <a:xfrm>
            <a:off x="4427538" y="1784350"/>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3</a:t>
            </a:r>
          </a:p>
        </p:txBody>
      </p:sp>
      <p:sp>
        <p:nvSpPr>
          <p:cNvPr id="721968" name="Oval 48"/>
          <p:cNvSpPr>
            <a:spLocks noChangeArrowheads="1"/>
          </p:cNvSpPr>
          <p:nvPr/>
        </p:nvSpPr>
        <p:spPr bwMode="auto">
          <a:xfrm>
            <a:off x="5289550" y="1792288"/>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4</a:t>
            </a:r>
          </a:p>
        </p:txBody>
      </p:sp>
      <p:sp>
        <p:nvSpPr>
          <p:cNvPr id="721969" name="Oval 49"/>
          <p:cNvSpPr>
            <a:spLocks noChangeArrowheads="1"/>
          </p:cNvSpPr>
          <p:nvPr/>
        </p:nvSpPr>
        <p:spPr bwMode="auto">
          <a:xfrm>
            <a:off x="6138863" y="1784350"/>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5</a:t>
            </a:r>
          </a:p>
        </p:txBody>
      </p:sp>
      <p:sp>
        <p:nvSpPr>
          <p:cNvPr id="721970" name="Oval 50"/>
          <p:cNvSpPr>
            <a:spLocks noChangeArrowheads="1"/>
          </p:cNvSpPr>
          <p:nvPr/>
        </p:nvSpPr>
        <p:spPr bwMode="auto">
          <a:xfrm>
            <a:off x="1993900" y="2400300"/>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1</a:t>
            </a:r>
          </a:p>
        </p:txBody>
      </p:sp>
      <p:sp>
        <p:nvSpPr>
          <p:cNvPr id="721971" name="Oval 51"/>
          <p:cNvSpPr>
            <a:spLocks noChangeArrowheads="1"/>
          </p:cNvSpPr>
          <p:nvPr/>
        </p:nvSpPr>
        <p:spPr bwMode="auto">
          <a:xfrm>
            <a:off x="2001838" y="3279775"/>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2</a:t>
            </a:r>
          </a:p>
        </p:txBody>
      </p:sp>
      <p:sp>
        <p:nvSpPr>
          <p:cNvPr id="721972" name="Oval 52"/>
          <p:cNvSpPr>
            <a:spLocks noChangeArrowheads="1"/>
          </p:cNvSpPr>
          <p:nvPr/>
        </p:nvSpPr>
        <p:spPr bwMode="auto">
          <a:xfrm>
            <a:off x="1995488" y="4113213"/>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3</a:t>
            </a:r>
          </a:p>
        </p:txBody>
      </p:sp>
      <p:sp>
        <p:nvSpPr>
          <p:cNvPr id="721973" name="Oval 53"/>
          <p:cNvSpPr>
            <a:spLocks noChangeArrowheads="1"/>
          </p:cNvSpPr>
          <p:nvPr/>
        </p:nvSpPr>
        <p:spPr bwMode="auto">
          <a:xfrm>
            <a:off x="2032000" y="4962525"/>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4</a:t>
            </a:r>
          </a:p>
        </p:txBody>
      </p:sp>
      <p:sp>
        <p:nvSpPr>
          <p:cNvPr id="721974" name="Oval 54"/>
          <p:cNvSpPr>
            <a:spLocks noChangeArrowheads="1"/>
          </p:cNvSpPr>
          <p:nvPr/>
        </p:nvSpPr>
        <p:spPr bwMode="auto">
          <a:xfrm>
            <a:off x="1981200" y="5797550"/>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smtClean="0"/>
              <a:t>目录</a:t>
            </a:r>
            <a:endParaRPr lang="en-US" altLang="zh-CN" dirty="0"/>
          </a:p>
        </p:txBody>
      </p:sp>
      <p:sp>
        <p:nvSpPr>
          <p:cNvPr id="414723" name="Rectangle 3"/>
          <p:cNvSpPr>
            <a:spLocks noGrp="1" noChangeArrowheads="1"/>
          </p:cNvSpPr>
          <p:nvPr>
            <p:ph type="body" idx="1"/>
          </p:nvPr>
        </p:nvSpPr>
        <p:spPr>
          <a:xfrm>
            <a:off x="2433638" y="2003425"/>
            <a:ext cx="5110162" cy="4454525"/>
          </a:xfrm>
        </p:spPr>
        <p:txBody>
          <a:bodyPr/>
          <a:lstStyle/>
          <a:p>
            <a:r>
              <a:rPr lang="zh-CN" altLang="en-US" sz="2800" b="1" u="sng">
                <a:solidFill>
                  <a:schemeClr val="accent2"/>
                </a:solidFill>
              </a:rPr>
              <a:t>结构测试</a:t>
            </a:r>
            <a:r>
              <a:rPr lang="zh-CN" altLang="en-US" sz="2800" b="1" u="sng">
                <a:solidFill>
                  <a:schemeClr val="accent2"/>
                </a:solidFill>
                <a:latin typeface="宋体" charset="-122"/>
              </a:rPr>
              <a:t>概述</a:t>
            </a:r>
            <a:r>
              <a:rPr lang="zh-CN" altLang="en-US" sz="2800">
                <a:latin typeface="宋体" charset="-122"/>
              </a:rPr>
              <a:t> </a:t>
            </a:r>
            <a:endParaRPr lang="zh-CN" altLang="en-US" sz="2800" b="1">
              <a:solidFill>
                <a:schemeClr val="accent2"/>
              </a:solidFill>
            </a:endParaRPr>
          </a:p>
          <a:p>
            <a:r>
              <a:rPr lang="zh-CN" altLang="en-US" sz="2800"/>
              <a:t>程序结构分析</a:t>
            </a:r>
            <a:r>
              <a:rPr lang="zh-CN" altLang="en-US" sz="2800">
                <a:latin typeface="宋体" charset="-122"/>
              </a:rPr>
              <a:t> </a:t>
            </a:r>
            <a:endParaRPr lang="en-US" altLang="zh-CN" sz="2800"/>
          </a:p>
          <a:p>
            <a:r>
              <a:rPr lang="zh-CN" altLang="en-US" sz="2800">
                <a:latin typeface="宋体" charset="-122"/>
              </a:rPr>
              <a:t>逻辑覆盖</a:t>
            </a:r>
            <a:r>
              <a:rPr lang="en-US" altLang="zh-CN" sz="2800">
                <a:latin typeface="宋体" charset="-122"/>
              </a:rPr>
              <a:t> </a:t>
            </a:r>
            <a:endParaRPr lang="en-US" altLang="zh-CN" sz="2800"/>
          </a:p>
          <a:p>
            <a:r>
              <a:rPr lang="zh-CN" altLang="en-US" sz="2800"/>
              <a:t>结构测试案例分析</a:t>
            </a:r>
          </a:p>
          <a:p>
            <a:r>
              <a:rPr lang="zh-CN" altLang="en-US" sz="2800">
                <a:latin typeface="宋体" charset="-122"/>
              </a:rPr>
              <a:t>结构测试工具使用</a:t>
            </a:r>
            <a:endParaRPr lang="en-US" altLang="zh-CN" sz="2800"/>
          </a:p>
        </p:txBody>
      </p:sp>
      <p:pic>
        <p:nvPicPr>
          <p:cNvPr id="414724" name="Picture 4" descr="znablzbf[1]"/>
          <p:cNvPicPr>
            <a:picLocks noChangeAspect="1" noChangeArrowheads="1"/>
          </p:cNvPicPr>
          <p:nvPr/>
        </p:nvPicPr>
        <p:blipFill>
          <a:blip r:embed="rId3"/>
          <a:srcRect/>
          <a:stretch>
            <a:fillRect/>
          </a:stretch>
        </p:blipFill>
        <p:spPr bwMode="auto">
          <a:xfrm>
            <a:off x="403225" y="2039938"/>
            <a:ext cx="1595438" cy="423386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1026"/>
          <p:cNvSpPr>
            <a:spLocks noGrp="1" noChangeArrowheads="1"/>
          </p:cNvSpPr>
          <p:nvPr>
            <p:ph type="title"/>
          </p:nvPr>
        </p:nvSpPr>
        <p:spPr/>
        <p:txBody>
          <a:bodyPr/>
          <a:lstStyle/>
          <a:p>
            <a:r>
              <a:rPr lang="zh-CN" altLang="en-US">
                <a:latin typeface="宋体" charset="-122"/>
              </a:rPr>
              <a:t>控制流图矩阵</a:t>
            </a:r>
          </a:p>
        </p:txBody>
      </p:sp>
      <p:sp>
        <p:nvSpPr>
          <p:cNvPr id="722947" name="Rectangle 1027"/>
          <p:cNvSpPr>
            <a:spLocks noGrp="1" noChangeArrowheads="1"/>
          </p:cNvSpPr>
          <p:nvPr>
            <p:ph type="body" idx="1"/>
          </p:nvPr>
        </p:nvSpPr>
        <p:spPr/>
        <p:txBody>
          <a:bodyPr/>
          <a:lstStyle/>
          <a:p>
            <a:r>
              <a:rPr lang="zh-CN" altLang="en-US">
                <a:latin typeface="宋体" charset="-122"/>
              </a:rPr>
              <a:t>便于机器表示和处理控制流图</a:t>
            </a:r>
            <a:r>
              <a:rPr lang="zh-CN" altLang="en-US"/>
              <a:t> </a:t>
            </a:r>
          </a:p>
          <a:p>
            <a:r>
              <a:rPr lang="zh-CN" altLang="en-US">
                <a:latin typeface="宋体" charset="-122"/>
              </a:rPr>
              <a:t>连接弧的节点的号码决定了矩阵中元素的位置</a:t>
            </a:r>
            <a:endParaRPr lang="en-US" altLang="zh-CN"/>
          </a:p>
          <a:p>
            <a:r>
              <a:rPr lang="zh-CN" altLang="en-US">
                <a:latin typeface="宋体" charset="-122"/>
              </a:rPr>
              <a:t>注意控制流的方向</a:t>
            </a:r>
            <a:endParaRPr lang="zh-CN" altLang="en-US"/>
          </a:p>
          <a:p>
            <a:r>
              <a:rPr lang="zh-CN" altLang="en-US">
                <a:latin typeface="宋体" charset="-122"/>
              </a:rPr>
              <a:t>两个节点没有弧线，所对应的位置也就没有元素</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a:latin typeface="宋体" charset="-122"/>
              </a:rPr>
              <a:t>程序结构的基本要求 </a:t>
            </a:r>
          </a:p>
        </p:txBody>
      </p:sp>
      <p:sp>
        <p:nvSpPr>
          <p:cNvPr id="723971" name="Rectangle 3"/>
          <p:cNvSpPr>
            <a:spLocks noGrp="1" noChangeArrowheads="1"/>
          </p:cNvSpPr>
          <p:nvPr>
            <p:ph type="body" idx="1"/>
          </p:nvPr>
        </p:nvSpPr>
        <p:spPr/>
        <p:txBody>
          <a:bodyPr/>
          <a:lstStyle/>
          <a:p>
            <a:r>
              <a:rPr lang="zh-CN" altLang="en-US">
                <a:latin typeface="宋体" charset="-122"/>
              </a:rPr>
              <a:t>写出的程序不应包含：</a:t>
            </a:r>
          </a:p>
          <a:p>
            <a:pPr lvl="1"/>
            <a:r>
              <a:rPr lang="zh-CN" altLang="en-US">
                <a:latin typeface="宋体" charset="-122"/>
              </a:rPr>
              <a:t>转向并不存在的标号</a:t>
            </a:r>
            <a:r>
              <a:rPr lang="zh-CN" altLang="en-US"/>
              <a:t> </a:t>
            </a:r>
          </a:p>
          <a:p>
            <a:pPr lvl="1"/>
            <a:r>
              <a:rPr lang="zh-CN" altLang="en-US">
                <a:latin typeface="宋体" charset="-122"/>
              </a:rPr>
              <a:t>没有用的语句标号</a:t>
            </a:r>
            <a:r>
              <a:rPr lang="zh-CN" altLang="en-US"/>
              <a:t> </a:t>
            </a:r>
          </a:p>
          <a:p>
            <a:pPr lvl="1"/>
            <a:r>
              <a:rPr lang="zh-CN" altLang="en-US">
                <a:latin typeface="宋体" charset="-122"/>
              </a:rPr>
              <a:t>从程序入口进入后无法达到的语句</a:t>
            </a:r>
            <a:r>
              <a:rPr lang="zh-CN" altLang="en-US"/>
              <a:t> </a:t>
            </a:r>
          </a:p>
          <a:p>
            <a:pPr lvl="1"/>
            <a:r>
              <a:rPr lang="zh-CN" altLang="en-US">
                <a:latin typeface="宋体" charset="-122"/>
              </a:rPr>
              <a:t>不能达到停机语句的语句</a:t>
            </a:r>
            <a:r>
              <a:rPr lang="zh-CN" altLang="en-US"/>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r>
              <a:rPr lang="zh-CN" altLang="en-US">
                <a:latin typeface="宋体" charset="-122"/>
              </a:rPr>
              <a:t>数据流分析</a:t>
            </a:r>
            <a:r>
              <a:rPr lang="en-US" altLang="zh-CN"/>
              <a:t> </a:t>
            </a:r>
          </a:p>
        </p:txBody>
      </p:sp>
      <p:sp>
        <p:nvSpPr>
          <p:cNvPr id="724995" name="Rectangle 3"/>
          <p:cNvSpPr>
            <a:spLocks noGrp="1" noChangeArrowheads="1"/>
          </p:cNvSpPr>
          <p:nvPr>
            <p:ph type="body" idx="1"/>
          </p:nvPr>
        </p:nvSpPr>
        <p:spPr/>
        <p:txBody>
          <a:bodyPr/>
          <a:lstStyle/>
          <a:p>
            <a:r>
              <a:rPr lang="zh-CN" altLang="en-US">
                <a:latin typeface="宋体" charset="-122"/>
              </a:rPr>
              <a:t>查找引用未定义变量等程序错误</a:t>
            </a:r>
            <a:r>
              <a:rPr lang="zh-CN" altLang="en-US"/>
              <a:t> </a:t>
            </a:r>
          </a:p>
          <a:p>
            <a:r>
              <a:rPr lang="zh-CN" altLang="en-US">
                <a:latin typeface="宋体" charset="-122"/>
              </a:rPr>
              <a:t>查找对以前未曾使用的变量再次赋值等数据流异常的情况</a:t>
            </a:r>
            <a:r>
              <a:rPr lang="zh-CN" altLang="en-US"/>
              <a:t> </a:t>
            </a:r>
          </a:p>
          <a:p>
            <a:r>
              <a:rPr lang="zh-CN" altLang="en-US">
                <a:latin typeface="宋体" charset="-122"/>
              </a:rPr>
              <a:t>常见的错误表现形式</a:t>
            </a:r>
          </a:p>
          <a:p>
            <a:pPr lvl="1"/>
            <a:r>
              <a:rPr lang="zh-CN" altLang="en-US">
                <a:latin typeface="宋体" charset="-122"/>
              </a:rPr>
              <a:t>错拼名字</a:t>
            </a:r>
            <a:endParaRPr lang="zh-CN" altLang="en-US"/>
          </a:p>
          <a:p>
            <a:pPr lvl="1"/>
            <a:r>
              <a:rPr lang="zh-CN" altLang="en-US">
                <a:latin typeface="宋体" charset="-122"/>
              </a:rPr>
              <a:t>名字混淆</a:t>
            </a:r>
            <a:endParaRPr lang="zh-CN" altLang="en-US"/>
          </a:p>
          <a:p>
            <a:pPr lvl="1"/>
            <a:r>
              <a:rPr lang="zh-CN" altLang="en-US">
                <a:latin typeface="宋体" charset="-122"/>
              </a:rPr>
              <a:t>语句丢失</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zh-CN" altLang="en-US">
                <a:latin typeface="宋体" charset="-122"/>
              </a:rPr>
              <a:t>数据流</a:t>
            </a:r>
            <a:endParaRPr lang="en-US" altLang="zh-CN"/>
          </a:p>
        </p:txBody>
      </p:sp>
      <p:sp>
        <p:nvSpPr>
          <p:cNvPr id="726019" name="Rectangle 3"/>
          <p:cNvSpPr>
            <a:spLocks noGrp="1" noChangeArrowheads="1"/>
          </p:cNvSpPr>
          <p:nvPr>
            <p:ph type="body" idx="1"/>
          </p:nvPr>
        </p:nvSpPr>
        <p:spPr/>
        <p:txBody>
          <a:bodyPr/>
          <a:lstStyle/>
          <a:p>
            <a:r>
              <a:rPr lang="zh-CN" altLang="en-US">
                <a:latin typeface="宋体" charset="-122"/>
              </a:rPr>
              <a:t>如果程序中某一语句执行时能改变某程序变量</a:t>
            </a:r>
            <a:r>
              <a:rPr lang="en-US" altLang="zh-CN"/>
              <a:t>V</a:t>
            </a:r>
            <a:r>
              <a:rPr lang="zh-CN" altLang="en-US">
                <a:latin typeface="宋体" charset="-122"/>
              </a:rPr>
              <a:t>的值，则称</a:t>
            </a:r>
            <a:r>
              <a:rPr lang="en-US" altLang="zh-CN"/>
              <a:t>V</a:t>
            </a:r>
            <a:r>
              <a:rPr lang="zh-CN" altLang="en-US">
                <a:latin typeface="宋体" charset="-122"/>
              </a:rPr>
              <a:t>被该语句定义</a:t>
            </a:r>
          </a:p>
          <a:p>
            <a:r>
              <a:rPr lang="zh-CN" altLang="en-US">
                <a:latin typeface="宋体" charset="-122"/>
              </a:rPr>
              <a:t>如果一语句的执行引用了内存中变量</a:t>
            </a:r>
            <a:r>
              <a:rPr lang="en-US" altLang="zh-CN">
                <a:latin typeface="宋体" charset="-122"/>
              </a:rPr>
              <a:t>V</a:t>
            </a:r>
            <a:r>
              <a:rPr lang="zh-CN" altLang="en-US">
                <a:latin typeface="宋体" charset="-122"/>
              </a:rPr>
              <a:t>的值，则称</a:t>
            </a:r>
            <a:r>
              <a:rPr lang="en-US" altLang="zh-CN"/>
              <a:t>V</a:t>
            </a:r>
            <a:r>
              <a:rPr lang="zh-CN" altLang="en-US">
                <a:latin typeface="宋体" charset="-122"/>
              </a:rPr>
              <a:t>被该语句引用</a:t>
            </a:r>
          </a:p>
          <a:p>
            <a:r>
              <a:rPr lang="zh-CN" altLang="en-US">
                <a:latin typeface="宋体" charset="-122"/>
              </a:rPr>
              <a:t>例如：</a:t>
            </a:r>
          </a:p>
          <a:p>
            <a:pPr lvl="1"/>
            <a:r>
              <a:rPr lang="en-US" altLang="zh-CN">
                <a:latin typeface="宋体" charset="-122"/>
              </a:rPr>
              <a:t>X=Y+Z;</a:t>
            </a:r>
            <a:endParaRPr lang="zh-CN" altLang="en-US"/>
          </a:p>
          <a:p>
            <a:pPr lvl="1"/>
            <a:r>
              <a:rPr lang="en-US" altLang="zh-CN">
                <a:latin typeface="宋体" charset="-122"/>
              </a:rPr>
              <a:t>if Y&gt;Z then return;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zh-CN" altLang="en-US">
                <a:latin typeface="宋体" charset="-122"/>
              </a:rPr>
              <a:t>控制流图与数据流表</a:t>
            </a:r>
          </a:p>
        </p:txBody>
      </p:sp>
      <p:sp>
        <p:nvSpPr>
          <p:cNvPr id="740356" name="Oval 4"/>
          <p:cNvSpPr>
            <a:spLocks noChangeArrowheads="1"/>
          </p:cNvSpPr>
          <p:nvPr/>
        </p:nvSpPr>
        <p:spPr bwMode="auto">
          <a:xfrm>
            <a:off x="2484438" y="1712913"/>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1</a:t>
            </a:r>
          </a:p>
        </p:txBody>
      </p:sp>
      <p:sp>
        <p:nvSpPr>
          <p:cNvPr id="740357" name="Oval 5"/>
          <p:cNvSpPr>
            <a:spLocks noChangeArrowheads="1"/>
          </p:cNvSpPr>
          <p:nvPr/>
        </p:nvSpPr>
        <p:spPr bwMode="auto">
          <a:xfrm>
            <a:off x="2482850" y="2439988"/>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2</a:t>
            </a:r>
          </a:p>
        </p:txBody>
      </p:sp>
      <p:sp>
        <p:nvSpPr>
          <p:cNvPr id="740358" name="Oval 6"/>
          <p:cNvSpPr>
            <a:spLocks noChangeArrowheads="1"/>
          </p:cNvSpPr>
          <p:nvPr/>
        </p:nvSpPr>
        <p:spPr bwMode="auto">
          <a:xfrm>
            <a:off x="2497138" y="3167063"/>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3</a:t>
            </a:r>
          </a:p>
        </p:txBody>
      </p:sp>
      <p:sp>
        <p:nvSpPr>
          <p:cNvPr id="740359" name="Oval 7"/>
          <p:cNvSpPr>
            <a:spLocks noChangeArrowheads="1"/>
          </p:cNvSpPr>
          <p:nvPr/>
        </p:nvSpPr>
        <p:spPr bwMode="auto">
          <a:xfrm>
            <a:off x="1712913" y="3760788"/>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4</a:t>
            </a:r>
          </a:p>
        </p:txBody>
      </p:sp>
      <p:sp>
        <p:nvSpPr>
          <p:cNvPr id="740360" name="Oval 8"/>
          <p:cNvSpPr>
            <a:spLocks noChangeArrowheads="1"/>
          </p:cNvSpPr>
          <p:nvPr/>
        </p:nvSpPr>
        <p:spPr bwMode="auto">
          <a:xfrm>
            <a:off x="3222625" y="3776663"/>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10</a:t>
            </a:r>
          </a:p>
        </p:txBody>
      </p:sp>
      <p:sp>
        <p:nvSpPr>
          <p:cNvPr id="740361" name="Oval 9"/>
          <p:cNvSpPr>
            <a:spLocks noChangeArrowheads="1"/>
          </p:cNvSpPr>
          <p:nvPr/>
        </p:nvSpPr>
        <p:spPr bwMode="auto">
          <a:xfrm>
            <a:off x="2439988" y="4386263"/>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6</a:t>
            </a:r>
          </a:p>
        </p:txBody>
      </p:sp>
      <p:sp>
        <p:nvSpPr>
          <p:cNvPr id="740362" name="Oval 10"/>
          <p:cNvSpPr>
            <a:spLocks noChangeArrowheads="1"/>
          </p:cNvSpPr>
          <p:nvPr/>
        </p:nvSpPr>
        <p:spPr bwMode="auto">
          <a:xfrm>
            <a:off x="1671638" y="4879975"/>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7</a:t>
            </a:r>
          </a:p>
        </p:txBody>
      </p:sp>
      <p:sp>
        <p:nvSpPr>
          <p:cNvPr id="740363" name="Oval 11"/>
          <p:cNvSpPr>
            <a:spLocks noChangeArrowheads="1"/>
          </p:cNvSpPr>
          <p:nvPr/>
        </p:nvSpPr>
        <p:spPr bwMode="auto">
          <a:xfrm>
            <a:off x="873125" y="4327525"/>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5</a:t>
            </a:r>
          </a:p>
        </p:txBody>
      </p:sp>
      <p:sp>
        <p:nvSpPr>
          <p:cNvPr id="740364" name="Oval 12"/>
          <p:cNvSpPr>
            <a:spLocks noChangeArrowheads="1"/>
          </p:cNvSpPr>
          <p:nvPr/>
        </p:nvSpPr>
        <p:spPr bwMode="auto">
          <a:xfrm>
            <a:off x="1641475" y="5676900"/>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8</a:t>
            </a:r>
          </a:p>
        </p:txBody>
      </p:sp>
      <p:sp>
        <p:nvSpPr>
          <p:cNvPr id="740365" name="Oval 13"/>
          <p:cNvSpPr>
            <a:spLocks noChangeArrowheads="1"/>
          </p:cNvSpPr>
          <p:nvPr/>
        </p:nvSpPr>
        <p:spPr bwMode="auto">
          <a:xfrm>
            <a:off x="1627188" y="6330950"/>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9</a:t>
            </a:r>
          </a:p>
        </p:txBody>
      </p:sp>
      <p:sp>
        <p:nvSpPr>
          <p:cNvPr id="740366" name="Oval 14"/>
          <p:cNvSpPr>
            <a:spLocks noChangeArrowheads="1"/>
          </p:cNvSpPr>
          <p:nvPr/>
        </p:nvSpPr>
        <p:spPr bwMode="auto">
          <a:xfrm>
            <a:off x="3194050" y="4908550"/>
            <a:ext cx="349250" cy="349250"/>
          </a:xfrm>
          <a:prstGeom prst="ellipse">
            <a:avLst/>
          </a:prstGeom>
          <a:noFill/>
          <a:ln w="9525" cap="sq">
            <a:solidFill>
              <a:schemeClr val="tx1"/>
            </a:solidFill>
            <a:round/>
            <a:headEnd/>
            <a:tailEnd/>
          </a:ln>
          <a:effectLst/>
        </p:spPr>
        <p:txBody>
          <a:bodyPr wrap="none" anchor="ctr"/>
          <a:lstStyle/>
          <a:p>
            <a:pPr algn="ctr" eaLnBrk="0" hangingPunct="0"/>
            <a:r>
              <a:rPr kumimoji="0" lang="zh-CN" altLang="en-US"/>
              <a:t>11</a:t>
            </a:r>
          </a:p>
        </p:txBody>
      </p:sp>
      <p:sp>
        <p:nvSpPr>
          <p:cNvPr id="740367" name="Line 15"/>
          <p:cNvSpPr>
            <a:spLocks noChangeShapeType="1"/>
          </p:cNvSpPr>
          <p:nvPr/>
        </p:nvSpPr>
        <p:spPr bwMode="auto">
          <a:xfrm>
            <a:off x="2643188" y="2060575"/>
            <a:ext cx="0" cy="377825"/>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68" name="Line 16"/>
          <p:cNvSpPr>
            <a:spLocks noChangeShapeType="1"/>
          </p:cNvSpPr>
          <p:nvPr/>
        </p:nvSpPr>
        <p:spPr bwMode="auto">
          <a:xfrm>
            <a:off x="2643188" y="2771775"/>
            <a:ext cx="14287" cy="392113"/>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69" name="Line 17"/>
          <p:cNvSpPr>
            <a:spLocks noChangeShapeType="1"/>
          </p:cNvSpPr>
          <p:nvPr/>
        </p:nvSpPr>
        <p:spPr bwMode="auto">
          <a:xfrm flipH="1">
            <a:off x="2019300" y="3454400"/>
            <a:ext cx="508000" cy="349250"/>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70" name="Line 18"/>
          <p:cNvSpPr>
            <a:spLocks noChangeShapeType="1"/>
          </p:cNvSpPr>
          <p:nvPr/>
        </p:nvSpPr>
        <p:spPr bwMode="auto">
          <a:xfrm>
            <a:off x="2816225" y="3440113"/>
            <a:ext cx="450850" cy="406400"/>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71" name="Line 19"/>
          <p:cNvSpPr>
            <a:spLocks noChangeShapeType="1"/>
          </p:cNvSpPr>
          <p:nvPr/>
        </p:nvSpPr>
        <p:spPr bwMode="auto">
          <a:xfrm>
            <a:off x="2019300" y="4035425"/>
            <a:ext cx="463550" cy="406400"/>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72" name="Line 20"/>
          <p:cNvSpPr>
            <a:spLocks noChangeShapeType="1"/>
          </p:cNvSpPr>
          <p:nvPr/>
        </p:nvSpPr>
        <p:spPr bwMode="auto">
          <a:xfrm flipH="1">
            <a:off x="1162050" y="4021138"/>
            <a:ext cx="552450" cy="361950"/>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73" name="Line 21"/>
          <p:cNvSpPr>
            <a:spLocks noChangeShapeType="1"/>
          </p:cNvSpPr>
          <p:nvPr/>
        </p:nvSpPr>
        <p:spPr bwMode="auto">
          <a:xfrm>
            <a:off x="1176338" y="4630738"/>
            <a:ext cx="522287" cy="333375"/>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74" name="Line 22"/>
          <p:cNvSpPr>
            <a:spLocks noChangeShapeType="1"/>
          </p:cNvSpPr>
          <p:nvPr/>
        </p:nvSpPr>
        <p:spPr bwMode="auto">
          <a:xfrm flipH="1">
            <a:off x="1989138" y="4645025"/>
            <a:ext cx="479425" cy="333375"/>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75" name="Line 23"/>
          <p:cNvSpPr>
            <a:spLocks noChangeShapeType="1"/>
          </p:cNvSpPr>
          <p:nvPr/>
        </p:nvSpPr>
        <p:spPr bwMode="auto">
          <a:xfrm flipH="1">
            <a:off x="1816100" y="5226050"/>
            <a:ext cx="14288" cy="449263"/>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76" name="Line 24"/>
          <p:cNvSpPr>
            <a:spLocks noChangeShapeType="1"/>
          </p:cNvSpPr>
          <p:nvPr/>
        </p:nvSpPr>
        <p:spPr bwMode="auto">
          <a:xfrm>
            <a:off x="1800225" y="6022975"/>
            <a:ext cx="0" cy="304800"/>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77" name="Line 25"/>
          <p:cNvSpPr>
            <a:spLocks noChangeShapeType="1"/>
          </p:cNvSpPr>
          <p:nvPr/>
        </p:nvSpPr>
        <p:spPr bwMode="auto">
          <a:xfrm>
            <a:off x="3368675" y="4108450"/>
            <a:ext cx="0" cy="796925"/>
          </a:xfrm>
          <a:prstGeom prst="line">
            <a:avLst/>
          </a:prstGeom>
          <a:noFill/>
          <a:ln w="9525" cap="sq">
            <a:solidFill>
              <a:schemeClr val="tx1"/>
            </a:solidFill>
            <a:round/>
            <a:headEnd/>
            <a:tailEnd type="triangle" w="med" len="med"/>
          </a:ln>
          <a:effectLst/>
        </p:spPr>
        <p:txBody>
          <a:bodyPr/>
          <a:lstStyle/>
          <a:p>
            <a:endParaRPr lang="zh-CN" altLang="en-US"/>
          </a:p>
        </p:txBody>
      </p:sp>
      <p:sp>
        <p:nvSpPr>
          <p:cNvPr id="740378" name="Line 26"/>
          <p:cNvSpPr>
            <a:spLocks noChangeShapeType="1"/>
          </p:cNvSpPr>
          <p:nvPr/>
        </p:nvSpPr>
        <p:spPr bwMode="auto">
          <a:xfrm flipH="1">
            <a:off x="436563" y="6516688"/>
            <a:ext cx="1176337" cy="0"/>
          </a:xfrm>
          <a:prstGeom prst="line">
            <a:avLst/>
          </a:prstGeom>
          <a:noFill/>
          <a:ln w="9525" cap="sq">
            <a:solidFill>
              <a:schemeClr val="tx1"/>
            </a:solidFill>
            <a:round/>
            <a:headEnd/>
            <a:tailEnd/>
          </a:ln>
          <a:effectLst/>
        </p:spPr>
        <p:txBody>
          <a:bodyPr/>
          <a:lstStyle/>
          <a:p>
            <a:endParaRPr lang="zh-CN" altLang="en-US"/>
          </a:p>
        </p:txBody>
      </p:sp>
      <p:sp>
        <p:nvSpPr>
          <p:cNvPr id="740379" name="Line 27"/>
          <p:cNvSpPr>
            <a:spLocks noChangeShapeType="1"/>
          </p:cNvSpPr>
          <p:nvPr/>
        </p:nvSpPr>
        <p:spPr bwMode="auto">
          <a:xfrm flipV="1">
            <a:off x="422275" y="3311525"/>
            <a:ext cx="0" cy="3205163"/>
          </a:xfrm>
          <a:prstGeom prst="line">
            <a:avLst/>
          </a:prstGeom>
          <a:noFill/>
          <a:ln w="9525" cap="sq">
            <a:solidFill>
              <a:schemeClr val="tx1"/>
            </a:solidFill>
            <a:round/>
            <a:headEnd/>
            <a:tailEnd/>
          </a:ln>
          <a:effectLst/>
        </p:spPr>
        <p:txBody>
          <a:bodyPr/>
          <a:lstStyle/>
          <a:p>
            <a:endParaRPr lang="zh-CN" altLang="en-US"/>
          </a:p>
        </p:txBody>
      </p:sp>
      <p:sp>
        <p:nvSpPr>
          <p:cNvPr id="740380" name="Line 28"/>
          <p:cNvSpPr>
            <a:spLocks noChangeShapeType="1"/>
          </p:cNvSpPr>
          <p:nvPr/>
        </p:nvSpPr>
        <p:spPr bwMode="auto">
          <a:xfrm flipV="1">
            <a:off x="425450" y="3295650"/>
            <a:ext cx="2085975" cy="0"/>
          </a:xfrm>
          <a:prstGeom prst="line">
            <a:avLst/>
          </a:prstGeom>
          <a:noFill/>
          <a:ln w="9525" cap="sq">
            <a:solidFill>
              <a:schemeClr val="tx1"/>
            </a:solidFill>
            <a:round/>
            <a:headEnd/>
            <a:tailEnd type="triangle" w="med" len="med"/>
          </a:ln>
          <a:effectLst/>
        </p:spPr>
        <p:txBody>
          <a:bodyPr/>
          <a:lstStyle/>
          <a:p>
            <a:endParaRPr lang="zh-CN" altLang="en-US"/>
          </a:p>
        </p:txBody>
      </p:sp>
      <p:graphicFrame>
        <p:nvGraphicFramePr>
          <p:cNvPr id="740449" name="Group 97"/>
          <p:cNvGraphicFramePr>
            <a:graphicFrameLocks noGrp="1"/>
          </p:cNvGraphicFramePr>
          <p:nvPr/>
        </p:nvGraphicFramePr>
        <p:xfrm>
          <a:off x="3959225" y="1860550"/>
          <a:ext cx="4005263" cy="4754880"/>
        </p:xfrm>
        <a:graphic>
          <a:graphicData uri="http://schemas.openxmlformats.org/drawingml/2006/table">
            <a:tbl>
              <a:tblPr/>
              <a:tblGrid>
                <a:gridCol w="739775"/>
                <a:gridCol w="1639888"/>
                <a:gridCol w="1625600"/>
              </a:tblGrid>
              <a:tr h="3381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节点</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被定义变量</a:t>
                      </a:r>
                      <a:endParaRPr kumimoji="1" lang="en-US" altLang="zh-CN" sz="20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被引用变量</a:t>
                      </a:r>
                      <a:endParaRPr kumimoji="1" lang="en-US" altLang="zh-CN" sz="20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X,Y,Z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W,X</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X,Y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Y,Z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V,Y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V,Z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X</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V</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10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zh-CN" altLang="en-US"/>
              <a:t>信息流分析</a:t>
            </a:r>
            <a:endParaRPr lang="en-US" altLang="zh-CN"/>
          </a:p>
        </p:txBody>
      </p:sp>
      <p:sp>
        <p:nvSpPr>
          <p:cNvPr id="742403" name="Rectangle 3"/>
          <p:cNvSpPr>
            <a:spLocks noGrp="1" noChangeArrowheads="1"/>
          </p:cNvSpPr>
          <p:nvPr>
            <p:ph type="body" idx="1"/>
          </p:nvPr>
        </p:nvSpPr>
        <p:spPr/>
        <p:txBody>
          <a:bodyPr/>
          <a:lstStyle/>
          <a:p>
            <a:pPr marL="609600" indent="-609600"/>
            <a:r>
              <a:rPr lang="zh-CN" altLang="en-US" sz="2800"/>
              <a:t>通过对输入数据、输出数据、语句之间的关系的分析来检查程序错误</a:t>
            </a:r>
          </a:p>
          <a:p>
            <a:pPr marL="609600" indent="-609600"/>
            <a:r>
              <a:rPr lang="zh-CN" altLang="en-US" sz="2800"/>
              <a:t>整除算法例子</a:t>
            </a:r>
          </a:p>
          <a:p>
            <a:pPr marL="609600" indent="-609600"/>
            <a:r>
              <a:rPr lang="zh-CN" altLang="en-US" sz="2800"/>
              <a:t>输入：</a:t>
            </a:r>
            <a:r>
              <a:rPr lang="en-US" altLang="zh-CN" sz="2800"/>
              <a:t>in_m</a:t>
            </a:r>
            <a:r>
              <a:rPr lang="zh-CN" altLang="en-US" sz="2800"/>
              <a:t>是被除数，</a:t>
            </a:r>
            <a:r>
              <a:rPr lang="en-US" altLang="zh-CN" sz="2800"/>
              <a:t>in_n</a:t>
            </a:r>
            <a:r>
              <a:rPr lang="zh-CN" altLang="en-US" sz="2800"/>
              <a:t>是除数</a:t>
            </a:r>
          </a:p>
          <a:p>
            <a:pPr marL="609600" indent="-609600"/>
            <a:r>
              <a:rPr lang="zh-CN" altLang="en-US" sz="2800"/>
              <a:t>输出：</a:t>
            </a:r>
            <a:r>
              <a:rPr lang="en-US" altLang="zh-CN" sz="2800"/>
              <a:t>out_q</a:t>
            </a:r>
            <a:r>
              <a:rPr lang="zh-CN" altLang="en-US" sz="2800"/>
              <a:t>是商，</a:t>
            </a:r>
            <a:r>
              <a:rPr lang="en-US" altLang="zh-CN" sz="2800"/>
              <a:t>out_r</a:t>
            </a:r>
            <a:r>
              <a:rPr lang="zh-CN" altLang="en-US" sz="2800"/>
              <a:t>是余数</a:t>
            </a:r>
          </a:p>
          <a:p>
            <a:pPr marL="609600" indent="-609600"/>
            <a:endParaRPr lang="zh-CN" altLang="en-US" sz="2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1026"/>
          <p:cNvSpPr>
            <a:spLocks noGrp="1" noChangeArrowheads="1"/>
          </p:cNvSpPr>
          <p:nvPr>
            <p:ph type="title"/>
          </p:nvPr>
        </p:nvSpPr>
        <p:spPr/>
        <p:txBody>
          <a:bodyPr/>
          <a:lstStyle/>
          <a:p>
            <a:r>
              <a:rPr lang="zh-CN" altLang="en-US"/>
              <a:t>整除算法例子</a:t>
            </a:r>
            <a:endParaRPr lang="en-US" altLang="zh-CN"/>
          </a:p>
        </p:txBody>
      </p:sp>
      <p:sp>
        <p:nvSpPr>
          <p:cNvPr id="744451" name="Rectangle 1027"/>
          <p:cNvSpPr>
            <a:spLocks noGrp="1" noChangeArrowheads="1"/>
          </p:cNvSpPr>
          <p:nvPr>
            <p:ph type="body" idx="1"/>
          </p:nvPr>
        </p:nvSpPr>
        <p:spPr/>
        <p:txBody>
          <a:bodyPr/>
          <a:lstStyle/>
          <a:p>
            <a:pPr marL="609600" indent="-609600">
              <a:buFont typeface="Wingdings" pitchFamily="2" charset="2"/>
              <a:buAutoNum type="arabicPlain"/>
            </a:pPr>
            <a:r>
              <a:rPr lang="en-US" altLang="zh-CN"/>
              <a:t>out_q = 0;</a:t>
            </a:r>
          </a:p>
          <a:p>
            <a:pPr marL="609600" indent="-609600">
              <a:buFont typeface="Wingdings" pitchFamily="2" charset="2"/>
              <a:buAutoNum type="arabicPlain"/>
            </a:pPr>
            <a:r>
              <a:rPr lang="en-US" altLang="zh-CN"/>
              <a:t>out_r = in_m;</a:t>
            </a:r>
          </a:p>
          <a:p>
            <a:pPr marL="609600" indent="-609600">
              <a:buFont typeface="Wingdings" pitchFamily="2" charset="2"/>
              <a:buAutoNum type="arabicPlain"/>
            </a:pPr>
            <a:r>
              <a:rPr lang="en-US" altLang="zh-CN"/>
              <a:t>While(out_r &gt;= in_n) </a:t>
            </a:r>
          </a:p>
          <a:p>
            <a:pPr marL="609600" indent="-609600">
              <a:buFont typeface="Wingdings" pitchFamily="2" charset="2"/>
              <a:buNone/>
            </a:pPr>
            <a:r>
              <a:rPr lang="en-US" altLang="zh-CN"/>
              <a:t>       {</a:t>
            </a:r>
          </a:p>
          <a:p>
            <a:pPr marL="609600" indent="-609600">
              <a:buFont typeface="Wingdings" pitchFamily="2" charset="2"/>
              <a:buAutoNum type="arabicPlain" startAt="4"/>
            </a:pPr>
            <a:r>
              <a:rPr lang="en-US" altLang="zh-CN"/>
              <a:t>    out_q ++;</a:t>
            </a:r>
          </a:p>
          <a:p>
            <a:pPr marL="609600" indent="-609600">
              <a:buFont typeface="Wingdings" pitchFamily="2" charset="2"/>
              <a:buAutoNum type="arabicPlain" startAt="4"/>
            </a:pPr>
            <a:r>
              <a:rPr lang="en-US" altLang="zh-CN"/>
              <a:t>    out_r = out_r – in_n;  </a:t>
            </a:r>
          </a:p>
          <a:p>
            <a:pPr marL="609600" indent="-609600">
              <a:buFont typeface="Wingdings" pitchFamily="2" charset="2"/>
              <a:buNone/>
            </a:pPr>
            <a:r>
              <a:rPr lang="en-US" altLang="zh-CN"/>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1026"/>
          <p:cNvSpPr>
            <a:spLocks noGrp="1" noChangeArrowheads="1"/>
          </p:cNvSpPr>
          <p:nvPr>
            <p:ph type="title"/>
          </p:nvPr>
        </p:nvSpPr>
        <p:spPr/>
        <p:txBody>
          <a:bodyPr/>
          <a:lstStyle/>
          <a:p>
            <a:r>
              <a:rPr lang="zh-CN" altLang="en-US"/>
              <a:t>信息流关系图</a:t>
            </a:r>
          </a:p>
        </p:txBody>
      </p:sp>
      <p:graphicFrame>
        <p:nvGraphicFramePr>
          <p:cNvPr id="745506" name="Group 1058"/>
          <p:cNvGraphicFramePr>
            <a:graphicFrameLocks noGrp="1"/>
          </p:cNvGraphicFramePr>
          <p:nvPr/>
        </p:nvGraphicFramePr>
        <p:xfrm>
          <a:off x="1220788" y="1806560"/>
          <a:ext cx="1682750" cy="4064000"/>
        </p:xfrm>
        <a:graphic>
          <a:graphicData uri="http://schemas.openxmlformats.org/drawingml/2006/table">
            <a:tbl>
              <a:tblPr/>
              <a:tblGrid>
                <a:gridCol w="841375"/>
                <a:gridCol w="841375"/>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5497" name="Text Box 1049"/>
          <p:cNvSpPr txBox="1">
            <a:spLocks noChangeArrowheads="1"/>
          </p:cNvSpPr>
          <p:nvPr/>
        </p:nvSpPr>
        <p:spPr bwMode="auto">
          <a:xfrm>
            <a:off x="1193800" y="1222360"/>
            <a:ext cx="841375"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in_m</a:t>
            </a:r>
          </a:p>
        </p:txBody>
      </p:sp>
      <p:sp>
        <p:nvSpPr>
          <p:cNvPr id="745498" name="Text Box 1050"/>
          <p:cNvSpPr txBox="1">
            <a:spLocks noChangeArrowheads="1"/>
          </p:cNvSpPr>
          <p:nvPr/>
        </p:nvSpPr>
        <p:spPr bwMode="auto">
          <a:xfrm>
            <a:off x="2098675" y="1214422"/>
            <a:ext cx="841375"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in_n</a:t>
            </a:r>
          </a:p>
        </p:txBody>
      </p:sp>
      <p:sp>
        <p:nvSpPr>
          <p:cNvPr id="745499" name="Text Box 1051"/>
          <p:cNvSpPr txBox="1">
            <a:spLocks noChangeArrowheads="1"/>
          </p:cNvSpPr>
          <p:nvPr/>
        </p:nvSpPr>
        <p:spPr bwMode="auto">
          <a:xfrm>
            <a:off x="781050" y="1984360"/>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1</a:t>
            </a:r>
          </a:p>
        </p:txBody>
      </p:sp>
      <p:sp>
        <p:nvSpPr>
          <p:cNvPr id="745500" name="Text Box 1052"/>
          <p:cNvSpPr txBox="1">
            <a:spLocks noChangeArrowheads="1"/>
          </p:cNvSpPr>
          <p:nvPr/>
        </p:nvSpPr>
        <p:spPr bwMode="auto">
          <a:xfrm>
            <a:off x="760413" y="2832085"/>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2</a:t>
            </a:r>
          </a:p>
        </p:txBody>
      </p:sp>
      <p:sp>
        <p:nvSpPr>
          <p:cNvPr id="745501" name="Text Box 1053"/>
          <p:cNvSpPr txBox="1">
            <a:spLocks noChangeArrowheads="1"/>
          </p:cNvSpPr>
          <p:nvPr/>
        </p:nvSpPr>
        <p:spPr bwMode="auto">
          <a:xfrm>
            <a:off x="760413" y="3717910"/>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3</a:t>
            </a:r>
          </a:p>
        </p:txBody>
      </p:sp>
      <p:sp>
        <p:nvSpPr>
          <p:cNvPr id="745502" name="Text Box 1054"/>
          <p:cNvSpPr txBox="1">
            <a:spLocks noChangeArrowheads="1"/>
          </p:cNvSpPr>
          <p:nvPr/>
        </p:nvSpPr>
        <p:spPr bwMode="auto">
          <a:xfrm>
            <a:off x="760413" y="4459272"/>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4</a:t>
            </a:r>
          </a:p>
        </p:txBody>
      </p:sp>
      <p:sp>
        <p:nvSpPr>
          <p:cNvPr id="745503" name="Text Box 1055"/>
          <p:cNvSpPr txBox="1">
            <a:spLocks noChangeArrowheads="1"/>
          </p:cNvSpPr>
          <p:nvPr/>
        </p:nvSpPr>
        <p:spPr bwMode="auto">
          <a:xfrm>
            <a:off x="760413" y="5329222"/>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5</a:t>
            </a:r>
          </a:p>
        </p:txBody>
      </p:sp>
      <p:graphicFrame>
        <p:nvGraphicFramePr>
          <p:cNvPr id="745507" name="Group 1059"/>
          <p:cNvGraphicFramePr>
            <a:graphicFrameLocks noGrp="1"/>
          </p:cNvGraphicFramePr>
          <p:nvPr/>
        </p:nvGraphicFramePr>
        <p:xfrm>
          <a:off x="3929063" y="1814497"/>
          <a:ext cx="1682750" cy="4064000"/>
        </p:xfrm>
        <a:graphic>
          <a:graphicData uri="http://schemas.openxmlformats.org/drawingml/2006/table">
            <a:tbl>
              <a:tblPr/>
              <a:tblGrid>
                <a:gridCol w="841375"/>
                <a:gridCol w="841375"/>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5527" name="Text Box 1079"/>
          <p:cNvSpPr txBox="1">
            <a:spLocks noChangeArrowheads="1"/>
          </p:cNvSpPr>
          <p:nvPr/>
        </p:nvSpPr>
        <p:spPr bwMode="auto">
          <a:xfrm>
            <a:off x="3902075" y="1230297"/>
            <a:ext cx="957263"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out_q</a:t>
            </a:r>
          </a:p>
        </p:txBody>
      </p:sp>
      <p:sp>
        <p:nvSpPr>
          <p:cNvPr id="745528" name="Text Box 1080"/>
          <p:cNvSpPr txBox="1">
            <a:spLocks noChangeArrowheads="1"/>
          </p:cNvSpPr>
          <p:nvPr/>
        </p:nvSpPr>
        <p:spPr bwMode="auto">
          <a:xfrm>
            <a:off x="4764088" y="1222360"/>
            <a:ext cx="841375"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out_r</a:t>
            </a:r>
          </a:p>
        </p:txBody>
      </p:sp>
      <p:sp>
        <p:nvSpPr>
          <p:cNvPr id="745529" name="Text Box 1081"/>
          <p:cNvSpPr txBox="1">
            <a:spLocks noChangeArrowheads="1"/>
          </p:cNvSpPr>
          <p:nvPr/>
        </p:nvSpPr>
        <p:spPr bwMode="auto">
          <a:xfrm>
            <a:off x="3489325" y="1992297"/>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1</a:t>
            </a:r>
          </a:p>
        </p:txBody>
      </p:sp>
      <p:sp>
        <p:nvSpPr>
          <p:cNvPr id="745530" name="Text Box 1082"/>
          <p:cNvSpPr txBox="1">
            <a:spLocks noChangeArrowheads="1"/>
          </p:cNvSpPr>
          <p:nvPr/>
        </p:nvSpPr>
        <p:spPr bwMode="auto">
          <a:xfrm>
            <a:off x="3468688" y="2840022"/>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2</a:t>
            </a:r>
          </a:p>
        </p:txBody>
      </p:sp>
      <p:sp>
        <p:nvSpPr>
          <p:cNvPr id="745531" name="Text Box 1083"/>
          <p:cNvSpPr txBox="1">
            <a:spLocks noChangeArrowheads="1"/>
          </p:cNvSpPr>
          <p:nvPr/>
        </p:nvSpPr>
        <p:spPr bwMode="auto">
          <a:xfrm>
            <a:off x="3468688" y="3725847"/>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3</a:t>
            </a:r>
          </a:p>
        </p:txBody>
      </p:sp>
      <p:sp>
        <p:nvSpPr>
          <p:cNvPr id="745532" name="Text Box 1084"/>
          <p:cNvSpPr txBox="1">
            <a:spLocks noChangeArrowheads="1"/>
          </p:cNvSpPr>
          <p:nvPr/>
        </p:nvSpPr>
        <p:spPr bwMode="auto">
          <a:xfrm>
            <a:off x="3468688" y="4467210"/>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4</a:t>
            </a:r>
          </a:p>
        </p:txBody>
      </p:sp>
      <p:sp>
        <p:nvSpPr>
          <p:cNvPr id="745533" name="Text Box 1085"/>
          <p:cNvSpPr txBox="1">
            <a:spLocks noChangeArrowheads="1"/>
          </p:cNvSpPr>
          <p:nvPr/>
        </p:nvSpPr>
        <p:spPr bwMode="auto">
          <a:xfrm>
            <a:off x="3468688" y="5337160"/>
            <a:ext cx="3619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5</a:t>
            </a:r>
          </a:p>
        </p:txBody>
      </p:sp>
      <p:graphicFrame>
        <p:nvGraphicFramePr>
          <p:cNvPr id="745561" name="Group 1113"/>
          <p:cNvGraphicFramePr>
            <a:graphicFrameLocks noGrp="1"/>
          </p:cNvGraphicFramePr>
          <p:nvPr/>
        </p:nvGraphicFramePr>
        <p:xfrm>
          <a:off x="6851650" y="1836722"/>
          <a:ext cx="1682750" cy="1625600"/>
        </p:xfrm>
        <a:graphic>
          <a:graphicData uri="http://schemas.openxmlformats.org/drawingml/2006/table">
            <a:tbl>
              <a:tblPr/>
              <a:tblGrid>
                <a:gridCol w="841375"/>
                <a:gridCol w="841375"/>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5554" name="Text Box 1106"/>
          <p:cNvSpPr txBox="1">
            <a:spLocks noChangeArrowheads="1"/>
          </p:cNvSpPr>
          <p:nvPr/>
        </p:nvSpPr>
        <p:spPr bwMode="auto">
          <a:xfrm>
            <a:off x="6824663" y="1252522"/>
            <a:ext cx="957262"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out_q</a:t>
            </a:r>
          </a:p>
        </p:txBody>
      </p:sp>
      <p:sp>
        <p:nvSpPr>
          <p:cNvPr id="745555" name="Text Box 1107"/>
          <p:cNvSpPr txBox="1">
            <a:spLocks noChangeArrowheads="1"/>
          </p:cNvSpPr>
          <p:nvPr/>
        </p:nvSpPr>
        <p:spPr bwMode="auto">
          <a:xfrm>
            <a:off x="7686675" y="1244585"/>
            <a:ext cx="841375"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out_r</a:t>
            </a:r>
          </a:p>
        </p:txBody>
      </p:sp>
      <p:sp>
        <p:nvSpPr>
          <p:cNvPr id="745556" name="Text Box 1108"/>
          <p:cNvSpPr txBox="1">
            <a:spLocks noChangeArrowheads="1"/>
          </p:cNvSpPr>
          <p:nvPr/>
        </p:nvSpPr>
        <p:spPr bwMode="auto">
          <a:xfrm>
            <a:off x="5991225" y="2014522"/>
            <a:ext cx="898525"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in_m</a:t>
            </a:r>
          </a:p>
        </p:txBody>
      </p:sp>
      <p:sp>
        <p:nvSpPr>
          <p:cNvPr id="745557" name="Text Box 1109"/>
          <p:cNvSpPr txBox="1">
            <a:spLocks noChangeArrowheads="1"/>
          </p:cNvSpPr>
          <p:nvPr/>
        </p:nvSpPr>
        <p:spPr bwMode="auto">
          <a:xfrm>
            <a:off x="6043613" y="2862247"/>
            <a:ext cx="752475"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In_n</a:t>
            </a:r>
          </a:p>
        </p:txBody>
      </p:sp>
      <p:sp>
        <p:nvSpPr>
          <p:cNvPr id="745562" name="Text Box 1114"/>
          <p:cNvSpPr txBox="1">
            <a:spLocks noChangeArrowheads="1"/>
          </p:cNvSpPr>
          <p:nvPr/>
        </p:nvSpPr>
        <p:spPr bwMode="auto">
          <a:xfrm>
            <a:off x="1797050" y="6059472"/>
            <a:ext cx="60960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(1)</a:t>
            </a:r>
          </a:p>
        </p:txBody>
      </p:sp>
      <p:sp>
        <p:nvSpPr>
          <p:cNvPr id="745563" name="Text Box 1115"/>
          <p:cNvSpPr txBox="1">
            <a:spLocks noChangeArrowheads="1"/>
          </p:cNvSpPr>
          <p:nvPr/>
        </p:nvSpPr>
        <p:spPr bwMode="auto">
          <a:xfrm>
            <a:off x="4518025" y="6059472"/>
            <a:ext cx="60960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(2)</a:t>
            </a:r>
          </a:p>
        </p:txBody>
      </p:sp>
      <p:sp>
        <p:nvSpPr>
          <p:cNvPr id="745564" name="Text Box 1116"/>
          <p:cNvSpPr txBox="1">
            <a:spLocks noChangeArrowheads="1"/>
          </p:cNvSpPr>
          <p:nvPr/>
        </p:nvSpPr>
        <p:spPr bwMode="auto">
          <a:xfrm>
            <a:off x="7394575" y="4186222"/>
            <a:ext cx="60960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(3)</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zh-CN" altLang="en-US"/>
              <a:t>信息流分析</a:t>
            </a:r>
          </a:p>
        </p:txBody>
      </p:sp>
      <p:sp>
        <p:nvSpPr>
          <p:cNvPr id="747523" name="Rectangle 3"/>
          <p:cNvSpPr>
            <a:spLocks noGrp="1" noChangeArrowheads="1"/>
          </p:cNvSpPr>
          <p:nvPr>
            <p:ph type="body" idx="1"/>
          </p:nvPr>
        </p:nvSpPr>
        <p:spPr/>
        <p:txBody>
          <a:bodyPr/>
          <a:lstStyle/>
          <a:p>
            <a:r>
              <a:rPr lang="zh-CN" altLang="en-US" dirty="0"/>
              <a:t>能够列出对输入变量的所有可能的引用</a:t>
            </a:r>
          </a:p>
          <a:p>
            <a:r>
              <a:rPr lang="zh-CN" altLang="en-US" dirty="0"/>
              <a:t>在程序的任何指定点检查其执行可能影响某一输出变量值的语句</a:t>
            </a:r>
          </a:p>
          <a:p>
            <a:r>
              <a:rPr lang="zh-CN" altLang="en-US" dirty="0"/>
              <a:t>输入输出关系提供一种检查，看每个输出值是否由相关的输入值，而不是其他值导出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1026"/>
          <p:cNvSpPr>
            <a:spLocks noGrp="1" noChangeArrowheads="1"/>
          </p:cNvSpPr>
          <p:nvPr>
            <p:ph type="title"/>
          </p:nvPr>
        </p:nvSpPr>
        <p:spPr/>
        <p:txBody>
          <a:bodyPr/>
          <a:lstStyle/>
          <a:p>
            <a:r>
              <a:rPr lang="zh-CN" altLang="en-US" dirty="0" smtClean="0"/>
              <a:t>目录</a:t>
            </a:r>
            <a:endParaRPr lang="en-US" altLang="zh-CN" dirty="0"/>
          </a:p>
        </p:txBody>
      </p:sp>
      <p:sp>
        <p:nvSpPr>
          <p:cNvPr id="749571" name="Rectangle 1027"/>
          <p:cNvSpPr>
            <a:spLocks noGrp="1" noChangeArrowheads="1"/>
          </p:cNvSpPr>
          <p:nvPr>
            <p:ph type="body" idx="1"/>
          </p:nvPr>
        </p:nvSpPr>
        <p:spPr>
          <a:xfrm>
            <a:off x="2390775" y="2005013"/>
            <a:ext cx="6459538" cy="4454525"/>
          </a:xfrm>
        </p:spPr>
        <p:txBody>
          <a:bodyPr/>
          <a:lstStyle/>
          <a:p>
            <a:r>
              <a:rPr lang="zh-CN" altLang="en-US" sz="2800"/>
              <a:t>白盒测试</a:t>
            </a:r>
            <a:r>
              <a:rPr lang="zh-CN" altLang="en-US" sz="2800">
                <a:latin typeface="宋体" charset="-122"/>
              </a:rPr>
              <a:t>概述 </a:t>
            </a:r>
            <a:endParaRPr lang="zh-CN" altLang="en-US" sz="2800" b="1">
              <a:solidFill>
                <a:schemeClr val="accent2"/>
              </a:solidFill>
            </a:endParaRPr>
          </a:p>
          <a:p>
            <a:r>
              <a:rPr lang="zh-CN" altLang="en-US" sz="2800"/>
              <a:t>程序结构分析</a:t>
            </a:r>
            <a:r>
              <a:rPr lang="zh-CN" altLang="en-US" sz="2800">
                <a:latin typeface="宋体" charset="-122"/>
              </a:rPr>
              <a:t> </a:t>
            </a:r>
            <a:endParaRPr lang="en-US" altLang="zh-CN" sz="2800"/>
          </a:p>
          <a:p>
            <a:r>
              <a:rPr lang="zh-CN" altLang="en-US" sz="2800" b="1" u="sng">
                <a:solidFill>
                  <a:schemeClr val="accent2"/>
                </a:solidFill>
                <a:latin typeface="宋体" charset="-122"/>
              </a:rPr>
              <a:t>逻辑覆盖</a:t>
            </a:r>
            <a:r>
              <a:rPr lang="en-US" altLang="zh-CN" sz="2800">
                <a:latin typeface="宋体" charset="-122"/>
              </a:rPr>
              <a:t> </a:t>
            </a:r>
            <a:endParaRPr lang="en-US" altLang="zh-CN" sz="2800"/>
          </a:p>
          <a:p>
            <a:r>
              <a:rPr lang="zh-CN" altLang="en-US" sz="2800"/>
              <a:t>结构测试案例分析</a:t>
            </a:r>
          </a:p>
          <a:p>
            <a:r>
              <a:rPr lang="zh-CN" altLang="en-US" sz="2800">
                <a:latin typeface="宋体" charset="-122"/>
              </a:rPr>
              <a:t>结构测试工具使用</a:t>
            </a:r>
            <a:endParaRPr lang="en-US" altLang="zh-CN" sz="2800"/>
          </a:p>
        </p:txBody>
      </p:sp>
      <p:pic>
        <p:nvPicPr>
          <p:cNvPr id="749572" name="Picture 1028" descr="znablzbf[1]"/>
          <p:cNvPicPr>
            <a:picLocks noChangeAspect="1" noChangeArrowheads="1"/>
          </p:cNvPicPr>
          <p:nvPr/>
        </p:nvPicPr>
        <p:blipFill>
          <a:blip r:embed="rId3"/>
          <a:srcRect/>
          <a:stretch>
            <a:fillRect/>
          </a:stretch>
        </p:blipFill>
        <p:spPr bwMode="auto">
          <a:xfrm>
            <a:off x="330200" y="2054225"/>
            <a:ext cx="1595438" cy="42338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1026"/>
          <p:cNvSpPr>
            <a:spLocks noGrp="1" noChangeArrowheads="1"/>
          </p:cNvSpPr>
          <p:nvPr>
            <p:ph type="title"/>
          </p:nvPr>
        </p:nvSpPr>
        <p:spPr/>
        <p:txBody>
          <a:bodyPr/>
          <a:lstStyle/>
          <a:p>
            <a:r>
              <a:rPr lang="zh-CN" altLang="en-US">
                <a:latin typeface="宋体" charset="-122"/>
              </a:rPr>
              <a:t>结构测试定义</a:t>
            </a:r>
            <a:r>
              <a:rPr lang="zh-CN" altLang="en-US" sz="4000">
                <a:latin typeface="宋体" charset="-122"/>
              </a:rPr>
              <a:t> </a:t>
            </a:r>
          </a:p>
        </p:txBody>
      </p:sp>
      <p:sp>
        <p:nvSpPr>
          <p:cNvPr id="524291" name="Rectangle 1027"/>
          <p:cNvSpPr>
            <a:spLocks noGrp="1" noChangeArrowheads="1"/>
          </p:cNvSpPr>
          <p:nvPr>
            <p:ph type="body" sz="half" idx="1"/>
          </p:nvPr>
        </p:nvSpPr>
        <p:spPr>
          <a:xfrm>
            <a:off x="685800" y="1981200"/>
            <a:ext cx="7493000" cy="4114800"/>
          </a:xfrm>
        </p:spPr>
        <p:txBody>
          <a:bodyPr/>
          <a:lstStyle/>
          <a:p>
            <a:r>
              <a:rPr lang="zh-CN" altLang="en-US" sz="2800"/>
              <a:t>把测试对象看做一个透明的盒子</a:t>
            </a:r>
            <a:endParaRPr lang="zh-CN" altLang="en-US" sz="2800">
              <a:latin typeface="宋体" charset="-122"/>
            </a:endParaRPr>
          </a:p>
          <a:p>
            <a:r>
              <a:rPr lang="zh-CN" altLang="en-US" sz="2800">
                <a:latin typeface="宋体" charset="-122"/>
              </a:rPr>
              <a:t>白盒测试是根据被测程序的内部结构设计测试用例并完成测试的一种测试方法</a:t>
            </a:r>
          </a:p>
          <a:p>
            <a:r>
              <a:rPr lang="zh-CN" altLang="en-US" sz="2800"/>
              <a:t>白盒测试或逻辑驱动测试</a:t>
            </a:r>
          </a:p>
          <a:p>
            <a:r>
              <a:rPr lang="zh-CN" altLang="en-US" sz="2800"/>
              <a:t>基于一个应用代码的内部逻辑知识，测试覆盖全部代码、分支、路径和条件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Effect transition="in" filter="fade">
                                      <p:cBhvr>
                                        <p:cTn id="7" dur="2000"/>
                                        <p:tgtEl>
                                          <p:spTgt spid="524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1">
                                            <p:txEl>
                                              <p:pRg st="1" end="1"/>
                                            </p:txEl>
                                          </p:spTgt>
                                        </p:tgtEl>
                                        <p:attrNameLst>
                                          <p:attrName>style.visibility</p:attrName>
                                        </p:attrNameLst>
                                      </p:cBhvr>
                                      <p:to>
                                        <p:strVal val="visible"/>
                                      </p:to>
                                    </p:set>
                                    <p:animEffect transition="in" filter="fade">
                                      <p:cBhvr>
                                        <p:cTn id="12" dur="2000"/>
                                        <p:tgtEl>
                                          <p:spTgt spid="524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1">
                                            <p:txEl>
                                              <p:pRg st="2" end="2"/>
                                            </p:txEl>
                                          </p:spTgt>
                                        </p:tgtEl>
                                        <p:attrNameLst>
                                          <p:attrName>style.visibility</p:attrName>
                                        </p:attrNameLst>
                                      </p:cBhvr>
                                      <p:to>
                                        <p:strVal val="visible"/>
                                      </p:to>
                                    </p:set>
                                    <p:animEffect transition="in" filter="fade">
                                      <p:cBhvr>
                                        <p:cTn id="17" dur="2000"/>
                                        <p:tgtEl>
                                          <p:spTgt spid="524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4291">
                                            <p:txEl>
                                              <p:pRg st="3" end="3"/>
                                            </p:txEl>
                                          </p:spTgt>
                                        </p:tgtEl>
                                        <p:attrNameLst>
                                          <p:attrName>style.visibility</p:attrName>
                                        </p:attrNameLst>
                                      </p:cBhvr>
                                      <p:to>
                                        <p:strVal val="visible"/>
                                      </p:to>
                                    </p:set>
                                    <p:animEffect transition="in" filter="fade">
                                      <p:cBhvr>
                                        <p:cTn id="22" dur="2000"/>
                                        <p:tgtEl>
                                          <p:spTgt spid="524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762000" y="403225"/>
            <a:ext cx="7772400" cy="1143000"/>
          </a:xfrm>
        </p:spPr>
        <p:txBody>
          <a:bodyPr/>
          <a:lstStyle/>
          <a:p>
            <a:r>
              <a:rPr lang="zh-CN" altLang="en-US">
                <a:latin typeface="宋体" charset="-122"/>
              </a:rPr>
              <a:t>覆盖准则</a:t>
            </a:r>
            <a:r>
              <a:rPr lang="en-US" altLang="zh-CN">
                <a:latin typeface="宋体" charset="-122"/>
              </a:rPr>
              <a:t> </a:t>
            </a:r>
          </a:p>
        </p:txBody>
      </p:sp>
      <p:sp>
        <p:nvSpPr>
          <p:cNvPr id="525315" name="Rectangle 3"/>
          <p:cNvSpPr>
            <a:spLocks noGrp="1" noChangeArrowheads="1"/>
          </p:cNvSpPr>
          <p:nvPr>
            <p:ph type="body" idx="1"/>
          </p:nvPr>
        </p:nvSpPr>
        <p:spPr>
          <a:xfrm>
            <a:off x="641350" y="2184400"/>
            <a:ext cx="7772400" cy="741363"/>
          </a:xfrm>
        </p:spPr>
        <p:txBody>
          <a:bodyPr>
            <a:normAutofit fontScale="92500" lnSpcReduction="10000"/>
          </a:bodyPr>
          <a:lstStyle/>
          <a:p>
            <a:pPr>
              <a:lnSpc>
                <a:spcPct val="90000"/>
              </a:lnSpc>
            </a:pPr>
            <a:r>
              <a:rPr lang="zh-CN" altLang="en-US">
                <a:latin typeface="宋体" charset="-122"/>
              </a:rPr>
              <a:t>测试到什么地步可以结束测试？</a:t>
            </a:r>
          </a:p>
          <a:p>
            <a:pPr lvl="1">
              <a:lnSpc>
                <a:spcPct val="90000"/>
              </a:lnSpc>
            </a:pPr>
            <a:r>
              <a:rPr lang="zh-CN" altLang="en-US"/>
              <a:t>覆盖准则</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noFill/>
          <a:ln/>
        </p:spPr>
        <p:txBody>
          <a:bodyPr lIns="90488" tIns="44450" rIns="90488" bIns="44450"/>
          <a:lstStyle/>
          <a:p>
            <a:r>
              <a:rPr lang="zh-CN" altLang="en-US">
                <a:latin typeface="宋体" charset="-122"/>
              </a:rPr>
              <a:t>被测小程序</a:t>
            </a:r>
            <a:r>
              <a:rPr lang="en-US" altLang="zh-CN">
                <a:latin typeface="宋体" charset="-122"/>
              </a:rPr>
              <a:t> </a:t>
            </a:r>
          </a:p>
        </p:txBody>
      </p:sp>
      <p:sp>
        <p:nvSpPr>
          <p:cNvPr id="527363" name="Rectangle 3"/>
          <p:cNvSpPr>
            <a:spLocks noGrp="1" noChangeArrowheads="1"/>
          </p:cNvSpPr>
          <p:nvPr>
            <p:ph type="body" idx="1"/>
          </p:nvPr>
        </p:nvSpPr>
        <p:spPr>
          <a:xfrm>
            <a:off x="1454150" y="2295525"/>
            <a:ext cx="4826000" cy="1387475"/>
          </a:xfrm>
          <a:noFill/>
          <a:ln/>
        </p:spPr>
        <p:txBody>
          <a:bodyPr lIns="90488" tIns="44450" rIns="90488" bIns="44450">
            <a:normAutofit fontScale="77500" lnSpcReduction="20000"/>
          </a:bodyPr>
          <a:lstStyle/>
          <a:p>
            <a:pPr>
              <a:lnSpc>
                <a:spcPct val="75000"/>
              </a:lnSpc>
              <a:buFont typeface="Wingdings" pitchFamily="2" charset="2"/>
              <a:buNone/>
            </a:pPr>
            <a:r>
              <a:rPr lang="en-US" altLang="zh-CN" sz="4000"/>
              <a:t>if (A &gt; 1 &amp;&amp; B == 0)</a:t>
            </a:r>
          </a:p>
          <a:p>
            <a:pPr>
              <a:lnSpc>
                <a:spcPct val="75000"/>
              </a:lnSpc>
              <a:buFont typeface="Wingdings" pitchFamily="2" charset="2"/>
              <a:buNone/>
            </a:pPr>
            <a:r>
              <a:rPr lang="en-US" altLang="zh-CN" sz="4000"/>
              <a:t>        X = X/A;</a:t>
            </a:r>
          </a:p>
          <a:p>
            <a:pPr>
              <a:lnSpc>
                <a:spcPct val="75000"/>
              </a:lnSpc>
              <a:buFont typeface="Wingdings" pitchFamily="2" charset="2"/>
              <a:buNone/>
            </a:pPr>
            <a:r>
              <a:rPr lang="en-US" altLang="zh-CN" sz="4000"/>
              <a:t>if (A == 2 || X &gt; 1)</a:t>
            </a:r>
          </a:p>
          <a:p>
            <a:pPr>
              <a:lnSpc>
                <a:spcPct val="75000"/>
              </a:lnSpc>
              <a:buFont typeface="Wingdings" pitchFamily="2" charset="2"/>
              <a:buNone/>
            </a:pPr>
            <a:r>
              <a:rPr lang="en-US" altLang="zh-CN" sz="4000"/>
              <a:t>        X = X + 1;</a:t>
            </a:r>
          </a:p>
          <a:p>
            <a:pPr lvl="1">
              <a:lnSpc>
                <a:spcPct val="75000"/>
              </a:lnSpc>
              <a:buFontTx/>
              <a:buNone/>
            </a:pPr>
            <a:endParaRPr lang="en-US" altLang="zh-CN" sz="3200"/>
          </a:p>
        </p:txBody>
      </p:sp>
      <p:pic>
        <p:nvPicPr>
          <p:cNvPr id="527364" name="Picture 4" descr="pe03302_"/>
          <p:cNvPicPr>
            <a:picLocks noChangeAspect="1" noChangeArrowheads="1"/>
          </p:cNvPicPr>
          <p:nvPr/>
        </p:nvPicPr>
        <p:blipFill>
          <a:blip r:embed="rId3"/>
          <a:srcRect/>
          <a:stretch>
            <a:fillRect/>
          </a:stretch>
        </p:blipFill>
        <p:spPr bwMode="auto">
          <a:xfrm>
            <a:off x="6769100" y="3395663"/>
            <a:ext cx="1835150" cy="1454150"/>
          </a:xfrm>
          <a:prstGeom prst="rect">
            <a:avLst/>
          </a:prstGeom>
          <a:noFill/>
        </p:spPr>
      </p:pic>
      <p:sp>
        <p:nvSpPr>
          <p:cNvPr id="527366" name="Rectangle 6"/>
          <p:cNvSpPr>
            <a:spLocks noChangeArrowheads="1"/>
          </p:cNvSpPr>
          <p:nvPr/>
        </p:nvSpPr>
        <p:spPr bwMode="auto">
          <a:xfrm>
            <a:off x="1933575" y="2862263"/>
            <a:ext cx="9144000" cy="0"/>
          </a:xfrm>
          <a:prstGeom prst="rect">
            <a:avLst/>
          </a:prstGeom>
          <a:noFill/>
          <a:ln w="9525" cap="sq">
            <a:noFill/>
            <a:miter lim="800000"/>
            <a:headEnd/>
            <a:tailEnd/>
          </a:ln>
          <a:effectLst/>
        </p:spPr>
        <p:txBody>
          <a:bodyPr>
            <a:spAutoFit/>
          </a:bodyPr>
          <a:lstStyle/>
          <a:p>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zh-CN" altLang="en-US">
                <a:latin typeface="宋体" charset="-122"/>
              </a:rPr>
              <a:t>被测程序段流程图</a:t>
            </a:r>
            <a:endParaRPr lang="en-US" altLang="zh-CN">
              <a:latin typeface="宋体" charset="-122"/>
            </a:endParaRPr>
          </a:p>
        </p:txBody>
      </p:sp>
      <p:sp>
        <p:nvSpPr>
          <p:cNvPr id="528399" name="AutoShape 15"/>
          <p:cNvSpPr>
            <a:spLocks noChangeArrowheads="1"/>
          </p:cNvSpPr>
          <p:nvPr/>
        </p:nvSpPr>
        <p:spPr bwMode="auto">
          <a:xfrm>
            <a:off x="2416175" y="2405063"/>
            <a:ext cx="3149600" cy="871537"/>
          </a:xfrm>
          <a:prstGeom prst="diamond">
            <a:avLst/>
          </a:prstGeom>
          <a:noFill/>
          <a:ln w="9525" cap="sq">
            <a:solidFill>
              <a:schemeClr val="tx1"/>
            </a:solidFill>
            <a:miter lim="800000"/>
            <a:headEnd/>
            <a:tailEnd/>
          </a:ln>
          <a:effectLst/>
        </p:spPr>
        <p:txBody>
          <a:bodyPr wrap="none" anchor="ctr"/>
          <a:lstStyle/>
          <a:p>
            <a:pPr algn="ctr" eaLnBrk="0" hangingPunct="0"/>
            <a:r>
              <a:rPr kumimoji="0" lang="en-US" altLang="zh-CN"/>
              <a:t>A &gt; 1 &amp;&amp; B == 0</a:t>
            </a:r>
          </a:p>
        </p:txBody>
      </p:sp>
      <p:sp>
        <p:nvSpPr>
          <p:cNvPr id="528400" name="Line 16"/>
          <p:cNvSpPr>
            <a:spLocks noChangeShapeType="1"/>
          </p:cNvSpPr>
          <p:nvPr/>
        </p:nvSpPr>
        <p:spPr bwMode="auto">
          <a:xfrm>
            <a:off x="3984625" y="1998663"/>
            <a:ext cx="0" cy="406400"/>
          </a:xfrm>
          <a:prstGeom prst="line">
            <a:avLst/>
          </a:prstGeom>
          <a:noFill/>
          <a:ln w="9525" cap="sq">
            <a:solidFill>
              <a:schemeClr val="tx1"/>
            </a:solidFill>
            <a:round/>
            <a:headEnd/>
            <a:tailEnd type="triangle" w="med" len="med"/>
          </a:ln>
          <a:effectLst/>
        </p:spPr>
        <p:txBody>
          <a:bodyPr/>
          <a:lstStyle/>
          <a:p>
            <a:endParaRPr lang="zh-CN" altLang="en-US"/>
          </a:p>
        </p:txBody>
      </p:sp>
      <p:sp>
        <p:nvSpPr>
          <p:cNvPr id="528401" name="Text Box 17"/>
          <p:cNvSpPr txBox="1">
            <a:spLocks noChangeArrowheads="1"/>
          </p:cNvSpPr>
          <p:nvPr/>
        </p:nvSpPr>
        <p:spPr bwMode="auto">
          <a:xfrm>
            <a:off x="4071938" y="1955800"/>
            <a:ext cx="420687"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a</a:t>
            </a:r>
          </a:p>
        </p:txBody>
      </p:sp>
      <p:sp>
        <p:nvSpPr>
          <p:cNvPr id="528402" name="AutoShape 18"/>
          <p:cNvSpPr>
            <a:spLocks noChangeArrowheads="1"/>
          </p:cNvSpPr>
          <p:nvPr/>
        </p:nvSpPr>
        <p:spPr bwMode="auto">
          <a:xfrm>
            <a:off x="2424113" y="4483100"/>
            <a:ext cx="3149600" cy="871538"/>
          </a:xfrm>
          <a:prstGeom prst="diamond">
            <a:avLst/>
          </a:prstGeom>
          <a:noFill/>
          <a:ln w="9525" cap="sq">
            <a:solidFill>
              <a:schemeClr val="tx1"/>
            </a:solidFill>
            <a:miter lim="800000"/>
            <a:headEnd/>
            <a:tailEnd/>
          </a:ln>
          <a:effectLst/>
        </p:spPr>
        <p:txBody>
          <a:bodyPr wrap="none" anchor="ctr"/>
          <a:lstStyle/>
          <a:p>
            <a:pPr algn="ctr" eaLnBrk="0" hangingPunct="0"/>
            <a:r>
              <a:rPr kumimoji="0" lang="en-US" altLang="zh-CN"/>
              <a:t>A == 2 || X &gt; 1</a:t>
            </a:r>
          </a:p>
        </p:txBody>
      </p:sp>
      <p:sp>
        <p:nvSpPr>
          <p:cNvPr id="528404" name="Line 20"/>
          <p:cNvSpPr>
            <a:spLocks noChangeShapeType="1"/>
          </p:cNvSpPr>
          <p:nvPr/>
        </p:nvSpPr>
        <p:spPr bwMode="auto">
          <a:xfrm flipH="1">
            <a:off x="1851025" y="2835275"/>
            <a:ext cx="550863" cy="0"/>
          </a:xfrm>
          <a:prstGeom prst="line">
            <a:avLst/>
          </a:prstGeom>
          <a:noFill/>
          <a:ln w="9525" cap="sq">
            <a:solidFill>
              <a:schemeClr val="tx1"/>
            </a:solidFill>
            <a:round/>
            <a:headEnd/>
            <a:tailEnd/>
          </a:ln>
          <a:effectLst/>
        </p:spPr>
        <p:txBody>
          <a:bodyPr/>
          <a:lstStyle/>
          <a:p>
            <a:endParaRPr lang="zh-CN" altLang="en-US"/>
          </a:p>
        </p:txBody>
      </p:sp>
      <p:sp>
        <p:nvSpPr>
          <p:cNvPr id="528405" name="Line 21"/>
          <p:cNvSpPr>
            <a:spLocks noChangeShapeType="1"/>
          </p:cNvSpPr>
          <p:nvPr/>
        </p:nvSpPr>
        <p:spPr bwMode="auto">
          <a:xfrm flipH="1">
            <a:off x="5573713" y="2828925"/>
            <a:ext cx="550862" cy="0"/>
          </a:xfrm>
          <a:prstGeom prst="line">
            <a:avLst/>
          </a:prstGeom>
          <a:noFill/>
          <a:ln w="9525" cap="sq">
            <a:solidFill>
              <a:schemeClr val="tx1"/>
            </a:solidFill>
            <a:round/>
            <a:headEnd/>
            <a:tailEnd/>
          </a:ln>
          <a:effectLst/>
        </p:spPr>
        <p:txBody>
          <a:bodyPr/>
          <a:lstStyle/>
          <a:p>
            <a:endParaRPr lang="zh-CN" altLang="en-US"/>
          </a:p>
        </p:txBody>
      </p:sp>
      <p:sp>
        <p:nvSpPr>
          <p:cNvPr id="528406" name="Line 22"/>
          <p:cNvSpPr>
            <a:spLocks noChangeShapeType="1"/>
          </p:cNvSpPr>
          <p:nvPr/>
        </p:nvSpPr>
        <p:spPr bwMode="auto">
          <a:xfrm flipH="1">
            <a:off x="1858963" y="4913313"/>
            <a:ext cx="550862" cy="0"/>
          </a:xfrm>
          <a:prstGeom prst="line">
            <a:avLst/>
          </a:prstGeom>
          <a:noFill/>
          <a:ln w="9525" cap="sq">
            <a:solidFill>
              <a:schemeClr val="tx1"/>
            </a:solidFill>
            <a:round/>
            <a:headEnd/>
            <a:tailEnd/>
          </a:ln>
          <a:effectLst/>
        </p:spPr>
        <p:txBody>
          <a:bodyPr/>
          <a:lstStyle/>
          <a:p>
            <a:endParaRPr lang="zh-CN" altLang="en-US"/>
          </a:p>
        </p:txBody>
      </p:sp>
      <p:sp>
        <p:nvSpPr>
          <p:cNvPr id="528407" name="Line 23"/>
          <p:cNvSpPr>
            <a:spLocks noChangeShapeType="1"/>
          </p:cNvSpPr>
          <p:nvPr/>
        </p:nvSpPr>
        <p:spPr bwMode="auto">
          <a:xfrm flipH="1">
            <a:off x="5559425" y="4913313"/>
            <a:ext cx="550863" cy="0"/>
          </a:xfrm>
          <a:prstGeom prst="line">
            <a:avLst/>
          </a:prstGeom>
          <a:noFill/>
          <a:ln w="9525" cap="sq">
            <a:solidFill>
              <a:schemeClr val="tx1"/>
            </a:solidFill>
            <a:round/>
            <a:headEnd/>
            <a:tailEnd/>
          </a:ln>
          <a:effectLst/>
        </p:spPr>
        <p:txBody>
          <a:bodyPr/>
          <a:lstStyle/>
          <a:p>
            <a:endParaRPr lang="zh-CN" altLang="en-US"/>
          </a:p>
        </p:txBody>
      </p:sp>
      <p:sp>
        <p:nvSpPr>
          <p:cNvPr id="528408" name="Line 24"/>
          <p:cNvSpPr>
            <a:spLocks noChangeShapeType="1"/>
          </p:cNvSpPr>
          <p:nvPr/>
        </p:nvSpPr>
        <p:spPr bwMode="auto">
          <a:xfrm>
            <a:off x="1835150" y="2835275"/>
            <a:ext cx="0" cy="1204913"/>
          </a:xfrm>
          <a:prstGeom prst="line">
            <a:avLst/>
          </a:prstGeom>
          <a:noFill/>
          <a:ln w="9525" cap="sq">
            <a:solidFill>
              <a:schemeClr val="tx1"/>
            </a:solidFill>
            <a:round/>
            <a:headEnd/>
            <a:tailEnd/>
          </a:ln>
          <a:effectLst/>
        </p:spPr>
        <p:txBody>
          <a:bodyPr/>
          <a:lstStyle/>
          <a:p>
            <a:endParaRPr lang="zh-CN" altLang="en-US"/>
          </a:p>
        </p:txBody>
      </p:sp>
      <p:sp>
        <p:nvSpPr>
          <p:cNvPr id="528410" name="Line 26"/>
          <p:cNvSpPr>
            <a:spLocks noChangeShapeType="1"/>
          </p:cNvSpPr>
          <p:nvPr/>
        </p:nvSpPr>
        <p:spPr bwMode="auto">
          <a:xfrm>
            <a:off x="1835150" y="4035425"/>
            <a:ext cx="4283075" cy="0"/>
          </a:xfrm>
          <a:prstGeom prst="line">
            <a:avLst/>
          </a:prstGeom>
          <a:noFill/>
          <a:ln w="9525" cap="sq">
            <a:solidFill>
              <a:schemeClr val="tx1"/>
            </a:solidFill>
            <a:round/>
            <a:headEnd/>
            <a:tailEnd/>
          </a:ln>
          <a:effectLst/>
        </p:spPr>
        <p:txBody>
          <a:bodyPr/>
          <a:lstStyle/>
          <a:p>
            <a:endParaRPr lang="zh-CN" altLang="en-US"/>
          </a:p>
        </p:txBody>
      </p:sp>
      <p:sp>
        <p:nvSpPr>
          <p:cNvPr id="528411" name="Line 27"/>
          <p:cNvSpPr>
            <a:spLocks noChangeShapeType="1"/>
          </p:cNvSpPr>
          <p:nvPr/>
        </p:nvSpPr>
        <p:spPr bwMode="auto">
          <a:xfrm>
            <a:off x="6132513" y="2835275"/>
            <a:ext cx="0" cy="434975"/>
          </a:xfrm>
          <a:prstGeom prst="line">
            <a:avLst/>
          </a:prstGeom>
          <a:noFill/>
          <a:ln w="9525" cap="sq">
            <a:solidFill>
              <a:schemeClr val="tx1"/>
            </a:solidFill>
            <a:round/>
            <a:headEnd/>
            <a:tailEnd type="triangle" w="med" len="med"/>
          </a:ln>
          <a:effectLst/>
        </p:spPr>
        <p:txBody>
          <a:bodyPr/>
          <a:lstStyle/>
          <a:p>
            <a:endParaRPr lang="zh-CN" altLang="en-US"/>
          </a:p>
        </p:txBody>
      </p:sp>
      <p:sp>
        <p:nvSpPr>
          <p:cNvPr id="528412" name="Rectangle 28"/>
          <p:cNvSpPr>
            <a:spLocks noChangeArrowheads="1"/>
          </p:cNvSpPr>
          <p:nvPr/>
        </p:nvSpPr>
        <p:spPr bwMode="auto">
          <a:xfrm>
            <a:off x="5492750" y="3270250"/>
            <a:ext cx="1292225" cy="536575"/>
          </a:xfrm>
          <a:prstGeom prst="rect">
            <a:avLst/>
          </a:prstGeom>
          <a:noFill/>
          <a:ln w="9525" cap="sq">
            <a:solidFill>
              <a:schemeClr val="tx1"/>
            </a:solidFill>
            <a:miter lim="800000"/>
            <a:headEnd/>
            <a:tailEnd/>
          </a:ln>
          <a:effectLst/>
        </p:spPr>
        <p:txBody>
          <a:bodyPr wrap="none" anchor="ctr"/>
          <a:lstStyle/>
          <a:p>
            <a:pPr algn="ctr" eaLnBrk="0" hangingPunct="0"/>
            <a:r>
              <a:rPr kumimoji="0" lang="en-US" altLang="zh-CN"/>
              <a:t>X = X/A</a:t>
            </a:r>
          </a:p>
        </p:txBody>
      </p:sp>
      <p:sp>
        <p:nvSpPr>
          <p:cNvPr id="528413" name="Line 29"/>
          <p:cNvSpPr>
            <a:spLocks noChangeShapeType="1"/>
          </p:cNvSpPr>
          <p:nvPr/>
        </p:nvSpPr>
        <p:spPr bwMode="auto">
          <a:xfrm>
            <a:off x="6132513" y="3806825"/>
            <a:ext cx="0" cy="233363"/>
          </a:xfrm>
          <a:prstGeom prst="line">
            <a:avLst/>
          </a:prstGeom>
          <a:noFill/>
          <a:ln w="9525" cap="sq">
            <a:solidFill>
              <a:schemeClr val="tx1"/>
            </a:solidFill>
            <a:round/>
            <a:headEnd/>
            <a:tailEnd/>
          </a:ln>
          <a:effectLst/>
        </p:spPr>
        <p:txBody>
          <a:bodyPr/>
          <a:lstStyle/>
          <a:p>
            <a:endParaRPr lang="zh-CN" altLang="en-US"/>
          </a:p>
        </p:txBody>
      </p:sp>
      <p:sp>
        <p:nvSpPr>
          <p:cNvPr id="528414" name="Line 30"/>
          <p:cNvSpPr>
            <a:spLocks noChangeShapeType="1"/>
          </p:cNvSpPr>
          <p:nvPr/>
        </p:nvSpPr>
        <p:spPr bwMode="auto">
          <a:xfrm>
            <a:off x="3998913" y="4040188"/>
            <a:ext cx="0" cy="449262"/>
          </a:xfrm>
          <a:prstGeom prst="line">
            <a:avLst/>
          </a:prstGeom>
          <a:noFill/>
          <a:ln w="9525" cap="sq">
            <a:solidFill>
              <a:schemeClr val="tx1"/>
            </a:solidFill>
            <a:round/>
            <a:headEnd/>
            <a:tailEnd type="triangle" w="med" len="med"/>
          </a:ln>
          <a:effectLst/>
        </p:spPr>
        <p:txBody>
          <a:bodyPr/>
          <a:lstStyle/>
          <a:p>
            <a:endParaRPr lang="zh-CN" altLang="en-US"/>
          </a:p>
        </p:txBody>
      </p:sp>
      <p:sp>
        <p:nvSpPr>
          <p:cNvPr id="528415" name="Text Box 31"/>
          <p:cNvSpPr txBox="1">
            <a:spLocks noChangeArrowheads="1"/>
          </p:cNvSpPr>
          <p:nvPr/>
        </p:nvSpPr>
        <p:spPr bwMode="auto">
          <a:xfrm>
            <a:off x="1901825" y="2355850"/>
            <a:ext cx="420688"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F</a:t>
            </a:r>
          </a:p>
        </p:txBody>
      </p:sp>
      <p:sp>
        <p:nvSpPr>
          <p:cNvPr id="528416" name="Text Box 32"/>
          <p:cNvSpPr txBox="1">
            <a:spLocks noChangeArrowheads="1"/>
          </p:cNvSpPr>
          <p:nvPr/>
        </p:nvSpPr>
        <p:spPr bwMode="auto">
          <a:xfrm>
            <a:off x="5646738" y="2354263"/>
            <a:ext cx="420687"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T</a:t>
            </a:r>
          </a:p>
        </p:txBody>
      </p:sp>
      <p:sp>
        <p:nvSpPr>
          <p:cNvPr id="528417" name="Text Box 33"/>
          <p:cNvSpPr txBox="1">
            <a:spLocks noChangeArrowheads="1"/>
          </p:cNvSpPr>
          <p:nvPr/>
        </p:nvSpPr>
        <p:spPr bwMode="auto">
          <a:xfrm>
            <a:off x="1379538" y="2906713"/>
            <a:ext cx="420687"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b</a:t>
            </a:r>
          </a:p>
        </p:txBody>
      </p:sp>
      <p:sp>
        <p:nvSpPr>
          <p:cNvPr id="528418" name="Text Box 34"/>
          <p:cNvSpPr txBox="1">
            <a:spLocks noChangeArrowheads="1"/>
          </p:cNvSpPr>
          <p:nvPr/>
        </p:nvSpPr>
        <p:spPr bwMode="auto">
          <a:xfrm>
            <a:off x="6169025" y="2762250"/>
            <a:ext cx="420688"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c</a:t>
            </a:r>
          </a:p>
        </p:txBody>
      </p:sp>
      <p:sp>
        <p:nvSpPr>
          <p:cNvPr id="528420" name="Line 36"/>
          <p:cNvSpPr>
            <a:spLocks noChangeShapeType="1"/>
          </p:cNvSpPr>
          <p:nvPr/>
        </p:nvSpPr>
        <p:spPr bwMode="auto">
          <a:xfrm flipH="1">
            <a:off x="5551488" y="4911725"/>
            <a:ext cx="550862" cy="0"/>
          </a:xfrm>
          <a:prstGeom prst="line">
            <a:avLst/>
          </a:prstGeom>
          <a:noFill/>
          <a:ln w="9525" cap="sq">
            <a:solidFill>
              <a:schemeClr val="tx1"/>
            </a:solidFill>
            <a:round/>
            <a:headEnd/>
            <a:tailEnd/>
          </a:ln>
          <a:effectLst/>
        </p:spPr>
        <p:txBody>
          <a:bodyPr/>
          <a:lstStyle/>
          <a:p>
            <a:endParaRPr lang="zh-CN" altLang="en-US"/>
          </a:p>
        </p:txBody>
      </p:sp>
      <p:sp>
        <p:nvSpPr>
          <p:cNvPr id="528421" name="Line 37"/>
          <p:cNvSpPr>
            <a:spLocks noChangeShapeType="1"/>
          </p:cNvSpPr>
          <p:nvPr/>
        </p:nvSpPr>
        <p:spPr bwMode="auto">
          <a:xfrm>
            <a:off x="6110288" y="4903788"/>
            <a:ext cx="0" cy="434975"/>
          </a:xfrm>
          <a:prstGeom prst="line">
            <a:avLst/>
          </a:prstGeom>
          <a:noFill/>
          <a:ln w="9525" cap="sq">
            <a:solidFill>
              <a:schemeClr val="tx1"/>
            </a:solidFill>
            <a:round/>
            <a:headEnd/>
            <a:tailEnd type="triangle" w="med" len="med"/>
          </a:ln>
          <a:effectLst/>
        </p:spPr>
        <p:txBody>
          <a:bodyPr/>
          <a:lstStyle/>
          <a:p>
            <a:endParaRPr lang="zh-CN" altLang="en-US"/>
          </a:p>
        </p:txBody>
      </p:sp>
      <p:sp>
        <p:nvSpPr>
          <p:cNvPr id="528422" name="Rectangle 38"/>
          <p:cNvSpPr>
            <a:spLocks noChangeArrowheads="1"/>
          </p:cNvSpPr>
          <p:nvPr/>
        </p:nvSpPr>
        <p:spPr bwMode="auto">
          <a:xfrm>
            <a:off x="5470525" y="5338763"/>
            <a:ext cx="1292225" cy="536575"/>
          </a:xfrm>
          <a:prstGeom prst="rect">
            <a:avLst/>
          </a:prstGeom>
          <a:noFill/>
          <a:ln w="9525" cap="sq">
            <a:solidFill>
              <a:schemeClr val="tx1"/>
            </a:solidFill>
            <a:miter lim="800000"/>
            <a:headEnd/>
            <a:tailEnd/>
          </a:ln>
          <a:effectLst/>
        </p:spPr>
        <p:txBody>
          <a:bodyPr wrap="none" anchor="ctr"/>
          <a:lstStyle/>
          <a:p>
            <a:pPr algn="ctr" eaLnBrk="0" hangingPunct="0"/>
            <a:r>
              <a:rPr kumimoji="0" lang="en-US" altLang="zh-CN"/>
              <a:t>X = X + 1</a:t>
            </a:r>
          </a:p>
        </p:txBody>
      </p:sp>
      <p:sp>
        <p:nvSpPr>
          <p:cNvPr id="528423" name="Line 39"/>
          <p:cNvSpPr>
            <a:spLocks noChangeShapeType="1"/>
          </p:cNvSpPr>
          <p:nvPr/>
        </p:nvSpPr>
        <p:spPr bwMode="auto">
          <a:xfrm>
            <a:off x="6110288" y="5875338"/>
            <a:ext cx="0" cy="233362"/>
          </a:xfrm>
          <a:prstGeom prst="line">
            <a:avLst/>
          </a:prstGeom>
          <a:noFill/>
          <a:ln w="9525" cap="sq">
            <a:solidFill>
              <a:schemeClr val="tx1"/>
            </a:solidFill>
            <a:round/>
            <a:headEnd/>
            <a:tailEnd/>
          </a:ln>
          <a:effectLst/>
        </p:spPr>
        <p:txBody>
          <a:bodyPr/>
          <a:lstStyle/>
          <a:p>
            <a:endParaRPr lang="zh-CN" altLang="en-US"/>
          </a:p>
        </p:txBody>
      </p:sp>
      <p:sp>
        <p:nvSpPr>
          <p:cNvPr id="528424" name="Text Box 40"/>
          <p:cNvSpPr txBox="1">
            <a:spLocks noChangeArrowheads="1"/>
          </p:cNvSpPr>
          <p:nvPr/>
        </p:nvSpPr>
        <p:spPr bwMode="auto">
          <a:xfrm>
            <a:off x="5624513" y="4437063"/>
            <a:ext cx="420687"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T</a:t>
            </a:r>
          </a:p>
        </p:txBody>
      </p:sp>
      <p:sp>
        <p:nvSpPr>
          <p:cNvPr id="528425" name="Text Box 41"/>
          <p:cNvSpPr txBox="1">
            <a:spLocks noChangeArrowheads="1"/>
          </p:cNvSpPr>
          <p:nvPr/>
        </p:nvSpPr>
        <p:spPr bwMode="auto">
          <a:xfrm>
            <a:off x="6146800" y="4830763"/>
            <a:ext cx="420688"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e</a:t>
            </a:r>
          </a:p>
        </p:txBody>
      </p:sp>
      <p:sp>
        <p:nvSpPr>
          <p:cNvPr id="528426" name="Line 42"/>
          <p:cNvSpPr>
            <a:spLocks noChangeShapeType="1"/>
          </p:cNvSpPr>
          <p:nvPr/>
        </p:nvSpPr>
        <p:spPr bwMode="auto">
          <a:xfrm>
            <a:off x="1871663" y="4903788"/>
            <a:ext cx="0" cy="1204912"/>
          </a:xfrm>
          <a:prstGeom prst="line">
            <a:avLst/>
          </a:prstGeom>
          <a:noFill/>
          <a:ln w="9525" cap="sq">
            <a:solidFill>
              <a:schemeClr val="tx1"/>
            </a:solidFill>
            <a:round/>
            <a:headEnd/>
            <a:tailEnd/>
          </a:ln>
          <a:effectLst/>
        </p:spPr>
        <p:txBody>
          <a:bodyPr/>
          <a:lstStyle/>
          <a:p>
            <a:endParaRPr lang="zh-CN" altLang="en-US"/>
          </a:p>
        </p:txBody>
      </p:sp>
      <p:sp>
        <p:nvSpPr>
          <p:cNvPr id="528427" name="Line 43"/>
          <p:cNvSpPr>
            <a:spLocks noChangeShapeType="1"/>
          </p:cNvSpPr>
          <p:nvPr/>
        </p:nvSpPr>
        <p:spPr bwMode="auto">
          <a:xfrm>
            <a:off x="1866900" y="6129338"/>
            <a:ext cx="4252913" cy="0"/>
          </a:xfrm>
          <a:prstGeom prst="line">
            <a:avLst/>
          </a:prstGeom>
          <a:noFill/>
          <a:ln w="9525" cap="sq">
            <a:solidFill>
              <a:schemeClr val="tx1"/>
            </a:solidFill>
            <a:round/>
            <a:headEnd/>
            <a:tailEnd/>
          </a:ln>
          <a:effectLst/>
        </p:spPr>
        <p:txBody>
          <a:bodyPr/>
          <a:lstStyle/>
          <a:p>
            <a:endParaRPr lang="zh-CN" altLang="en-US"/>
          </a:p>
        </p:txBody>
      </p:sp>
      <p:sp>
        <p:nvSpPr>
          <p:cNvPr id="528428" name="Line 44"/>
          <p:cNvSpPr>
            <a:spLocks noChangeShapeType="1"/>
          </p:cNvSpPr>
          <p:nvPr/>
        </p:nvSpPr>
        <p:spPr bwMode="auto">
          <a:xfrm>
            <a:off x="4013200" y="6129338"/>
            <a:ext cx="0" cy="508000"/>
          </a:xfrm>
          <a:prstGeom prst="line">
            <a:avLst/>
          </a:prstGeom>
          <a:noFill/>
          <a:ln w="9525" cap="sq">
            <a:solidFill>
              <a:schemeClr val="tx1"/>
            </a:solidFill>
            <a:round/>
            <a:headEnd/>
            <a:tailEnd type="triangle" w="med" len="med"/>
          </a:ln>
          <a:effectLst/>
        </p:spPr>
        <p:txBody>
          <a:bodyPr/>
          <a:lstStyle/>
          <a:p>
            <a:endParaRPr lang="zh-CN" altLang="en-US"/>
          </a:p>
        </p:txBody>
      </p:sp>
      <p:sp>
        <p:nvSpPr>
          <p:cNvPr id="528429" name="Text Box 45"/>
          <p:cNvSpPr txBox="1">
            <a:spLocks noChangeArrowheads="1"/>
          </p:cNvSpPr>
          <p:nvPr/>
        </p:nvSpPr>
        <p:spPr bwMode="auto">
          <a:xfrm>
            <a:off x="1938338" y="4438650"/>
            <a:ext cx="420687"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F</a:t>
            </a:r>
          </a:p>
        </p:txBody>
      </p:sp>
      <p:sp>
        <p:nvSpPr>
          <p:cNvPr id="528430" name="Text Box 46"/>
          <p:cNvSpPr txBox="1">
            <a:spLocks noChangeArrowheads="1"/>
          </p:cNvSpPr>
          <p:nvPr/>
        </p:nvSpPr>
        <p:spPr bwMode="auto">
          <a:xfrm>
            <a:off x="1430338" y="4975225"/>
            <a:ext cx="420687"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zh-CN" altLang="en-US">
                <a:latin typeface="宋体" charset="-122"/>
              </a:rPr>
              <a:t>逻辑覆盖测试方法</a:t>
            </a:r>
            <a:r>
              <a:rPr lang="en-US" altLang="zh-CN"/>
              <a:t> </a:t>
            </a:r>
          </a:p>
        </p:txBody>
      </p:sp>
      <p:sp>
        <p:nvSpPr>
          <p:cNvPr id="530435" name="Rectangle 3"/>
          <p:cNvSpPr>
            <a:spLocks noGrp="1" noChangeArrowheads="1"/>
          </p:cNvSpPr>
          <p:nvPr>
            <p:ph type="body" idx="1"/>
          </p:nvPr>
        </p:nvSpPr>
        <p:spPr/>
        <p:txBody>
          <a:bodyPr/>
          <a:lstStyle/>
          <a:p>
            <a:r>
              <a:rPr lang="zh-CN" altLang="en-US">
                <a:latin typeface="宋体" charset="-122"/>
              </a:rPr>
              <a:t>语句覆盖</a:t>
            </a:r>
            <a:r>
              <a:rPr lang="en-US" altLang="zh-CN" b="1">
                <a:solidFill>
                  <a:schemeClr val="hlink"/>
                </a:solidFill>
              </a:rPr>
              <a:t> </a:t>
            </a:r>
          </a:p>
          <a:p>
            <a:r>
              <a:rPr lang="zh-CN" altLang="en-US">
                <a:latin typeface="宋体" charset="-122"/>
              </a:rPr>
              <a:t>分支覆盖</a:t>
            </a:r>
            <a:r>
              <a:rPr lang="en-US" altLang="zh-CN" b="1">
                <a:solidFill>
                  <a:schemeClr val="hlink"/>
                </a:solidFill>
              </a:rPr>
              <a:t> </a:t>
            </a:r>
          </a:p>
          <a:p>
            <a:r>
              <a:rPr lang="zh-CN" altLang="en-US">
                <a:latin typeface="宋体" charset="-122"/>
              </a:rPr>
              <a:t>条件覆盖</a:t>
            </a:r>
            <a:r>
              <a:rPr lang="en-US" altLang="zh-CN" b="1">
                <a:solidFill>
                  <a:schemeClr val="hlink"/>
                </a:solidFill>
              </a:rPr>
              <a:t> </a:t>
            </a:r>
          </a:p>
          <a:p>
            <a:r>
              <a:rPr lang="zh-CN" altLang="en-US"/>
              <a:t>分支-条件覆盖</a:t>
            </a:r>
            <a:r>
              <a:rPr lang="zh-CN" altLang="en-US" b="1">
                <a:solidFill>
                  <a:schemeClr val="hlink"/>
                </a:solidFill>
              </a:rPr>
              <a:t> </a:t>
            </a:r>
          </a:p>
          <a:p>
            <a:r>
              <a:rPr lang="zh-CN" altLang="en-US">
                <a:latin typeface="宋体" charset="-122"/>
              </a:rPr>
              <a:t>路径覆盖</a:t>
            </a:r>
            <a:r>
              <a:rPr lang="en-US" altLang="zh-CN" b="1">
                <a:solidFill>
                  <a:schemeClr val="hlink"/>
                </a:solidFill>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noFill/>
          <a:ln/>
        </p:spPr>
        <p:txBody>
          <a:bodyPr/>
          <a:lstStyle/>
          <a:p>
            <a:r>
              <a:rPr lang="zh-CN" altLang="en-US">
                <a:latin typeface="宋体" charset="-122"/>
              </a:rPr>
              <a:t>语句覆盖</a:t>
            </a:r>
            <a:r>
              <a:rPr lang="en-US" altLang="zh-CN">
                <a:latin typeface="宋体" charset="-122"/>
              </a:rPr>
              <a:t> </a:t>
            </a:r>
          </a:p>
        </p:txBody>
      </p:sp>
      <p:sp>
        <p:nvSpPr>
          <p:cNvPr id="562179" name="Rectangle 3"/>
          <p:cNvSpPr>
            <a:spLocks noGrp="1" noChangeArrowheads="1"/>
          </p:cNvSpPr>
          <p:nvPr>
            <p:ph type="body" idx="1"/>
          </p:nvPr>
        </p:nvSpPr>
        <p:spPr>
          <a:noFill/>
          <a:ln/>
        </p:spPr>
        <p:txBody>
          <a:bodyPr/>
          <a:lstStyle/>
          <a:p>
            <a:r>
              <a:rPr lang="zh-CN" altLang="en-US"/>
              <a:t>原理：如果语句中有错误，仅靠观察不执行可能发现不了</a:t>
            </a:r>
            <a:endParaRPr lang="en-US" altLang="zh-CN"/>
          </a:p>
          <a:p>
            <a:r>
              <a:rPr lang="zh-CN" altLang="en-US"/>
              <a:t>在测试时，首先设计若干个测试用例，然后运行被测程序，使程序中的每个可执行语句至少执行一次 </a:t>
            </a:r>
            <a:endParaRPr lang="en-US" altLang="zh-CN"/>
          </a:p>
          <a:p>
            <a:r>
              <a:rPr lang="zh-CN" altLang="en-US"/>
              <a:t>若干个 -&gt; 尽量少</a:t>
            </a:r>
            <a:r>
              <a:rPr lang="en-US" altLang="zh-CN"/>
              <a:t> </a:t>
            </a:r>
          </a:p>
          <a:p>
            <a:r>
              <a:rPr lang="zh-CN" altLang="en-US"/>
              <a:t>语句覆盖、程序段覆盖、程序块覆盖</a:t>
            </a:r>
            <a:endParaRPr lang="en-US" altLang="zh-C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zh-CN" altLang="en-US" sz="4600"/>
              <a:t>语句覆盖率</a:t>
            </a:r>
          </a:p>
        </p:txBody>
      </p:sp>
      <p:sp>
        <p:nvSpPr>
          <p:cNvPr id="751619" name="Rectangle 3"/>
          <p:cNvSpPr>
            <a:spLocks noGrp="1" noChangeArrowheads="1"/>
          </p:cNvSpPr>
          <p:nvPr>
            <p:ph type="body" idx="1"/>
          </p:nvPr>
        </p:nvSpPr>
        <p:spPr/>
        <p:txBody>
          <a:bodyPr/>
          <a:lstStyle/>
          <a:p>
            <a:r>
              <a:rPr lang="zh-CN" altLang="en-US"/>
              <a:t>语句覆盖率</a:t>
            </a:r>
            <a:endParaRPr lang="en-US" altLang="zh-CN"/>
          </a:p>
          <a:p>
            <a:pPr lvl="1"/>
            <a:r>
              <a:rPr lang="zh-CN" altLang="en-US"/>
              <a:t>已执行的可执行语句占程序中可执行语句总数的百分比</a:t>
            </a:r>
          </a:p>
          <a:p>
            <a:r>
              <a:rPr lang="zh-CN" altLang="en-US"/>
              <a:t>复杂的程序不可能达到语句的完全覆盖</a:t>
            </a:r>
          </a:p>
          <a:p>
            <a:r>
              <a:rPr lang="zh-CN" altLang="en-US"/>
              <a:t>语句覆盖率越高越好</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zh-CN" altLang="en-US"/>
              <a:t>语句覆盖测试用例</a:t>
            </a:r>
            <a:r>
              <a:rPr lang="en-US" altLang="zh-CN"/>
              <a:t> </a:t>
            </a:r>
          </a:p>
        </p:txBody>
      </p:sp>
      <p:sp>
        <p:nvSpPr>
          <p:cNvPr id="563260" name="Rectangle 60"/>
          <p:cNvSpPr>
            <a:spLocks noGrp="1" noChangeArrowheads="1"/>
          </p:cNvSpPr>
          <p:nvPr>
            <p:ph type="body" sz="half" idx="1"/>
          </p:nvPr>
        </p:nvSpPr>
        <p:spPr/>
        <p:txBody>
          <a:bodyPr/>
          <a:lstStyle/>
          <a:p>
            <a:r>
              <a:rPr lang="zh-CN" altLang="en-US"/>
              <a:t>达到语句覆盖</a:t>
            </a:r>
            <a:r>
              <a:rPr lang="en-US" altLang="zh-CN"/>
              <a:t>100%</a:t>
            </a:r>
            <a:r>
              <a:rPr lang="zh-CN" altLang="en-US"/>
              <a:t>的测试用例(路径</a:t>
            </a:r>
            <a:r>
              <a:rPr lang="en-US" altLang="zh-CN"/>
              <a:t>ace)</a:t>
            </a:r>
          </a:p>
          <a:p>
            <a:endParaRPr lang="zh-CN" altLang="en-US"/>
          </a:p>
          <a:p>
            <a:pPr>
              <a:buFont typeface="Wingdings" pitchFamily="2" charset="2"/>
              <a:buNone/>
            </a:pPr>
            <a:r>
              <a:rPr lang="en-US" altLang="zh-CN"/>
              <a:t>          A = 2</a:t>
            </a:r>
          </a:p>
          <a:p>
            <a:pPr>
              <a:buFont typeface="Wingdings" pitchFamily="2" charset="2"/>
              <a:buNone/>
            </a:pPr>
            <a:r>
              <a:rPr lang="en-US" altLang="zh-CN"/>
              <a:t>          B = 0</a:t>
            </a:r>
          </a:p>
          <a:p>
            <a:pPr>
              <a:buFont typeface="Wingdings" pitchFamily="2" charset="2"/>
              <a:buNone/>
            </a:pPr>
            <a:r>
              <a:rPr lang="en-US" altLang="zh-CN"/>
              <a:t>          X = 3</a:t>
            </a:r>
          </a:p>
        </p:txBody>
      </p:sp>
      <p:sp>
        <p:nvSpPr>
          <p:cNvPr id="563262" name="Rectangle 62"/>
          <p:cNvSpPr>
            <a:spLocks noGrp="1" noChangeArrowheads="1"/>
          </p:cNvSpPr>
          <p:nvPr>
            <p:ph type="body" sz="half" idx="2"/>
          </p:nvPr>
        </p:nvSpPr>
        <p:spPr/>
        <p:txBody>
          <a:bodyPr/>
          <a:lstStyle/>
          <a:p>
            <a:r>
              <a:rPr lang="zh-CN" altLang="en-US"/>
              <a:t>未达到语句覆盖</a:t>
            </a:r>
            <a:r>
              <a:rPr lang="en-US" altLang="zh-CN"/>
              <a:t>100%</a:t>
            </a:r>
            <a:r>
              <a:rPr lang="zh-CN" altLang="en-US"/>
              <a:t>的测试用例(路径</a:t>
            </a:r>
            <a:r>
              <a:rPr lang="en-US" altLang="zh-CN"/>
              <a:t>abe)</a:t>
            </a:r>
          </a:p>
          <a:p>
            <a:endParaRPr lang="en-US" altLang="zh-CN"/>
          </a:p>
          <a:p>
            <a:pPr>
              <a:buFont typeface="Wingdings" pitchFamily="2" charset="2"/>
              <a:buNone/>
            </a:pPr>
            <a:r>
              <a:rPr lang="en-US" altLang="zh-CN"/>
              <a:t>          A = 2</a:t>
            </a:r>
          </a:p>
          <a:p>
            <a:pPr>
              <a:buFont typeface="Wingdings" pitchFamily="2" charset="2"/>
              <a:buNone/>
            </a:pPr>
            <a:r>
              <a:rPr lang="en-US" altLang="zh-CN"/>
              <a:t>          B = 1</a:t>
            </a:r>
          </a:p>
          <a:p>
            <a:pPr>
              <a:buFont typeface="Wingdings" pitchFamily="2" charset="2"/>
              <a:buNone/>
            </a:pPr>
            <a:r>
              <a:rPr lang="en-US" altLang="zh-CN"/>
              <a:t>          X = 3</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zh-CN" altLang="en-US"/>
              <a:t>语句覆盖的优点</a:t>
            </a:r>
          </a:p>
        </p:txBody>
      </p:sp>
      <p:sp>
        <p:nvSpPr>
          <p:cNvPr id="601091" name="Rectangle 3"/>
          <p:cNvSpPr>
            <a:spLocks noGrp="1" noChangeArrowheads="1"/>
          </p:cNvSpPr>
          <p:nvPr>
            <p:ph type="body" idx="1"/>
          </p:nvPr>
        </p:nvSpPr>
        <p:spPr>
          <a:xfrm>
            <a:off x="687388" y="1944688"/>
            <a:ext cx="7351712" cy="4454525"/>
          </a:xfrm>
        </p:spPr>
        <p:txBody>
          <a:bodyPr/>
          <a:lstStyle/>
          <a:p>
            <a:r>
              <a:rPr lang="zh-CN" altLang="en-US">
                <a:latin typeface="宋体" charset="-122"/>
              </a:rPr>
              <a:t>检查所有语句</a:t>
            </a:r>
          </a:p>
          <a:p>
            <a:r>
              <a:rPr lang="zh-CN" altLang="en-US">
                <a:latin typeface="宋体" charset="-122"/>
              </a:rPr>
              <a:t>结构简单的代码的测试效果较好</a:t>
            </a:r>
          </a:p>
          <a:p>
            <a:r>
              <a:rPr lang="zh-CN" altLang="en-US">
                <a:latin typeface="宋体" charset="-122"/>
              </a:rPr>
              <a:t>容易实现自动测试</a:t>
            </a:r>
          </a:p>
          <a:p>
            <a:r>
              <a:rPr lang="zh-CN" altLang="en-US">
                <a:latin typeface="宋体" charset="-122"/>
              </a:rPr>
              <a:t>代码覆盖率高</a:t>
            </a:r>
            <a:r>
              <a:rPr lang="zh-CN" altLang="en-US"/>
              <a:t> </a:t>
            </a:r>
          </a:p>
          <a:p>
            <a:r>
              <a:rPr lang="zh-CN" altLang="en-US">
                <a:latin typeface="宋体" charset="-122"/>
              </a:rPr>
              <a:t>如果是程序块覆盖，则不涉及程序块中的源代码</a:t>
            </a:r>
            <a:r>
              <a:rPr lang="en-US" altLang="zh-CN"/>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zh-CN" altLang="en-US"/>
              <a:t>语句覆盖不能检查出的错误</a:t>
            </a:r>
            <a:endParaRPr lang="zh-CN" altLang="en-US">
              <a:latin typeface="宋体" charset="-122"/>
            </a:endParaRPr>
          </a:p>
        </p:txBody>
      </p:sp>
      <p:sp>
        <p:nvSpPr>
          <p:cNvPr id="669699" name="Rectangle 3"/>
          <p:cNvSpPr>
            <a:spLocks noGrp="1" noChangeArrowheads="1"/>
          </p:cNvSpPr>
          <p:nvPr>
            <p:ph type="body" idx="1"/>
          </p:nvPr>
        </p:nvSpPr>
        <p:spPr/>
        <p:txBody>
          <a:bodyPr/>
          <a:lstStyle/>
          <a:p>
            <a:r>
              <a:rPr lang="zh-CN" altLang="en-US"/>
              <a:t>条件语句错误</a:t>
            </a:r>
          </a:p>
          <a:p>
            <a:pPr lvl="1"/>
            <a:r>
              <a:rPr lang="zh-CN" altLang="en-US">
                <a:latin typeface="Tahoma"/>
              </a:rPr>
              <a:t>“</a:t>
            </a:r>
            <a:r>
              <a:rPr lang="en-US" altLang="zh-CN"/>
              <a:t>A &gt; 1 &amp;&amp; B == 0</a:t>
            </a:r>
            <a:r>
              <a:rPr lang="en-US" altLang="zh-CN">
                <a:latin typeface="Tahoma"/>
              </a:rPr>
              <a:t>”</a:t>
            </a:r>
            <a:r>
              <a:rPr lang="en-US" altLang="zh-CN"/>
              <a:t> </a:t>
            </a:r>
            <a:r>
              <a:rPr lang="zh-CN" altLang="en-US">
                <a:latin typeface="宋体" charset="-122"/>
              </a:rPr>
              <a:t>-&gt; </a:t>
            </a:r>
            <a:r>
              <a:rPr lang="zh-CN" altLang="en-US">
                <a:latin typeface="Tahoma"/>
              </a:rPr>
              <a:t>“</a:t>
            </a:r>
            <a:r>
              <a:rPr lang="en-US" altLang="zh-CN"/>
              <a:t>A &gt; 0 &amp;&amp; B == 0</a:t>
            </a:r>
            <a:r>
              <a:rPr lang="en-US" altLang="zh-CN">
                <a:latin typeface="Tahoma"/>
              </a:rPr>
              <a:t>”</a:t>
            </a:r>
            <a:endParaRPr lang="zh-CN" altLang="en-US"/>
          </a:p>
          <a:p>
            <a:r>
              <a:rPr lang="zh-CN" altLang="en-US"/>
              <a:t>逻辑运算（&amp;&amp;、||）错误</a:t>
            </a:r>
          </a:p>
          <a:p>
            <a:pPr lvl="1"/>
            <a:r>
              <a:rPr lang="zh-CN" altLang="en-US">
                <a:latin typeface="Tahoma"/>
              </a:rPr>
              <a:t>“</a:t>
            </a:r>
            <a:r>
              <a:rPr lang="en-US" altLang="zh-CN"/>
              <a:t>A &gt; 1 &amp;&amp; B == 0</a:t>
            </a:r>
            <a:r>
              <a:rPr lang="en-US" altLang="zh-CN">
                <a:latin typeface="Tahoma"/>
              </a:rPr>
              <a:t>”</a:t>
            </a:r>
            <a:r>
              <a:rPr lang="en-US" altLang="zh-CN"/>
              <a:t> </a:t>
            </a:r>
            <a:r>
              <a:rPr lang="zh-CN" altLang="en-US">
                <a:latin typeface="宋体" charset="-122"/>
              </a:rPr>
              <a:t>-&gt; </a:t>
            </a:r>
            <a:r>
              <a:rPr lang="zh-CN" altLang="en-US">
                <a:latin typeface="Tahoma"/>
              </a:rPr>
              <a:t>“</a:t>
            </a:r>
            <a:r>
              <a:rPr lang="en-US" altLang="zh-CN"/>
              <a:t>A &gt; 1 || B == 0</a:t>
            </a:r>
            <a:r>
              <a:rPr lang="en-US" altLang="zh-CN">
                <a:latin typeface="Tahoma"/>
              </a:rPr>
              <a:t>”</a:t>
            </a:r>
            <a:endParaRPr lang="en-US" altLang="zh-CN"/>
          </a:p>
          <a:p>
            <a:pPr lvl="1"/>
            <a:r>
              <a:rPr lang="zh-CN" altLang="en-US">
                <a:latin typeface="Tahoma"/>
              </a:rPr>
              <a:t>“</a:t>
            </a:r>
            <a:r>
              <a:rPr lang="en-US" altLang="zh-CN"/>
              <a:t> U = A&lt;1 || B&gt;2 </a:t>
            </a:r>
            <a:r>
              <a:rPr lang="en-US" altLang="zh-CN">
                <a:latin typeface="Tahoma"/>
              </a:rPr>
              <a:t>”</a:t>
            </a:r>
            <a:r>
              <a:rPr lang="en-US" altLang="zh-CN"/>
              <a:t> </a:t>
            </a:r>
            <a:r>
              <a:rPr lang="zh-CN" altLang="en-US">
                <a:latin typeface="宋体" charset="-122"/>
              </a:rPr>
              <a:t>-&gt; </a:t>
            </a:r>
            <a:r>
              <a:rPr lang="zh-CN" altLang="en-US">
                <a:latin typeface="Tahoma"/>
              </a:rPr>
              <a:t>“</a:t>
            </a:r>
            <a:r>
              <a:rPr lang="en-US" altLang="zh-CN"/>
              <a:t> U = A&lt;1 </a:t>
            </a:r>
            <a:r>
              <a:rPr lang="en-US" altLang="zh-CN">
                <a:latin typeface="Tahoma"/>
              </a:rPr>
              <a:t>”</a:t>
            </a:r>
            <a:r>
              <a:rPr lang="en-US" altLang="zh-CN"/>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zh-CN" altLang="en-US"/>
              <a:t>语句覆盖不能检查出的错误</a:t>
            </a:r>
          </a:p>
        </p:txBody>
      </p:sp>
      <p:sp>
        <p:nvSpPr>
          <p:cNvPr id="804867" name="Rectangle 3"/>
          <p:cNvSpPr>
            <a:spLocks noGrp="1" noChangeArrowheads="1"/>
          </p:cNvSpPr>
          <p:nvPr>
            <p:ph type="body" idx="1"/>
          </p:nvPr>
        </p:nvSpPr>
        <p:spPr/>
        <p:txBody>
          <a:bodyPr/>
          <a:lstStyle/>
          <a:p>
            <a:r>
              <a:rPr lang="zh-CN" altLang="en-US"/>
              <a:t>循环语句错误</a:t>
            </a:r>
          </a:p>
          <a:p>
            <a:pPr lvl="1"/>
            <a:r>
              <a:rPr lang="zh-CN" altLang="en-US"/>
              <a:t>循环次数错误</a:t>
            </a:r>
          </a:p>
          <a:p>
            <a:pPr lvl="1"/>
            <a:r>
              <a:rPr lang="zh-CN" altLang="en-US"/>
              <a:t>跳出循环条件错误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r>
              <a:rPr lang="zh-CN" altLang="en-US"/>
              <a:t>结构测试特点</a:t>
            </a:r>
          </a:p>
        </p:txBody>
      </p:sp>
      <p:sp>
        <p:nvSpPr>
          <p:cNvPr id="780291" name="Rectangle 3"/>
          <p:cNvSpPr>
            <a:spLocks noGrp="1" noChangeArrowheads="1"/>
          </p:cNvSpPr>
          <p:nvPr>
            <p:ph type="body" idx="1"/>
          </p:nvPr>
        </p:nvSpPr>
        <p:spPr/>
        <p:txBody>
          <a:bodyPr/>
          <a:lstStyle/>
          <a:p>
            <a:r>
              <a:rPr lang="zh-CN" altLang="en-US"/>
              <a:t>可以构成测试数据使特定程序部分得到测试</a:t>
            </a:r>
          </a:p>
          <a:p>
            <a:r>
              <a:rPr lang="zh-CN" altLang="en-US"/>
              <a:t>有一定的充分性度量手段</a:t>
            </a:r>
          </a:p>
          <a:p>
            <a:r>
              <a:rPr lang="zh-CN" altLang="en-US"/>
              <a:t>可获得较多工具支持</a:t>
            </a:r>
          </a:p>
          <a:p>
            <a:r>
              <a:rPr lang="zh-CN" altLang="en-US"/>
              <a:t>通常只用于单元测试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zh-CN" altLang="en-US"/>
              <a:t>语句覆盖不能检查出的错误</a:t>
            </a:r>
          </a:p>
        </p:txBody>
      </p:sp>
      <p:sp>
        <p:nvSpPr>
          <p:cNvPr id="670723" name="Rectangle 3"/>
          <p:cNvSpPr>
            <a:spLocks noGrp="1" noChangeArrowheads="1"/>
          </p:cNvSpPr>
          <p:nvPr>
            <p:ph type="body" idx="1"/>
          </p:nvPr>
        </p:nvSpPr>
        <p:spPr>
          <a:xfrm>
            <a:off x="960438" y="1981200"/>
            <a:ext cx="3011487" cy="4114800"/>
          </a:xfrm>
        </p:spPr>
        <p:txBody>
          <a:bodyPr>
            <a:normAutofit lnSpcReduction="10000"/>
          </a:bodyPr>
          <a:lstStyle/>
          <a:p>
            <a:r>
              <a:rPr lang="zh-CN" altLang="en-US"/>
              <a:t>循环语句例子</a:t>
            </a:r>
          </a:p>
          <a:p>
            <a:endParaRPr lang="zh-CN" altLang="en-US" sz="1600"/>
          </a:p>
          <a:p>
            <a:pPr>
              <a:buFont typeface="Wingdings" pitchFamily="2" charset="2"/>
              <a:buNone/>
            </a:pPr>
            <a:r>
              <a:rPr lang="en-US" altLang="zh-CN" sz="2000"/>
              <a:t>for(i=0;i&lt;10;i++)</a:t>
            </a:r>
          </a:p>
          <a:p>
            <a:pPr>
              <a:buFont typeface="Wingdings" pitchFamily="2" charset="2"/>
              <a:buNone/>
            </a:pPr>
            <a:r>
              <a:rPr lang="en-US" altLang="zh-CN" sz="2000"/>
              <a:t>{</a:t>
            </a:r>
          </a:p>
          <a:p>
            <a:pPr>
              <a:buFont typeface="Wingdings" pitchFamily="2" charset="2"/>
              <a:buNone/>
            </a:pPr>
            <a:r>
              <a:rPr lang="en-US" altLang="zh-CN" sz="2000"/>
              <a:t>        statement;</a:t>
            </a:r>
          </a:p>
          <a:p>
            <a:pPr>
              <a:buFont typeface="Wingdings" pitchFamily="2" charset="2"/>
              <a:buNone/>
            </a:pPr>
            <a:r>
              <a:rPr lang="en-US" altLang="zh-CN" sz="2000"/>
              <a:t>}</a:t>
            </a:r>
          </a:p>
          <a:p>
            <a:pPr>
              <a:buFont typeface="Wingdings" pitchFamily="2" charset="2"/>
              <a:buNone/>
            </a:pPr>
            <a:endParaRPr lang="en-US" altLang="zh-CN" sz="2000"/>
          </a:p>
          <a:p>
            <a:pPr>
              <a:buFont typeface="Wingdings" pitchFamily="2" charset="2"/>
              <a:buNone/>
            </a:pPr>
            <a:r>
              <a:rPr lang="en-US" altLang="zh-CN" sz="2000"/>
              <a:t>While(x&gt;3)</a:t>
            </a:r>
          </a:p>
          <a:p>
            <a:pPr>
              <a:buFont typeface="Wingdings" pitchFamily="2" charset="2"/>
              <a:buNone/>
            </a:pPr>
            <a:r>
              <a:rPr lang="en-US" altLang="zh-CN" sz="2000"/>
              <a:t>{</a:t>
            </a:r>
          </a:p>
          <a:p>
            <a:pPr>
              <a:buFont typeface="Wingdings" pitchFamily="2" charset="2"/>
              <a:buNone/>
            </a:pPr>
            <a:r>
              <a:rPr lang="en-US" altLang="zh-CN" sz="2000"/>
              <a:t>        statement;</a:t>
            </a:r>
          </a:p>
          <a:p>
            <a:pPr>
              <a:buFont typeface="Wingdings" pitchFamily="2" charset="2"/>
              <a:buNone/>
            </a:pPr>
            <a:r>
              <a:rPr lang="en-US" altLang="zh-CN" sz="2000"/>
              <a:t>}</a:t>
            </a:r>
          </a:p>
        </p:txBody>
      </p:sp>
      <p:sp>
        <p:nvSpPr>
          <p:cNvPr id="670725" name="AutoShape 5"/>
          <p:cNvSpPr>
            <a:spLocks noChangeArrowheads="1"/>
          </p:cNvSpPr>
          <p:nvPr/>
        </p:nvSpPr>
        <p:spPr bwMode="auto">
          <a:xfrm>
            <a:off x="3759200" y="3048000"/>
            <a:ext cx="1392238" cy="581025"/>
          </a:xfrm>
          <a:prstGeom prst="rightArrow">
            <a:avLst>
              <a:gd name="adj1" fmla="val 50000"/>
              <a:gd name="adj2" fmla="val 59904"/>
            </a:avLst>
          </a:prstGeom>
          <a:noFill/>
          <a:ln w="9525" cap="sq">
            <a:solidFill>
              <a:schemeClr val="tx1"/>
            </a:solidFill>
            <a:miter lim="800000"/>
            <a:headEnd/>
            <a:tailEnd/>
          </a:ln>
          <a:effectLst/>
        </p:spPr>
        <p:txBody>
          <a:bodyPr wrap="none" anchor="ctr"/>
          <a:lstStyle/>
          <a:p>
            <a:endParaRPr lang="zh-CN" altLang="en-US"/>
          </a:p>
        </p:txBody>
      </p:sp>
      <p:sp>
        <p:nvSpPr>
          <p:cNvPr id="670726" name="AutoShape 6"/>
          <p:cNvSpPr>
            <a:spLocks noChangeArrowheads="1"/>
          </p:cNvSpPr>
          <p:nvPr/>
        </p:nvSpPr>
        <p:spPr bwMode="auto">
          <a:xfrm>
            <a:off x="3724275" y="4854575"/>
            <a:ext cx="1392238" cy="581025"/>
          </a:xfrm>
          <a:prstGeom prst="rightArrow">
            <a:avLst>
              <a:gd name="adj1" fmla="val 50000"/>
              <a:gd name="adj2" fmla="val 59904"/>
            </a:avLst>
          </a:prstGeom>
          <a:noFill/>
          <a:ln w="9525" cap="sq">
            <a:solidFill>
              <a:schemeClr val="tx1"/>
            </a:solidFill>
            <a:miter lim="800000"/>
            <a:headEnd/>
            <a:tailEnd/>
          </a:ln>
          <a:effectLst/>
        </p:spPr>
        <p:txBody>
          <a:bodyPr wrap="none" anchor="ctr"/>
          <a:lstStyle/>
          <a:p>
            <a:endParaRPr lang="zh-CN" altLang="en-US"/>
          </a:p>
        </p:txBody>
      </p:sp>
      <p:sp>
        <p:nvSpPr>
          <p:cNvPr id="670727" name="Rectangle 7"/>
          <p:cNvSpPr>
            <a:spLocks noChangeArrowheads="1"/>
          </p:cNvSpPr>
          <p:nvPr/>
        </p:nvSpPr>
        <p:spPr bwMode="auto">
          <a:xfrm>
            <a:off x="5827713" y="1647825"/>
            <a:ext cx="3011487" cy="4454525"/>
          </a:xfrm>
          <a:prstGeom prst="rect">
            <a:avLst/>
          </a:prstGeom>
          <a:noFill/>
          <a:ln w="12700" cap="sq">
            <a:noFill/>
            <a:miter lim="800000"/>
            <a:headEnd type="none" w="sm" len="sm"/>
            <a:tailEnd type="none" w="sm" len="sm"/>
          </a:ln>
          <a:effectLst/>
        </p:spPr>
        <p:txBody>
          <a:bodyPr/>
          <a:lstStyle/>
          <a:p>
            <a:pPr marL="342900" indent="-342900">
              <a:spcBef>
                <a:spcPct val="20000"/>
              </a:spcBef>
              <a:buClr>
                <a:schemeClr val="tx2"/>
              </a:buClr>
              <a:buSzPct val="75000"/>
              <a:buFont typeface="Wingdings" pitchFamily="2" charset="2"/>
              <a:buChar char="n"/>
            </a:pPr>
            <a:endParaRPr lang="zh-CN" altLang="en-US" sz="3200">
              <a:effectLst>
                <a:outerShdw blurRad="38100" dist="38100" dir="2700000" algn="tl">
                  <a:srgbClr val="C0C0C0"/>
                </a:outerShdw>
              </a:effectLst>
            </a:endParaRPr>
          </a:p>
          <a:p>
            <a:pPr marL="342900" indent="-342900">
              <a:spcBef>
                <a:spcPct val="20000"/>
              </a:spcBef>
              <a:buClr>
                <a:schemeClr val="tx2"/>
              </a:buClr>
              <a:buSzPct val="75000"/>
              <a:buFont typeface="Wingdings" pitchFamily="2" charset="2"/>
              <a:buChar char="n"/>
            </a:pPr>
            <a:endParaRPr lang="zh-CN" altLang="en-US" sz="1600">
              <a:effectLst>
                <a:outerShdw blurRad="38100" dist="38100" dir="2700000" algn="tl">
                  <a:srgbClr val="C0C0C0"/>
                </a:outerShdw>
              </a:effectLst>
            </a:endParaRPr>
          </a:p>
          <a:p>
            <a:pPr marL="342900" indent="-342900">
              <a:spcBef>
                <a:spcPct val="20000"/>
              </a:spcBef>
              <a:buClr>
                <a:schemeClr val="tx2"/>
              </a:buClr>
              <a:buSzPct val="75000"/>
              <a:buFont typeface="Wingdings" pitchFamily="2" charset="2"/>
              <a:buNone/>
            </a:pPr>
            <a:r>
              <a:rPr lang="en-US" altLang="zh-CN" sz="2000">
                <a:effectLst>
                  <a:outerShdw blurRad="38100" dist="38100" dir="2700000" algn="tl">
                    <a:srgbClr val="C0C0C0"/>
                  </a:outerShdw>
                </a:effectLst>
              </a:rPr>
              <a:t>for(i=0;i&lt;=10;i++)</a:t>
            </a:r>
          </a:p>
          <a:p>
            <a:pPr marL="342900" indent="-342900">
              <a:spcBef>
                <a:spcPct val="20000"/>
              </a:spcBef>
              <a:buClr>
                <a:schemeClr val="tx2"/>
              </a:buClr>
              <a:buSzPct val="75000"/>
              <a:buFont typeface="Wingdings" pitchFamily="2" charset="2"/>
              <a:buNone/>
            </a:pPr>
            <a:r>
              <a:rPr lang="en-US" altLang="zh-CN" sz="2000">
                <a:effectLst>
                  <a:outerShdw blurRad="38100" dist="38100" dir="2700000" algn="tl">
                    <a:srgbClr val="C0C0C0"/>
                  </a:outerShdw>
                </a:effectLst>
              </a:rPr>
              <a:t>{</a:t>
            </a:r>
          </a:p>
          <a:p>
            <a:pPr marL="342900" indent="-342900">
              <a:spcBef>
                <a:spcPct val="20000"/>
              </a:spcBef>
              <a:buClr>
                <a:schemeClr val="tx2"/>
              </a:buClr>
              <a:buSzPct val="75000"/>
              <a:buFont typeface="Wingdings" pitchFamily="2" charset="2"/>
              <a:buNone/>
            </a:pPr>
            <a:r>
              <a:rPr lang="en-US" altLang="zh-CN" sz="2000">
                <a:effectLst>
                  <a:outerShdw blurRad="38100" dist="38100" dir="2700000" algn="tl">
                    <a:srgbClr val="C0C0C0"/>
                  </a:outerShdw>
                </a:effectLst>
              </a:rPr>
              <a:t>        statement;</a:t>
            </a:r>
          </a:p>
          <a:p>
            <a:pPr marL="342900" indent="-342900">
              <a:spcBef>
                <a:spcPct val="20000"/>
              </a:spcBef>
              <a:buClr>
                <a:schemeClr val="tx2"/>
              </a:buClr>
              <a:buSzPct val="75000"/>
              <a:buFont typeface="Wingdings" pitchFamily="2" charset="2"/>
              <a:buNone/>
            </a:pPr>
            <a:r>
              <a:rPr lang="en-US" altLang="zh-CN" sz="2000">
                <a:effectLst>
                  <a:outerShdw blurRad="38100" dist="38100" dir="2700000" algn="tl">
                    <a:srgbClr val="C0C0C0"/>
                  </a:outerShdw>
                </a:effectLst>
              </a:rPr>
              <a:t>}</a:t>
            </a:r>
          </a:p>
          <a:p>
            <a:pPr marL="342900" indent="-342900">
              <a:spcBef>
                <a:spcPct val="20000"/>
              </a:spcBef>
              <a:buClr>
                <a:schemeClr val="tx2"/>
              </a:buClr>
              <a:buSzPct val="75000"/>
              <a:buFont typeface="Wingdings" pitchFamily="2" charset="2"/>
              <a:buNone/>
            </a:pPr>
            <a:endParaRPr lang="en-US" altLang="zh-CN" sz="2000">
              <a:effectLst>
                <a:outerShdw blurRad="38100" dist="38100" dir="2700000" algn="tl">
                  <a:srgbClr val="C0C0C0"/>
                </a:outerShdw>
              </a:effectLst>
            </a:endParaRPr>
          </a:p>
          <a:p>
            <a:pPr marL="342900" indent="-342900">
              <a:spcBef>
                <a:spcPct val="20000"/>
              </a:spcBef>
              <a:buClr>
                <a:schemeClr val="tx2"/>
              </a:buClr>
              <a:buSzPct val="75000"/>
              <a:buFont typeface="Wingdings" pitchFamily="2" charset="2"/>
              <a:buNone/>
            </a:pPr>
            <a:r>
              <a:rPr lang="en-US" altLang="zh-CN" sz="2000">
                <a:effectLst>
                  <a:outerShdw blurRad="38100" dist="38100" dir="2700000" algn="tl">
                    <a:srgbClr val="C0C0C0"/>
                  </a:outerShdw>
                </a:effectLst>
              </a:rPr>
              <a:t>While(x&gt;3&amp;&amp;x&lt;7</a:t>
            </a:r>
            <a:r>
              <a:rPr lang="zh-CN" altLang="en-US" sz="2000">
                <a:effectLst>
                  <a:outerShdw blurRad="38100" dist="38100" dir="2700000" algn="tl">
                    <a:srgbClr val="C0C0C0"/>
                  </a:outerShdw>
                </a:effectLst>
              </a:rPr>
              <a:t>)</a:t>
            </a:r>
          </a:p>
          <a:p>
            <a:pPr marL="342900" indent="-342900">
              <a:spcBef>
                <a:spcPct val="20000"/>
              </a:spcBef>
              <a:buClr>
                <a:schemeClr val="tx2"/>
              </a:buClr>
              <a:buSzPct val="75000"/>
              <a:buFont typeface="Wingdings" pitchFamily="2" charset="2"/>
              <a:buNone/>
            </a:pPr>
            <a:r>
              <a:rPr lang="en-US" altLang="zh-CN" sz="2000">
                <a:effectLst>
                  <a:outerShdw blurRad="38100" dist="38100" dir="2700000" algn="tl">
                    <a:srgbClr val="C0C0C0"/>
                  </a:outerShdw>
                </a:effectLst>
              </a:rPr>
              <a:t>{</a:t>
            </a:r>
          </a:p>
          <a:p>
            <a:pPr marL="342900" indent="-342900">
              <a:spcBef>
                <a:spcPct val="20000"/>
              </a:spcBef>
              <a:buClr>
                <a:schemeClr val="tx2"/>
              </a:buClr>
              <a:buSzPct val="75000"/>
              <a:buFont typeface="Wingdings" pitchFamily="2" charset="2"/>
              <a:buNone/>
            </a:pPr>
            <a:r>
              <a:rPr lang="en-US" altLang="zh-CN" sz="2000">
                <a:effectLst>
                  <a:outerShdw blurRad="38100" dist="38100" dir="2700000" algn="tl">
                    <a:srgbClr val="C0C0C0"/>
                  </a:outerShdw>
                </a:effectLst>
              </a:rPr>
              <a:t>        statement;</a:t>
            </a:r>
          </a:p>
          <a:p>
            <a:pPr marL="342900" indent="-342900">
              <a:spcBef>
                <a:spcPct val="20000"/>
              </a:spcBef>
              <a:buClr>
                <a:schemeClr val="tx2"/>
              </a:buClr>
              <a:buSzPct val="75000"/>
              <a:buFont typeface="Wingdings" pitchFamily="2" charset="2"/>
              <a:buNone/>
            </a:pPr>
            <a:r>
              <a:rPr lang="en-US" altLang="zh-CN" sz="2000">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zh-CN" altLang="en-US"/>
              <a:t>语句覆盖率的问题</a:t>
            </a:r>
          </a:p>
        </p:txBody>
      </p:sp>
      <p:sp>
        <p:nvSpPr>
          <p:cNvPr id="671747" name="Rectangle 3"/>
          <p:cNvSpPr>
            <a:spLocks noGrp="1" noChangeArrowheads="1"/>
          </p:cNvSpPr>
          <p:nvPr>
            <p:ph type="body" idx="1"/>
          </p:nvPr>
        </p:nvSpPr>
        <p:spPr/>
        <p:txBody>
          <a:bodyPr/>
          <a:lstStyle/>
          <a:p>
            <a:pPr>
              <a:lnSpc>
                <a:spcPct val="90000"/>
              </a:lnSpc>
            </a:pPr>
            <a:r>
              <a:rPr lang="zh-CN" altLang="en-US" sz="2800"/>
              <a:t>能达到很高的语句覆盖率</a:t>
            </a:r>
            <a:endParaRPr lang="en-US" altLang="zh-CN" sz="2800"/>
          </a:p>
          <a:p>
            <a:pPr>
              <a:lnSpc>
                <a:spcPct val="90000"/>
              </a:lnSpc>
            </a:pPr>
            <a:r>
              <a:rPr lang="zh-CN" altLang="en-US" sz="2800"/>
              <a:t>语句覆盖率看似很高，却有严重缺陷</a:t>
            </a:r>
          </a:p>
          <a:p>
            <a:pPr>
              <a:lnSpc>
                <a:spcPct val="90000"/>
              </a:lnSpc>
            </a:pPr>
            <a:endParaRPr lang="zh-CN" altLang="en-US" sz="2400"/>
          </a:p>
          <a:p>
            <a:pPr>
              <a:lnSpc>
                <a:spcPct val="90000"/>
              </a:lnSpc>
              <a:buFont typeface="Wingdings" pitchFamily="2" charset="2"/>
              <a:buNone/>
            </a:pPr>
            <a:r>
              <a:rPr lang="zh-CN" altLang="en-US" sz="2000"/>
              <a:t>    </a:t>
            </a:r>
            <a:r>
              <a:rPr lang="en-US" altLang="zh-CN" sz="2000"/>
              <a:t>if(x!=1)</a:t>
            </a:r>
          </a:p>
          <a:p>
            <a:pPr>
              <a:lnSpc>
                <a:spcPct val="90000"/>
              </a:lnSpc>
              <a:buFont typeface="Wingdings" pitchFamily="2" charset="2"/>
              <a:buNone/>
            </a:pPr>
            <a:r>
              <a:rPr lang="en-US" altLang="zh-CN" sz="2000"/>
              <a:t>    {</a:t>
            </a:r>
          </a:p>
          <a:p>
            <a:pPr>
              <a:lnSpc>
                <a:spcPct val="90000"/>
              </a:lnSpc>
              <a:buFont typeface="Wingdings" pitchFamily="2" charset="2"/>
              <a:buNone/>
            </a:pPr>
            <a:r>
              <a:rPr lang="en-US" altLang="zh-CN" sz="2000"/>
              <a:t>            statements;</a:t>
            </a:r>
          </a:p>
          <a:p>
            <a:pPr>
              <a:lnSpc>
                <a:spcPct val="90000"/>
              </a:lnSpc>
              <a:buFont typeface="Wingdings" pitchFamily="2" charset="2"/>
              <a:buNone/>
            </a:pPr>
            <a:r>
              <a:rPr lang="en-US" altLang="zh-CN" sz="2000"/>
              <a:t>            ……;</a:t>
            </a:r>
          </a:p>
          <a:p>
            <a:pPr>
              <a:lnSpc>
                <a:spcPct val="90000"/>
              </a:lnSpc>
              <a:buFont typeface="Wingdings" pitchFamily="2" charset="2"/>
              <a:buNone/>
            </a:pPr>
            <a:r>
              <a:rPr lang="en-US" altLang="zh-CN" sz="2000"/>
              <a:t>    }</a:t>
            </a:r>
          </a:p>
          <a:p>
            <a:pPr>
              <a:lnSpc>
                <a:spcPct val="90000"/>
              </a:lnSpc>
              <a:buFont typeface="Wingdings" pitchFamily="2" charset="2"/>
              <a:buNone/>
            </a:pPr>
            <a:r>
              <a:rPr lang="en-US" altLang="zh-CN" sz="2000"/>
              <a:t>    else</a:t>
            </a:r>
          </a:p>
          <a:p>
            <a:pPr>
              <a:lnSpc>
                <a:spcPct val="90000"/>
              </a:lnSpc>
              <a:buFont typeface="Wingdings" pitchFamily="2" charset="2"/>
              <a:buNone/>
            </a:pPr>
            <a:r>
              <a:rPr lang="en-US" altLang="zh-CN" sz="2000"/>
              <a:t>    {</a:t>
            </a:r>
          </a:p>
          <a:p>
            <a:pPr>
              <a:lnSpc>
                <a:spcPct val="90000"/>
              </a:lnSpc>
              <a:buFont typeface="Wingdings" pitchFamily="2" charset="2"/>
              <a:buNone/>
            </a:pPr>
            <a:r>
              <a:rPr lang="en-US" altLang="zh-CN" sz="2000"/>
              <a:t>            statement;</a:t>
            </a:r>
          </a:p>
          <a:p>
            <a:pPr>
              <a:lnSpc>
                <a:spcPct val="90000"/>
              </a:lnSpc>
              <a:buFont typeface="Wingdings" pitchFamily="2" charset="2"/>
              <a:buNone/>
            </a:pPr>
            <a:r>
              <a:rPr lang="en-US" altLang="zh-CN" sz="2000"/>
              <a:t>    }</a:t>
            </a:r>
          </a:p>
        </p:txBody>
      </p:sp>
      <p:sp>
        <p:nvSpPr>
          <p:cNvPr id="671748" name="Text Box 4"/>
          <p:cNvSpPr txBox="1">
            <a:spLocks noChangeArrowheads="1"/>
          </p:cNvSpPr>
          <p:nvPr/>
        </p:nvSpPr>
        <p:spPr bwMode="auto">
          <a:xfrm>
            <a:off x="3074988" y="3714750"/>
            <a:ext cx="1046162" cy="579438"/>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sz="3200"/>
              <a:t>}</a:t>
            </a:r>
            <a:r>
              <a:rPr kumimoji="0" lang="zh-CN" altLang="en-US"/>
              <a:t>99句</a:t>
            </a:r>
          </a:p>
        </p:txBody>
      </p:sp>
      <p:sp>
        <p:nvSpPr>
          <p:cNvPr id="671749" name="Text Box 5"/>
          <p:cNvSpPr txBox="1">
            <a:spLocks noChangeArrowheads="1"/>
          </p:cNvSpPr>
          <p:nvPr/>
        </p:nvSpPr>
        <p:spPr bwMode="auto">
          <a:xfrm>
            <a:off x="3082925" y="5173663"/>
            <a:ext cx="1046163" cy="579437"/>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sz="3200"/>
              <a:t>}</a:t>
            </a:r>
            <a:r>
              <a:rPr kumimoji="0" lang="zh-CN" altLang="en-US"/>
              <a:t>1句</a:t>
            </a:r>
          </a:p>
        </p:txBody>
      </p:sp>
      <p:sp>
        <p:nvSpPr>
          <p:cNvPr id="671750" name="Text Box 6"/>
          <p:cNvSpPr txBox="1">
            <a:spLocks noChangeArrowheads="1"/>
          </p:cNvSpPr>
          <p:nvPr/>
        </p:nvSpPr>
        <p:spPr bwMode="auto">
          <a:xfrm>
            <a:off x="4808538" y="3328988"/>
            <a:ext cx="3525837" cy="2443162"/>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sz="2800"/>
              <a:t>测试用例</a:t>
            </a:r>
          </a:p>
          <a:p>
            <a:pPr algn="just" eaLnBrk="0" hangingPunct="0">
              <a:spcBef>
                <a:spcPct val="50000"/>
              </a:spcBef>
            </a:pPr>
            <a:r>
              <a:rPr kumimoji="0" lang="en-US" altLang="zh-CN" sz="2800"/>
              <a:t>x = 2</a:t>
            </a:r>
          </a:p>
          <a:p>
            <a:pPr algn="just" eaLnBrk="0" hangingPunct="0">
              <a:spcBef>
                <a:spcPct val="50000"/>
              </a:spcBef>
            </a:pPr>
            <a:r>
              <a:rPr kumimoji="0" lang="zh-CN" altLang="en-US" sz="2800"/>
              <a:t>语句覆盖率99%</a:t>
            </a:r>
          </a:p>
          <a:p>
            <a:pPr algn="just" eaLnBrk="0" hangingPunct="0">
              <a:spcBef>
                <a:spcPct val="50000"/>
              </a:spcBef>
            </a:pPr>
            <a:r>
              <a:rPr kumimoji="0" lang="zh-CN" altLang="en-US" sz="2800"/>
              <a:t>50%的分支没有达到</a:t>
            </a:r>
            <a:endParaRPr kumimoji="0" lang="en-US" altLang="zh-CN" sz="20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1026"/>
          <p:cNvSpPr>
            <a:spLocks noGrp="1" noChangeArrowheads="1"/>
          </p:cNvSpPr>
          <p:nvPr>
            <p:ph type="title"/>
          </p:nvPr>
        </p:nvSpPr>
        <p:spPr/>
        <p:txBody>
          <a:bodyPr/>
          <a:lstStyle/>
          <a:p>
            <a:r>
              <a:rPr lang="zh-CN" altLang="en-US">
                <a:latin typeface="宋体" charset="-122"/>
              </a:rPr>
              <a:t>分支覆盖</a:t>
            </a:r>
          </a:p>
        </p:txBody>
      </p:sp>
      <p:sp>
        <p:nvSpPr>
          <p:cNvPr id="672771" name="Rectangle 1027"/>
          <p:cNvSpPr>
            <a:spLocks noGrp="1" noChangeArrowheads="1"/>
          </p:cNvSpPr>
          <p:nvPr>
            <p:ph type="body" idx="1"/>
          </p:nvPr>
        </p:nvSpPr>
        <p:spPr/>
        <p:txBody>
          <a:bodyPr/>
          <a:lstStyle/>
          <a:p>
            <a:pPr>
              <a:lnSpc>
                <a:spcPct val="90000"/>
              </a:lnSpc>
            </a:pPr>
            <a:r>
              <a:rPr lang="zh-CN" altLang="en-US" sz="2800"/>
              <a:t>设计若干测试用例，运行被测程序，使得程序中每个判断的真假分支至少经历一次</a:t>
            </a:r>
          </a:p>
          <a:p>
            <a:pPr>
              <a:lnSpc>
                <a:spcPct val="90000"/>
              </a:lnSpc>
            </a:pPr>
            <a:r>
              <a:rPr lang="zh-CN" altLang="en-US" sz="2800"/>
              <a:t>又称判定覆盖</a:t>
            </a:r>
          </a:p>
          <a:p>
            <a:pPr>
              <a:lnSpc>
                <a:spcPct val="90000"/>
              </a:lnSpc>
            </a:pPr>
            <a:r>
              <a:rPr lang="en-US" altLang="zh-CN" sz="2800"/>
              <a:t>while</a:t>
            </a:r>
            <a:r>
              <a:rPr lang="zh-CN" altLang="en-US" sz="2800"/>
              <a:t>语句、</a:t>
            </a:r>
            <a:r>
              <a:rPr lang="en-US" altLang="zh-CN" sz="2800"/>
              <a:t>switch</a:t>
            </a:r>
            <a:r>
              <a:rPr lang="zh-CN" altLang="en-US" sz="2800"/>
              <a:t>语句、异常处理、跳转语句等等同样可以使用分支覆盖来测试</a:t>
            </a:r>
          </a:p>
          <a:p>
            <a:pPr>
              <a:lnSpc>
                <a:spcPct val="90000"/>
              </a:lnSpc>
            </a:pPr>
            <a:r>
              <a:rPr lang="zh-CN" altLang="en-US" sz="2800"/>
              <a:t>分支覆盖率</a:t>
            </a:r>
            <a:endParaRPr lang="en-US" altLang="zh-CN" sz="2800"/>
          </a:p>
          <a:p>
            <a:pPr lvl="1">
              <a:lnSpc>
                <a:spcPct val="90000"/>
              </a:lnSpc>
            </a:pPr>
            <a:r>
              <a:rPr lang="zh-CN" altLang="en-US" sz="2400"/>
              <a:t>已取过“真”和“假”两个值的判定占程序中所有条件判定个数的百分比</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zh-CN" altLang="en-US">
                <a:latin typeface="宋体" charset="-122"/>
              </a:rPr>
              <a:t>分支覆盖测试用例</a:t>
            </a:r>
            <a:endParaRPr lang="en-US" altLang="zh-CN">
              <a:latin typeface="宋体" charset="-122"/>
            </a:endParaRPr>
          </a:p>
        </p:txBody>
      </p:sp>
      <p:sp>
        <p:nvSpPr>
          <p:cNvPr id="673795" name="Rectangle 3"/>
          <p:cNvSpPr>
            <a:spLocks noGrp="1" noChangeArrowheads="1"/>
          </p:cNvSpPr>
          <p:nvPr>
            <p:ph type="body" idx="1"/>
          </p:nvPr>
        </p:nvSpPr>
        <p:spPr>
          <a:xfrm>
            <a:off x="1077913" y="1993900"/>
            <a:ext cx="2808287" cy="3979863"/>
          </a:xfrm>
        </p:spPr>
        <p:txBody>
          <a:bodyPr>
            <a:normAutofit lnSpcReduction="10000"/>
          </a:bodyPr>
          <a:lstStyle/>
          <a:p>
            <a:pPr>
              <a:lnSpc>
                <a:spcPct val="90000"/>
              </a:lnSpc>
              <a:buFont typeface="Wingdings" pitchFamily="2" charset="2"/>
              <a:buNone/>
            </a:pPr>
            <a:r>
              <a:rPr lang="en-US" altLang="zh-CN" sz="2800"/>
              <a:t>    </a:t>
            </a:r>
            <a:r>
              <a:rPr lang="zh-CN" altLang="en-US" sz="2800"/>
              <a:t>路径</a:t>
            </a:r>
            <a:r>
              <a:rPr lang="en-US" altLang="zh-CN" sz="2800"/>
              <a:t>ace</a:t>
            </a:r>
          </a:p>
          <a:p>
            <a:pPr>
              <a:lnSpc>
                <a:spcPct val="90000"/>
              </a:lnSpc>
              <a:buFont typeface="Wingdings" pitchFamily="2" charset="2"/>
              <a:buNone/>
            </a:pPr>
            <a:r>
              <a:rPr lang="en-US" altLang="zh-CN" sz="2800"/>
              <a:t>    A=2</a:t>
            </a:r>
          </a:p>
          <a:p>
            <a:pPr>
              <a:lnSpc>
                <a:spcPct val="90000"/>
              </a:lnSpc>
              <a:buFont typeface="Wingdings" pitchFamily="2" charset="2"/>
              <a:buNone/>
            </a:pPr>
            <a:r>
              <a:rPr lang="en-US" altLang="zh-CN" sz="2800"/>
              <a:t>    B=0</a:t>
            </a:r>
          </a:p>
          <a:p>
            <a:pPr>
              <a:lnSpc>
                <a:spcPct val="90000"/>
              </a:lnSpc>
              <a:buFont typeface="Wingdings" pitchFamily="2" charset="2"/>
              <a:buNone/>
            </a:pPr>
            <a:r>
              <a:rPr lang="en-US" altLang="zh-CN" sz="2800"/>
              <a:t>    X=3</a:t>
            </a:r>
          </a:p>
          <a:p>
            <a:pPr>
              <a:lnSpc>
                <a:spcPct val="90000"/>
              </a:lnSpc>
              <a:buFont typeface="Wingdings" pitchFamily="2" charset="2"/>
              <a:buNone/>
            </a:pPr>
            <a:endParaRPr lang="en-US" altLang="zh-CN" sz="2800"/>
          </a:p>
          <a:p>
            <a:pPr>
              <a:lnSpc>
                <a:spcPct val="90000"/>
              </a:lnSpc>
              <a:buFont typeface="Wingdings" pitchFamily="2" charset="2"/>
              <a:buNone/>
            </a:pPr>
            <a:r>
              <a:rPr lang="en-US" altLang="zh-CN" sz="2800"/>
              <a:t>    </a:t>
            </a:r>
            <a:r>
              <a:rPr lang="zh-CN" altLang="en-US" sz="2800"/>
              <a:t>路径</a:t>
            </a:r>
            <a:r>
              <a:rPr lang="en-US" altLang="zh-CN" sz="2800"/>
              <a:t>abd</a:t>
            </a:r>
          </a:p>
          <a:p>
            <a:pPr>
              <a:lnSpc>
                <a:spcPct val="90000"/>
              </a:lnSpc>
              <a:buFont typeface="Wingdings" pitchFamily="2" charset="2"/>
              <a:buNone/>
            </a:pPr>
            <a:r>
              <a:rPr lang="en-US" altLang="zh-CN" sz="2800"/>
              <a:t>    A=1</a:t>
            </a:r>
          </a:p>
          <a:p>
            <a:pPr>
              <a:lnSpc>
                <a:spcPct val="90000"/>
              </a:lnSpc>
              <a:buFont typeface="Wingdings" pitchFamily="2" charset="2"/>
              <a:buNone/>
            </a:pPr>
            <a:r>
              <a:rPr lang="en-US" altLang="zh-CN" sz="2800"/>
              <a:t>    B=0</a:t>
            </a:r>
          </a:p>
          <a:p>
            <a:pPr>
              <a:lnSpc>
                <a:spcPct val="90000"/>
              </a:lnSpc>
              <a:buFont typeface="Wingdings" pitchFamily="2" charset="2"/>
              <a:buNone/>
            </a:pPr>
            <a:r>
              <a:rPr lang="en-US" altLang="zh-CN" sz="2800"/>
              <a:t>    X=1</a:t>
            </a:r>
          </a:p>
        </p:txBody>
      </p:sp>
      <p:sp>
        <p:nvSpPr>
          <p:cNvPr id="673797" name="Rectangle 5"/>
          <p:cNvSpPr>
            <a:spLocks noChangeArrowheads="1"/>
          </p:cNvSpPr>
          <p:nvPr/>
        </p:nvSpPr>
        <p:spPr bwMode="auto">
          <a:xfrm>
            <a:off x="5410200" y="1990725"/>
            <a:ext cx="2808288" cy="4308475"/>
          </a:xfrm>
          <a:prstGeom prst="rect">
            <a:avLst/>
          </a:prstGeom>
          <a:noFill/>
          <a:ln w="12700" cap="sq">
            <a:noFill/>
            <a:miter lim="800000"/>
            <a:headEnd type="none" w="sm" len="sm"/>
            <a:tailEnd type="none" w="sm" len="sm"/>
          </a:ln>
          <a:effectLst/>
        </p:spPr>
        <p:txBody>
          <a:bodyPr/>
          <a:lstStyle/>
          <a:p>
            <a:pPr marL="342900" indent="-342900">
              <a:spcBef>
                <a:spcPct val="20000"/>
              </a:spcBef>
              <a:buClr>
                <a:schemeClr val="tx2"/>
              </a:buClr>
              <a:buSzPct val="75000"/>
              <a:buFont typeface="Wingdings" pitchFamily="2" charset="2"/>
              <a:buNone/>
            </a:pPr>
            <a:r>
              <a:rPr lang="zh-CN" altLang="en-US" sz="2800"/>
              <a:t>    路径</a:t>
            </a:r>
            <a:r>
              <a:rPr lang="en-US" altLang="zh-CN" sz="2800"/>
              <a:t>acd</a:t>
            </a:r>
          </a:p>
          <a:p>
            <a:pPr marL="342900" indent="-342900">
              <a:spcBef>
                <a:spcPct val="20000"/>
              </a:spcBef>
              <a:buClr>
                <a:schemeClr val="tx2"/>
              </a:buClr>
              <a:buSzPct val="75000"/>
              <a:buFont typeface="Wingdings" pitchFamily="2" charset="2"/>
              <a:buNone/>
            </a:pPr>
            <a:r>
              <a:rPr lang="en-US" altLang="zh-CN" sz="2800"/>
              <a:t>    A=3</a:t>
            </a:r>
          </a:p>
          <a:p>
            <a:pPr marL="342900" indent="-342900">
              <a:spcBef>
                <a:spcPct val="20000"/>
              </a:spcBef>
              <a:buClr>
                <a:schemeClr val="tx2"/>
              </a:buClr>
              <a:buSzPct val="75000"/>
              <a:buFont typeface="Wingdings" pitchFamily="2" charset="2"/>
              <a:buNone/>
            </a:pPr>
            <a:r>
              <a:rPr lang="en-US" altLang="zh-CN" sz="2800"/>
              <a:t>    B=0</a:t>
            </a:r>
          </a:p>
          <a:p>
            <a:pPr marL="342900" indent="-342900">
              <a:spcBef>
                <a:spcPct val="20000"/>
              </a:spcBef>
              <a:buClr>
                <a:schemeClr val="tx2"/>
              </a:buClr>
              <a:buSzPct val="75000"/>
              <a:buFont typeface="Wingdings" pitchFamily="2" charset="2"/>
              <a:buNone/>
            </a:pPr>
            <a:r>
              <a:rPr lang="en-US" altLang="zh-CN" sz="2800"/>
              <a:t>    X=3</a:t>
            </a:r>
          </a:p>
          <a:p>
            <a:pPr marL="342900" indent="-342900">
              <a:spcBef>
                <a:spcPct val="20000"/>
              </a:spcBef>
              <a:buClr>
                <a:schemeClr val="tx2"/>
              </a:buClr>
              <a:buSzPct val="75000"/>
              <a:buFont typeface="Wingdings" pitchFamily="2" charset="2"/>
              <a:buNone/>
            </a:pPr>
            <a:endParaRPr lang="en-US" altLang="zh-CN" sz="2800"/>
          </a:p>
          <a:p>
            <a:pPr marL="342900" indent="-342900">
              <a:spcBef>
                <a:spcPct val="20000"/>
              </a:spcBef>
              <a:buClr>
                <a:schemeClr val="tx2"/>
              </a:buClr>
              <a:buSzPct val="75000"/>
              <a:buFont typeface="Wingdings" pitchFamily="2" charset="2"/>
              <a:buNone/>
            </a:pPr>
            <a:r>
              <a:rPr lang="zh-CN" altLang="en-US" sz="2800">
                <a:effectLst>
                  <a:outerShdw blurRad="38100" dist="38100" dir="2700000" algn="tl">
                    <a:srgbClr val="C0C0C0"/>
                  </a:outerShdw>
                </a:effectLst>
              </a:rPr>
              <a:t>    </a:t>
            </a:r>
            <a:r>
              <a:rPr lang="zh-CN" altLang="en-US" sz="2800"/>
              <a:t>路径</a:t>
            </a:r>
            <a:r>
              <a:rPr lang="en-US" altLang="zh-CN" sz="2800"/>
              <a:t>abe</a:t>
            </a:r>
          </a:p>
          <a:p>
            <a:pPr marL="342900" indent="-342900">
              <a:spcBef>
                <a:spcPct val="20000"/>
              </a:spcBef>
              <a:buClr>
                <a:schemeClr val="tx2"/>
              </a:buClr>
              <a:buSzPct val="75000"/>
              <a:buFont typeface="Wingdings" pitchFamily="2" charset="2"/>
              <a:buNone/>
            </a:pPr>
            <a:r>
              <a:rPr lang="en-US" altLang="zh-CN" sz="2800"/>
              <a:t>    A=2</a:t>
            </a:r>
          </a:p>
          <a:p>
            <a:pPr marL="342900" indent="-342900">
              <a:spcBef>
                <a:spcPct val="20000"/>
              </a:spcBef>
              <a:buClr>
                <a:schemeClr val="tx2"/>
              </a:buClr>
              <a:buSzPct val="75000"/>
              <a:buFont typeface="Wingdings" pitchFamily="2" charset="2"/>
              <a:buNone/>
            </a:pPr>
            <a:r>
              <a:rPr lang="en-US" altLang="zh-CN" sz="2800"/>
              <a:t>    B=1</a:t>
            </a:r>
          </a:p>
          <a:p>
            <a:pPr marL="342900" indent="-342900">
              <a:spcBef>
                <a:spcPct val="20000"/>
              </a:spcBef>
              <a:buClr>
                <a:schemeClr val="tx2"/>
              </a:buClr>
              <a:buSzPct val="75000"/>
              <a:buFont typeface="Wingdings" pitchFamily="2" charset="2"/>
              <a:buNone/>
            </a:pPr>
            <a:r>
              <a:rPr lang="en-US" altLang="zh-CN" sz="2800"/>
              <a:t>    X=2</a:t>
            </a:r>
          </a:p>
        </p:txBody>
      </p:sp>
      <p:sp>
        <p:nvSpPr>
          <p:cNvPr id="673798" name="Text Box 6"/>
          <p:cNvSpPr txBox="1">
            <a:spLocks noChangeArrowheads="1"/>
          </p:cNvSpPr>
          <p:nvPr/>
        </p:nvSpPr>
        <p:spPr bwMode="auto">
          <a:xfrm>
            <a:off x="4137025" y="3411538"/>
            <a:ext cx="1174750" cy="762000"/>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sz="4400"/>
              <a:t>或</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zh-CN" altLang="en-US"/>
              <a:t>分支覆盖的利弊</a:t>
            </a:r>
            <a:endParaRPr lang="zh-CN" altLang="en-US">
              <a:latin typeface="宋体" charset="-122"/>
            </a:endParaRPr>
          </a:p>
        </p:txBody>
      </p:sp>
      <p:sp>
        <p:nvSpPr>
          <p:cNvPr id="752643" name="Rectangle 3"/>
          <p:cNvSpPr>
            <a:spLocks noGrp="1" noChangeArrowheads="1"/>
          </p:cNvSpPr>
          <p:nvPr>
            <p:ph type="body" idx="1"/>
          </p:nvPr>
        </p:nvSpPr>
        <p:spPr/>
        <p:txBody>
          <a:bodyPr/>
          <a:lstStyle/>
          <a:p>
            <a:pPr>
              <a:lnSpc>
                <a:spcPct val="90000"/>
              </a:lnSpc>
            </a:pPr>
            <a:r>
              <a:rPr lang="zh-CN" altLang="en-US"/>
              <a:t>分支覆盖要比语句覆盖查错能力强一些：执行了分支覆盖，实际也就执行了语句覆盖</a:t>
            </a:r>
          </a:p>
          <a:p>
            <a:pPr>
              <a:lnSpc>
                <a:spcPct val="90000"/>
              </a:lnSpc>
            </a:pPr>
            <a:r>
              <a:rPr lang="zh-CN" altLang="en-US"/>
              <a:t>分支覆盖与语句覆盖存在同样的缺点 </a:t>
            </a:r>
          </a:p>
          <a:p>
            <a:pPr lvl="1">
              <a:lnSpc>
                <a:spcPct val="90000"/>
              </a:lnSpc>
            </a:pPr>
            <a:r>
              <a:rPr lang="zh-CN" altLang="en-US"/>
              <a:t>不能查出条件语句错误</a:t>
            </a:r>
            <a:endParaRPr lang="en-US" altLang="zh-CN"/>
          </a:p>
          <a:p>
            <a:pPr lvl="1">
              <a:lnSpc>
                <a:spcPct val="90000"/>
              </a:lnSpc>
            </a:pPr>
            <a:r>
              <a:rPr lang="zh-CN" altLang="en-US"/>
              <a:t>不能查出逻辑运算错误</a:t>
            </a:r>
          </a:p>
          <a:p>
            <a:pPr lvl="1">
              <a:lnSpc>
                <a:spcPct val="90000"/>
              </a:lnSpc>
            </a:pPr>
            <a:r>
              <a:rPr lang="zh-CN" altLang="en-US"/>
              <a:t>不能查出循环次数错误</a:t>
            </a:r>
          </a:p>
          <a:p>
            <a:pPr lvl="1">
              <a:lnSpc>
                <a:spcPct val="90000"/>
              </a:lnSpc>
            </a:pPr>
            <a:r>
              <a:rPr lang="zh-CN" altLang="en-US"/>
              <a:t>不能查出循环条件错误</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zh-CN" altLang="en-US">
                <a:latin typeface="宋体" charset="-122"/>
              </a:rPr>
              <a:t>条件覆盖</a:t>
            </a:r>
            <a:endParaRPr lang="en-US" altLang="zh-CN">
              <a:latin typeface="宋体" charset="-122"/>
            </a:endParaRPr>
          </a:p>
        </p:txBody>
      </p:sp>
      <p:sp>
        <p:nvSpPr>
          <p:cNvPr id="674819" name="Rectangle 3"/>
          <p:cNvSpPr>
            <a:spLocks noGrp="1" noChangeArrowheads="1"/>
          </p:cNvSpPr>
          <p:nvPr>
            <p:ph type="body" idx="1"/>
          </p:nvPr>
        </p:nvSpPr>
        <p:spPr/>
        <p:txBody>
          <a:bodyPr/>
          <a:lstStyle/>
          <a:p>
            <a:r>
              <a:rPr lang="zh-CN" altLang="en-US" dirty="0"/>
              <a:t>设计若干测试用例，执行被测程序以后，要使每个判断中的每个条件的可能取值至少满足一次</a:t>
            </a:r>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4098"/>
          <p:cNvSpPr>
            <a:spLocks noGrp="1" noChangeArrowheads="1"/>
          </p:cNvSpPr>
          <p:nvPr>
            <p:ph type="title"/>
          </p:nvPr>
        </p:nvSpPr>
        <p:spPr/>
        <p:txBody>
          <a:bodyPr/>
          <a:lstStyle/>
          <a:p>
            <a:r>
              <a:rPr lang="zh-CN" altLang="en-US">
                <a:latin typeface="宋体" charset="-122"/>
              </a:rPr>
              <a:t>条件覆盖分析</a:t>
            </a:r>
          </a:p>
        </p:txBody>
      </p:sp>
      <p:sp>
        <p:nvSpPr>
          <p:cNvPr id="675843" name="Rectangle 4099"/>
          <p:cNvSpPr>
            <a:spLocks noGrp="1" noChangeArrowheads="1"/>
          </p:cNvSpPr>
          <p:nvPr>
            <p:ph type="body" idx="1"/>
          </p:nvPr>
        </p:nvSpPr>
        <p:spPr/>
        <p:txBody>
          <a:bodyPr/>
          <a:lstStyle/>
          <a:p>
            <a:pPr>
              <a:lnSpc>
                <a:spcPct val="90000"/>
              </a:lnSpc>
            </a:pPr>
            <a:r>
              <a:rPr lang="zh-CN" altLang="en-US" sz="2800"/>
              <a:t>第1个判断应考虑</a:t>
            </a:r>
          </a:p>
          <a:p>
            <a:pPr>
              <a:lnSpc>
                <a:spcPct val="90000"/>
              </a:lnSpc>
              <a:buFont typeface="Wingdings" pitchFamily="2" charset="2"/>
              <a:buNone/>
            </a:pPr>
            <a:r>
              <a:rPr lang="zh-CN" altLang="en-US" sz="2800"/>
              <a:t>    </a:t>
            </a:r>
            <a:r>
              <a:rPr lang="en-US" altLang="zh-CN" sz="2800"/>
              <a:t>A &gt; 1，</a:t>
            </a:r>
            <a:r>
              <a:rPr lang="zh-CN" altLang="en-US" sz="2800"/>
              <a:t>记为</a:t>
            </a:r>
            <a:r>
              <a:rPr lang="en-US" altLang="zh-CN" sz="2800"/>
              <a:t>T1</a:t>
            </a:r>
          </a:p>
          <a:p>
            <a:pPr>
              <a:lnSpc>
                <a:spcPct val="90000"/>
              </a:lnSpc>
              <a:buFont typeface="Wingdings" pitchFamily="2" charset="2"/>
              <a:buNone/>
            </a:pPr>
            <a:r>
              <a:rPr lang="en-US" altLang="zh-CN" sz="2800"/>
              <a:t>    A &lt;= 1，</a:t>
            </a:r>
            <a:r>
              <a:rPr lang="zh-CN" altLang="en-US" sz="2800"/>
              <a:t>即记为</a:t>
            </a:r>
            <a:r>
              <a:rPr lang="en-US" altLang="zh-CN" sz="2800"/>
              <a:t>F1</a:t>
            </a:r>
          </a:p>
          <a:p>
            <a:pPr>
              <a:lnSpc>
                <a:spcPct val="90000"/>
              </a:lnSpc>
              <a:buFont typeface="Wingdings" pitchFamily="2" charset="2"/>
              <a:buNone/>
            </a:pPr>
            <a:r>
              <a:rPr lang="en-US" altLang="zh-CN" sz="2800"/>
              <a:t>    B == 0，</a:t>
            </a:r>
            <a:r>
              <a:rPr lang="zh-CN" altLang="en-US" sz="2800"/>
              <a:t>记为</a:t>
            </a:r>
            <a:r>
              <a:rPr lang="en-US" altLang="zh-CN" sz="2800"/>
              <a:t>T2</a:t>
            </a:r>
          </a:p>
          <a:p>
            <a:pPr>
              <a:lnSpc>
                <a:spcPct val="90000"/>
              </a:lnSpc>
              <a:buFont typeface="Wingdings" pitchFamily="2" charset="2"/>
              <a:buNone/>
            </a:pPr>
            <a:r>
              <a:rPr lang="en-US" altLang="zh-CN" sz="2800"/>
              <a:t>    B != 0，</a:t>
            </a:r>
            <a:r>
              <a:rPr lang="zh-CN" altLang="en-US" sz="2800"/>
              <a:t>记为</a:t>
            </a:r>
            <a:r>
              <a:rPr lang="en-US" altLang="zh-CN" sz="2800"/>
              <a:t>F2</a:t>
            </a:r>
          </a:p>
          <a:p>
            <a:pPr>
              <a:lnSpc>
                <a:spcPct val="90000"/>
              </a:lnSpc>
            </a:pPr>
            <a:r>
              <a:rPr lang="zh-CN" altLang="en-US" sz="2800"/>
              <a:t>第2个判断应考虑</a:t>
            </a:r>
          </a:p>
          <a:p>
            <a:pPr>
              <a:lnSpc>
                <a:spcPct val="90000"/>
              </a:lnSpc>
              <a:buFont typeface="Wingdings" pitchFamily="2" charset="2"/>
              <a:buNone/>
            </a:pPr>
            <a:r>
              <a:rPr lang="zh-CN" altLang="en-US" sz="2800"/>
              <a:t>    </a:t>
            </a:r>
            <a:r>
              <a:rPr lang="en-US" altLang="zh-CN" sz="2800"/>
              <a:t>A == 2，</a:t>
            </a:r>
            <a:r>
              <a:rPr lang="zh-CN" altLang="en-US" sz="2800"/>
              <a:t>记为</a:t>
            </a:r>
            <a:r>
              <a:rPr lang="en-US" altLang="zh-CN" sz="2800"/>
              <a:t>T3</a:t>
            </a:r>
          </a:p>
          <a:p>
            <a:pPr>
              <a:lnSpc>
                <a:spcPct val="90000"/>
              </a:lnSpc>
              <a:buFont typeface="Wingdings" pitchFamily="2" charset="2"/>
              <a:buNone/>
            </a:pPr>
            <a:r>
              <a:rPr lang="en-US" altLang="zh-CN" sz="2800"/>
              <a:t>    A != 2，</a:t>
            </a:r>
            <a:r>
              <a:rPr lang="zh-CN" altLang="en-US" sz="2800"/>
              <a:t>记为</a:t>
            </a:r>
            <a:r>
              <a:rPr lang="en-US" altLang="zh-CN" sz="2800"/>
              <a:t>F3</a:t>
            </a:r>
          </a:p>
          <a:p>
            <a:pPr>
              <a:lnSpc>
                <a:spcPct val="90000"/>
              </a:lnSpc>
              <a:buFont typeface="Wingdings" pitchFamily="2" charset="2"/>
              <a:buNone/>
            </a:pPr>
            <a:r>
              <a:rPr lang="en-US" altLang="zh-CN" sz="2800"/>
              <a:t>    X &gt; 1，</a:t>
            </a:r>
            <a:r>
              <a:rPr lang="zh-CN" altLang="en-US" sz="2800"/>
              <a:t>记为</a:t>
            </a:r>
            <a:r>
              <a:rPr lang="en-US" altLang="zh-CN" sz="2800"/>
              <a:t>T4</a:t>
            </a:r>
          </a:p>
          <a:p>
            <a:pPr>
              <a:lnSpc>
                <a:spcPct val="90000"/>
              </a:lnSpc>
              <a:buFont typeface="Wingdings" pitchFamily="2" charset="2"/>
              <a:buNone/>
            </a:pPr>
            <a:r>
              <a:rPr lang="en-US" altLang="zh-CN" sz="2800"/>
              <a:t>    X &lt;= 1，</a:t>
            </a:r>
            <a:r>
              <a:rPr lang="zh-CN" altLang="en-US" sz="2800"/>
              <a:t>记为</a:t>
            </a:r>
            <a:r>
              <a:rPr lang="en-US" altLang="zh-CN" sz="2800"/>
              <a:t>F4</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zh-CN" altLang="en-US">
                <a:latin typeface="宋体" charset="-122"/>
              </a:rPr>
              <a:t>条件覆盖测试用例</a:t>
            </a:r>
          </a:p>
        </p:txBody>
      </p:sp>
      <p:graphicFrame>
        <p:nvGraphicFramePr>
          <p:cNvPr id="753713" name="Group 49"/>
          <p:cNvGraphicFramePr>
            <a:graphicFrameLocks noGrp="1"/>
          </p:cNvGraphicFramePr>
          <p:nvPr/>
        </p:nvGraphicFramePr>
        <p:xfrm>
          <a:off x="928688" y="2003425"/>
          <a:ext cx="7242175" cy="2072640"/>
        </p:xfrm>
        <a:graphic>
          <a:graphicData uri="http://schemas.openxmlformats.org/drawingml/2006/table">
            <a:tbl>
              <a:tblPr/>
              <a:tblGrid>
                <a:gridCol w="1639887"/>
                <a:gridCol w="1568450"/>
                <a:gridCol w="1422400"/>
                <a:gridCol w="2611438"/>
              </a:tblGrid>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用例编号</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路径</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覆盖条件</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203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ace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T1,T2,T3,T4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F1,T2,F3,F4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T1,F2,T3,F4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3714" name="Text Box 50"/>
          <p:cNvSpPr txBox="1">
            <a:spLocks noChangeArrowheads="1"/>
          </p:cNvSpPr>
          <p:nvPr/>
        </p:nvSpPr>
        <p:spPr bwMode="auto">
          <a:xfrm>
            <a:off x="1000125" y="4352925"/>
            <a:ext cx="7069138" cy="519113"/>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sz="2800"/>
              <a:t>似乎执行了条件覆盖必然实现了分支覆盖？</a:t>
            </a:r>
            <a:endParaRPr kumimoji="0" lang="en-US" altLang="zh-CN" sz="28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zh-CN" altLang="en-US">
                <a:latin typeface="宋体" charset="-122"/>
              </a:rPr>
              <a:t>条件覆盖测试用例</a:t>
            </a:r>
          </a:p>
        </p:txBody>
      </p:sp>
      <p:graphicFrame>
        <p:nvGraphicFramePr>
          <p:cNvPr id="754720" name="Group 32"/>
          <p:cNvGraphicFramePr>
            <a:graphicFrameLocks noGrp="1"/>
          </p:cNvGraphicFramePr>
          <p:nvPr/>
        </p:nvGraphicFramePr>
        <p:xfrm>
          <a:off x="928688" y="2003425"/>
          <a:ext cx="7242175" cy="1554480"/>
        </p:xfrm>
        <a:graphic>
          <a:graphicData uri="http://schemas.openxmlformats.org/drawingml/2006/table">
            <a:tbl>
              <a:tblPr/>
              <a:tblGrid>
                <a:gridCol w="1639887"/>
                <a:gridCol w="1568450"/>
                <a:gridCol w="1422400"/>
                <a:gridCol w="2611438"/>
              </a:tblGrid>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用例编号</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路径</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覆盖条件</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103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F1,T2,F3,T4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T1,F2,T3,F4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4719" name="Text Box 31"/>
          <p:cNvSpPr txBox="1">
            <a:spLocks noChangeArrowheads="1"/>
          </p:cNvSpPr>
          <p:nvPr/>
        </p:nvSpPr>
        <p:spPr bwMode="auto">
          <a:xfrm>
            <a:off x="1524000" y="3990975"/>
            <a:ext cx="5864225" cy="519113"/>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sz="2800" dirty="0"/>
              <a:t>执行条件覆盖并不能实现分支覆盖</a:t>
            </a:r>
            <a:endParaRPr kumimoji="0" lang="en-US" altLang="zh-CN"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zh-CN" altLang="en-US">
                <a:latin typeface="宋体" charset="-122"/>
              </a:rPr>
              <a:t>条件覆盖的利弊</a:t>
            </a:r>
            <a:endParaRPr lang="en-US" altLang="zh-CN">
              <a:latin typeface="宋体" charset="-122"/>
            </a:endParaRPr>
          </a:p>
        </p:txBody>
      </p:sp>
      <p:sp>
        <p:nvSpPr>
          <p:cNvPr id="755715" name="Rectangle 3"/>
          <p:cNvSpPr>
            <a:spLocks noGrp="1" noChangeArrowheads="1"/>
          </p:cNvSpPr>
          <p:nvPr>
            <p:ph type="body" idx="1"/>
          </p:nvPr>
        </p:nvSpPr>
        <p:spPr/>
        <p:txBody>
          <a:bodyPr/>
          <a:lstStyle/>
          <a:p>
            <a:r>
              <a:rPr lang="zh-CN" altLang="en-US"/>
              <a:t>能够检查所有的条件错误</a:t>
            </a:r>
          </a:p>
          <a:p>
            <a:r>
              <a:rPr lang="zh-CN" altLang="en-US"/>
              <a:t>不能实现对每个分支的检查</a:t>
            </a:r>
            <a:endParaRPr lang="en-US" altLang="zh-CN"/>
          </a:p>
          <a:p>
            <a:r>
              <a:rPr lang="zh-CN" altLang="en-US"/>
              <a:t>用例数量的增加</a:t>
            </a:r>
          </a:p>
          <a:p>
            <a:pPr lvl="1"/>
            <a:r>
              <a:rPr lang="en-US" altLang="zh-CN"/>
              <a:t>a &amp;&amp; b &amp;&amp; (c || (d &amp;&amp; e)) </a:t>
            </a:r>
          </a:p>
          <a:p>
            <a:pPr lvl="1"/>
            <a:r>
              <a:rPr lang="zh-CN" altLang="en-US"/>
              <a:t>((</a:t>
            </a:r>
            <a:r>
              <a:rPr lang="en-US" altLang="zh-CN"/>
              <a:t>a || b) &amp;&amp; (c || d)) &amp;&amp; e </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zh-CN" altLang="en-US"/>
              <a:t>结构测试的方法</a:t>
            </a:r>
            <a:endParaRPr lang="en-US" altLang="zh-CN"/>
          </a:p>
        </p:txBody>
      </p:sp>
      <p:sp>
        <p:nvSpPr>
          <p:cNvPr id="782339" name="Rectangle 3"/>
          <p:cNvSpPr>
            <a:spLocks noGrp="1" noChangeArrowheads="1"/>
          </p:cNvSpPr>
          <p:nvPr>
            <p:ph type="body" sz="half" idx="1"/>
          </p:nvPr>
        </p:nvSpPr>
        <p:spPr/>
        <p:txBody>
          <a:bodyPr/>
          <a:lstStyle/>
          <a:p>
            <a:r>
              <a:rPr lang="zh-CN" altLang="en-US"/>
              <a:t>程序结构分析</a:t>
            </a:r>
          </a:p>
          <a:p>
            <a:pPr lvl="1"/>
            <a:r>
              <a:rPr kumimoji="0" lang="zh-CN" altLang="en-US"/>
              <a:t>代码走查</a:t>
            </a:r>
          </a:p>
          <a:p>
            <a:pPr lvl="1"/>
            <a:r>
              <a:rPr kumimoji="0" lang="zh-CN" altLang="en-US"/>
              <a:t>代码审查</a:t>
            </a:r>
          </a:p>
          <a:p>
            <a:pPr lvl="1"/>
            <a:r>
              <a:rPr lang="zh-CN" altLang="en-US"/>
              <a:t>控制流分析</a:t>
            </a:r>
          </a:p>
          <a:p>
            <a:pPr lvl="1"/>
            <a:r>
              <a:rPr lang="zh-CN" altLang="en-US"/>
              <a:t>数据流分析</a:t>
            </a:r>
          </a:p>
          <a:p>
            <a:pPr lvl="1"/>
            <a:r>
              <a:rPr lang="zh-CN" altLang="en-US"/>
              <a:t>信息流分析</a:t>
            </a:r>
            <a:endParaRPr lang="en-US" altLang="zh-CN"/>
          </a:p>
        </p:txBody>
      </p:sp>
      <p:sp>
        <p:nvSpPr>
          <p:cNvPr id="782341" name="Rectangle 5"/>
          <p:cNvSpPr>
            <a:spLocks noGrp="1" noChangeArrowheads="1"/>
          </p:cNvSpPr>
          <p:nvPr>
            <p:ph type="body" sz="half" idx="2"/>
          </p:nvPr>
        </p:nvSpPr>
        <p:spPr/>
        <p:txBody>
          <a:bodyPr/>
          <a:lstStyle/>
          <a:p>
            <a:r>
              <a:rPr lang="zh-CN" altLang="en-US"/>
              <a:t>逻辑覆盖</a:t>
            </a:r>
          </a:p>
          <a:p>
            <a:pPr lvl="1"/>
            <a:r>
              <a:rPr lang="zh-CN" altLang="en-US"/>
              <a:t>语句覆盖</a:t>
            </a:r>
          </a:p>
          <a:p>
            <a:pPr lvl="1"/>
            <a:r>
              <a:rPr lang="zh-CN" altLang="en-US"/>
              <a:t>分支覆盖</a:t>
            </a:r>
          </a:p>
          <a:p>
            <a:pPr lvl="1"/>
            <a:r>
              <a:rPr lang="zh-CN" altLang="en-US"/>
              <a:t>条件覆盖</a:t>
            </a:r>
          </a:p>
          <a:p>
            <a:pPr lvl="1"/>
            <a:r>
              <a:rPr lang="zh-CN" altLang="en-US"/>
              <a:t>分支-条件覆盖</a:t>
            </a:r>
          </a:p>
          <a:p>
            <a:pPr lvl="1"/>
            <a:r>
              <a:rPr lang="zh-CN" altLang="en-US"/>
              <a:t>路径覆盖</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zh-CN" altLang="en-US"/>
              <a:t>分支-条件覆盖</a:t>
            </a:r>
            <a:endParaRPr lang="en-US" altLang="zh-CN"/>
          </a:p>
        </p:txBody>
      </p:sp>
      <p:sp>
        <p:nvSpPr>
          <p:cNvPr id="756739" name="Rectangle 3"/>
          <p:cNvSpPr>
            <a:spLocks noGrp="1" noChangeArrowheads="1"/>
          </p:cNvSpPr>
          <p:nvPr>
            <p:ph type="body" idx="1"/>
          </p:nvPr>
        </p:nvSpPr>
        <p:spPr/>
        <p:txBody>
          <a:bodyPr/>
          <a:lstStyle/>
          <a:p>
            <a:r>
              <a:rPr lang="zh-CN" altLang="en-US"/>
              <a:t>设计足够的测试用例，使得判断中每个条件的所有可能至少出现一次，并且每个判断本身的判定结果也至少出现一次</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zh-CN" altLang="en-US"/>
              <a:t>分支-条件覆盖分析</a:t>
            </a:r>
          </a:p>
        </p:txBody>
      </p:sp>
      <p:sp>
        <p:nvSpPr>
          <p:cNvPr id="757763" name="Rectangle 3"/>
          <p:cNvSpPr>
            <a:spLocks noGrp="1" noChangeArrowheads="1"/>
          </p:cNvSpPr>
          <p:nvPr>
            <p:ph type="body" idx="1"/>
          </p:nvPr>
        </p:nvSpPr>
        <p:spPr>
          <a:xfrm>
            <a:off x="815975" y="1901825"/>
            <a:ext cx="6742113" cy="4454525"/>
          </a:xfrm>
        </p:spPr>
        <p:txBody>
          <a:bodyPr/>
          <a:lstStyle/>
          <a:p>
            <a:pPr>
              <a:lnSpc>
                <a:spcPct val="90000"/>
              </a:lnSpc>
              <a:buFont typeface="Wingdings" pitchFamily="2" charset="2"/>
              <a:buNone/>
            </a:pPr>
            <a:r>
              <a:rPr lang="en-US" altLang="zh-CN" sz="2800"/>
              <a:t>（1）A &gt; 1, B == 0, </a:t>
            </a:r>
            <a:r>
              <a:rPr lang="zh-CN" altLang="en-US" sz="2800"/>
              <a:t>记为</a:t>
            </a:r>
            <a:r>
              <a:rPr lang="en-US" altLang="zh-CN" sz="2800"/>
              <a:t>T1, T2</a:t>
            </a:r>
          </a:p>
          <a:p>
            <a:pPr>
              <a:lnSpc>
                <a:spcPct val="90000"/>
              </a:lnSpc>
              <a:buFont typeface="Wingdings" pitchFamily="2" charset="2"/>
              <a:buNone/>
            </a:pPr>
            <a:r>
              <a:rPr lang="en-US" altLang="zh-CN" sz="2800"/>
              <a:t>（2） A &gt; 1, B != 0, </a:t>
            </a:r>
            <a:r>
              <a:rPr lang="zh-CN" altLang="en-US" sz="2800"/>
              <a:t>记为</a:t>
            </a:r>
            <a:r>
              <a:rPr lang="en-US" altLang="zh-CN" sz="2800"/>
              <a:t>T1, F2</a:t>
            </a:r>
          </a:p>
          <a:p>
            <a:pPr>
              <a:lnSpc>
                <a:spcPct val="90000"/>
              </a:lnSpc>
              <a:buFont typeface="Wingdings" pitchFamily="2" charset="2"/>
              <a:buNone/>
            </a:pPr>
            <a:r>
              <a:rPr lang="en-US" altLang="zh-CN" sz="2800"/>
              <a:t>（3） A &lt;= 1, B == 0, </a:t>
            </a:r>
            <a:r>
              <a:rPr lang="zh-CN" altLang="en-US" sz="2800"/>
              <a:t>记为</a:t>
            </a:r>
            <a:r>
              <a:rPr lang="en-US" altLang="zh-CN" sz="2800"/>
              <a:t>F1, T2</a:t>
            </a:r>
          </a:p>
          <a:p>
            <a:pPr>
              <a:lnSpc>
                <a:spcPct val="90000"/>
              </a:lnSpc>
              <a:buFont typeface="Wingdings" pitchFamily="2" charset="2"/>
              <a:buNone/>
            </a:pPr>
            <a:r>
              <a:rPr lang="en-US" altLang="zh-CN" sz="2800"/>
              <a:t>（4） A &lt;= 1, B != 0, </a:t>
            </a:r>
            <a:r>
              <a:rPr lang="zh-CN" altLang="en-US" sz="2800"/>
              <a:t>记为</a:t>
            </a:r>
            <a:r>
              <a:rPr lang="en-US" altLang="zh-CN" sz="2800"/>
              <a:t>F1, F2</a:t>
            </a:r>
          </a:p>
          <a:p>
            <a:pPr>
              <a:lnSpc>
                <a:spcPct val="90000"/>
              </a:lnSpc>
            </a:pPr>
            <a:endParaRPr lang="en-US" altLang="zh-CN" sz="2800"/>
          </a:p>
          <a:p>
            <a:pPr>
              <a:lnSpc>
                <a:spcPct val="90000"/>
              </a:lnSpc>
              <a:buFont typeface="Wingdings" pitchFamily="2" charset="2"/>
              <a:buNone/>
            </a:pPr>
            <a:r>
              <a:rPr lang="en-US" altLang="zh-CN" sz="2800"/>
              <a:t>（5） A == 2, X &gt; 1, </a:t>
            </a:r>
            <a:r>
              <a:rPr lang="zh-CN" altLang="en-US" sz="2800"/>
              <a:t>记为</a:t>
            </a:r>
            <a:r>
              <a:rPr lang="en-US" altLang="zh-CN" sz="2800"/>
              <a:t>T3, T4</a:t>
            </a:r>
          </a:p>
          <a:p>
            <a:pPr>
              <a:lnSpc>
                <a:spcPct val="90000"/>
              </a:lnSpc>
              <a:buFont typeface="Wingdings" pitchFamily="2" charset="2"/>
              <a:buNone/>
            </a:pPr>
            <a:r>
              <a:rPr lang="en-US" altLang="zh-CN" sz="2800"/>
              <a:t>（6） A == 2, X &lt;= 1, </a:t>
            </a:r>
            <a:r>
              <a:rPr lang="zh-CN" altLang="en-US" sz="2800"/>
              <a:t>记为</a:t>
            </a:r>
            <a:r>
              <a:rPr lang="en-US" altLang="zh-CN" sz="2800"/>
              <a:t>T3, F4</a:t>
            </a:r>
          </a:p>
          <a:p>
            <a:pPr>
              <a:lnSpc>
                <a:spcPct val="90000"/>
              </a:lnSpc>
              <a:buFont typeface="Wingdings" pitchFamily="2" charset="2"/>
              <a:buNone/>
            </a:pPr>
            <a:r>
              <a:rPr lang="en-US" altLang="zh-CN" sz="2800"/>
              <a:t>（7） A != 2, X &gt; 1, </a:t>
            </a:r>
            <a:r>
              <a:rPr lang="zh-CN" altLang="en-US" sz="2800"/>
              <a:t>记为</a:t>
            </a:r>
            <a:r>
              <a:rPr lang="en-US" altLang="zh-CN" sz="2800"/>
              <a:t>F3, T4</a:t>
            </a:r>
          </a:p>
          <a:p>
            <a:pPr>
              <a:lnSpc>
                <a:spcPct val="90000"/>
              </a:lnSpc>
              <a:buFont typeface="Wingdings" pitchFamily="2" charset="2"/>
              <a:buNone/>
            </a:pPr>
            <a:r>
              <a:rPr lang="en-US" altLang="zh-CN" sz="2800"/>
              <a:t>（8） A != 2, X &lt;= 1, </a:t>
            </a:r>
            <a:r>
              <a:rPr lang="zh-CN" altLang="en-US" sz="2800"/>
              <a:t>记为</a:t>
            </a:r>
            <a:r>
              <a:rPr lang="en-US" altLang="zh-CN" sz="2800"/>
              <a:t>F3, F4</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r>
              <a:rPr lang="zh-CN" altLang="en-US"/>
              <a:t>分支-条件覆盖测试用例</a:t>
            </a:r>
          </a:p>
        </p:txBody>
      </p:sp>
      <p:graphicFrame>
        <p:nvGraphicFramePr>
          <p:cNvPr id="758849" name="Group 65"/>
          <p:cNvGraphicFramePr>
            <a:graphicFrameLocks noGrp="1"/>
          </p:cNvGraphicFramePr>
          <p:nvPr/>
        </p:nvGraphicFramePr>
        <p:xfrm>
          <a:off x="596900" y="1962150"/>
          <a:ext cx="7996238" cy="2590800"/>
        </p:xfrm>
        <a:graphic>
          <a:graphicData uri="http://schemas.openxmlformats.org/drawingml/2006/table">
            <a:tbl>
              <a:tblPr/>
              <a:tblGrid>
                <a:gridCol w="1639888"/>
                <a:gridCol w="1274762"/>
                <a:gridCol w="1976438"/>
                <a:gridCol w="1058862"/>
                <a:gridCol w="2046288"/>
              </a:tblGrid>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用例编号</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覆盖组合号</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路径</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覆盖条件</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203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（1）（5）</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ace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T1,T2,T3,T4</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（2）（6）</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T1,F2,T3,F4</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103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（3）（7）</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F1,T2,F3,T4</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（4）（8）</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F1,F2,F3,F4</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850" name="Text Box 66"/>
          <p:cNvSpPr txBox="1">
            <a:spLocks noChangeArrowheads="1"/>
          </p:cNvSpPr>
          <p:nvPr/>
        </p:nvSpPr>
        <p:spPr bwMode="auto">
          <a:xfrm>
            <a:off x="1858963" y="5006975"/>
            <a:ext cx="5457825" cy="519113"/>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sz="2800"/>
              <a:t>覆盖了3条路径，漏掉了路径</a:t>
            </a:r>
            <a:r>
              <a:rPr kumimoji="0" lang="en-US" altLang="zh-CN" sz="2800"/>
              <a:t>acd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zh-CN" altLang="en-US"/>
              <a:t>分支-条件覆盖的利弊</a:t>
            </a:r>
          </a:p>
        </p:txBody>
      </p:sp>
      <p:sp>
        <p:nvSpPr>
          <p:cNvPr id="759811" name="Rectangle 3"/>
          <p:cNvSpPr>
            <a:spLocks noGrp="1" noChangeArrowheads="1"/>
          </p:cNvSpPr>
          <p:nvPr>
            <p:ph type="body" idx="1"/>
          </p:nvPr>
        </p:nvSpPr>
        <p:spPr/>
        <p:txBody>
          <a:bodyPr/>
          <a:lstStyle/>
          <a:p>
            <a:r>
              <a:rPr lang="zh-CN" altLang="en-US"/>
              <a:t>既考虑了每一个条件，又考虑了每一个分支，发现错误能力强于分支覆盖和条件覆盖</a:t>
            </a:r>
          </a:p>
          <a:p>
            <a:r>
              <a:rPr lang="zh-CN" altLang="en-US"/>
              <a:t>并不能全面覆盖所有路径</a:t>
            </a:r>
            <a:endParaRPr lang="en-US" altLang="zh-CN"/>
          </a:p>
          <a:p>
            <a:r>
              <a:rPr lang="zh-CN" altLang="en-US"/>
              <a:t>用例数量的增加</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r>
              <a:rPr lang="zh-CN" altLang="en-US"/>
              <a:t>路径覆盖</a:t>
            </a:r>
          </a:p>
        </p:txBody>
      </p:sp>
      <p:sp>
        <p:nvSpPr>
          <p:cNvPr id="760835" name="Rectangle 3"/>
          <p:cNvSpPr>
            <a:spLocks noGrp="1" noChangeArrowheads="1"/>
          </p:cNvSpPr>
          <p:nvPr>
            <p:ph type="body" idx="1"/>
          </p:nvPr>
        </p:nvSpPr>
        <p:spPr/>
        <p:txBody>
          <a:bodyPr/>
          <a:lstStyle/>
          <a:p>
            <a:r>
              <a:rPr lang="zh-CN" altLang="en-US"/>
              <a:t>设计足够多的测试用例，要求覆盖程序中所有可能的路径</a:t>
            </a:r>
            <a:endParaRPr lang="en-US" altLang="zh-CN"/>
          </a:p>
          <a:p>
            <a:r>
              <a:rPr lang="zh-CN" altLang="en-US"/>
              <a:t>路径</a:t>
            </a:r>
          </a:p>
          <a:p>
            <a:pPr lvl="1"/>
            <a:r>
              <a:rPr lang="en-US" altLang="zh-CN"/>
              <a:t>ace </a:t>
            </a:r>
            <a:r>
              <a:rPr lang="zh-CN" altLang="en-US"/>
              <a:t>记为</a:t>
            </a:r>
            <a:r>
              <a:rPr lang="en-US" altLang="zh-CN"/>
              <a:t>L1 </a:t>
            </a:r>
          </a:p>
          <a:p>
            <a:pPr lvl="1"/>
            <a:r>
              <a:rPr lang="en-US" altLang="zh-CN"/>
              <a:t>abd </a:t>
            </a:r>
            <a:r>
              <a:rPr lang="zh-CN" altLang="en-US"/>
              <a:t>记为</a:t>
            </a:r>
            <a:r>
              <a:rPr lang="en-US" altLang="zh-CN"/>
              <a:t>L2</a:t>
            </a:r>
          </a:p>
          <a:p>
            <a:pPr lvl="1"/>
            <a:r>
              <a:rPr lang="en-US" altLang="zh-CN"/>
              <a:t>abe </a:t>
            </a:r>
            <a:r>
              <a:rPr lang="zh-CN" altLang="en-US"/>
              <a:t>记为</a:t>
            </a:r>
            <a:r>
              <a:rPr lang="en-US" altLang="zh-CN"/>
              <a:t>L3</a:t>
            </a:r>
          </a:p>
          <a:p>
            <a:pPr lvl="1"/>
            <a:r>
              <a:rPr lang="en-US" altLang="zh-CN"/>
              <a:t>acd </a:t>
            </a:r>
            <a:r>
              <a:rPr lang="zh-CN" altLang="en-US"/>
              <a:t>记为</a:t>
            </a:r>
            <a:r>
              <a:rPr lang="en-US" altLang="zh-CN"/>
              <a:t>L4</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zh-CN" altLang="en-US"/>
              <a:t>路径覆盖测试用例</a:t>
            </a:r>
          </a:p>
        </p:txBody>
      </p:sp>
      <p:graphicFrame>
        <p:nvGraphicFramePr>
          <p:cNvPr id="761898" name="Group 42"/>
          <p:cNvGraphicFramePr>
            <a:graphicFrameLocks noGrp="1"/>
          </p:cNvGraphicFramePr>
          <p:nvPr/>
        </p:nvGraphicFramePr>
        <p:xfrm>
          <a:off x="928688" y="2351088"/>
          <a:ext cx="7345362" cy="2590800"/>
        </p:xfrm>
        <a:graphic>
          <a:graphicData uri="http://schemas.openxmlformats.org/drawingml/2006/table">
            <a:tbl>
              <a:tblPr/>
              <a:tblGrid>
                <a:gridCol w="2447925"/>
                <a:gridCol w="2449512"/>
                <a:gridCol w="2447925"/>
              </a:tblGrid>
              <a:tr h="1698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用例编号</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覆盖路径</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203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ace（L1）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abd（L2）</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abe（L3）</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acd（L4）</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zh-CN" altLang="en-US"/>
              <a:t>路径覆盖的利弊</a:t>
            </a:r>
            <a:endParaRPr lang="en-US" altLang="zh-CN"/>
          </a:p>
        </p:txBody>
      </p:sp>
      <p:sp>
        <p:nvSpPr>
          <p:cNvPr id="762883" name="Rectangle 3"/>
          <p:cNvSpPr>
            <a:spLocks noGrp="1" noChangeArrowheads="1"/>
          </p:cNvSpPr>
          <p:nvPr>
            <p:ph type="body" idx="1"/>
          </p:nvPr>
        </p:nvSpPr>
        <p:spPr/>
        <p:txBody>
          <a:bodyPr/>
          <a:lstStyle/>
          <a:p>
            <a:pPr>
              <a:lnSpc>
                <a:spcPct val="90000"/>
              </a:lnSpc>
            </a:pPr>
            <a:r>
              <a:rPr lang="zh-CN" altLang="en-US"/>
              <a:t>实现了所有路径的测试，发现错误能力强</a:t>
            </a:r>
            <a:endParaRPr lang="en-US" altLang="zh-CN"/>
          </a:p>
          <a:p>
            <a:pPr>
              <a:lnSpc>
                <a:spcPct val="90000"/>
              </a:lnSpc>
            </a:pPr>
            <a:r>
              <a:rPr lang="zh-CN" altLang="en-US"/>
              <a:t>某些条件错误可能无法发现</a:t>
            </a:r>
            <a:endParaRPr lang="en-US" altLang="zh-CN"/>
          </a:p>
          <a:p>
            <a:pPr>
              <a:lnSpc>
                <a:spcPct val="90000"/>
              </a:lnSpc>
            </a:pPr>
            <a:r>
              <a:rPr lang="zh-CN" altLang="en-US"/>
              <a:t>路径数庞大，不可能覆盖所有路径</a:t>
            </a:r>
            <a:endParaRPr lang="en-US" altLang="zh-CN"/>
          </a:p>
          <a:p>
            <a:pPr>
              <a:lnSpc>
                <a:spcPct val="90000"/>
              </a:lnSpc>
            </a:pPr>
            <a:r>
              <a:rPr lang="zh-CN" altLang="en-US"/>
              <a:t>用例数量的增加</a:t>
            </a:r>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r>
              <a:rPr lang="zh-CN" altLang="en-US"/>
              <a:t>循环测试路径覆盖</a:t>
            </a:r>
          </a:p>
        </p:txBody>
      </p:sp>
      <p:sp>
        <p:nvSpPr>
          <p:cNvPr id="783363" name="Rectangle 3"/>
          <p:cNvSpPr>
            <a:spLocks noGrp="1" noChangeArrowheads="1"/>
          </p:cNvSpPr>
          <p:nvPr>
            <p:ph type="body" idx="1"/>
          </p:nvPr>
        </p:nvSpPr>
        <p:spPr>
          <a:xfrm>
            <a:off x="701675" y="1749425"/>
            <a:ext cx="7772400" cy="4114800"/>
          </a:xfrm>
        </p:spPr>
        <p:txBody>
          <a:bodyPr/>
          <a:lstStyle/>
          <a:p>
            <a:pPr>
              <a:lnSpc>
                <a:spcPct val="90000"/>
              </a:lnSpc>
            </a:pPr>
            <a:r>
              <a:rPr lang="en-US" altLang="zh-CN" sz="2400"/>
              <a:t>0</a:t>
            </a:r>
            <a:r>
              <a:rPr lang="zh-CN" altLang="en-US" sz="2400"/>
              <a:t>次循环</a:t>
            </a:r>
          </a:p>
          <a:p>
            <a:pPr lvl="1">
              <a:lnSpc>
                <a:spcPct val="90000"/>
              </a:lnSpc>
            </a:pPr>
            <a:r>
              <a:rPr lang="zh-CN" altLang="en-US" sz="2000"/>
              <a:t>检查跳出循环</a:t>
            </a:r>
            <a:r>
              <a:rPr lang="en-US" altLang="zh-CN" sz="2000"/>
              <a:t> </a:t>
            </a:r>
          </a:p>
          <a:p>
            <a:pPr>
              <a:lnSpc>
                <a:spcPct val="90000"/>
              </a:lnSpc>
            </a:pPr>
            <a:r>
              <a:rPr lang="en-US" altLang="zh-CN" sz="2400"/>
              <a:t>1</a:t>
            </a:r>
            <a:r>
              <a:rPr lang="zh-CN" altLang="en-US" sz="2400"/>
              <a:t>次循环</a:t>
            </a:r>
          </a:p>
          <a:p>
            <a:pPr lvl="1">
              <a:lnSpc>
                <a:spcPct val="90000"/>
              </a:lnSpc>
            </a:pPr>
            <a:r>
              <a:rPr lang="zh-CN" altLang="en-US" sz="2000"/>
              <a:t>检查循环初始值</a:t>
            </a:r>
            <a:r>
              <a:rPr lang="en-US" altLang="zh-CN" sz="2000"/>
              <a:t> </a:t>
            </a:r>
          </a:p>
          <a:p>
            <a:pPr>
              <a:lnSpc>
                <a:spcPct val="90000"/>
              </a:lnSpc>
            </a:pPr>
            <a:r>
              <a:rPr lang="en-US" altLang="zh-CN" sz="2400"/>
              <a:t>2</a:t>
            </a:r>
            <a:r>
              <a:rPr lang="zh-CN" altLang="en-US" sz="2400"/>
              <a:t>次循环</a:t>
            </a:r>
          </a:p>
          <a:p>
            <a:pPr lvl="1">
              <a:lnSpc>
                <a:spcPct val="90000"/>
              </a:lnSpc>
            </a:pPr>
            <a:r>
              <a:rPr lang="zh-CN" altLang="en-US" sz="2000"/>
              <a:t>检查多次循环</a:t>
            </a:r>
            <a:r>
              <a:rPr lang="en-US" altLang="zh-CN" sz="2000"/>
              <a:t> </a:t>
            </a:r>
          </a:p>
          <a:p>
            <a:pPr>
              <a:lnSpc>
                <a:spcPct val="90000"/>
              </a:lnSpc>
            </a:pPr>
            <a:r>
              <a:rPr lang="en-US" altLang="zh-CN" sz="2400"/>
              <a:t>m</a:t>
            </a:r>
            <a:r>
              <a:rPr lang="zh-CN" altLang="en-US" sz="2400"/>
              <a:t>次循环</a:t>
            </a:r>
          </a:p>
          <a:p>
            <a:pPr lvl="1">
              <a:lnSpc>
                <a:spcPct val="90000"/>
              </a:lnSpc>
            </a:pPr>
            <a:r>
              <a:rPr lang="zh-CN" altLang="en-US" sz="2000"/>
              <a:t>检查某次循环</a:t>
            </a:r>
            <a:r>
              <a:rPr lang="en-US" altLang="zh-CN" sz="2000"/>
              <a:t> </a:t>
            </a:r>
          </a:p>
          <a:p>
            <a:pPr>
              <a:lnSpc>
                <a:spcPct val="90000"/>
              </a:lnSpc>
            </a:pPr>
            <a:r>
              <a:rPr lang="zh-CN" altLang="en-US" sz="2400"/>
              <a:t>最大次数循环、比最大次数多一次、少一次循环</a:t>
            </a:r>
          </a:p>
          <a:p>
            <a:pPr lvl="1">
              <a:lnSpc>
                <a:spcPct val="90000"/>
              </a:lnSpc>
            </a:pPr>
            <a:r>
              <a:rPr lang="zh-CN" altLang="en-US" sz="2000"/>
              <a:t>检查循环次数边界</a:t>
            </a:r>
            <a:r>
              <a:rPr lang="en-US" altLang="zh-CN" sz="200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zh-CN" altLang="en-US"/>
              <a:t>简化循环路径</a:t>
            </a:r>
          </a:p>
        </p:txBody>
      </p:sp>
      <p:sp>
        <p:nvSpPr>
          <p:cNvPr id="764931" name="Rectangle 3"/>
          <p:cNvSpPr>
            <a:spLocks noGrp="1" noChangeArrowheads="1"/>
          </p:cNvSpPr>
          <p:nvPr>
            <p:ph type="body" idx="1"/>
          </p:nvPr>
        </p:nvSpPr>
        <p:spPr/>
        <p:txBody>
          <a:bodyPr/>
          <a:lstStyle/>
          <a:p>
            <a:r>
              <a:rPr lang="zh-CN" altLang="en-US" sz="2800" dirty="0"/>
              <a:t>循环使路径数量急剧增长</a:t>
            </a:r>
          </a:p>
          <a:p>
            <a:r>
              <a:rPr lang="zh-CN" altLang="en-US" sz="2800" dirty="0"/>
              <a:t>简化</a:t>
            </a:r>
          </a:p>
          <a:p>
            <a:pPr lvl="1"/>
            <a:r>
              <a:rPr lang="zh-CN" altLang="en-US" sz="2400" dirty="0"/>
              <a:t>无论循环的形式和实际执行循环体的次数多少，只考虑循环一次和0次</a:t>
            </a:r>
          </a:p>
          <a:p>
            <a:r>
              <a:rPr lang="zh-CN" altLang="en-US" sz="2800" dirty="0"/>
              <a:t>两种情况</a:t>
            </a:r>
          </a:p>
          <a:p>
            <a:pPr lvl="1"/>
            <a:r>
              <a:rPr lang="zh-CN" altLang="en-US" sz="2400" dirty="0"/>
              <a:t>进入循环体一次</a:t>
            </a:r>
            <a:endParaRPr lang="en-US" altLang="zh-CN" sz="2400" dirty="0"/>
          </a:p>
          <a:p>
            <a:pPr lvl="1"/>
            <a:r>
              <a:rPr lang="zh-CN" altLang="en-US" sz="2400" dirty="0"/>
              <a:t>跳出循环体</a:t>
            </a:r>
            <a:endParaRPr lang="en-US" altLang="zh-CN"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zh-CN" altLang="en-US"/>
              <a:t>循环程序流程图</a:t>
            </a:r>
          </a:p>
        </p:txBody>
      </p:sp>
      <p:sp>
        <p:nvSpPr>
          <p:cNvPr id="765956" name="AutoShape 4"/>
          <p:cNvSpPr>
            <a:spLocks noChangeArrowheads="1"/>
          </p:cNvSpPr>
          <p:nvPr/>
        </p:nvSpPr>
        <p:spPr bwMode="auto">
          <a:xfrm>
            <a:off x="1701800" y="2249488"/>
            <a:ext cx="2293938" cy="973137"/>
          </a:xfrm>
          <a:prstGeom prst="diamond">
            <a:avLst/>
          </a:prstGeom>
          <a:noFill/>
          <a:ln w="9525" cap="sq">
            <a:solidFill>
              <a:schemeClr val="tx1"/>
            </a:solidFill>
            <a:miter lim="800000"/>
            <a:headEnd/>
            <a:tailEnd/>
          </a:ln>
          <a:effectLst/>
        </p:spPr>
        <p:txBody>
          <a:bodyPr wrap="none" anchor="ctr"/>
          <a:lstStyle/>
          <a:p>
            <a:pPr algn="ctr" eaLnBrk="0" hangingPunct="0"/>
            <a:r>
              <a:rPr kumimoji="0" lang="en-US" altLang="zh-CN"/>
              <a:t>C</a:t>
            </a:r>
          </a:p>
        </p:txBody>
      </p:sp>
      <p:sp>
        <p:nvSpPr>
          <p:cNvPr id="765957" name="Line 5"/>
          <p:cNvSpPr>
            <a:spLocks noChangeShapeType="1"/>
          </p:cNvSpPr>
          <p:nvPr/>
        </p:nvSpPr>
        <p:spPr bwMode="auto">
          <a:xfrm>
            <a:off x="2833688" y="1698625"/>
            <a:ext cx="0" cy="550863"/>
          </a:xfrm>
          <a:prstGeom prst="line">
            <a:avLst/>
          </a:prstGeom>
          <a:noFill/>
          <a:ln w="9525" cap="sq">
            <a:solidFill>
              <a:schemeClr val="tx1"/>
            </a:solidFill>
            <a:round/>
            <a:headEnd/>
            <a:tailEnd type="triangle" w="med" len="med"/>
          </a:ln>
          <a:effectLst/>
        </p:spPr>
        <p:txBody>
          <a:bodyPr/>
          <a:lstStyle/>
          <a:p>
            <a:endParaRPr lang="zh-CN" altLang="en-US"/>
          </a:p>
        </p:txBody>
      </p:sp>
      <p:sp>
        <p:nvSpPr>
          <p:cNvPr id="765958" name="Line 6"/>
          <p:cNvSpPr>
            <a:spLocks noChangeShapeType="1"/>
          </p:cNvSpPr>
          <p:nvPr/>
        </p:nvSpPr>
        <p:spPr bwMode="auto">
          <a:xfrm>
            <a:off x="2847975" y="3236913"/>
            <a:ext cx="0" cy="493712"/>
          </a:xfrm>
          <a:prstGeom prst="line">
            <a:avLst/>
          </a:prstGeom>
          <a:noFill/>
          <a:ln w="9525" cap="sq">
            <a:solidFill>
              <a:schemeClr val="tx1"/>
            </a:solidFill>
            <a:round/>
            <a:headEnd/>
            <a:tailEnd type="triangle" w="med" len="med"/>
          </a:ln>
          <a:effectLst/>
        </p:spPr>
        <p:txBody>
          <a:bodyPr/>
          <a:lstStyle/>
          <a:p>
            <a:endParaRPr lang="zh-CN" altLang="en-US"/>
          </a:p>
        </p:txBody>
      </p:sp>
      <p:sp>
        <p:nvSpPr>
          <p:cNvPr id="765959" name="Rectangle 7"/>
          <p:cNvSpPr>
            <a:spLocks noChangeArrowheads="1"/>
          </p:cNvSpPr>
          <p:nvPr/>
        </p:nvSpPr>
        <p:spPr bwMode="auto">
          <a:xfrm>
            <a:off x="1947863" y="3744913"/>
            <a:ext cx="1771650" cy="812800"/>
          </a:xfrm>
          <a:prstGeom prst="rect">
            <a:avLst/>
          </a:prstGeom>
          <a:noFill/>
          <a:ln w="9525" cap="sq">
            <a:solidFill>
              <a:schemeClr val="tx1"/>
            </a:solidFill>
            <a:miter lim="800000"/>
            <a:headEnd/>
            <a:tailEnd/>
          </a:ln>
          <a:effectLst/>
        </p:spPr>
        <p:txBody>
          <a:bodyPr wrap="none" anchor="ctr"/>
          <a:lstStyle/>
          <a:p>
            <a:pPr algn="ctr" eaLnBrk="0" hangingPunct="0"/>
            <a:r>
              <a:rPr kumimoji="0" lang="en-US" altLang="zh-CN"/>
              <a:t>B</a:t>
            </a:r>
          </a:p>
        </p:txBody>
      </p:sp>
      <p:sp>
        <p:nvSpPr>
          <p:cNvPr id="765961" name="Line 9"/>
          <p:cNvSpPr>
            <a:spLocks noChangeShapeType="1"/>
          </p:cNvSpPr>
          <p:nvPr/>
        </p:nvSpPr>
        <p:spPr bwMode="auto">
          <a:xfrm>
            <a:off x="2847975" y="4557713"/>
            <a:ext cx="0" cy="463550"/>
          </a:xfrm>
          <a:prstGeom prst="line">
            <a:avLst/>
          </a:prstGeom>
          <a:noFill/>
          <a:ln w="9525" cap="sq">
            <a:solidFill>
              <a:schemeClr val="tx1"/>
            </a:solidFill>
            <a:round/>
            <a:headEnd/>
            <a:tailEnd/>
          </a:ln>
          <a:effectLst/>
        </p:spPr>
        <p:txBody>
          <a:bodyPr/>
          <a:lstStyle/>
          <a:p>
            <a:endParaRPr lang="zh-CN" altLang="en-US"/>
          </a:p>
        </p:txBody>
      </p:sp>
      <p:sp>
        <p:nvSpPr>
          <p:cNvPr id="765962" name="Line 10"/>
          <p:cNvSpPr>
            <a:spLocks noChangeShapeType="1"/>
          </p:cNvSpPr>
          <p:nvPr/>
        </p:nvSpPr>
        <p:spPr bwMode="auto">
          <a:xfrm flipH="1">
            <a:off x="1077913" y="5021263"/>
            <a:ext cx="1770062" cy="0"/>
          </a:xfrm>
          <a:prstGeom prst="line">
            <a:avLst/>
          </a:prstGeom>
          <a:noFill/>
          <a:ln w="9525" cap="sq">
            <a:solidFill>
              <a:schemeClr val="tx1"/>
            </a:solidFill>
            <a:round/>
            <a:headEnd/>
            <a:tailEnd/>
          </a:ln>
          <a:effectLst/>
        </p:spPr>
        <p:txBody>
          <a:bodyPr/>
          <a:lstStyle/>
          <a:p>
            <a:endParaRPr lang="zh-CN" altLang="en-US"/>
          </a:p>
        </p:txBody>
      </p:sp>
      <p:sp>
        <p:nvSpPr>
          <p:cNvPr id="765963" name="Line 11"/>
          <p:cNvSpPr>
            <a:spLocks noChangeShapeType="1"/>
          </p:cNvSpPr>
          <p:nvPr/>
        </p:nvSpPr>
        <p:spPr bwMode="auto">
          <a:xfrm flipV="1">
            <a:off x="1077913" y="1973263"/>
            <a:ext cx="0" cy="3048000"/>
          </a:xfrm>
          <a:prstGeom prst="line">
            <a:avLst/>
          </a:prstGeom>
          <a:noFill/>
          <a:ln w="9525" cap="sq">
            <a:solidFill>
              <a:schemeClr val="tx1"/>
            </a:solidFill>
            <a:round/>
            <a:headEnd/>
            <a:tailEnd/>
          </a:ln>
          <a:effectLst/>
        </p:spPr>
        <p:txBody>
          <a:bodyPr/>
          <a:lstStyle/>
          <a:p>
            <a:endParaRPr lang="zh-CN" altLang="en-US"/>
          </a:p>
        </p:txBody>
      </p:sp>
      <p:sp>
        <p:nvSpPr>
          <p:cNvPr id="765964" name="Line 12"/>
          <p:cNvSpPr>
            <a:spLocks noChangeShapeType="1"/>
          </p:cNvSpPr>
          <p:nvPr/>
        </p:nvSpPr>
        <p:spPr bwMode="auto">
          <a:xfrm>
            <a:off x="1077913" y="1973263"/>
            <a:ext cx="1755775" cy="0"/>
          </a:xfrm>
          <a:prstGeom prst="line">
            <a:avLst/>
          </a:prstGeom>
          <a:noFill/>
          <a:ln w="9525" cap="sq">
            <a:solidFill>
              <a:schemeClr val="tx1"/>
            </a:solidFill>
            <a:round/>
            <a:headEnd/>
            <a:tailEnd type="triangle" w="med" len="med"/>
          </a:ln>
          <a:effectLst/>
        </p:spPr>
        <p:txBody>
          <a:bodyPr/>
          <a:lstStyle/>
          <a:p>
            <a:endParaRPr lang="zh-CN" altLang="en-US"/>
          </a:p>
        </p:txBody>
      </p:sp>
      <p:sp>
        <p:nvSpPr>
          <p:cNvPr id="765965" name="Line 13"/>
          <p:cNvSpPr>
            <a:spLocks noChangeShapeType="1"/>
          </p:cNvSpPr>
          <p:nvPr/>
        </p:nvSpPr>
        <p:spPr bwMode="auto">
          <a:xfrm>
            <a:off x="4008438" y="2743200"/>
            <a:ext cx="363537" cy="0"/>
          </a:xfrm>
          <a:prstGeom prst="line">
            <a:avLst/>
          </a:prstGeom>
          <a:noFill/>
          <a:ln w="9525" cap="sq">
            <a:solidFill>
              <a:schemeClr val="tx1"/>
            </a:solidFill>
            <a:round/>
            <a:headEnd/>
            <a:tailEnd/>
          </a:ln>
          <a:effectLst/>
        </p:spPr>
        <p:txBody>
          <a:bodyPr/>
          <a:lstStyle/>
          <a:p>
            <a:endParaRPr lang="zh-CN" altLang="en-US"/>
          </a:p>
        </p:txBody>
      </p:sp>
      <p:sp>
        <p:nvSpPr>
          <p:cNvPr id="765966" name="Line 14"/>
          <p:cNvSpPr>
            <a:spLocks noChangeShapeType="1"/>
          </p:cNvSpPr>
          <p:nvPr/>
        </p:nvSpPr>
        <p:spPr bwMode="auto">
          <a:xfrm>
            <a:off x="4386263" y="2757488"/>
            <a:ext cx="0" cy="2801937"/>
          </a:xfrm>
          <a:prstGeom prst="line">
            <a:avLst/>
          </a:prstGeom>
          <a:noFill/>
          <a:ln w="9525" cap="sq">
            <a:solidFill>
              <a:schemeClr val="tx1"/>
            </a:solidFill>
            <a:round/>
            <a:headEnd/>
            <a:tailEnd/>
          </a:ln>
          <a:effectLst/>
        </p:spPr>
        <p:txBody>
          <a:bodyPr/>
          <a:lstStyle/>
          <a:p>
            <a:endParaRPr lang="zh-CN" altLang="en-US"/>
          </a:p>
        </p:txBody>
      </p:sp>
      <p:sp>
        <p:nvSpPr>
          <p:cNvPr id="765967" name="Line 15"/>
          <p:cNvSpPr>
            <a:spLocks noChangeShapeType="1"/>
          </p:cNvSpPr>
          <p:nvPr/>
        </p:nvSpPr>
        <p:spPr bwMode="auto">
          <a:xfrm flipH="1">
            <a:off x="2833688" y="5559425"/>
            <a:ext cx="1552575" cy="0"/>
          </a:xfrm>
          <a:prstGeom prst="line">
            <a:avLst/>
          </a:prstGeom>
          <a:noFill/>
          <a:ln w="9525" cap="sq">
            <a:solidFill>
              <a:schemeClr val="tx1"/>
            </a:solidFill>
            <a:round/>
            <a:headEnd/>
            <a:tailEnd/>
          </a:ln>
          <a:effectLst/>
        </p:spPr>
        <p:txBody>
          <a:bodyPr/>
          <a:lstStyle/>
          <a:p>
            <a:endParaRPr lang="zh-CN" altLang="en-US"/>
          </a:p>
        </p:txBody>
      </p:sp>
      <p:sp>
        <p:nvSpPr>
          <p:cNvPr id="765968" name="Line 16"/>
          <p:cNvSpPr>
            <a:spLocks noChangeShapeType="1"/>
          </p:cNvSpPr>
          <p:nvPr/>
        </p:nvSpPr>
        <p:spPr bwMode="auto">
          <a:xfrm>
            <a:off x="2833688" y="5559425"/>
            <a:ext cx="0" cy="479425"/>
          </a:xfrm>
          <a:prstGeom prst="line">
            <a:avLst/>
          </a:prstGeom>
          <a:noFill/>
          <a:ln w="9525" cap="sq">
            <a:solidFill>
              <a:schemeClr val="tx1"/>
            </a:solidFill>
            <a:round/>
            <a:headEnd/>
            <a:tailEnd type="triangle" w="med" len="med"/>
          </a:ln>
          <a:effectLst/>
        </p:spPr>
        <p:txBody>
          <a:bodyPr/>
          <a:lstStyle/>
          <a:p>
            <a:endParaRPr lang="zh-CN" altLang="en-US"/>
          </a:p>
        </p:txBody>
      </p:sp>
      <p:sp>
        <p:nvSpPr>
          <p:cNvPr id="765969" name="AutoShape 17"/>
          <p:cNvSpPr>
            <a:spLocks noChangeArrowheads="1"/>
          </p:cNvSpPr>
          <p:nvPr/>
        </p:nvSpPr>
        <p:spPr bwMode="auto">
          <a:xfrm>
            <a:off x="6086475" y="3836988"/>
            <a:ext cx="2293938" cy="973137"/>
          </a:xfrm>
          <a:prstGeom prst="diamond">
            <a:avLst/>
          </a:prstGeom>
          <a:noFill/>
          <a:ln w="9525" cap="sq">
            <a:solidFill>
              <a:schemeClr val="tx1"/>
            </a:solidFill>
            <a:miter lim="800000"/>
            <a:headEnd/>
            <a:tailEnd/>
          </a:ln>
          <a:effectLst/>
        </p:spPr>
        <p:txBody>
          <a:bodyPr wrap="none" anchor="ctr"/>
          <a:lstStyle/>
          <a:p>
            <a:pPr algn="ctr" eaLnBrk="0" hangingPunct="0"/>
            <a:r>
              <a:rPr kumimoji="0" lang="en-US" altLang="zh-CN"/>
              <a:t>C</a:t>
            </a:r>
          </a:p>
        </p:txBody>
      </p:sp>
      <p:sp>
        <p:nvSpPr>
          <p:cNvPr id="765970" name="Line 18"/>
          <p:cNvSpPr>
            <a:spLocks noChangeShapeType="1"/>
          </p:cNvSpPr>
          <p:nvPr/>
        </p:nvSpPr>
        <p:spPr bwMode="auto">
          <a:xfrm>
            <a:off x="7204075" y="1819275"/>
            <a:ext cx="0" cy="550863"/>
          </a:xfrm>
          <a:prstGeom prst="line">
            <a:avLst/>
          </a:prstGeom>
          <a:noFill/>
          <a:ln w="9525" cap="sq">
            <a:solidFill>
              <a:schemeClr val="tx1"/>
            </a:solidFill>
            <a:round/>
            <a:headEnd/>
            <a:tailEnd type="triangle" w="med" len="med"/>
          </a:ln>
          <a:effectLst/>
        </p:spPr>
        <p:txBody>
          <a:bodyPr/>
          <a:lstStyle/>
          <a:p>
            <a:endParaRPr lang="zh-CN" altLang="en-US"/>
          </a:p>
        </p:txBody>
      </p:sp>
      <p:sp>
        <p:nvSpPr>
          <p:cNvPr id="765971" name="Line 19"/>
          <p:cNvSpPr>
            <a:spLocks noChangeShapeType="1"/>
          </p:cNvSpPr>
          <p:nvPr/>
        </p:nvSpPr>
        <p:spPr bwMode="auto">
          <a:xfrm>
            <a:off x="7218363" y="3240088"/>
            <a:ext cx="0" cy="611187"/>
          </a:xfrm>
          <a:prstGeom prst="line">
            <a:avLst/>
          </a:prstGeom>
          <a:noFill/>
          <a:ln w="9525" cap="sq">
            <a:solidFill>
              <a:schemeClr val="tx1"/>
            </a:solidFill>
            <a:round/>
            <a:headEnd/>
            <a:tailEnd type="triangle" w="med" len="med"/>
          </a:ln>
          <a:effectLst/>
        </p:spPr>
        <p:txBody>
          <a:bodyPr/>
          <a:lstStyle/>
          <a:p>
            <a:endParaRPr lang="zh-CN" altLang="en-US"/>
          </a:p>
        </p:txBody>
      </p:sp>
      <p:sp>
        <p:nvSpPr>
          <p:cNvPr id="765972" name="Rectangle 20"/>
          <p:cNvSpPr>
            <a:spLocks noChangeArrowheads="1"/>
          </p:cNvSpPr>
          <p:nvPr/>
        </p:nvSpPr>
        <p:spPr bwMode="auto">
          <a:xfrm>
            <a:off x="6332538" y="2400300"/>
            <a:ext cx="1771650" cy="812800"/>
          </a:xfrm>
          <a:prstGeom prst="rect">
            <a:avLst/>
          </a:prstGeom>
          <a:noFill/>
          <a:ln w="9525" cap="sq">
            <a:solidFill>
              <a:schemeClr val="tx1"/>
            </a:solidFill>
            <a:miter lim="800000"/>
            <a:headEnd/>
            <a:tailEnd/>
          </a:ln>
          <a:effectLst/>
        </p:spPr>
        <p:txBody>
          <a:bodyPr wrap="none" anchor="ctr"/>
          <a:lstStyle/>
          <a:p>
            <a:pPr algn="ctr" eaLnBrk="0" hangingPunct="0"/>
            <a:r>
              <a:rPr kumimoji="0" lang="en-US" altLang="zh-CN"/>
              <a:t>B</a:t>
            </a:r>
          </a:p>
        </p:txBody>
      </p:sp>
      <p:sp>
        <p:nvSpPr>
          <p:cNvPr id="765974" name="Line 22"/>
          <p:cNvSpPr>
            <a:spLocks noChangeShapeType="1"/>
          </p:cNvSpPr>
          <p:nvPr/>
        </p:nvSpPr>
        <p:spPr bwMode="auto">
          <a:xfrm flipH="1">
            <a:off x="5448300" y="4343400"/>
            <a:ext cx="668338" cy="0"/>
          </a:xfrm>
          <a:prstGeom prst="line">
            <a:avLst/>
          </a:prstGeom>
          <a:noFill/>
          <a:ln w="9525" cap="sq">
            <a:solidFill>
              <a:schemeClr val="tx1"/>
            </a:solidFill>
            <a:round/>
            <a:headEnd/>
            <a:tailEnd/>
          </a:ln>
          <a:effectLst/>
        </p:spPr>
        <p:txBody>
          <a:bodyPr/>
          <a:lstStyle/>
          <a:p>
            <a:endParaRPr lang="zh-CN" altLang="en-US"/>
          </a:p>
        </p:txBody>
      </p:sp>
      <p:sp>
        <p:nvSpPr>
          <p:cNvPr id="765975" name="Line 23"/>
          <p:cNvSpPr>
            <a:spLocks noChangeShapeType="1"/>
          </p:cNvSpPr>
          <p:nvPr/>
        </p:nvSpPr>
        <p:spPr bwMode="auto">
          <a:xfrm flipV="1">
            <a:off x="5448300" y="2093913"/>
            <a:ext cx="0" cy="2235200"/>
          </a:xfrm>
          <a:prstGeom prst="line">
            <a:avLst/>
          </a:prstGeom>
          <a:noFill/>
          <a:ln w="9525" cap="sq">
            <a:solidFill>
              <a:schemeClr val="tx1"/>
            </a:solidFill>
            <a:round/>
            <a:headEnd/>
            <a:tailEnd/>
          </a:ln>
          <a:effectLst/>
        </p:spPr>
        <p:txBody>
          <a:bodyPr/>
          <a:lstStyle/>
          <a:p>
            <a:endParaRPr lang="zh-CN" altLang="en-US"/>
          </a:p>
        </p:txBody>
      </p:sp>
      <p:sp>
        <p:nvSpPr>
          <p:cNvPr id="765976" name="Line 24"/>
          <p:cNvSpPr>
            <a:spLocks noChangeShapeType="1"/>
          </p:cNvSpPr>
          <p:nvPr/>
        </p:nvSpPr>
        <p:spPr bwMode="auto">
          <a:xfrm>
            <a:off x="5448300" y="2093913"/>
            <a:ext cx="1755775" cy="0"/>
          </a:xfrm>
          <a:prstGeom prst="line">
            <a:avLst/>
          </a:prstGeom>
          <a:noFill/>
          <a:ln w="9525" cap="sq">
            <a:solidFill>
              <a:schemeClr val="tx1"/>
            </a:solidFill>
            <a:round/>
            <a:headEnd/>
            <a:tailEnd type="triangle" w="med" len="med"/>
          </a:ln>
          <a:effectLst/>
        </p:spPr>
        <p:txBody>
          <a:bodyPr/>
          <a:lstStyle/>
          <a:p>
            <a:endParaRPr lang="zh-CN" altLang="en-US"/>
          </a:p>
        </p:txBody>
      </p:sp>
      <p:sp>
        <p:nvSpPr>
          <p:cNvPr id="765981" name="Line 29"/>
          <p:cNvSpPr>
            <a:spLocks noChangeShapeType="1"/>
          </p:cNvSpPr>
          <p:nvPr/>
        </p:nvSpPr>
        <p:spPr bwMode="auto">
          <a:xfrm>
            <a:off x="7224713" y="4816475"/>
            <a:ext cx="0" cy="652463"/>
          </a:xfrm>
          <a:prstGeom prst="line">
            <a:avLst/>
          </a:prstGeom>
          <a:noFill/>
          <a:ln w="9525" cap="sq">
            <a:solidFill>
              <a:schemeClr val="tx1"/>
            </a:solidFill>
            <a:round/>
            <a:headEnd/>
            <a:tailEnd type="triangle" w="med" len="med"/>
          </a:ln>
          <a:effectLst/>
        </p:spPr>
        <p:txBody>
          <a:bodyPr/>
          <a:lstStyle/>
          <a:p>
            <a:endParaRPr lang="zh-CN" altLang="en-US"/>
          </a:p>
        </p:txBody>
      </p:sp>
      <p:sp>
        <p:nvSpPr>
          <p:cNvPr id="765982" name="Text Box 30"/>
          <p:cNvSpPr txBox="1">
            <a:spLocks noChangeArrowheads="1"/>
          </p:cNvSpPr>
          <p:nvPr/>
        </p:nvSpPr>
        <p:spPr bwMode="auto">
          <a:xfrm>
            <a:off x="2279650" y="6167438"/>
            <a:ext cx="10731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a:t>（1）</a:t>
            </a:r>
          </a:p>
        </p:txBody>
      </p:sp>
      <p:sp>
        <p:nvSpPr>
          <p:cNvPr id="765983" name="Text Box 31"/>
          <p:cNvSpPr txBox="1">
            <a:spLocks noChangeArrowheads="1"/>
          </p:cNvSpPr>
          <p:nvPr/>
        </p:nvSpPr>
        <p:spPr bwMode="auto">
          <a:xfrm>
            <a:off x="6553200" y="6102350"/>
            <a:ext cx="1073150"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050"/>
          <p:cNvSpPr>
            <a:spLocks noGrp="1" noChangeArrowheads="1"/>
          </p:cNvSpPr>
          <p:nvPr>
            <p:ph type="title"/>
          </p:nvPr>
        </p:nvSpPr>
        <p:spPr/>
        <p:txBody>
          <a:bodyPr/>
          <a:lstStyle/>
          <a:p>
            <a:r>
              <a:rPr lang="zh-CN" altLang="en-US"/>
              <a:t>结构测试的局限</a:t>
            </a:r>
          </a:p>
        </p:txBody>
      </p:sp>
      <p:sp>
        <p:nvSpPr>
          <p:cNvPr id="732163" name="Rectangle 2051"/>
          <p:cNvSpPr>
            <a:spLocks noGrp="1" noChangeArrowheads="1"/>
          </p:cNvSpPr>
          <p:nvPr>
            <p:ph type="body" idx="1"/>
          </p:nvPr>
        </p:nvSpPr>
        <p:spPr/>
        <p:txBody>
          <a:bodyPr/>
          <a:lstStyle/>
          <a:p>
            <a:r>
              <a:rPr lang="zh-CN" altLang="en-US" sz="2800"/>
              <a:t>不可能查出程序是否违反了设计规范</a:t>
            </a:r>
          </a:p>
          <a:p>
            <a:r>
              <a:rPr lang="zh-CN" altLang="en-US" sz="2800"/>
              <a:t>不可能查出程序中因遗漏路径而出错</a:t>
            </a:r>
          </a:p>
          <a:p>
            <a:r>
              <a:rPr lang="zh-CN" altLang="en-US" sz="2800"/>
              <a:t>可能发现不了一些与数据有关的错误</a:t>
            </a:r>
          </a:p>
          <a:p>
            <a:r>
              <a:rPr lang="zh-CN" altLang="en-US" sz="2800"/>
              <a:t>不易生成测试数据</a:t>
            </a:r>
            <a:endParaRPr lang="en-US" altLang="zh-CN"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zh-CN" altLang="en-US"/>
              <a:t>简化循环路径图</a:t>
            </a:r>
          </a:p>
        </p:txBody>
      </p:sp>
      <p:sp>
        <p:nvSpPr>
          <p:cNvPr id="766979" name="Rectangle 3"/>
          <p:cNvSpPr>
            <a:spLocks noGrp="1" noChangeArrowheads="1"/>
          </p:cNvSpPr>
          <p:nvPr>
            <p:ph type="body" idx="1"/>
          </p:nvPr>
        </p:nvSpPr>
        <p:spPr>
          <a:xfrm>
            <a:off x="685800" y="1981200"/>
            <a:ext cx="7772400" cy="655638"/>
          </a:xfrm>
        </p:spPr>
        <p:txBody>
          <a:bodyPr/>
          <a:lstStyle/>
          <a:p>
            <a:r>
              <a:rPr lang="zh-CN" altLang="en-US"/>
              <a:t>（1）和（2）都可简化为（3）</a:t>
            </a:r>
            <a:endParaRPr lang="en-US" altLang="zh-CN"/>
          </a:p>
        </p:txBody>
      </p:sp>
      <p:sp>
        <p:nvSpPr>
          <p:cNvPr id="766980" name="AutoShape 4"/>
          <p:cNvSpPr>
            <a:spLocks noChangeArrowheads="1"/>
          </p:cNvSpPr>
          <p:nvPr/>
        </p:nvSpPr>
        <p:spPr bwMode="auto">
          <a:xfrm>
            <a:off x="3387725" y="3111500"/>
            <a:ext cx="2293938" cy="973138"/>
          </a:xfrm>
          <a:prstGeom prst="diamond">
            <a:avLst/>
          </a:prstGeom>
          <a:noFill/>
          <a:ln w="9525" cap="sq">
            <a:solidFill>
              <a:schemeClr val="tx1"/>
            </a:solidFill>
            <a:miter lim="800000"/>
            <a:headEnd/>
            <a:tailEnd/>
          </a:ln>
          <a:effectLst/>
        </p:spPr>
        <p:txBody>
          <a:bodyPr wrap="none" anchor="ctr"/>
          <a:lstStyle/>
          <a:p>
            <a:pPr algn="ctr" eaLnBrk="0" hangingPunct="0"/>
            <a:r>
              <a:rPr kumimoji="0" lang="en-US" altLang="zh-CN"/>
              <a:t>C</a:t>
            </a:r>
          </a:p>
        </p:txBody>
      </p:sp>
      <p:sp>
        <p:nvSpPr>
          <p:cNvPr id="766981" name="Line 5"/>
          <p:cNvSpPr>
            <a:spLocks noChangeShapeType="1"/>
          </p:cNvSpPr>
          <p:nvPr/>
        </p:nvSpPr>
        <p:spPr bwMode="auto">
          <a:xfrm>
            <a:off x="4519613" y="2530475"/>
            <a:ext cx="0" cy="550863"/>
          </a:xfrm>
          <a:prstGeom prst="line">
            <a:avLst/>
          </a:prstGeom>
          <a:noFill/>
          <a:ln w="9525" cap="sq">
            <a:solidFill>
              <a:schemeClr val="tx1"/>
            </a:solidFill>
            <a:round/>
            <a:headEnd/>
            <a:tailEnd type="triangle" w="med" len="med"/>
          </a:ln>
          <a:effectLst/>
        </p:spPr>
        <p:txBody>
          <a:bodyPr/>
          <a:lstStyle/>
          <a:p>
            <a:endParaRPr lang="zh-CN" altLang="en-US"/>
          </a:p>
        </p:txBody>
      </p:sp>
      <p:sp>
        <p:nvSpPr>
          <p:cNvPr id="766983" name="Rectangle 7"/>
          <p:cNvSpPr>
            <a:spLocks noChangeArrowheads="1"/>
          </p:cNvSpPr>
          <p:nvPr/>
        </p:nvSpPr>
        <p:spPr bwMode="auto">
          <a:xfrm>
            <a:off x="5403850" y="4257675"/>
            <a:ext cx="1771650" cy="812800"/>
          </a:xfrm>
          <a:prstGeom prst="rect">
            <a:avLst/>
          </a:prstGeom>
          <a:noFill/>
          <a:ln w="9525" cap="sq">
            <a:solidFill>
              <a:schemeClr val="tx1"/>
            </a:solidFill>
            <a:miter lim="800000"/>
            <a:headEnd/>
            <a:tailEnd/>
          </a:ln>
          <a:effectLst/>
        </p:spPr>
        <p:txBody>
          <a:bodyPr wrap="none" anchor="ctr"/>
          <a:lstStyle/>
          <a:p>
            <a:pPr algn="ctr" eaLnBrk="0" hangingPunct="0"/>
            <a:r>
              <a:rPr kumimoji="0" lang="en-US" altLang="zh-CN"/>
              <a:t>B</a:t>
            </a:r>
          </a:p>
        </p:txBody>
      </p:sp>
      <p:sp>
        <p:nvSpPr>
          <p:cNvPr id="766988" name="Line 12"/>
          <p:cNvSpPr>
            <a:spLocks noChangeShapeType="1"/>
          </p:cNvSpPr>
          <p:nvPr/>
        </p:nvSpPr>
        <p:spPr bwMode="auto">
          <a:xfrm>
            <a:off x="5689600" y="3614738"/>
            <a:ext cx="581025" cy="0"/>
          </a:xfrm>
          <a:prstGeom prst="line">
            <a:avLst/>
          </a:prstGeom>
          <a:noFill/>
          <a:ln w="9525" cap="sq">
            <a:solidFill>
              <a:schemeClr val="tx1"/>
            </a:solidFill>
            <a:round/>
            <a:headEnd/>
            <a:tailEnd/>
          </a:ln>
          <a:effectLst/>
        </p:spPr>
        <p:txBody>
          <a:bodyPr/>
          <a:lstStyle/>
          <a:p>
            <a:endParaRPr lang="zh-CN" altLang="en-US"/>
          </a:p>
        </p:txBody>
      </p:sp>
      <p:sp>
        <p:nvSpPr>
          <p:cNvPr id="766989" name="Line 13"/>
          <p:cNvSpPr>
            <a:spLocks noChangeShapeType="1"/>
          </p:cNvSpPr>
          <p:nvPr/>
        </p:nvSpPr>
        <p:spPr bwMode="auto">
          <a:xfrm>
            <a:off x="6284913" y="3614738"/>
            <a:ext cx="0" cy="638175"/>
          </a:xfrm>
          <a:prstGeom prst="line">
            <a:avLst/>
          </a:prstGeom>
          <a:noFill/>
          <a:ln w="9525" cap="sq">
            <a:solidFill>
              <a:schemeClr val="tx1"/>
            </a:solidFill>
            <a:round/>
            <a:headEnd/>
            <a:tailEnd/>
          </a:ln>
          <a:effectLst/>
        </p:spPr>
        <p:txBody>
          <a:bodyPr/>
          <a:lstStyle/>
          <a:p>
            <a:endParaRPr lang="zh-CN" altLang="en-US"/>
          </a:p>
        </p:txBody>
      </p:sp>
      <p:sp>
        <p:nvSpPr>
          <p:cNvPr id="766990" name="Line 14"/>
          <p:cNvSpPr>
            <a:spLocks noChangeShapeType="1"/>
          </p:cNvSpPr>
          <p:nvPr/>
        </p:nvSpPr>
        <p:spPr bwMode="auto">
          <a:xfrm flipH="1">
            <a:off x="2830513" y="3598863"/>
            <a:ext cx="550862" cy="0"/>
          </a:xfrm>
          <a:prstGeom prst="line">
            <a:avLst/>
          </a:prstGeom>
          <a:noFill/>
          <a:ln w="9525" cap="sq">
            <a:solidFill>
              <a:schemeClr val="tx1"/>
            </a:solidFill>
            <a:round/>
            <a:headEnd/>
            <a:tailEnd/>
          </a:ln>
          <a:effectLst/>
        </p:spPr>
        <p:txBody>
          <a:bodyPr/>
          <a:lstStyle/>
          <a:p>
            <a:endParaRPr lang="zh-CN" altLang="en-US"/>
          </a:p>
        </p:txBody>
      </p:sp>
      <p:sp>
        <p:nvSpPr>
          <p:cNvPr id="766991" name="Line 15"/>
          <p:cNvSpPr>
            <a:spLocks noChangeShapeType="1"/>
          </p:cNvSpPr>
          <p:nvPr/>
        </p:nvSpPr>
        <p:spPr bwMode="auto">
          <a:xfrm>
            <a:off x="2830513" y="3598863"/>
            <a:ext cx="0" cy="1989137"/>
          </a:xfrm>
          <a:prstGeom prst="line">
            <a:avLst/>
          </a:prstGeom>
          <a:noFill/>
          <a:ln w="9525" cap="sq">
            <a:solidFill>
              <a:schemeClr val="tx1"/>
            </a:solidFill>
            <a:round/>
            <a:headEnd/>
            <a:tailEnd/>
          </a:ln>
          <a:effectLst/>
        </p:spPr>
        <p:txBody>
          <a:bodyPr/>
          <a:lstStyle/>
          <a:p>
            <a:endParaRPr lang="zh-CN" altLang="en-US"/>
          </a:p>
        </p:txBody>
      </p:sp>
      <p:sp>
        <p:nvSpPr>
          <p:cNvPr id="766992" name="Line 16"/>
          <p:cNvSpPr>
            <a:spLocks noChangeShapeType="1"/>
          </p:cNvSpPr>
          <p:nvPr/>
        </p:nvSpPr>
        <p:spPr bwMode="auto">
          <a:xfrm>
            <a:off x="6270625" y="5065713"/>
            <a:ext cx="0" cy="508000"/>
          </a:xfrm>
          <a:prstGeom prst="line">
            <a:avLst/>
          </a:prstGeom>
          <a:noFill/>
          <a:ln w="9525" cap="sq">
            <a:solidFill>
              <a:schemeClr val="tx1"/>
            </a:solidFill>
            <a:round/>
            <a:headEnd/>
            <a:tailEnd/>
          </a:ln>
          <a:effectLst/>
        </p:spPr>
        <p:txBody>
          <a:bodyPr/>
          <a:lstStyle/>
          <a:p>
            <a:endParaRPr lang="zh-CN" altLang="en-US"/>
          </a:p>
        </p:txBody>
      </p:sp>
      <p:sp>
        <p:nvSpPr>
          <p:cNvPr id="766993" name="Line 17"/>
          <p:cNvSpPr>
            <a:spLocks noChangeShapeType="1"/>
          </p:cNvSpPr>
          <p:nvPr/>
        </p:nvSpPr>
        <p:spPr bwMode="auto">
          <a:xfrm flipH="1">
            <a:off x="2830513" y="5588000"/>
            <a:ext cx="3440112" cy="0"/>
          </a:xfrm>
          <a:prstGeom prst="line">
            <a:avLst/>
          </a:prstGeom>
          <a:noFill/>
          <a:ln w="9525" cap="sq">
            <a:solidFill>
              <a:schemeClr val="tx1"/>
            </a:solidFill>
            <a:round/>
            <a:headEnd/>
            <a:tailEnd/>
          </a:ln>
          <a:effectLst/>
        </p:spPr>
        <p:txBody>
          <a:bodyPr/>
          <a:lstStyle/>
          <a:p>
            <a:endParaRPr lang="zh-CN" altLang="en-US"/>
          </a:p>
        </p:txBody>
      </p:sp>
      <p:sp>
        <p:nvSpPr>
          <p:cNvPr id="766994" name="Line 18"/>
          <p:cNvSpPr>
            <a:spLocks noChangeShapeType="1"/>
          </p:cNvSpPr>
          <p:nvPr/>
        </p:nvSpPr>
        <p:spPr bwMode="auto">
          <a:xfrm>
            <a:off x="4529138" y="5588000"/>
            <a:ext cx="0" cy="508000"/>
          </a:xfrm>
          <a:prstGeom prst="line">
            <a:avLst/>
          </a:prstGeom>
          <a:noFill/>
          <a:ln w="9525" cap="sq">
            <a:solidFill>
              <a:schemeClr val="tx1"/>
            </a:solidFill>
            <a:round/>
            <a:headEnd/>
            <a:tailEnd type="triangle" w="med" len="med"/>
          </a:ln>
          <a:effectLst/>
        </p:spPr>
        <p:txBody>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zh-CN" altLang="en-US"/>
              <a:t>最少测试用例数计算</a:t>
            </a:r>
            <a:endParaRPr lang="en-US" altLang="zh-CN"/>
          </a:p>
        </p:txBody>
      </p:sp>
      <p:sp>
        <p:nvSpPr>
          <p:cNvPr id="763907" name="Rectangle 3"/>
          <p:cNvSpPr>
            <a:spLocks noGrp="1" noChangeArrowheads="1"/>
          </p:cNvSpPr>
          <p:nvPr>
            <p:ph type="body" idx="1"/>
          </p:nvPr>
        </p:nvSpPr>
        <p:spPr/>
        <p:txBody>
          <a:bodyPr/>
          <a:lstStyle/>
          <a:p>
            <a:r>
              <a:rPr lang="zh-CN" altLang="en-US" dirty="0"/>
              <a:t>对于具体的程序，至少要设计多少测试用例?</a:t>
            </a:r>
            <a:endParaRPr lang="en-US" altLang="zh-CN" dirty="0"/>
          </a:p>
          <a:p>
            <a:r>
              <a:rPr lang="zh-CN" altLang="en-US" dirty="0"/>
              <a:t>估算最少测试用例数</a:t>
            </a:r>
          </a:p>
          <a:p>
            <a:pPr lvl="1"/>
            <a:r>
              <a:rPr lang="zh-CN" altLang="en-US" dirty="0"/>
              <a:t>帮助执行测试</a:t>
            </a:r>
            <a:endParaRPr lang="en-US" altLang="zh-CN" dirty="0"/>
          </a:p>
          <a:p>
            <a:pPr lvl="1"/>
            <a:r>
              <a:rPr lang="zh-CN" altLang="en-US" dirty="0"/>
              <a:t>有助于估算测试的时间</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zh-CN" altLang="en-US"/>
              <a:t>结构化程序与</a:t>
            </a:r>
            <a:r>
              <a:rPr lang="en-US" altLang="zh-CN"/>
              <a:t>N-S</a:t>
            </a:r>
            <a:r>
              <a:rPr lang="zh-CN" altLang="en-US"/>
              <a:t>图</a:t>
            </a:r>
          </a:p>
        </p:txBody>
      </p:sp>
      <p:sp>
        <p:nvSpPr>
          <p:cNvPr id="768003" name="Rectangle 3"/>
          <p:cNvSpPr>
            <a:spLocks noGrp="1" noChangeArrowheads="1"/>
          </p:cNvSpPr>
          <p:nvPr>
            <p:ph type="body" idx="1"/>
          </p:nvPr>
        </p:nvSpPr>
        <p:spPr/>
        <p:txBody>
          <a:bodyPr/>
          <a:lstStyle/>
          <a:p>
            <a:r>
              <a:rPr lang="zh-CN" altLang="en-US" dirty="0"/>
              <a:t>结构化程序是由3种基本控制结构组成</a:t>
            </a:r>
          </a:p>
          <a:p>
            <a:pPr lvl="1"/>
            <a:r>
              <a:rPr lang="zh-CN" altLang="en-US" dirty="0"/>
              <a:t>顺序型</a:t>
            </a:r>
            <a:endParaRPr lang="en-US" altLang="zh-CN" dirty="0"/>
          </a:p>
          <a:p>
            <a:pPr lvl="1"/>
            <a:r>
              <a:rPr lang="zh-CN" altLang="en-US" dirty="0"/>
              <a:t>选择型（条件分支）</a:t>
            </a:r>
            <a:endParaRPr lang="en-US" altLang="zh-CN" dirty="0"/>
          </a:p>
          <a:p>
            <a:pPr lvl="1"/>
            <a:r>
              <a:rPr lang="zh-CN" altLang="en-US" dirty="0"/>
              <a:t>重复型（循环）</a:t>
            </a:r>
          </a:p>
          <a:p>
            <a:r>
              <a:rPr lang="zh-CN" altLang="en-US" dirty="0"/>
              <a:t>测试时考虑的结构</a:t>
            </a:r>
            <a:endParaRPr lang="en-US" altLang="zh-CN" dirty="0"/>
          </a:p>
          <a:p>
            <a:pPr lvl="1"/>
            <a:r>
              <a:rPr lang="zh-CN" altLang="en-US" dirty="0"/>
              <a:t>顺序型</a:t>
            </a:r>
            <a:endParaRPr lang="en-US" altLang="zh-CN" dirty="0"/>
          </a:p>
          <a:p>
            <a:pPr lvl="1"/>
            <a:r>
              <a:rPr lang="zh-CN" altLang="en-US" dirty="0"/>
              <a:t>选择型（条件分支）</a:t>
            </a:r>
            <a:endParaRPr lang="en-US" altLang="zh-CN" dirty="0"/>
          </a:p>
        </p:txBody>
      </p:sp>
      <p:pic>
        <p:nvPicPr>
          <p:cNvPr id="768004" name="Picture 4" descr="n-s"/>
          <p:cNvPicPr>
            <a:picLocks noChangeAspect="1" noChangeArrowheads="1"/>
          </p:cNvPicPr>
          <p:nvPr/>
        </p:nvPicPr>
        <p:blipFill>
          <a:blip r:embed="rId2"/>
          <a:srcRect/>
          <a:stretch>
            <a:fillRect/>
          </a:stretch>
        </p:blipFill>
        <p:spPr bwMode="auto">
          <a:xfrm>
            <a:off x="5016500" y="2471738"/>
            <a:ext cx="3625850" cy="394017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050"/>
          <p:cNvSpPr>
            <a:spLocks noGrp="1" noChangeArrowheads="1"/>
          </p:cNvSpPr>
          <p:nvPr>
            <p:ph type="title"/>
          </p:nvPr>
        </p:nvSpPr>
        <p:spPr/>
        <p:txBody>
          <a:bodyPr/>
          <a:lstStyle/>
          <a:p>
            <a:r>
              <a:rPr lang="zh-CN" altLang="en-US"/>
              <a:t>程序结构与测试用例数</a:t>
            </a:r>
          </a:p>
        </p:txBody>
      </p:sp>
      <p:pic>
        <p:nvPicPr>
          <p:cNvPr id="769031" name="Picture 2055"/>
          <p:cNvPicPr>
            <a:picLocks noChangeAspect="1" noChangeArrowheads="1"/>
          </p:cNvPicPr>
          <p:nvPr/>
        </p:nvPicPr>
        <p:blipFill>
          <a:blip r:embed="rId2"/>
          <a:srcRect/>
          <a:stretch>
            <a:fillRect/>
          </a:stretch>
        </p:blipFill>
        <p:spPr bwMode="auto">
          <a:xfrm>
            <a:off x="1108075" y="1585913"/>
            <a:ext cx="6934200" cy="4770437"/>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r>
              <a:rPr lang="zh-CN" altLang="en-US"/>
              <a:t>程序结构与测试用例数</a:t>
            </a:r>
          </a:p>
        </p:txBody>
      </p:sp>
      <p:sp>
        <p:nvSpPr>
          <p:cNvPr id="807939" name="Rectangle 3"/>
          <p:cNvSpPr>
            <a:spLocks noGrp="1" noChangeArrowheads="1"/>
          </p:cNvSpPr>
          <p:nvPr>
            <p:ph type="body" idx="1"/>
          </p:nvPr>
        </p:nvSpPr>
        <p:spPr/>
        <p:txBody>
          <a:bodyPr/>
          <a:lstStyle/>
          <a:p>
            <a:pPr>
              <a:lnSpc>
                <a:spcPct val="90000"/>
              </a:lnSpc>
            </a:pPr>
            <a:r>
              <a:rPr lang="zh-CN" altLang="en-US" dirty="0">
                <a:latin typeface="宋体" charset="-122"/>
              </a:rPr>
              <a:t>当程序中判定多于一个时，形成的分支结构可以分为两类：嵌套型分支结构和连锁型分支结构</a:t>
            </a:r>
          </a:p>
          <a:p>
            <a:pPr>
              <a:lnSpc>
                <a:spcPct val="90000"/>
              </a:lnSpc>
            </a:pPr>
            <a:r>
              <a:rPr lang="zh-CN" altLang="en-US" dirty="0">
                <a:latin typeface="宋体" charset="-122"/>
              </a:rPr>
              <a:t>对于嵌套型分支结构，若有</a:t>
            </a:r>
            <a:r>
              <a:rPr lang="en-US" altLang="zh-CN" i="1" dirty="0">
                <a:latin typeface="宋体" charset="-122"/>
              </a:rPr>
              <a:t>n</a:t>
            </a:r>
            <a:r>
              <a:rPr lang="zh-CN" altLang="en-US" dirty="0">
                <a:latin typeface="宋体" charset="-122"/>
              </a:rPr>
              <a:t>个判定语句，需要</a:t>
            </a:r>
            <a:r>
              <a:rPr lang="en-US" altLang="zh-CN" i="1" dirty="0">
                <a:latin typeface="宋体" charset="-122"/>
              </a:rPr>
              <a:t>n</a:t>
            </a:r>
            <a:r>
              <a:rPr lang="en-US" altLang="zh-CN" dirty="0">
                <a:latin typeface="宋体" charset="-122"/>
              </a:rPr>
              <a:t>+1</a:t>
            </a:r>
            <a:r>
              <a:rPr lang="zh-CN" altLang="en-US" dirty="0">
                <a:latin typeface="宋体" charset="-122"/>
              </a:rPr>
              <a:t>个测试用例</a:t>
            </a:r>
          </a:p>
          <a:p>
            <a:pPr>
              <a:lnSpc>
                <a:spcPct val="90000"/>
              </a:lnSpc>
            </a:pPr>
            <a:r>
              <a:rPr lang="zh-CN" altLang="en-US" dirty="0">
                <a:latin typeface="宋体" charset="-122"/>
              </a:rPr>
              <a:t>对于连锁型分支结构，若有</a:t>
            </a:r>
            <a:r>
              <a:rPr lang="en-US" altLang="zh-CN" i="1" dirty="0">
                <a:latin typeface="宋体" charset="-122"/>
              </a:rPr>
              <a:t>n</a:t>
            </a:r>
            <a:r>
              <a:rPr lang="zh-CN" altLang="en-US" dirty="0">
                <a:latin typeface="宋体" charset="-122"/>
              </a:rPr>
              <a:t>个判定语句，需要有2</a:t>
            </a:r>
            <a:r>
              <a:rPr lang="en-US" altLang="zh-CN" i="1" baseline="30000" dirty="0">
                <a:latin typeface="宋体" charset="-122"/>
              </a:rPr>
              <a:t>n</a:t>
            </a:r>
            <a:r>
              <a:rPr lang="zh-CN" altLang="en-US" dirty="0">
                <a:latin typeface="宋体" charset="-122"/>
              </a:rPr>
              <a:t>个测试用例，覆盖它的2</a:t>
            </a:r>
            <a:r>
              <a:rPr lang="en-US" altLang="zh-CN" i="1" baseline="30000" dirty="0">
                <a:latin typeface="宋体" charset="-122"/>
              </a:rPr>
              <a:t>n</a:t>
            </a:r>
            <a:r>
              <a:rPr lang="zh-CN" altLang="en-US" dirty="0">
                <a:latin typeface="宋体" charset="-122"/>
              </a:rPr>
              <a:t>条路径</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zh-CN" altLang="en-US"/>
              <a:t>最少测试用例数计算实例</a:t>
            </a:r>
            <a:endParaRPr lang="en-US" altLang="zh-CN"/>
          </a:p>
        </p:txBody>
      </p:sp>
      <p:sp>
        <p:nvSpPr>
          <p:cNvPr id="771075" name="Rectangle 3"/>
          <p:cNvSpPr>
            <a:spLocks noGrp="1" noChangeArrowheads="1"/>
          </p:cNvSpPr>
          <p:nvPr>
            <p:ph type="body" idx="1"/>
          </p:nvPr>
        </p:nvSpPr>
        <p:spPr>
          <a:xfrm>
            <a:off x="685800" y="1981200"/>
            <a:ext cx="3127375" cy="4114800"/>
          </a:xfrm>
        </p:spPr>
        <p:txBody>
          <a:bodyPr/>
          <a:lstStyle/>
          <a:p>
            <a:r>
              <a:rPr lang="zh-CN" altLang="en-US"/>
              <a:t>计算最少测试用例数</a:t>
            </a:r>
            <a:endParaRPr lang="en-US" altLang="zh-CN"/>
          </a:p>
        </p:txBody>
      </p:sp>
      <p:pic>
        <p:nvPicPr>
          <p:cNvPr id="771076" name="Picture 4" descr="zscsylsl"/>
          <p:cNvPicPr>
            <a:picLocks noChangeAspect="1" noChangeArrowheads="1"/>
          </p:cNvPicPr>
          <p:nvPr/>
        </p:nvPicPr>
        <p:blipFill>
          <a:blip r:embed="rId2"/>
          <a:srcRect/>
          <a:stretch>
            <a:fillRect/>
          </a:stretch>
        </p:blipFill>
        <p:spPr bwMode="auto">
          <a:xfrm>
            <a:off x="4403725" y="1625600"/>
            <a:ext cx="4051300" cy="506095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zh-CN" altLang="en-US"/>
              <a:t>最少测试用例数计算实例</a:t>
            </a:r>
          </a:p>
        </p:txBody>
      </p:sp>
      <p:pic>
        <p:nvPicPr>
          <p:cNvPr id="772100" name="Picture 4" descr="zscsylsl1"/>
          <p:cNvPicPr>
            <a:picLocks noChangeAspect="1" noChangeArrowheads="1"/>
          </p:cNvPicPr>
          <p:nvPr/>
        </p:nvPicPr>
        <p:blipFill>
          <a:blip r:embed="rId2"/>
          <a:srcRect/>
          <a:stretch>
            <a:fillRect/>
          </a:stretch>
        </p:blipFill>
        <p:spPr bwMode="auto">
          <a:xfrm>
            <a:off x="1520825" y="1687513"/>
            <a:ext cx="6248400" cy="4773612"/>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r>
              <a:rPr lang="zh-CN" altLang="en-US"/>
              <a:t>最少测试用例数计算实例</a:t>
            </a:r>
          </a:p>
        </p:txBody>
      </p:sp>
      <p:pic>
        <p:nvPicPr>
          <p:cNvPr id="773124" name="Picture 4" descr="zscsylsl2"/>
          <p:cNvPicPr>
            <a:picLocks noChangeAspect="1" noChangeArrowheads="1"/>
          </p:cNvPicPr>
          <p:nvPr/>
        </p:nvPicPr>
        <p:blipFill>
          <a:blip r:embed="rId2"/>
          <a:srcRect/>
          <a:stretch>
            <a:fillRect/>
          </a:stretch>
        </p:blipFill>
        <p:spPr bwMode="auto">
          <a:xfrm>
            <a:off x="2019300" y="1616075"/>
            <a:ext cx="5073650" cy="5230813"/>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zh-CN" altLang="en-US"/>
              <a:t>测试覆盖准则</a:t>
            </a:r>
            <a:endParaRPr lang="en-US" altLang="zh-CN"/>
          </a:p>
        </p:txBody>
      </p:sp>
      <p:sp>
        <p:nvSpPr>
          <p:cNvPr id="774147" name="Rectangle 3"/>
          <p:cNvSpPr>
            <a:spLocks noGrp="1" noChangeArrowheads="1"/>
          </p:cNvSpPr>
          <p:nvPr>
            <p:ph type="body" idx="1"/>
          </p:nvPr>
        </p:nvSpPr>
        <p:spPr/>
        <p:txBody>
          <a:bodyPr/>
          <a:lstStyle/>
          <a:p>
            <a:r>
              <a:rPr lang="en-US" altLang="zh-CN" dirty="0"/>
              <a:t>Foster</a:t>
            </a:r>
            <a:r>
              <a:rPr lang="zh-CN" altLang="en-US" dirty="0"/>
              <a:t>的</a:t>
            </a:r>
            <a:r>
              <a:rPr lang="en-US" altLang="zh-CN" dirty="0"/>
              <a:t>ESTCA</a:t>
            </a:r>
            <a:r>
              <a:rPr lang="zh-CN" altLang="en-US" dirty="0"/>
              <a:t>覆盖准则</a:t>
            </a:r>
          </a:p>
          <a:p>
            <a:pPr lvl="1"/>
            <a:r>
              <a:rPr lang="zh-CN" altLang="en-US" dirty="0"/>
              <a:t>错误敏感测试用例分析（</a:t>
            </a:r>
            <a:r>
              <a:rPr lang="en-US" altLang="zh-CN" dirty="0"/>
              <a:t>Error Sensitive Test Cases Analysis）</a:t>
            </a:r>
          </a:p>
          <a:p>
            <a:pPr lvl="1"/>
            <a:r>
              <a:rPr lang="zh-CN" altLang="en-US" dirty="0"/>
              <a:t>问题</a:t>
            </a:r>
            <a:endParaRPr lang="en-US" altLang="zh-CN" dirty="0"/>
          </a:p>
        </p:txBody>
      </p:sp>
      <p:pic>
        <p:nvPicPr>
          <p:cNvPr id="774148" name="Picture 4" descr="foster"/>
          <p:cNvPicPr>
            <a:picLocks noChangeAspect="1" noChangeArrowheads="1"/>
          </p:cNvPicPr>
          <p:nvPr/>
        </p:nvPicPr>
        <p:blipFill>
          <a:blip r:embed="rId2"/>
          <a:srcRect/>
          <a:stretch>
            <a:fillRect/>
          </a:stretch>
        </p:blipFill>
        <p:spPr bwMode="auto">
          <a:xfrm>
            <a:off x="5403850" y="3198813"/>
            <a:ext cx="2211388" cy="3152775"/>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ltLang="zh-CN"/>
              <a:t>ESTCA</a:t>
            </a:r>
            <a:r>
              <a:rPr lang="zh-CN" altLang="en-US"/>
              <a:t>覆盖准则</a:t>
            </a:r>
          </a:p>
        </p:txBody>
      </p:sp>
      <p:sp>
        <p:nvSpPr>
          <p:cNvPr id="775171" name="Rectangle 3"/>
          <p:cNvSpPr>
            <a:spLocks noGrp="1" noChangeArrowheads="1"/>
          </p:cNvSpPr>
          <p:nvPr>
            <p:ph type="body" idx="1"/>
          </p:nvPr>
        </p:nvSpPr>
        <p:spPr/>
        <p:txBody>
          <a:bodyPr/>
          <a:lstStyle/>
          <a:p>
            <a:r>
              <a:rPr lang="zh-CN" altLang="en-US" sz="2800"/>
              <a:t>对于分支</a:t>
            </a:r>
            <a:r>
              <a:rPr lang="en-US" altLang="zh-CN" sz="2800"/>
              <a:t>A（&gt;, = , &lt;, &gt;=, &lt;=）B，</a:t>
            </a:r>
            <a:r>
              <a:rPr lang="zh-CN" altLang="en-US" sz="2800"/>
              <a:t>测试时应选择</a:t>
            </a:r>
            <a:r>
              <a:rPr lang="en-US" altLang="zh-CN" sz="2800"/>
              <a:t>A&lt;B, A=B, A&gt;B</a:t>
            </a:r>
            <a:r>
              <a:rPr lang="zh-CN" altLang="en-US" sz="2800"/>
              <a:t>的情况分别测试一次</a:t>
            </a:r>
          </a:p>
          <a:p>
            <a:r>
              <a:rPr lang="zh-CN" altLang="en-US" sz="2800"/>
              <a:t>对于分支</a:t>
            </a:r>
            <a:r>
              <a:rPr lang="en-US" altLang="zh-CN" sz="2800"/>
              <a:t>A （&gt;, &lt;）C，A</a:t>
            </a:r>
            <a:r>
              <a:rPr lang="zh-CN" altLang="en-US" sz="2800"/>
              <a:t>是变量，</a:t>
            </a:r>
            <a:r>
              <a:rPr lang="en-US" altLang="zh-CN" sz="2800"/>
              <a:t>C</a:t>
            </a:r>
            <a:r>
              <a:rPr lang="zh-CN" altLang="en-US" sz="2800"/>
              <a:t>是常量</a:t>
            </a:r>
          </a:p>
          <a:p>
            <a:pPr lvl="1"/>
            <a:r>
              <a:rPr lang="zh-CN" altLang="en-US" sz="2400"/>
              <a:t>当</a:t>
            </a:r>
            <a:r>
              <a:rPr lang="en-US" altLang="zh-CN" sz="2400"/>
              <a:t>A&gt;C</a:t>
            </a:r>
            <a:r>
              <a:rPr lang="zh-CN" altLang="en-US" sz="2400"/>
              <a:t>时，选择</a:t>
            </a:r>
            <a:r>
              <a:rPr lang="en-US" altLang="zh-CN" sz="2400"/>
              <a:t>A=C＋</a:t>
            </a:r>
            <a:r>
              <a:rPr lang="zh-CN" altLang="en-US" sz="2400"/>
              <a:t>小正数</a:t>
            </a:r>
            <a:endParaRPr lang="en-US" altLang="zh-CN" sz="2400"/>
          </a:p>
          <a:p>
            <a:pPr lvl="1"/>
            <a:r>
              <a:rPr lang="zh-CN" altLang="en-US" sz="2400"/>
              <a:t>当</a:t>
            </a:r>
            <a:r>
              <a:rPr lang="en-US" altLang="zh-CN" sz="2400"/>
              <a:t>A&lt;C</a:t>
            </a:r>
            <a:r>
              <a:rPr lang="zh-CN" altLang="en-US" sz="2400"/>
              <a:t>时，选择</a:t>
            </a:r>
            <a:r>
              <a:rPr lang="en-US" altLang="zh-CN" sz="2400"/>
              <a:t>A=C－</a:t>
            </a:r>
            <a:r>
              <a:rPr lang="zh-CN" altLang="en-US" sz="2400"/>
              <a:t>小正数</a:t>
            </a:r>
          </a:p>
          <a:p>
            <a:r>
              <a:rPr lang="zh-CN" altLang="en-US" sz="2800"/>
              <a:t>对于测试用例取值，在每个测试用例中尽量不同的值或符号</a:t>
            </a:r>
            <a:endParaRPr lang="en-US" altLang="zh-CN"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zh-CN" altLang="en-US"/>
              <a:t>代码覆盖率</a:t>
            </a:r>
            <a:endParaRPr lang="en-US" altLang="zh-CN"/>
          </a:p>
        </p:txBody>
      </p:sp>
      <p:sp>
        <p:nvSpPr>
          <p:cNvPr id="781315" name="Rectangle 3"/>
          <p:cNvSpPr>
            <a:spLocks noGrp="1" noChangeArrowheads="1"/>
          </p:cNvSpPr>
          <p:nvPr>
            <p:ph type="body" idx="1"/>
          </p:nvPr>
        </p:nvSpPr>
        <p:spPr/>
        <p:txBody>
          <a:bodyPr/>
          <a:lstStyle/>
          <a:p>
            <a:r>
              <a:rPr lang="zh-CN" altLang="en-US"/>
              <a:t>采用白盒法进行测试时，考虑的是测试用例对程序内部逻辑的覆盖程度</a:t>
            </a:r>
          </a:p>
          <a:p>
            <a:r>
              <a:rPr lang="zh-CN" altLang="en-US"/>
              <a:t>最彻底的白盒法是覆盖程序中的每一条路径，但这往往无法实现</a:t>
            </a:r>
          </a:p>
          <a:p>
            <a:r>
              <a:rPr lang="zh-CN" altLang="en-US"/>
              <a:t>采用其它一些标准来量度覆盖的程度，并希望覆盖程度尽可能高些</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zh-CN" altLang="en-US"/>
              <a:t>覆盖率要求</a:t>
            </a:r>
            <a:endParaRPr lang="en-US" altLang="zh-CN"/>
          </a:p>
        </p:txBody>
      </p:sp>
      <p:sp>
        <p:nvSpPr>
          <p:cNvPr id="777219" name="Rectangle 3"/>
          <p:cNvSpPr>
            <a:spLocks noGrp="1" noChangeArrowheads="1"/>
          </p:cNvSpPr>
          <p:nvPr>
            <p:ph type="body" idx="1"/>
          </p:nvPr>
        </p:nvSpPr>
        <p:spPr/>
        <p:txBody>
          <a:bodyPr/>
          <a:lstStyle/>
          <a:p>
            <a:r>
              <a:rPr lang="zh-CN" altLang="en-US" sz="2800" dirty="0"/>
              <a:t>对单元测试来说，语句覆盖和分支覆盖是最基本的要求</a:t>
            </a:r>
          </a:p>
          <a:p>
            <a:r>
              <a:rPr lang="zh-CN" altLang="en-US" sz="2800" dirty="0"/>
              <a:t>由于程序中错误（异常）处理工作的重要性以及其结构相对简单，要求错误处理要做到路径覆盖</a:t>
            </a:r>
          </a:p>
          <a:p>
            <a:r>
              <a:rPr lang="zh-CN" altLang="en-US" sz="2800" dirty="0"/>
              <a:t>对质量要求高的软件单元，可根据情况提出条件覆盖、分支-条件覆盖以及路径覆盖要求</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zh-CN" altLang="en-US" dirty="0" smtClean="0"/>
              <a:t>目录</a:t>
            </a:r>
            <a:endParaRPr lang="en-US" altLang="zh-CN" dirty="0"/>
          </a:p>
        </p:txBody>
      </p:sp>
      <p:sp>
        <p:nvSpPr>
          <p:cNvPr id="778243" name="Rectangle 3"/>
          <p:cNvSpPr>
            <a:spLocks noGrp="1" noChangeArrowheads="1"/>
          </p:cNvSpPr>
          <p:nvPr>
            <p:ph type="body" idx="1"/>
          </p:nvPr>
        </p:nvSpPr>
        <p:spPr>
          <a:xfrm>
            <a:off x="2390775" y="1974850"/>
            <a:ext cx="6459538" cy="4454525"/>
          </a:xfrm>
        </p:spPr>
        <p:txBody>
          <a:bodyPr/>
          <a:lstStyle/>
          <a:p>
            <a:r>
              <a:rPr lang="zh-CN" altLang="en-US" sz="2800"/>
              <a:t>结构测试</a:t>
            </a:r>
            <a:r>
              <a:rPr lang="zh-CN" altLang="en-US" sz="2800">
                <a:latin typeface="宋体" charset="-122"/>
              </a:rPr>
              <a:t>概述 </a:t>
            </a:r>
            <a:endParaRPr lang="zh-CN" altLang="en-US" sz="2800" b="1">
              <a:solidFill>
                <a:schemeClr val="accent2"/>
              </a:solidFill>
            </a:endParaRPr>
          </a:p>
          <a:p>
            <a:r>
              <a:rPr lang="zh-CN" altLang="en-US" sz="2800"/>
              <a:t>程序结构分析</a:t>
            </a:r>
            <a:r>
              <a:rPr lang="zh-CN" altLang="en-US" sz="2800">
                <a:latin typeface="宋体" charset="-122"/>
              </a:rPr>
              <a:t> </a:t>
            </a:r>
            <a:endParaRPr lang="en-US" altLang="zh-CN" sz="2800"/>
          </a:p>
          <a:p>
            <a:r>
              <a:rPr lang="zh-CN" altLang="en-US" sz="2800">
                <a:latin typeface="宋体" charset="-122"/>
              </a:rPr>
              <a:t>逻辑覆盖</a:t>
            </a:r>
            <a:r>
              <a:rPr lang="en-US" altLang="zh-CN" sz="2800">
                <a:latin typeface="宋体" charset="-122"/>
              </a:rPr>
              <a:t> </a:t>
            </a:r>
          </a:p>
          <a:p>
            <a:r>
              <a:rPr lang="zh-CN" altLang="en-US" sz="2800" b="1" u="sng">
                <a:solidFill>
                  <a:schemeClr val="accent2"/>
                </a:solidFill>
              </a:rPr>
              <a:t>结构测试案例分析</a:t>
            </a:r>
          </a:p>
          <a:p>
            <a:r>
              <a:rPr lang="zh-CN" altLang="en-US" sz="2800">
                <a:latin typeface="宋体" charset="-122"/>
              </a:rPr>
              <a:t>结构测试工具使用</a:t>
            </a:r>
            <a:endParaRPr lang="en-US" altLang="zh-CN" sz="2800"/>
          </a:p>
        </p:txBody>
      </p:sp>
      <p:pic>
        <p:nvPicPr>
          <p:cNvPr id="778244" name="Picture 4" descr="znablzbf[1]"/>
          <p:cNvPicPr>
            <a:picLocks noChangeAspect="1" noChangeArrowheads="1"/>
          </p:cNvPicPr>
          <p:nvPr/>
        </p:nvPicPr>
        <p:blipFill>
          <a:blip r:embed="rId3"/>
          <a:srcRect/>
          <a:stretch>
            <a:fillRect/>
          </a:stretch>
        </p:blipFill>
        <p:spPr bwMode="auto">
          <a:xfrm>
            <a:off x="374650" y="2025650"/>
            <a:ext cx="1595438" cy="4233863"/>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zh-CN" altLang="en-US">
                <a:latin typeface="宋体" charset="-122"/>
              </a:rPr>
              <a:t>结构测试案例</a:t>
            </a:r>
            <a:endParaRPr lang="zh-CN" altLang="en-US"/>
          </a:p>
        </p:txBody>
      </p:sp>
      <p:sp>
        <p:nvSpPr>
          <p:cNvPr id="602203" name="Rectangle 91"/>
          <p:cNvSpPr>
            <a:spLocks noGrp="1" noChangeArrowheads="1"/>
          </p:cNvSpPr>
          <p:nvPr>
            <p:ph type="body" idx="1"/>
          </p:nvPr>
        </p:nvSpPr>
        <p:spPr>
          <a:xfrm>
            <a:off x="919163" y="1782763"/>
            <a:ext cx="7351712" cy="4454525"/>
          </a:xfrm>
          <a:noFill/>
          <a:ln/>
        </p:spPr>
        <p:txBody>
          <a:bodyPr/>
          <a:lstStyle/>
          <a:p>
            <a:pPr>
              <a:lnSpc>
                <a:spcPct val="90000"/>
              </a:lnSpc>
            </a:pPr>
            <a:r>
              <a:rPr lang="zh-CN" altLang="en-US" dirty="0">
                <a:latin typeface="宋体" charset="-122"/>
              </a:rPr>
              <a:t>求最小值</a:t>
            </a:r>
            <a:r>
              <a:rPr lang="en-US" altLang="zh-CN" dirty="0"/>
              <a:t> </a:t>
            </a:r>
          </a:p>
          <a:p>
            <a:pPr>
              <a:lnSpc>
                <a:spcPct val="90000"/>
              </a:lnSpc>
              <a:buFont typeface="Wingdings" pitchFamily="2" charset="2"/>
              <a:buNone/>
            </a:pPr>
            <a:r>
              <a:rPr lang="zh-CN" altLang="en-US" dirty="0">
                <a:latin typeface="宋体" charset="-122"/>
              </a:rPr>
              <a:t>  </a:t>
            </a:r>
            <a:r>
              <a:rPr lang="zh-CN" altLang="en-US" sz="2800" dirty="0">
                <a:latin typeface="宋体" charset="-122"/>
              </a:rPr>
              <a:t>求数组中的最小值</a:t>
            </a:r>
            <a:r>
              <a:rPr lang="en-US" altLang="zh-CN" sz="2800" dirty="0"/>
              <a:t> </a:t>
            </a:r>
          </a:p>
          <a:p>
            <a:pPr>
              <a:lnSpc>
                <a:spcPct val="90000"/>
              </a:lnSpc>
              <a:buFont typeface="Wingdings" pitchFamily="2" charset="2"/>
              <a:buNone/>
            </a:pPr>
            <a:endParaRPr lang="en-US" altLang="zh-CN" sz="2800" dirty="0"/>
          </a:p>
          <a:p>
            <a:pPr>
              <a:lnSpc>
                <a:spcPct val="90000"/>
              </a:lnSpc>
              <a:buFont typeface="Wingdings" pitchFamily="2" charset="2"/>
              <a:buNone/>
            </a:pPr>
            <a:r>
              <a:rPr lang="en-US" altLang="zh-CN" sz="2800" dirty="0"/>
              <a:t>    k = </a:t>
            </a:r>
            <a:r>
              <a:rPr lang="en-US" altLang="zh-CN" sz="2800" dirty="0" err="1"/>
              <a:t>i</a:t>
            </a:r>
            <a:r>
              <a:rPr lang="en-US" altLang="zh-CN" sz="2800" dirty="0"/>
              <a:t>;</a:t>
            </a:r>
          </a:p>
          <a:p>
            <a:pPr>
              <a:lnSpc>
                <a:spcPct val="90000"/>
              </a:lnSpc>
              <a:buFont typeface="Wingdings" pitchFamily="2" charset="2"/>
              <a:buNone/>
            </a:pPr>
            <a:r>
              <a:rPr lang="en-US" altLang="zh-CN" sz="2800" dirty="0"/>
              <a:t>    for(j = i+1; j &lt;= n; j++)</a:t>
            </a:r>
          </a:p>
          <a:p>
            <a:pPr>
              <a:lnSpc>
                <a:spcPct val="90000"/>
              </a:lnSpc>
              <a:buFont typeface="Wingdings" pitchFamily="2" charset="2"/>
              <a:buNone/>
            </a:pPr>
            <a:r>
              <a:rPr lang="en-US" altLang="zh-CN" sz="2800" dirty="0"/>
              <a:t>    {</a:t>
            </a:r>
          </a:p>
          <a:p>
            <a:pPr>
              <a:lnSpc>
                <a:spcPct val="90000"/>
              </a:lnSpc>
              <a:buFont typeface="Wingdings" pitchFamily="2" charset="2"/>
              <a:buNone/>
            </a:pPr>
            <a:r>
              <a:rPr lang="en-US" altLang="zh-CN" sz="2800" dirty="0"/>
              <a:t>            if(A[j] &lt; A[k])</a:t>
            </a:r>
          </a:p>
          <a:p>
            <a:pPr>
              <a:lnSpc>
                <a:spcPct val="90000"/>
              </a:lnSpc>
              <a:buFont typeface="Wingdings" pitchFamily="2" charset="2"/>
              <a:buNone/>
            </a:pPr>
            <a:r>
              <a:rPr lang="en-US" altLang="zh-CN" sz="2800" dirty="0"/>
              <a:t>                k = j;</a:t>
            </a:r>
          </a:p>
          <a:p>
            <a:pPr>
              <a:lnSpc>
                <a:spcPct val="90000"/>
              </a:lnSpc>
              <a:buFont typeface="Wingdings" pitchFamily="2" charset="2"/>
              <a:buNone/>
            </a:pPr>
            <a:r>
              <a:rPr lang="en-US" altLang="zh-CN" sz="2800" dirty="0"/>
              <a:t>    }</a:t>
            </a:r>
            <a:endParaRPr lang="en-US" altLang="zh-CN" sz="2400" dirty="0">
              <a:latin typeface="宋体"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zh-CN" altLang="en-US">
                <a:latin typeface="宋体" charset="-122"/>
              </a:rPr>
              <a:t>程序流程图</a:t>
            </a:r>
            <a:r>
              <a:rPr lang="en-US" altLang="zh-CN">
                <a:latin typeface="宋体" charset="-122"/>
              </a:rPr>
              <a:t> </a:t>
            </a:r>
          </a:p>
        </p:txBody>
      </p:sp>
      <p:sp>
        <p:nvSpPr>
          <p:cNvPr id="605190" name="Rectangle 6"/>
          <p:cNvSpPr>
            <a:spLocks noChangeArrowheads="1"/>
          </p:cNvSpPr>
          <p:nvPr/>
        </p:nvSpPr>
        <p:spPr bwMode="auto">
          <a:xfrm>
            <a:off x="3367088" y="1698625"/>
            <a:ext cx="2554287" cy="477838"/>
          </a:xfrm>
          <a:prstGeom prst="rect">
            <a:avLst/>
          </a:prstGeom>
          <a:noFill/>
          <a:ln w="9525" cap="sq">
            <a:solidFill>
              <a:schemeClr val="tx1"/>
            </a:solidFill>
            <a:miter lim="800000"/>
            <a:headEnd/>
            <a:tailEnd/>
          </a:ln>
          <a:effectLst/>
        </p:spPr>
        <p:txBody>
          <a:bodyPr wrap="none" anchor="ctr"/>
          <a:lstStyle/>
          <a:p>
            <a:pPr algn="ctr" eaLnBrk="0" hangingPunct="0"/>
            <a:r>
              <a:rPr kumimoji="0" lang="en-US" altLang="zh-CN"/>
              <a:t>k = i; j = i+1</a:t>
            </a:r>
          </a:p>
        </p:txBody>
      </p:sp>
      <p:sp>
        <p:nvSpPr>
          <p:cNvPr id="605191" name="Line 7"/>
          <p:cNvSpPr>
            <a:spLocks noChangeShapeType="1"/>
          </p:cNvSpPr>
          <p:nvPr/>
        </p:nvSpPr>
        <p:spPr bwMode="auto">
          <a:xfrm>
            <a:off x="4645025" y="1306513"/>
            <a:ext cx="0" cy="392112"/>
          </a:xfrm>
          <a:prstGeom prst="line">
            <a:avLst/>
          </a:prstGeom>
          <a:noFill/>
          <a:ln w="9525" cap="sq">
            <a:solidFill>
              <a:schemeClr val="tx1"/>
            </a:solidFill>
            <a:round/>
            <a:headEnd/>
            <a:tailEnd type="triangle" w="med" len="med"/>
          </a:ln>
          <a:effectLst/>
        </p:spPr>
        <p:txBody>
          <a:bodyPr/>
          <a:lstStyle/>
          <a:p>
            <a:endParaRPr lang="zh-CN" altLang="en-US"/>
          </a:p>
        </p:txBody>
      </p:sp>
      <p:sp>
        <p:nvSpPr>
          <p:cNvPr id="605192" name="Line 8"/>
          <p:cNvSpPr>
            <a:spLocks noChangeShapeType="1"/>
          </p:cNvSpPr>
          <p:nvPr/>
        </p:nvSpPr>
        <p:spPr bwMode="auto">
          <a:xfrm>
            <a:off x="4645025" y="2176463"/>
            <a:ext cx="0" cy="595312"/>
          </a:xfrm>
          <a:prstGeom prst="line">
            <a:avLst/>
          </a:prstGeom>
          <a:noFill/>
          <a:ln w="9525" cap="sq">
            <a:solidFill>
              <a:schemeClr val="tx1"/>
            </a:solidFill>
            <a:round/>
            <a:headEnd/>
            <a:tailEnd type="triangle" w="med" len="med"/>
          </a:ln>
          <a:effectLst/>
        </p:spPr>
        <p:txBody>
          <a:bodyPr/>
          <a:lstStyle/>
          <a:p>
            <a:endParaRPr lang="zh-CN" altLang="en-US"/>
          </a:p>
        </p:txBody>
      </p:sp>
      <p:sp>
        <p:nvSpPr>
          <p:cNvPr id="605193" name="AutoShape 9"/>
          <p:cNvSpPr>
            <a:spLocks noChangeArrowheads="1"/>
          </p:cNvSpPr>
          <p:nvPr/>
        </p:nvSpPr>
        <p:spPr bwMode="auto">
          <a:xfrm>
            <a:off x="3584575" y="2800350"/>
            <a:ext cx="2119313" cy="755650"/>
          </a:xfrm>
          <a:prstGeom prst="diamond">
            <a:avLst/>
          </a:prstGeom>
          <a:noFill/>
          <a:ln w="9525" cap="sq">
            <a:solidFill>
              <a:schemeClr val="tx1"/>
            </a:solidFill>
            <a:miter lim="800000"/>
            <a:headEnd/>
            <a:tailEnd/>
          </a:ln>
          <a:effectLst/>
        </p:spPr>
        <p:txBody>
          <a:bodyPr wrap="none" anchor="ctr"/>
          <a:lstStyle/>
          <a:p>
            <a:pPr algn="ctr" eaLnBrk="0" hangingPunct="0"/>
            <a:r>
              <a:rPr kumimoji="0" lang="en-US" altLang="zh-CN"/>
              <a:t>j &lt;= n?</a:t>
            </a:r>
          </a:p>
        </p:txBody>
      </p:sp>
      <p:sp>
        <p:nvSpPr>
          <p:cNvPr id="605194" name="AutoShape 10"/>
          <p:cNvSpPr>
            <a:spLocks noChangeArrowheads="1"/>
          </p:cNvSpPr>
          <p:nvPr/>
        </p:nvSpPr>
        <p:spPr bwMode="auto">
          <a:xfrm>
            <a:off x="3578225" y="3895725"/>
            <a:ext cx="2119313" cy="755650"/>
          </a:xfrm>
          <a:prstGeom prst="diamond">
            <a:avLst/>
          </a:prstGeom>
          <a:noFill/>
          <a:ln w="9525" cap="sq">
            <a:solidFill>
              <a:schemeClr val="tx1"/>
            </a:solidFill>
            <a:miter lim="800000"/>
            <a:headEnd/>
            <a:tailEnd/>
          </a:ln>
          <a:effectLst/>
        </p:spPr>
        <p:txBody>
          <a:bodyPr wrap="none" anchor="ctr"/>
          <a:lstStyle/>
          <a:p>
            <a:pPr algn="ctr" eaLnBrk="0" hangingPunct="0"/>
            <a:r>
              <a:rPr kumimoji="0" lang="en-US" altLang="zh-CN"/>
              <a:t>A[j] &lt; A[k]?</a:t>
            </a:r>
          </a:p>
        </p:txBody>
      </p:sp>
      <p:sp>
        <p:nvSpPr>
          <p:cNvPr id="605195" name="Rectangle 11"/>
          <p:cNvSpPr>
            <a:spLocks noChangeArrowheads="1"/>
          </p:cNvSpPr>
          <p:nvPr/>
        </p:nvSpPr>
        <p:spPr bwMode="auto">
          <a:xfrm>
            <a:off x="4021138" y="4964113"/>
            <a:ext cx="1233487" cy="463550"/>
          </a:xfrm>
          <a:prstGeom prst="rect">
            <a:avLst/>
          </a:prstGeom>
          <a:noFill/>
          <a:ln w="9525" cap="sq">
            <a:solidFill>
              <a:schemeClr val="tx1"/>
            </a:solidFill>
            <a:miter lim="800000"/>
            <a:headEnd/>
            <a:tailEnd/>
          </a:ln>
          <a:effectLst/>
        </p:spPr>
        <p:txBody>
          <a:bodyPr wrap="none" anchor="ctr"/>
          <a:lstStyle/>
          <a:p>
            <a:pPr algn="ctr" eaLnBrk="0" hangingPunct="0"/>
            <a:r>
              <a:rPr kumimoji="0" lang="en-US" altLang="zh-CN"/>
              <a:t>k = j</a:t>
            </a:r>
          </a:p>
        </p:txBody>
      </p:sp>
      <p:sp>
        <p:nvSpPr>
          <p:cNvPr id="605196" name="Rectangle 12"/>
          <p:cNvSpPr>
            <a:spLocks noChangeArrowheads="1"/>
          </p:cNvSpPr>
          <p:nvPr/>
        </p:nvSpPr>
        <p:spPr bwMode="auto">
          <a:xfrm>
            <a:off x="4013200" y="5768975"/>
            <a:ext cx="1233488" cy="463550"/>
          </a:xfrm>
          <a:prstGeom prst="rect">
            <a:avLst/>
          </a:prstGeom>
          <a:noFill/>
          <a:ln w="9525" cap="sq">
            <a:solidFill>
              <a:schemeClr val="tx1"/>
            </a:solidFill>
            <a:miter lim="800000"/>
            <a:headEnd/>
            <a:tailEnd/>
          </a:ln>
          <a:effectLst/>
        </p:spPr>
        <p:txBody>
          <a:bodyPr wrap="none" anchor="ctr"/>
          <a:lstStyle/>
          <a:p>
            <a:pPr algn="ctr" eaLnBrk="0" hangingPunct="0"/>
            <a:r>
              <a:rPr kumimoji="0" lang="en-US" altLang="zh-CN"/>
              <a:t>j++</a:t>
            </a:r>
          </a:p>
        </p:txBody>
      </p:sp>
      <p:sp>
        <p:nvSpPr>
          <p:cNvPr id="605197" name="Line 13"/>
          <p:cNvSpPr>
            <a:spLocks noChangeShapeType="1"/>
          </p:cNvSpPr>
          <p:nvPr/>
        </p:nvSpPr>
        <p:spPr bwMode="auto">
          <a:xfrm>
            <a:off x="4645025" y="3556000"/>
            <a:ext cx="0" cy="333375"/>
          </a:xfrm>
          <a:prstGeom prst="line">
            <a:avLst/>
          </a:prstGeom>
          <a:noFill/>
          <a:ln w="9525" cap="sq">
            <a:solidFill>
              <a:schemeClr val="tx1"/>
            </a:solidFill>
            <a:round/>
            <a:headEnd/>
            <a:tailEnd type="triangle" w="med" len="med"/>
          </a:ln>
          <a:effectLst/>
        </p:spPr>
        <p:txBody>
          <a:bodyPr/>
          <a:lstStyle/>
          <a:p>
            <a:endParaRPr lang="zh-CN" altLang="en-US"/>
          </a:p>
        </p:txBody>
      </p:sp>
      <p:sp>
        <p:nvSpPr>
          <p:cNvPr id="605198" name="Line 14"/>
          <p:cNvSpPr>
            <a:spLocks noChangeShapeType="1"/>
          </p:cNvSpPr>
          <p:nvPr/>
        </p:nvSpPr>
        <p:spPr bwMode="auto">
          <a:xfrm>
            <a:off x="4645025" y="4645025"/>
            <a:ext cx="0" cy="319088"/>
          </a:xfrm>
          <a:prstGeom prst="line">
            <a:avLst/>
          </a:prstGeom>
          <a:noFill/>
          <a:ln w="9525" cap="sq">
            <a:solidFill>
              <a:schemeClr val="tx1"/>
            </a:solidFill>
            <a:round/>
            <a:headEnd/>
            <a:tailEnd type="triangle" w="med" len="med"/>
          </a:ln>
          <a:effectLst/>
        </p:spPr>
        <p:txBody>
          <a:bodyPr/>
          <a:lstStyle/>
          <a:p>
            <a:endParaRPr lang="zh-CN" altLang="en-US"/>
          </a:p>
        </p:txBody>
      </p:sp>
      <p:sp>
        <p:nvSpPr>
          <p:cNvPr id="605199" name="Line 15"/>
          <p:cNvSpPr>
            <a:spLocks noChangeShapeType="1"/>
          </p:cNvSpPr>
          <p:nvPr/>
        </p:nvSpPr>
        <p:spPr bwMode="auto">
          <a:xfrm>
            <a:off x="4645025" y="5427663"/>
            <a:ext cx="0" cy="334962"/>
          </a:xfrm>
          <a:prstGeom prst="line">
            <a:avLst/>
          </a:prstGeom>
          <a:noFill/>
          <a:ln w="9525" cap="sq">
            <a:solidFill>
              <a:schemeClr val="tx1"/>
            </a:solidFill>
            <a:round/>
            <a:headEnd/>
            <a:tailEnd type="triangle" w="med" len="med"/>
          </a:ln>
          <a:effectLst/>
        </p:spPr>
        <p:txBody>
          <a:bodyPr/>
          <a:lstStyle/>
          <a:p>
            <a:endParaRPr lang="zh-CN" altLang="en-US"/>
          </a:p>
        </p:txBody>
      </p:sp>
      <p:sp>
        <p:nvSpPr>
          <p:cNvPr id="605200" name="Line 16"/>
          <p:cNvSpPr>
            <a:spLocks noChangeShapeType="1"/>
          </p:cNvSpPr>
          <p:nvPr/>
        </p:nvSpPr>
        <p:spPr bwMode="auto">
          <a:xfrm flipH="1">
            <a:off x="2728913" y="5994400"/>
            <a:ext cx="1290637" cy="0"/>
          </a:xfrm>
          <a:prstGeom prst="line">
            <a:avLst/>
          </a:prstGeom>
          <a:noFill/>
          <a:ln w="9525" cap="sq">
            <a:solidFill>
              <a:schemeClr val="tx1"/>
            </a:solidFill>
            <a:round/>
            <a:headEnd/>
            <a:tailEnd/>
          </a:ln>
          <a:effectLst/>
        </p:spPr>
        <p:txBody>
          <a:bodyPr/>
          <a:lstStyle/>
          <a:p>
            <a:endParaRPr lang="zh-CN" altLang="en-US"/>
          </a:p>
        </p:txBody>
      </p:sp>
      <p:sp>
        <p:nvSpPr>
          <p:cNvPr id="605202" name="Line 18"/>
          <p:cNvSpPr>
            <a:spLocks noChangeShapeType="1"/>
          </p:cNvSpPr>
          <p:nvPr/>
        </p:nvSpPr>
        <p:spPr bwMode="auto">
          <a:xfrm flipV="1">
            <a:off x="2728913" y="2598738"/>
            <a:ext cx="0" cy="3395662"/>
          </a:xfrm>
          <a:prstGeom prst="line">
            <a:avLst/>
          </a:prstGeom>
          <a:noFill/>
          <a:ln w="9525" cap="sq">
            <a:solidFill>
              <a:schemeClr val="tx1"/>
            </a:solidFill>
            <a:round/>
            <a:headEnd/>
            <a:tailEnd/>
          </a:ln>
          <a:effectLst/>
        </p:spPr>
        <p:txBody>
          <a:bodyPr/>
          <a:lstStyle/>
          <a:p>
            <a:endParaRPr lang="zh-CN" altLang="en-US"/>
          </a:p>
        </p:txBody>
      </p:sp>
      <p:sp>
        <p:nvSpPr>
          <p:cNvPr id="605203" name="Line 19"/>
          <p:cNvSpPr>
            <a:spLocks noChangeShapeType="1"/>
          </p:cNvSpPr>
          <p:nvPr/>
        </p:nvSpPr>
        <p:spPr bwMode="auto">
          <a:xfrm>
            <a:off x="2743200" y="2598738"/>
            <a:ext cx="1901825" cy="0"/>
          </a:xfrm>
          <a:prstGeom prst="line">
            <a:avLst/>
          </a:prstGeom>
          <a:noFill/>
          <a:ln w="9525" cap="sq">
            <a:solidFill>
              <a:schemeClr val="tx1"/>
            </a:solidFill>
            <a:round/>
            <a:headEnd/>
            <a:tailEnd type="triangle" w="med" len="med"/>
          </a:ln>
          <a:effectLst/>
        </p:spPr>
        <p:txBody>
          <a:bodyPr/>
          <a:lstStyle/>
          <a:p>
            <a:endParaRPr lang="zh-CN" altLang="en-US"/>
          </a:p>
        </p:txBody>
      </p:sp>
      <p:sp>
        <p:nvSpPr>
          <p:cNvPr id="605204" name="Line 20"/>
          <p:cNvSpPr>
            <a:spLocks noChangeShapeType="1"/>
          </p:cNvSpPr>
          <p:nvPr/>
        </p:nvSpPr>
        <p:spPr bwMode="auto">
          <a:xfrm>
            <a:off x="5718175" y="4267200"/>
            <a:ext cx="581025" cy="0"/>
          </a:xfrm>
          <a:prstGeom prst="line">
            <a:avLst/>
          </a:prstGeom>
          <a:noFill/>
          <a:ln w="9525" cap="sq">
            <a:solidFill>
              <a:schemeClr val="tx1"/>
            </a:solidFill>
            <a:round/>
            <a:headEnd/>
            <a:tailEnd/>
          </a:ln>
          <a:effectLst/>
        </p:spPr>
        <p:txBody>
          <a:bodyPr/>
          <a:lstStyle/>
          <a:p>
            <a:endParaRPr lang="zh-CN" altLang="en-US"/>
          </a:p>
        </p:txBody>
      </p:sp>
      <p:sp>
        <p:nvSpPr>
          <p:cNvPr id="605205" name="Line 21"/>
          <p:cNvSpPr>
            <a:spLocks noChangeShapeType="1"/>
          </p:cNvSpPr>
          <p:nvPr/>
        </p:nvSpPr>
        <p:spPr bwMode="auto">
          <a:xfrm>
            <a:off x="6299200" y="4267200"/>
            <a:ext cx="0" cy="1320800"/>
          </a:xfrm>
          <a:prstGeom prst="line">
            <a:avLst/>
          </a:prstGeom>
          <a:noFill/>
          <a:ln w="9525" cap="sq">
            <a:solidFill>
              <a:schemeClr val="tx1"/>
            </a:solidFill>
            <a:round/>
            <a:headEnd/>
            <a:tailEnd/>
          </a:ln>
          <a:effectLst/>
        </p:spPr>
        <p:txBody>
          <a:bodyPr/>
          <a:lstStyle/>
          <a:p>
            <a:endParaRPr lang="zh-CN" altLang="en-US"/>
          </a:p>
        </p:txBody>
      </p:sp>
      <p:sp>
        <p:nvSpPr>
          <p:cNvPr id="605206" name="Line 22"/>
          <p:cNvSpPr>
            <a:spLocks noChangeShapeType="1"/>
          </p:cNvSpPr>
          <p:nvPr/>
        </p:nvSpPr>
        <p:spPr bwMode="auto">
          <a:xfrm flipH="1">
            <a:off x="4645025" y="5588000"/>
            <a:ext cx="1654175" cy="0"/>
          </a:xfrm>
          <a:prstGeom prst="line">
            <a:avLst/>
          </a:prstGeom>
          <a:noFill/>
          <a:ln w="9525" cap="sq">
            <a:solidFill>
              <a:schemeClr val="tx1"/>
            </a:solidFill>
            <a:round/>
            <a:headEnd/>
            <a:tailEnd type="triangle" w="med" len="med"/>
          </a:ln>
          <a:effectLst/>
        </p:spPr>
        <p:txBody>
          <a:bodyPr/>
          <a:lstStyle/>
          <a:p>
            <a:endParaRPr lang="zh-CN" altLang="en-US"/>
          </a:p>
        </p:txBody>
      </p:sp>
      <p:sp>
        <p:nvSpPr>
          <p:cNvPr id="605207" name="Line 23"/>
          <p:cNvSpPr>
            <a:spLocks noChangeShapeType="1"/>
          </p:cNvSpPr>
          <p:nvPr/>
        </p:nvSpPr>
        <p:spPr bwMode="auto">
          <a:xfrm>
            <a:off x="5703888" y="3178175"/>
            <a:ext cx="1582737" cy="0"/>
          </a:xfrm>
          <a:prstGeom prst="line">
            <a:avLst/>
          </a:prstGeom>
          <a:noFill/>
          <a:ln w="9525" cap="sq">
            <a:solidFill>
              <a:schemeClr val="tx1"/>
            </a:solidFill>
            <a:round/>
            <a:headEnd/>
            <a:tailEnd/>
          </a:ln>
          <a:effectLst/>
        </p:spPr>
        <p:txBody>
          <a:bodyPr/>
          <a:lstStyle/>
          <a:p>
            <a:endParaRPr lang="zh-CN" altLang="en-US"/>
          </a:p>
        </p:txBody>
      </p:sp>
      <p:sp>
        <p:nvSpPr>
          <p:cNvPr id="605208" name="Line 24"/>
          <p:cNvSpPr>
            <a:spLocks noChangeShapeType="1"/>
          </p:cNvSpPr>
          <p:nvPr/>
        </p:nvSpPr>
        <p:spPr bwMode="auto">
          <a:xfrm>
            <a:off x="7286625" y="3178175"/>
            <a:ext cx="0" cy="3121025"/>
          </a:xfrm>
          <a:prstGeom prst="line">
            <a:avLst/>
          </a:prstGeom>
          <a:noFill/>
          <a:ln w="9525" cap="sq">
            <a:solidFill>
              <a:schemeClr val="tx1"/>
            </a:solidFill>
            <a:round/>
            <a:headEnd/>
            <a:tailEnd type="triangle" w="med" len="med"/>
          </a:ln>
          <a:effectLst/>
        </p:spPr>
        <p:txBody>
          <a:bodyPr/>
          <a:lstStyle/>
          <a:p>
            <a:endParaRPr lang="zh-CN" altLang="en-US"/>
          </a:p>
        </p:txBody>
      </p:sp>
      <p:sp>
        <p:nvSpPr>
          <p:cNvPr id="605209" name="Text Box 25"/>
          <p:cNvSpPr txBox="1">
            <a:spLocks noChangeArrowheads="1"/>
          </p:cNvSpPr>
          <p:nvPr/>
        </p:nvSpPr>
        <p:spPr bwMode="auto">
          <a:xfrm>
            <a:off x="4775200" y="2379663"/>
            <a:ext cx="566738"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a</a:t>
            </a:r>
          </a:p>
        </p:txBody>
      </p:sp>
      <p:sp>
        <p:nvSpPr>
          <p:cNvPr id="605210" name="Text Box 26"/>
          <p:cNvSpPr txBox="1">
            <a:spLocks noChangeArrowheads="1"/>
          </p:cNvSpPr>
          <p:nvPr/>
        </p:nvSpPr>
        <p:spPr bwMode="auto">
          <a:xfrm>
            <a:off x="5899150" y="2690813"/>
            <a:ext cx="566738"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c</a:t>
            </a:r>
          </a:p>
        </p:txBody>
      </p:sp>
      <p:sp>
        <p:nvSpPr>
          <p:cNvPr id="605211" name="Text Box 27"/>
          <p:cNvSpPr txBox="1">
            <a:spLocks noChangeArrowheads="1"/>
          </p:cNvSpPr>
          <p:nvPr/>
        </p:nvSpPr>
        <p:spPr bwMode="auto">
          <a:xfrm>
            <a:off x="4781550" y="3475038"/>
            <a:ext cx="566738"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b</a:t>
            </a:r>
          </a:p>
        </p:txBody>
      </p:sp>
      <p:sp>
        <p:nvSpPr>
          <p:cNvPr id="605212" name="Text Box 28"/>
          <p:cNvSpPr txBox="1">
            <a:spLocks noChangeArrowheads="1"/>
          </p:cNvSpPr>
          <p:nvPr/>
        </p:nvSpPr>
        <p:spPr bwMode="auto">
          <a:xfrm>
            <a:off x="4143375" y="4519613"/>
            <a:ext cx="566738"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d</a:t>
            </a:r>
          </a:p>
        </p:txBody>
      </p:sp>
      <p:sp>
        <p:nvSpPr>
          <p:cNvPr id="605213" name="Text Box 29"/>
          <p:cNvSpPr txBox="1">
            <a:spLocks noChangeArrowheads="1"/>
          </p:cNvSpPr>
          <p:nvPr/>
        </p:nvSpPr>
        <p:spPr bwMode="auto">
          <a:xfrm>
            <a:off x="6292850" y="4883150"/>
            <a:ext cx="566738"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e</a:t>
            </a:r>
          </a:p>
        </p:txBody>
      </p:sp>
      <p:sp>
        <p:nvSpPr>
          <p:cNvPr id="605214" name="Text Box 30"/>
          <p:cNvSpPr txBox="1">
            <a:spLocks noChangeArrowheads="1"/>
          </p:cNvSpPr>
          <p:nvPr/>
        </p:nvSpPr>
        <p:spPr bwMode="auto">
          <a:xfrm>
            <a:off x="2733675" y="4084638"/>
            <a:ext cx="566738" cy="457200"/>
          </a:xfrm>
          <a:prstGeom prst="rect">
            <a:avLst/>
          </a:prstGeom>
          <a:noFill/>
          <a:ln w="9525" cap="sq">
            <a:noFill/>
            <a:miter lim="800000"/>
            <a:headEnd/>
            <a:tailEnd/>
          </a:ln>
          <a:effectLst/>
        </p:spPr>
        <p:txBody>
          <a:bodyPr>
            <a:spAutoFit/>
          </a:bodyPr>
          <a:lstStyle/>
          <a:p>
            <a:pPr algn="just" eaLnBrk="0" hangingPunct="0">
              <a:spcBef>
                <a:spcPct val="50000"/>
              </a:spcBef>
            </a:pPr>
            <a:r>
              <a:rPr kumimoji="0" lang="en-US" altLang="zh-CN"/>
              <a:t>f</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zh-CN" altLang="en-US">
                <a:latin typeface="宋体" charset="-122"/>
              </a:rPr>
              <a:t>最少测试用例数 </a:t>
            </a:r>
          </a:p>
        </p:txBody>
      </p:sp>
      <p:sp>
        <p:nvSpPr>
          <p:cNvPr id="606421" name="Rectangle 213"/>
          <p:cNvSpPr>
            <a:spLocks noChangeArrowheads="1"/>
          </p:cNvSpPr>
          <p:nvPr/>
        </p:nvSpPr>
        <p:spPr bwMode="auto">
          <a:xfrm>
            <a:off x="1427163" y="2017713"/>
            <a:ext cx="957262" cy="376237"/>
          </a:xfrm>
          <a:prstGeom prst="rect">
            <a:avLst/>
          </a:prstGeom>
          <a:noFill/>
          <a:ln w="9525" cap="sq">
            <a:solidFill>
              <a:schemeClr val="tx1"/>
            </a:solidFill>
            <a:miter lim="800000"/>
            <a:headEnd/>
            <a:tailEnd/>
          </a:ln>
          <a:effectLst/>
        </p:spPr>
        <p:txBody>
          <a:bodyPr wrap="none" anchor="ctr"/>
          <a:lstStyle/>
          <a:p>
            <a:endParaRPr lang="zh-CN" altLang="en-US"/>
          </a:p>
        </p:txBody>
      </p:sp>
      <p:sp>
        <p:nvSpPr>
          <p:cNvPr id="606422" name="AutoShape 214"/>
          <p:cNvSpPr>
            <a:spLocks noChangeArrowheads="1"/>
          </p:cNvSpPr>
          <p:nvPr/>
        </p:nvSpPr>
        <p:spPr bwMode="auto">
          <a:xfrm>
            <a:off x="1195388" y="2682875"/>
            <a:ext cx="1408112" cy="538163"/>
          </a:xfrm>
          <a:prstGeom prst="diamond">
            <a:avLst/>
          </a:prstGeom>
          <a:noFill/>
          <a:ln w="9525" cap="sq">
            <a:solidFill>
              <a:schemeClr val="tx1"/>
            </a:solidFill>
            <a:miter lim="800000"/>
            <a:headEnd/>
            <a:tailEnd/>
          </a:ln>
          <a:effectLst/>
        </p:spPr>
        <p:txBody>
          <a:bodyPr wrap="none" anchor="ctr"/>
          <a:lstStyle/>
          <a:p>
            <a:endParaRPr lang="zh-CN" altLang="en-US"/>
          </a:p>
        </p:txBody>
      </p:sp>
      <p:sp>
        <p:nvSpPr>
          <p:cNvPr id="606423" name="AutoShape 215"/>
          <p:cNvSpPr>
            <a:spLocks noChangeArrowheads="1"/>
          </p:cNvSpPr>
          <p:nvPr/>
        </p:nvSpPr>
        <p:spPr bwMode="auto">
          <a:xfrm>
            <a:off x="1187450" y="3546475"/>
            <a:ext cx="1408113" cy="538163"/>
          </a:xfrm>
          <a:prstGeom prst="diamond">
            <a:avLst/>
          </a:prstGeom>
          <a:noFill/>
          <a:ln w="9525" cap="sq">
            <a:solidFill>
              <a:schemeClr val="tx1"/>
            </a:solidFill>
            <a:miter lim="800000"/>
            <a:headEnd/>
            <a:tailEnd/>
          </a:ln>
          <a:effectLst/>
        </p:spPr>
        <p:txBody>
          <a:bodyPr wrap="none" anchor="ctr"/>
          <a:lstStyle/>
          <a:p>
            <a:endParaRPr lang="zh-CN" altLang="en-US"/>
          </a:p>
        </p:txBody>
      </p:sp>
      <p:sp>
        <p:nvSpPr>
          <p:cNvPr id="606424" name="Rectangle 216"/>
          <p:cNvSpPr>
            <a:spLocks noChangeArrowheads="1"/>
          </p:cNvSpPr>
          <p:nvPr/>
        </p:nvSpPr>
        <p:spPr bwMode="auto">
          <a:xfrm>
            <a:off x="1404938" y="4419600"/>
            <a:ext cx="957262" cy="376238"/>
          </a:xfrm>
          <a:prstGeom prst="rect">
            <a:avLst/>
          </a:prstGeom>
          <a:noFill/>
          <a:ln w="9525" cap="sq">
            <a:solidFill>
              <a:schemeClr val="tx1"/>
            </a:solidFill>
            <a:miter lim="800000"/>
            <a:headEnd/>
            <a:tailEnd/>
          </a:ln>
          <a:effectLst/>
        </p:spPr>
        <p:txBody>
          <a:bodyPr wrap="none" anchor="ctr"/>
          <a:lstStyle/>
          <a:p>
            <a:endParaRPr lang="zh-CN" altLang="en-US"/>
          </a:p>
        </p:txBody>
      </p:sp>
      <p:sp>
        <p:nvSpPr>
          <p:cNvPr id="606425" name="Rectangle 217"/>
          <p:cNvSpPr>
            <a:spLocks noChangeArrowheads="1"/>
          </p:cNvSpPr>
          <p:nvPr/>
        </p:nvSpPr>
        <p:spPr bwMode="auto">
          <a:xfrm>
            <a:off x="1404938" y="5130800"/>
            <a:ext cx="957262" cy="376238"/>
          </a:xfrm>
          <a:prstGeom prst="rect">
            <a:avLst/>
          </a:prstGeom>
          <a:noFill/>
          <a:ln w="9525" cap="sq">
            <a:solidFill>
              <a:schemeClr val="tx1"/>
            </a:solidFill>
            <a:miter lim="800000"/>
            <a:headEnd/>
            <a:tailEnd/>
          </a:ln>
          <a:effectLst/>
        </p:spPr>
        <p:txBody>
          <a:bodyPr wrap="none" anchor="ctr"/>
          <a:lstStyle/>
          <a:p>
            <a:endParaRPr lang="zh-CN" altLang="en-US"/>
          </a:p>
        </p:txBody>
      </p:sp>
      <p:sp>
        <p:nvSpPr>
          <p:cNvPr id="606426" name="Line 218"/>
          <p:cNvSpPr>
            <a:spLocks noChangeShapeType="1"/>
          </p:cNvSpPr>
          <p:nvPr/>
        </p:nvSpPr>
        <p:spPr bwMode="auto">
          <a:xfrm>
            <a:off x="1892300" y="1755775"/>
            <a:ext cx="0" cy="261938"/>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27" name="Line 219"/>
          <p:cNvSpPr>
            <a:spLocks noChangeShapeType="1"/>
          </p:cNvSpPr>
          <p:nvPr/>
        </p:nvSpPr>
        <p:spPr bwMode="auto">
          <a:xfrm>
            <a:off x="1920875" y="2393950"/>
            <a:ext cx="0" cy="304800"/>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28" name="Line 220"/>
          <p:cNvSpPr>
            <a:spLocks noChangeShapeType="1"/>
          </p:cNvSpPr>
          <p:nvPr/>
        </p:nvSpPr>
        <p:spPr bwMode="auto">
          <a:xfrm>
            <a:off x="1892300" y="3236913"/>
            <a:ext cx="0" cy="304800"/>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29" name="Line 221"/>
          <p:cNvSpPr>
            <a:spLocks noChangeShapeType="1"/>
          </p:cNvSpPr>
          <p:nvPr/>
        </p:nvSpPr>
        <p:spPr bwMode="auto">
          <a:xfrm>
            <a:off x="1876425" y="4092575"/>
            <a:ext cx="0" cy="333375"/>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30" name="Line 222"/>
          <p:cNvSpPr>
            <a:spLocks noChangeShapeType="1"/>
          </p:cNvSpPr>
          <p:nvPr/>
        </p:nvSpPr>
        <p:spPr bwMode="auto">
          <a:xfrm>
            <a:off x="1862138" y="4789488"/>
            <a:ext cx="0" cy="347662"/>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31" name="Line 223"/>
          <p:cNvSpPr>
            <a:spLocks noChangeShapeType="1"/>
          </p:cNvSpPr>
          <p:nvPr/>
        </p:nvSpPr>
        <p:spPr bwMode="auto">
          <a:xfrm>
            <a:off x="2603500" y="2960688"/>
            <a:ext cx="550863" cy="0"/>
          </a:xfrm>
          <a:prstGeom prst="line">
            <a:avLst/>
          </a:prstGeom>
          <a:noFill/>
          <a:ln w="9525" cap="sq">
            <a:solidFill>
              <a:schemeClr val="tx1"/>
            </a:solidFill>
            <a:round/>
            <a:headEnd/>
            <a:tailEnd/>
          </a:ln>
          <a:effectLst/>
        </p:spPr>
        <p:txBody>
          <a:bodyPr/>
          <a:lstStyle/>
          <a:p>
            <a:endParaRPr lang="zh-CN" altLang="en-US"/>
          </a:p>
        </p:txBody>
      </p:sp>
      <p:sp>
        <p:nvSpPr>
          <p:cNvPr id="606432" name="Line 224"/>
          <p:cNvSpPr>
            <a:spLocks noChangeShapeType="1"/>
          </p:cNvSpPr>
          <p:nvPr/>
        </p:nvSpPr>
        <p:spPr bwMode="auto">
          <a:xfrm>
            <a:off x="3168650" y="2960688"/>
            <a:ext cx="0" cy="900112"/>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33" name="Line 225"/>
          <p:cNvSpPr>
            <a:spLocks noChangeShapeType="1"/>
          </p:cNvSpPr>
          <p:nvPr/>
        </p:nvSpPr>
        <p:spPr bwMode="auto">
          <a:xfrm>
            <a:off x="2603500" y="3816350"/>
            <a:ext cx="231775" cy="0"/>
          </a:xfrm>
          <a:prstGeom prst="line">
            <a:avLst/>
          </a:prstGeom>
          <a:noFill/>
          <a:ln w="9525" cap="sq">
            <a:solidFill>
              <a:schemeClr val="tx1"/>
            </a:solidFill>
            <a:round/>
            <a:headEnd/>
            <a:tailEnd/>
          </a:ln>
          <a:effectLst/>
        </p:spPr>
        <p:txBody>
          <a:bodyPr/>
          <a:lstStyle/>
          <a:p>
            <a:endParaRPr lang="zh-CN" altLang="en-US"/>
          </a:p>
        </p:txBody>
      </p:sp>
      <p:sp>
        <p:nvSpPr>
          <p:cNvPr id="606434" name="Line 226"/>
          <p:cNvSpPr>
            <a:spLocks noChangeShapeType="1"/>
          </p:cNvSpPr>
          <p:nvPr/>
        </p:nvSpPr>
        <p:spPr bwMode="auto">
          <a:xfrm>
            <a:off x="2835275" y="3816350"/>
            <a:ext cx="0" cy="1117600"/>
          </a:xfrm>
          <a:prstGeom prst="line">
            <a:avLst/>
          </a:prstGeom>
          <a:noFill/>
          <a:ln w="9525" cap="sq">
            <a:solidFill>
              <a:schemeClr val="tx1"/>
            </a:solidFill>
            <a:round/>
            <a:headEnd/>
            <a:tailEnd/>
          </a:ln>
          <a:effectLst/>
        </p:spPr>
        <p:txBody>
          <a:bodyPr/>
          <a:lstStyle/>
          <a:p>
            <a:endParaRPr lang="zh-CN" altLang="en-US"/>
          </a:p>
        </p:txBody>
      </p:sp>
      <p:sp>
        <p:nvSpPr>
          <p:cNvPr id="606435" name="Line 227"/>
          <p:cNvSpPr>
            <a:spLocks noChangeShapeType="1"/>
          </p:cNvSpPr>
          <p:nvPr/>
        </p:nvSpPr>
        <p:spPr bwMode="auto">
          <a:xfrm flipH="1">
            <a:off x="1862138" y="4933950"/>
            <a:ext cx="973137" cy="0"/>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36" name="Line 228"/>
          <p:cNvSpPr>
            <a:spLocks noChangeShapeType="1"/>
          </p:cNvSpPr>
          <p:nvPr/>
        </p:nvSpPr>
        <p:spPr bwMode="auto">
          <a:xfrm flipH="1">
            <a:off x="715963" y="5311775"/>
            <a:ext cx="682625" cy="0"/>
          </a:xfrm>
          <a:prstGeom prst="line">
            <a:avLst/>
          </a:prstGeom>
          <a:noFill/>
          <a:ln w="9525" cap="sq">
            <a:solidFill>
              <a:schemeClr val="tx1"/>
            </a:solidFill>
            <a:round/>
            <a:headEnd/>
            <a:tailEnd/>
          </a:ln>
          <a:effectLst/>
        </p:spPr>
        <p:txBody>
          <a:bodyPr/>
          <a:lstStyle/>
          <a:p>
            <a:endParaRPr lang="zh-CN" altLang="en-US"/>
          </a:p>
        </p:txBody>
      </p:sp>
      <p:sp>
        <p:nvSpPr>
          <p:cNvPr id="606437" name="Line 229"/>
          <p:cNvSpPr>
            <a:spLocks noChangeShapeType="1"/>
          </p:cNvSpPr>
          <p:nvPr/>
        </p:nvSpPr>
        <p:spPr bwMode="auto">
          <a:xfrm flipV="1">
            <a:off x="715963" y="2568575"/>
            <a:ext cx="0" cy="2743200"/>
          </a:xfrm>
          <a:prstGeom prst="line">
            <a:avLst/>
          </a:prstGeom>
          <a:noFill/>
          <a:ln w="9525" cap="sq">
            <a:solidFill>
              <a:schemeClr val="tx1"/>
            </a:solidFill>
            <a:round/>
            <a:headEnd/>
            <a:tailEnd/>
          </a:ln>
          <a:effectLst/>
        </p:spPr>
        <p:txBody>
          <a:bodyPr/>
          <a:lstStyle/>
          <a:p>
            <a:endParaRPr lang="zh-CN" altLang="en-US"/>
          </a:p>
        </p:txBody>
      </p:sp>
      <p:sp>
        <p:nvSpPr>
          <p:cNvPr id="606438" name="Line 230"/>
          <p:cNvSpPr>
            <a:spLocks noChangeShapeType="1"/>
          </p:cNvSpPr>
          <p:nvPr/>
        </p:nvSpPr>
        <p:spPr bwMode="auto">
          <a:xfrm>
            <a:off x="715963" y="2568575"/>
            <a:ext cx="1204912" cy="0"/>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39" name="AutoShape 231"/>
          <p:cNvSpPr>
            <a:spLocks noChangeArrowheads="1"/>
          </p:cNvSpPr>
          <p:nvPr/>
        </p:nvSpPr>
        <p:spPr bwMode="auto">
          <a:xfrm>
            <a:off x="3541713" y="3527425"/>
            <a:ext cx="739775" cy="392113"/>
          </a:xfrm>
          <a:prstGeom prst="rightArrow">
            <a:avLst>
              <a:gd name="adj1" fmla="val 50000"/>
              <a:gd name="adj2" fmla="val 47166"/>
            </a:avLst>
          </a:prstGeom>
          <a:noFill/>
          <a:ln w="9525" cap="sq">
            <a:solidFill>
              <a:schemeClr val="tx1"/>
            </a:solidFill>
            <a:miter lim="800000"/>
            <a:headEnd/>
            <a:tailEnd/>
          </a:ln>
          <a:effectLst/>
        </p:spPr>
        <p:txBody>
          <a:bodyPr wrap="none" anchor="ctr"/>
          <a:lstStyle/>
          <a:p>
            <a:endParaRPr lang="zh-CN" altLang="en-US"/>
          </a:p>
        </p:txBody>
      </p:sp>
      <p:sp>
        <p:nvSpPr>
          <p:cNvPr id="606441" name="Rectangle 233"/>
          <p:cNvSpPr>
            <a:spLocks noChangeArrowheads="1"/>
          </p:cNvSpPr>
          <p:nvPr/>
        </p:nvSpPr>
        <p:spPr bwMode="auto">
          <a:xfrm>
            <a:off x="4930775" y="1938338"/>
            <a:ext cx="957263" cy="376237"/>
          </a:xfrm>
          <a:prstGeom prst="rect">
            <a:avLst/>
          </a:prstGeom>
          <a:noFill/>
          <a:ln w="9525" cap="sq">
            <a:solidFill>
              <a:schemeClr val="tx1"/>
            </a:solidFill>
            <a:miter lim="800000"/>
            <a:headEnd/>
            <a:tailEnd/>
          </a:ln>
          <a:effectLst/>
        </p:spPr>
        <p:txBody>
          <a:bodyPr wrap="none" anchor="ctr"/>
          <a:lstStyle/>
          <a:p>
            <a:endParaRPr lang="zh-CN" altLang="en-US"/>
          </a:p>
        </p:txBody>
      </p:sp>
      <p:sp>
        <p:nvSpPr>
          <p:cNvPr id="606442" name="AutoShape 234"/>
          <p:cNvSpPr>
            <a:spLocks noChangeArrowheads="1"/>
          </p:cNvSpPr>
          <p:nvPr/>
        </p:nvSpPr>
        <p:spPr bwMode="auto">
          <a:xfrm>
            <a:off x="4699000" y="2603500"/>
            <a:ext cx="1408113" cy="538163"/>
          </a:xfrm>
          <a:prstGeom prst="diamond">
            <a:avLst/>
          </a:prstGeom>
          <a:noFill/>
          <a:ln w="9525" cap="sq">
            <a:solidFill>
              <a:schemeClr val="tx1"/>
            </a:solidFill>
            <a:miter lim="800000"/>
            <a:headEnd/>
            <a:tailEnd/>
          </a:ln>
          <a:effectLst/>
        </p:spPr>
        <p:txBody>
          <a:bodyPr wrap="none" anchor="ctr"/>
          <a:lstStyle/>
          <a:p>
            <a:endParaRPr lang="zh-CN" altLang="en-US"/>
          </a:p>
        </p:txBody>
      </p:sp>
      <p:sp>
        <p:nvSpPr>
          <p:cNvPr id="606443" name="AutoShape 235"/>
          <p:cNvSpPr>
            <a:spLocks noChangeArrowheads="1"/>
          </p:cNvSpPr>
          <p:nvPr/>
        </p:nvSpPr>
        <p:spPr bwMode="auto">
          <a:xfrm>
            <a:off x="4691063" y="3467100"/>
            <a:ext cx="1408112" cy="538163"/>
          </a:xfrm>
          <a:prstGeom prst="diamond">
            <a:avLst/>
          </a:prstGeom>
          <a:noFill/>
          <a:ln w="9525" cap="sq">
            <a:solidFill>
              <a:schemeClr val="tx1"/>
            </a:solidFill>
            <a:miter lim="800000"/>
            <a:headEnd/>
            <a:tailEnd/>
          </a:ln>
          <a:effectLst/>
        </p:spPr>
        <p:txBody>
          <a:bodyPr wrap="none" anchor="ctr"/>
          <a:lstStyle/>
          <a:p>
            <a:endParaRPr lang="zh-CN" altLang="en-US"/>
          </a:p>
        </p:txBody>
      </p:sp>
      <p:sp>
        <p:nvSpPr>
          <p:cNvPr id="606444" name="Rectangle 236"/>
          <p:cNvSpPr>
            <a:spLocks noChangeArrowheads="1"/>
          </p:cNvSpPr>
          <p:nvPr/>
        </p:nvSpPr>
        <p:spPr bwMode="auto">
          <a:xfrm>
            <a:off x="4908550" y="4340225"/>
            <a:ext cx="957263" cy="376238"/>
          </a:xfrm>
          <a:prstGeom prst="rect">
            <a:avLst/>
          </a:prstGeom>
          <a:noFill/>
          <a:ln w="9525" cap="sq">
            <a:solidFill>
              <a:schemeClr val="tx1"/>
            </a:solidFill>
            <a:miter lim="800000"/>
            <a:headEnd/>
            <a:tailEnd/>
          </a:ln>
          <a:effectLst/>
        </p:spPr>
        <p:txBody>
          <a:bodyPr wrap="none" anchor="ctr"/>
          <a:lstStyle/>
          <a:p>
            <a:endParaRPr lang="zh-CN" altLang="en-US"/>
          </a:p>
        </p:txBody>
      </p:sp>
      <p:sp>
        <p:nvSpPr>
          <p:cNvPr id="606445" name="Rectangle 237"/>
          <p:cNvSpPr>
            <a:spLocks noChangeArrowheads="1"/>
          </p:cNvSpPr>
          <p:nvPr/>
        </p:nvSpPr>
        <p:spPr bwMode="auto">
          <a:xfrm>
            <a:off x="4908550" y="5051425"/>
            <a:ext cx="957263" cy="376238"/>
          </a:xfrm>
          <a:prstGeom prst="rect">
            <a:avLst/>
          </a:prstGeom>
          <a:noFill/>
          <a:ln w="9525" cap="sq">
            <a:solidFill>
              <a:schemeClr val="tx1"/>
            </a:solidFill>
            <a:miter lim="800000"/>
            <a:headEnd/>
            <a:tailEnd/>
          </a:ln>
          <a:effectLst/>
        </p:spPr>
        <p:txBody>
          <a:bodyPr wrap="none" anchor="ctr"/>
          <a:lstStyle/>
          <a:p>
            <a:endParaRPr lang="zh-CN" altLang="en-US"/>
          </a:p>
        </p:txBody>
      </p:sp>
      <p:sp>
        <p:nvSpPr>
          <p:cNvPr id="606446" name="Line 238"/>
          <p:cNvSpPr>
            <a:spLocks noChangeShapeType="1"/>
          </p:cNvSpPr>
          <p:nvPr/>
        </p:nvSpPr>
        <p:spPr bwMode="auto">
          <a:xfrm>
            <a:off x="5395913" y="1676400"/>
            <a:ext cx="0" cy="261938"/>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47" name="Line 239"/>
          <p:cNvSpPr>
            <a:spLocks noChangeShapeType="1"/>
          </p:cNvSpPr>
          <p:nvPr/>
        </p:nvSpPr>
        <p:spPr bwMode="auto">
          <a:xfrm>
            <a:off x="5424488" y="2314575"/>
            <a:ext cx="0" cy="304800"/>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48" name="Line 240"/>
          <p:cNvSpPr>
            <a:spLocks noChangeShapeType="1"/>
          </p:cNvSpPr>
          <p:nvPr/>
        </p:nvSpPr>
        <p:spPr bwMode="auto">
          <a:xfrm>
            <a:off x="5395913" y="3157538"/>
            <a:ext cx="0" cy="304800"/>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49" name="Line 241"/>
          <p:cNvSpPr>
            <a:spLocks noChangeShapeType="1"/>
          </p:cNvSpPr>
          <p:nvPr/>
        </p:nvSpPr>
        <p:spPr bwMode="auto">
          <a:xfrm>
            <a:off x="5380038" y="4013200"/>
            <a:ext cx="0" cy="333375"/>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50" name="Line 242"/>
          <p:cNvSpPr>
            <a:spLocks noChangeShapeType="1"/>
          </p:cNvSpPr>
          <p:nvPr/>
        </p:nvSpPr>
        <p:spPr bwMode="auto">
          <a:xfrm>
            <a:off x="5365750" y="4710113"/>
            <a:ext cx="0" cy="347662"/>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51" name="Line 243"/>
          <p:cNvSpPr>
            <a:spLocks noChangeShapeType="1"/>
          </p:cNvSpPr>
          <p:nvPr/>
        </p:nvSpPr>
        <p:spPr bwMode="auto">
          <a:xfrm>
            <a:off x="6107113" y="2881313"/>
            <a:ext cx="550862" cy="0"/>
          </a:xfrm>
          <a:prstGeom prst="line">
            <a:avLst/>
          </a:prstGeom>
          <a:noFill/>
          <a:ln w="9525" cap="sq">
            <a:solidFill>
              <a:schemeClr val="tx1"/>
            </a:solidFill>
            <a:round/>
            <a:headEnd/>
            <a:tailEnd/>
          </a:ln>
          <a:effectLst/>
        </p:spPr>
        <p:txBody>
          <a:bodyPr/>
          <a:lstStyle/>
          <a:p>
            <a:endParaRPr lang="zh-CN" altLang="en-US"/>
          </a:p>
        </p:txBody>
      </p:sp>
      <p:sp>
        <p:nvSpPr>
          <p:cNvPr id="606452" name="Line 244"/>
          <p:cNvSpPr>
            <a:spLocks noChangeShapeType="1"/>
          </p:cNvSpPr>
          <p:nvPr/>
        </p:nvSpPr>
        <p:spPr bwMode="auto">
          <a:xfrm>
            <a:off x="5989638" y="5638800"/>
            <a:ext cx="0" cy="377825"/>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53" name="Line 245"/>
          <p:cNvSpPr>
            <a:spLocks noChangeShapeType="1"/>
          </p:cNvSpPr>
          <p:nvPr/>
        </p:nvSpPr>
        <p:spPr bwMode="auto">
          <a:xfrm>
            <a:off x="6107113" y="3736975"/>
            <a:ext cx="231775" cy="0"/>
          </a:xfrm>
          <a:prstGeom prst="line">
            <a:avLst/>
          </a:prstGeom>
          <a:noFill/>
          <a:ln w="9525" cap="sq">
            <a:solidFill>
              <a:schemeClr val="tx1"/>
            </a:solidFill>
            <a:round/>
            <a:headEnd/>
            <a:tailEnd/>
          </a:ln>
          <a:effectLst/>
        </p:spPr>
        <p:txBody>
          <a:bodyPr/>
          <a:lstStyle/>
          <a:p>
            <a:endParaRPr lang="zh-CN" altLang="en-US"/>
          </a:p>
        </p:txBody>
      </p:sp>
      <p:sp>
        <p:nvSpPr>
          <p:cNvPr id="606454" name="Line 246"/>
          <p:cNvSpPr>
            <a:spLocks noChangeShapeType="1"/>
          </p:cNvSpPr>
          <p:nvPr/>
        </p:nvSpPr>
        <p:spPr bwMode="auto">
          <a:xfrm>
            <a:off x="6338888" y="3736975"/>
            <a:ext cx="0" cy="1117600"/>
          </a:xfrm>
          <a:prstGeom prst="line">
            <a:avLst/>
          </a:prstGeom>
          <a:noFill/>
          <a:ln w="9525" cap="sq">
            <a:solidFill>
              <a:schemeClr val="tx1"/>
            </a:solidFill>
            <a:round/>
            <a:headEnd/>
            <a:tailEnd/>
          </a:ln>
          <a:effectLst/>
        </p:spPr>
        <p:txBody>
          <a:bodyPr/>
          <a:lstStyle/>
          <a:p>
            <a:endParaRPr lang="zh-CN" altLang="en-US"/>
          </a:p>
        </p:txBody>
      </p:sp>
      <p:sp>
        <p:nvSpPr>
          <p:cNvPr id="606455" name="Line 247"/>
          <p:cNvSpPr>
            <a:spLocks noChangeShapeType="1"/>
          </p:cNvSpPr>
          <p:nvPr/>
        </p:nvSpPr>
        <p:spPr bwMode="auto">
          <a:xfrm flipH="1">
            <a:off x="5365750" y="4854575"/>
            <a:ext cx="973138" cy="0"/>
          </a:xfrm>
          <a:prstGeom prst="line">
            <a:avLst/>
          </a:prstGeom>
          <a:noFill/>
          <a:ln w="9525" cap="sq">
            <a:solidFill>
              <a:schemeClr val="tx1"/>
            </a:solidFill>
            <a:round/>
            <a:headEnd/>
            <a:tailEnd type="triangle" w="med" len="med"/>
          </a:ln>
          <a:effectLst/>
        </p:spPr>
        <p:txBody>
          <a:bodyPr/>
          <a:lstStyle/>
          <a:p>
            <a:endParaRPr lang="zh-CN" altLang="en-US"/>
          </a:p>
        </p:txBody>
      </p:sp>
      <p:sp>
        <p:nvSpPr>
          <p:cNvPr id="606456" name="Line 248"/>
          <p:cNvSpPr>
            <a:spLocks noChangeShapeType="1"/>
          </p:cNvSpPr>
          <p:nvPr/>
        </p:nvSpPr>
        <p:spPr bwMode="auto">
          <a:xfrm flipH="1">
            <a:off x="5351463" y="5653088"/>
            <a:ext cx="1322387" cy="0"/>
          </a:xfrm>
          <a:prstGeom prst="line">
            <a:avLst/>
          </a:prstGeom>
          <a:noFill/>
          <a:ln w="9525" cap="sq">
            <a:solidFill>
              <a:schemeClr val="tx1"/>
            </a:solidFill>
            <a:round/>
            <a:headEnd/>
            <a:tailEnd/>
          </a:ln>
          <a:effectLst/>
        </p:spPr>
        <p:txBody>
          <a:bodyPr/>
          <a:lstStyle/>
          <a:p>
            <a:endParaRPr lang="zh-CN" altLang="en-US"/>
          </a:p>
        </p:txBody>
      </p:sp>
      <p:sp>
        <p:nvSpPr>
          <p:cNvPr id="606457" name="Line 249"/>
          <p:cNvSpPr>
            <a:spLocks noChangeShapeType="1"/>
          </p:cNvSpPr>
          <p:nvPr/>
        </p:nvSpPr>
        <p:spPr bwMode="auto">
          <a:xfrm flipV="1">
            <a:off x="6672263" y="2895600"/>
            <a:ext cx="0" cy="2743200"/>
          </a:xfrm>
          <a:prstGeom prst="line">
            <a:avLst/>
          </a:prstGeom>
          <a:noFill/>
          <a:ln w="9525" cap="sq">
            <a:solidFill>
              <a:schemeClr val="tx1"/>
            </a:solidFill>
            <a:round/>
            <a:headEnd/>
            <a:tailEnd/>
          </a:ln>
          <a:effectLst/>
        </p:spPr>
        <p:txBody>
          <a:bodyPr/>
          <a:lstStyle/>
          <a:p>
            <a:endParaRPr lang="zh-CN" altLang="en-US"/>
          </a:p>
        </p:txBody>
      </p:sp>
      <p:sp>
        <p:nvSpPr>
          <p:cNvPr id="606459" name="Line 251"/>
          <p:cNvSpPr>
            <a:spLocks noChangeShapeType="1"/>
          </p:cNvSpPr>
          <p:nvPr/>
        </p:nvSpPr>
        <p:spPr bwMode="auto">
          <a:xfrm flipV="1">
            <a:off x="5354638" y="5427663"/>
            <a:ext cx="0" cy="219075"/>
          </a:xfrm>
          <a:prstGeom prst="line">
            <a:avLst/>
          </a:prstGeom>
          <a:noFill/>
          <a:ln w="9525" cap="sq">
            <a:solidFill>
              <a:schemeClr val="tx1"/>
            </a:solidFill>
            <a:round/>
            <a:headEnd/>
            <a:tailEnd/>
          </a:ln>
          <a:effectLst/>
        </p:spPr>
        <p:txBody>
          <a:bodyPr/>
          <a:lstStyle/>
          <a:p>
            <a:endParaRPr lang="zh-CN" altLang="en-US"/>
          </a:p>
        </p:txBody>
      </p:sp>
      <p:sp>
        <p:nvSpPr>
          <p:cNvPr id="606460" name="AutoShape 252"/>
          <p:cNvSpPr>
            <a:spLocks noChangeArrowheads="1"/>
          </p:cNvSpPr>
          <p:nvPr/>
        </p:nvSpPr>
        <p:spPr bwMode="auto">
          <a:xfrm>
            <a:off x="7045325" y="3505200"/>
            <a:ext cx="739775" cy="392113"/>
          </a:xfrm>
          <a:prstGeom prst="rightArrow">
            <a:avLst>
              <a:gd name="adj1" fmla="val 50000"/>
              <a:gd name="adj2" fmla="val 47166"/>
            </a:avLst>
          </a:prstGeom>
          <a:noFill/>
          <a:ln w="9525" cap="sq">
            <a:solidFill>
              <a:schemeClr val="tx1"/>
            </a:solidFill>
            <a:miter lim="800000"/>
            <a:headEnd/>
            <a:tailEnd/>
          </a:ln>
          <a:effectLst/>
        </p:spPr>
        <p:txBody>
          <a:bodyPr wrap="none" anchor="ctr"/>
          <a:lstStyle/>
          <a:p>
            <a:endParaRPr lang="zh-CN" altLang="en-US"/>
          </a:p>
        </p:txBody>
      </p:sp>
      <p:sp>
        <p:nvSpPr>
          <p:cNvPr id="606461" name="Text Box 253"/>
          <p:cNvSpPr txBox="1">
            <a:spLocks noChangeArrowheads="1"/>
          </p:cNvSpPr>
          <p:nvPr/>
        </p:nvSpPr>
        <p:spPr bwMode="auto">
          <a:xfrm>
            <a:off x="7981950" y="3340100"/>
            <a:ext cx="942975" cy="701675"/>
          </a:xfrm>
          <a:prstGeom prst="rect">
            <a:avLst/>
          </a:prstGeom>
          <a:noFill/>
          <a:ln w="9525" cap="sq">
            <a:noFill/>
            <a:miter lim="800000"/>
            <a:headEnd/>
            <a:tailEnd/>
          </a:ln>
          <a:effectLst/>
        </p:spPr>
        <p:txBody>
          <a:bodyPr>
            <a:spAutoFit/>
          </a:bodyPr>
          <a:lstStyle/>
          <a:p>
            <a:pPr algn="just" eaLnBrk="0" hangingPunct="0">
              <a:spcBef>
                <a:spcPct val="50000"/>
              </a:spcBef>
            </a:pPr>
            <a:r>
              <a:rPr kumimoji="0" lang="zh-CN" altLang="en-US" sz="4000"/>
              <a:t>3</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zh-CN" altLang="en-US" dirty="0">
                <a:latin typeface="宋体" charset="-122"/>
              </a:rPr>
              <a:t>测试用例（最少）</a:t>
            </a:r>
          </a:p>
        </p:txBody>
      </p:sp>
      <p:graphicFrame>
        <p:nvGraphicFramePr>
          <p:cNvPr id="607443" name="Group 211"/>
          <p:cNvGraphicFramePr>
            <a:graphicFrameLocks noGrp="1"/>
          </p:cNvGraphicFramePr>
          <p:nvPr/>
        </p:nvGraphicFramePr>
        <p:xfrm>
          <a:off x="666750" y="2325688"/>
          <a:ext cx="7881938" cy="2590800"/>
        </p:xfrm>
        <a:graphic>
          <a:graphicData uri="http://schemas.openxmlformats.org/drawingml/2006/table">
            <a:tbl>
              <a:tblPr/>
              <a:tblGrid>
                <a:gridCol w="1647825"/>
                <a:gridCol w="955675"/>
                <a:gridCol w="485775"/>
                <a:gridCol w="484188"/>
                <a:gridCol w="804862"/>
                <a:gridCol w="1062038"/>
                <a:gridCol w="1484312"/>
                <a:gridCol w="957263"/>
              </a:tblGrid>
              <a:tr h="18097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用例编号</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输入</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输出</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循环</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A[i+1]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路径</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k</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abefc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abdfc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zh-CN" altLang="en-US">
                <a:latin typeface="宋体" charset="-122"/>
              </a:rPr>
              <a:t>疑问 </a:t>
            </a:r>
          </a:p>
        </p:txBody>
      </p:sp>
      <p:sp>
        <p:nvSpPr>
          <p:cNvPr id="608259" name="Rectangle 3"/>
          <p:cNvSpPr>
            <a:spLocks noGrp="1" noChangeArrowheads="1"/>
          </p:cNvSpPr>
          <p:nvPr>
            <p:ph type="body" idx="1"/>
          </p:nvPr>
        </p:nvSpPr>
        <p:spPr/>
        <p:txBody>
          <a:bodyPr/>
          <a:lstStyle/>
          <a:p>
            <a:r>
              <a:rPr lang="zh-CN" altLang="en-US" dirty="0">
                <a:latin typeface="宋体" charset="-122"/>
              </a:rPr>
              <a:t>测试</a:t>
            </a:r>
            <a:r>
              <a:rPr lang="zh-CN" altLang="en-US" dirty="0"/>
              <a:t>用例是否足够？循环测试是否足够？</a:t>
            </a:r>
          </a:p>
          <a:p>
            <a:pPr lvl="1"/>
            <a:r>
              <a:rPr lang="zh-CN" altLang="en-US" dirty="0"/>
              <a:t>在结构复杂，测试用例数非常多的情况下，这些测试用例已经可以满足测试，但并不具有充分性</a:t>
            </a:r>
          </a:p>
          <a:p>
            <a:r>
              <a:rPr lang="zh-CN" altLang="en-US" dirty="0">
                <a:latin typeface="宋体" charset="-122"/>
              </a:rPr>
              <a:t>如何达到充分性？</a:t>
            </a:r>
            <a:r>
              <a:rPr lang="en-US" altLang="zh-CN" dirty="0"/>
              <a:t> </a:t>
            </a:r>
          </a:p>
          <a:p>
            <a:pPr lvl="1"/>
            <a:r>
              <a:rPr lang="zh-CN" altLang="en-US" dirty="0"/>
              <a:t>测试2次循环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zh-CN" altLang="en-US">
                <a:latin typeface="宋体" charset="-122"/>
              </a:rPr>
              <a:t>测试用例（充分）</a:t>
            </a:r>
          </a:p>
        </p:txBody>
      </p:sp>
      <p:graphicFrame>
        <p:nvGraphicFramePr>
          <p:cNvPr id="679157" name="Group 245"/>
          <p:cNvGraphicFramePr>
            <a:graphicFrameLocks noGrp="1"/>
          </p:cNvGraphicFramePr>
          <p:nvPr/>
        </p:nvGraphicFramePr>
        <p:xfrm>
          <a:off x="274638" y="1644650"/>
          <a:ext cx="8593137" cy="4663440"/>
        </p:xfrm>
        <a:graphic>
          <a:graphicData uri="http://schemas.openxmlformats.org/drawingml/2006/table">
            <a:tbl>
              <a:tblPr/>
              <a:tblGrid>
                <a:gridCol w="1627187"/>
                <a:gridCol w="928688"/>
                <a:gridCol w="392112"/>
                <a:gridCol w="376238"/>
                <a:gridCol w="725487"/>
                <a:gridCol w="1074738"/>
                <a:gridCol w="1058862"/>
                <a:gridCol w="1452563"/>
                <a:gridCol w="957262"/>
              </a:tblGrid>
              <a:tr h="18097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用例编号</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输入</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输出</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循环</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A[i+1]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A[i+2]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路径</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k</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abefc</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abdfc</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a:t>
                      </a:r>
                      <a:r>
                        <a:rPr kumimoji="1" lang="en-US" altLang="zh-CN" sz="2800" b="0" i="0" u="none" strike="noStrike" cap="none" normalizeH="0" baseline="0" smtClean="0">
                          <a:ln>
                            <a:noFill/>
                          </a:ln>
                          <a:solidFill>
                            <a:schemeClr val="tx2"/>
                          </a:solidFill>
                          <a:effectLst/>
                          <a:latin typeface="Times New Roman" pitchFamily="18" charset="0"/>
                          <a:ea typeface="宋体" charset="-122"/>
                        </a:rPr>
                        <a:t>befbef</a:t>
                      </a:r>
                      <a:r>
                        <a:rPr kumimoji="1" lang="en-US" altLang="zh-CN" sz="2800" b="0" i="0" u="none" strike="noStrike" cap="none" normalizeH="0" baseline="0" smtClean="0">
                          <a:ln>
                            <a:noFill/>
                          </a:ln>
                          <a:solidFill>
                            <a:schemeClr val="tx1"/>
                          </a:solidFill>
                          <a:effectLst/>
                          <a:latin typeface="Times New Roman" pitchFamily="18" charset="0"/>
                          <a:ea typeface="宋体"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a:t>
                      </a:r>
                      <a:r>
                        <a:rPr kumimoji="1" lang="en-US" altLang="zh-CN" sz="2800" b="0" i="0" u="none" strike="noStrike" cap="none" normalizeH="0" baseline="0" smtClean="0">
                          <a:ln>
                            <a:noFill/>
                          </a:ln>
                          <a:solidFill>
                            <a:srgbClr val="FF9900"/>
                          </a:solidFill>
                          <a:effectLst/>
                          <a:latin typeface="Times New Roman" pitchFamily="18" charset="0"/>
                          <a:ea typeface="宋体" charset="-122"/>
                        </a:rPr>
                        <a:t>bdf</a:t>
                      </a:r>
                      <a:r>
                        <a:rPr kumimoji="1" lang="en-US" altLang="zh-CN" sz="2800" b="0" i="0" u="none" strike="noStrike" cap="none" normalizeH="0" baseline="0" smtClean="0">
                          <a:ln>
                            <a:noFill/>
                          </a:ln>
                          <a:solidFill>
                            <a:schemeClr val="tx2"/>
                          </a:solidFill>
                          <a:effectLst/>
                          <a:latin typeface="Times New Roman" pitchFamily="18" charset="0"/>
                          <a:ea typeface="宋体" charset="-122"/>
                        </a:rPr>
                        <a:t>bef</a:t>
                      </a:r>
                      <a:r>
                        <a:rPr kumimoji="1" lang="en-US" altLang="zh-CN" sz="2800" b="0" i="0" u="none" strike="noStrike" cap="none" normalizeH="0" baseline="0" smtClean="0">
                          <a:ln>
                            <a:noFill/>
                          </a:ln>
                          <a:solidFill>
                            <a:schemeClr val="tx1"/>
                          </a:solidFill>
                          <a:effectLst/>
                          <a:latin typeface="Times New Roman" pitchFamily="18" charset="0"/>
                          <a:ea typeface="宋体" charset="-122"/>
                        </a:rPr>
                        <a:t>c</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a:t>
                      </a:r>
                      <a:r>
                        <a:rPr kumimoji="1" lang="en-US" altLang="zh-CN" sz="2800" b="0" i="0" u="none" strike="noStrike" cap="none" normalizeH="0" baseline="0" smtClean="0">
                          <a:ln>
                            <a:noFill/>
                          </a:ln>
                          <a:solidFill>
                            <a:schemeClr val="tx2"/>
                          </a:solidFill>
                          <a:effectLst/>
                          <a:latin typeface="Times New Roman" pitchFamily="18" charset="0"/>
                          <a:ea typeface="宋体" charset="-122"/>
                        </a:rPr>
                        <a:t>bef</a:t>
                      </a:r>
                      <a:r>
                        <a:rPr kumimoji="1" lang="en-US" altLang="zh-CN" sz="2800" b="0" i="0" u="none" strike="noStrike" cap="none" normalizeH="0" baseline="0" smtClean="0">
                          <a:ln>
                            <a:noFill/>
                          </a:ln>
                          <a:solidFill>
                            <a:srgbClr val="FF9900"/>
                          </a:solidFill>
                          <a:effectLst/>
                          <a:latin typeface="Times New Roman" pitchFamily="18" charset="0"/>
                          <a:ea typeface="宋体" charset="-122"/>
                        </a:rPr>
                        <a:t>bdf</a:t>
                      </a:r>
                      <a:r>
                        <a:rPr kumimoji="1" lang="en-US" altLang="zh-CN" sz="2800" b="0" i="0" u="none" strike="noStrike" cap="none" normalizeH="0" baseline="0" smtClean="0">
                          <a:ln>
                            <a:noFill/>
                          </a:ln>
                          <a:solidFill>
                            <a:schemeClr val="tx1"/>
                          </a:solidFill>
                          <a:effectLst/>
                          <a:latin typeface="Times New Roman" pitchFamily="18" charset="0"/>
                          <a:ea typeface="宋体" charset="-122"/>
                        </a:rPr>
                        <a:t>c</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a:t>
                      </a:r>
                      <a:r>
                        <a:rPr kumimoji="1" lang="en-US" altLang="zh-CN" sz="2800" b="0" i="0" u="none" strike="noStrike" cap="none" normalizeH="0" baseline="0" smtClean="0">
                          <a:ln>
                            <a:noFill/>
                          </a:ln>
                          <a:solidFill>
                            <a:srgbClr val="FF9900"/>
                          </a:solidFill>
                          <a:effectLst/>
                          <a:latin typeface="Times New Roman" pitchFamily="18" charset="0"/>
                          <a:ea typeface="宋体" charset="-122"/>
                        </a:rPr>
                        <a:t>bdfbdf</a:t>
                      </a:r>
                      <a:r>
                        <a:rPr kumimoji="1" lang="en-US" altLang="zh-CN" sz="2800" b="0" i="0" u="none" strike="noStrike" cap="none" normalizeH="0" baseline="0" smtClean="0">
                          <a:ln>
                            <a:noFill/>
                          </a:ln>
                          <a:solidFill>
                            <a:schemeClr val="tx1"/>
                          </a:solidFill>
                          <a:effectLst/>
                          <a:latin typeface="Times New Roman" pitchFamily="18" charset="0"/>
                          <a:ea typeface="宋体" charset="-122"/>
                        </a:rPr>
                        <a:t>c</a:t>
                      </a: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0" i="0" u="none" strike="noStrike" cap="none" normalizeH="0" baseline="0" smtClean="0">
                          <a:ln>
                            <a:noFill/>
                          </a:ln>
                          <a:solidFill>
                            <a:schemeClr val="tx1"/>
                          </a:solidFill>
                          <a:effectLst/>
                          <a:latin typeface="Times New Roman" pitchFamily="18" charset="0"/>
                          <a:ea typeface="宋体"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zh-CN" altLang="en-US" dirty="0" smtClean="0"/>
              <a:t>目录</a:t>
            </a:r>
            <a:endParaRPr lang="en-US" altLang="zh-CN" dirty="0"/>
          </a:p>
        </p:txBody>
      </p:sp>
      <p:sp>
        <p:nvSpPr>
          <p:cNvPr id="784387" name="Rectangle 3"/>
          <p:cNvSpPr>
            <a:spLocks noGrp="1" noChangeArrowheads="1"/>
          </p:cNvSpPr>
          <p:nvPr>
            <p:ph type="body" idx="1"/>
          </p:nvPr>
        </p:nvSpPr>
        <p:spPr>
          <a:xfrm>
            <a:off x="2405063" y="1887538"/>
            <a:ext cx="6459537" cy="4454525"/>
          </a:xfrm>
        </p:spPr>
        <p:txBody>
          <a:bodyPr/>
          <a:lstStyle/>
          <a:p>
            <a:r>
              <a:rPr lang="zh-CN" altLang="en-US" sz="2800"/>
              <a:t>结构测试</a:t>
            </a:r>
            <a:r>
              <a:rPr lang="zh-CN" altLang="en-US" sz="2800">
                <a:latin typeface="宋体" charset="-122"/>
              </a:rPr>
              <a:t>概述 </a:t>
            </a:r>
            <a:endParaRPr lang="zh-CN" altLang="en-US" sz="2800" b="1">
              <a:solidFill>
                <a:schemeClr val="accent2"/>
              </a:solidFill>
            </a:endParaRPr>
          </a:p>
          <a:p>
            <a:r>
              <a:rPr lang="zh-CN" altLang="en-US" sz="2800"/>
              <a:t>程序结构分析</a:t>
            </a:r>
            <a:r>
              <a:rPr lang="zh-CN" altLang="en-US" sz="2800">
                <a:latin typeface="宋体" charset="-122"/>
              </a:rPr>
              <a:t> </a:t>
            </a:r>
            <a:endParaRPr lang="en-US" altLang="zh-CN" sz="2800"/>
          </a:p>
          <a:p>
            <a:r>
              <a:rPr lang="zh-CN" altLang="en-US" sz="2800">
                <a:latin typeface="宋体" charset="-122"/>
              </a:rPr>
              <a:t>逻辑覆盖</a:t>
            </a:r>
            <a:r>
              <a:rPr lang="en-US" altLang="zh-CN" sz="2800">
                <a:latin typeface="宋体" charset="-122"/>
              </a:rPr>
              <a:t> </a:t>
            </a:r>
            <a:endParaRPr lang="en-US" altLang="zh-CN" sz="2800"/>
          </a:p>
          <a:p>
            <a:r>
              <a:rPr lang="zh-CN" altLang="en-US" sz="2800"/>
              <a:t>结构测试案例分析</a:t>
            </a:r>
          </a:p>
          <a:p>
            <a:r>
              <a:rPr lang="zh-CN" altLang="en-US" sz="2800" b="1" u="sng">
                <a:solidFill>
                  <a:schemeClr val="accent2"/>
                </a:solidFill>
                <a:latin typeface="宋体" charset="-122"/>
              </a:rPr>
              <a:t>结构测试工具使用</a:t>
            </a:r>
            <a:endParaRPr lang="en-US" altLang="zh-CN" sz="2800" b="1" u="sng">
              <a:solidFill>
                <a:schemeClr val="accent2"/>
              </a:solidFill>
            </a:endParaRPr>
          </a:p>
        </p:txBody>
      </p:sp>
      <p:pic>
        <p:nvPicPr>
          <p:cNvPr id="784388" name="Picture 4" descr="znablzbf[1]"/>
          <p:cNvPicPr>
            <a:picLocks noChangeAspect="1" noChangeArrowheads="1"/>
          </p:cNvPicPr>
          <p:nvPr/>
        </p:nvPicPr>
        <p:blipFill>
          <a:blip r:embed="rId3"/>
          <a:srcRect/>
          <a:stretch>
            <a:fillRect/>
          </a:stretch>
        </p:blipFill>
        <p:spPr bwMode="auto">
          <a:xfrm>
            <a:off x="374650" y="1952625"/>
            <a:ext cx="1595438" cy="4233863"/>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zh-CN" altLang="en-US">
                <a:latin typeface="宋体" charset="-122"/>
              </a:rPr>
              <a:t>目前的白盒测试工具</a:t>
            </a:r>
            <a:endParaRPr lang="en-US" altLang="zh-CN">
              <a:latin typeface="宋体" charset="-122"/>
            </a:endParaRPr>
          </a:p>
        </p:txBody>
      </p:sp>
      <p:sp>
        <p:nvSpPr>
          <p:cNvPr id="684035" name="Rectangle 3"/>
          <p:cNvSpPr>
            <a:spLocks noGrp="1" noChangeArrowheads="1"/>
          </p:cNvSpPr>
          <p:nvPr>
            <p:ph type="body" idx="1"/>
          </p:nvPr>
        </p:nvSpPr>
        <p:spPr/>
        <p:txBody>
          <a:bodyPr/>
          <a:lstStyle/>
          <a:p>
            <a:r>
              <a:rPr lang="en-US" altLang="zh-CN" dirty="0" err="1">
                <a:latin typeface="宋体" charset="-122"/>
              </a:rPr>
              <a:t>DevPartner（Compuware</a:t>
            </a:r>
            <a:r>
              <a:rPr lang="en-US" altLang="zh-CN" dirty="0">
                <a:latin typeface="宋体" charset="-122"/>
              </a:rPr>
              <a:t>）</a:t>
            </a:r>
          </a:p>
          <a:p>
            <a:r>
              <a:rPr lang="en-US" altLang="zh-CN" dirty="0">
                <a:latin typeface="宋体" charset="-122"/>
              </a:rPr>
              <a:t>PURE</a:t>
            </a:r>
            <a:r>
              <a:rPr lang="zh-CN" altLang="en-US" dirty="0">
                <a:latin typeface="宋体" charset="-122"/>
              </a:rPr>
              <a:t>（</a:t>
            </a:r>
            <a:r>
              <a:rPr lang="en-US" altLang="zh-CN" dirty="0">
                <a:latin typeface="宋体" charset="-122"/>
              </a:rPr>
              <a:t>Rational</a:t>
            </a:r>
            <a:r>
              <a:rPr lang="zh-CN" altLang="en-US" dirty="0">
                <a:latin typeface="宋体" charset="-122"/>
              </a:rPr>
              <a:t>）</a:t>
            </a:r>
          </a:p>
          <a:p>
            <a:r>
              <a:rPr lang="en-US" altLang="zh-CN" dirty="0" err="1" smtClean="0">
                <a:latin typeface="宋体" charset="-122"/>
              </a:rPr>
              <a:t>Nunit</a:t>
            </a:r>
            <a:endParaRPr lang="en-US" altLang="zh-CN" dirty="0" smtClean="0">
              <a:latin typeface="宋体" charset="-122"/>
            </a:endParaRPr>
          </a:p>
          <a:p>
            <a:r>
              <a:rPr lang="en-US" altLang="zh-CN" dirty="0" smtClean="0">
                <a:latin typeface="宋体" charset="-122"/>
              </a:rPr>
              <a:t>VSTS</a:t>
            </a:r>
            <a:endParaRPr lang="en-US" altLang="zh-CN" dirty="0">
              <a:latin typeface="宋体" charset="-122"/>
            </a:endParaRPr>
          </a:p>
          <a:p>
            <a:r>
              <a:rPr lang="en-US" altLang="zh-CN" dirty="0" err="1">
                <a:latin typeface="宋体" charset="-122"/>
              </a:rPr>
              <a:t>JUnit</a:t>
            </a:r>
            <a:endParaRPr lang="en-US" altLang="zh-CN" dirty="0">
              <a:latin typeface="宋体" charset="-122"/>
            </a:endParaRPr>
          </a:p>
          <a:p>
            <a:r>
              <a:rPr lang="en-US" altLang="zh-CN" dirty="0" err="1">
                <a:latin typeface="宋体" charset="-122"/>
              </a:rPr>
              <a:t>CppUnit</a:t>
            </a:r>
            <a:endParaRPr lang="en-US" altLang="zh-CN" dirty="0">
              <a:latin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zh-CN" altLang="en-US" dirty="0" smtClean="0"/>
              <a:t>目录</a:t>
            </a:r>
            <a:endParaRPr lang="en-US" altLang="zh-CN" dirty="0"/>
          </a:p>
        </p:txBody>
      </p:sp>
      <p:sp>
        <p:nvSpPr>
          <p:cNvPr id="733187" name="Rectangle 3"/>
          <p:cNvSpPr>
            <a:spLocks noGrp="1" noChangeArrowheads="1"/>
          </p:cNvSpPr>
          <p:nvPr>
            <p:ph type="body" idx="1"/>
          </p:nvPr>
        </p:nvSpPr>
        <p:spPr>
          <a:xfrm>
            <a:off x="2435225" y="2033588"/>
            <a:ext cx="6459538" cy="4454525"/>
          </a:xfrm>
        </p:spPr>
        <p:txBody>
          <a:bodyPr/>
          <a:lstStyle/>
          <a:p>
            <a:r>
              <a:rPr lang="zh-CN" altLang="en-US" sz="2800"/>
              <a:t>结构测试</a:t>
            </a:r>
            <a:r>
              <a:rPr lang="zh-CN" altLang="en-US" sz="2800">
                <a:latin typeface="宋体" charset="-122"/>
              </a:rPr>
              <a:t>概述 </a:t>
            </a:r>
            <a:endParaRPr lang="zh-CN" altLang="en-US" sz="2800" b="1">
              <a:solidFill>
                <a:schemeClr val="accent2"/>
              </a:solidFill>
            </a:endParaRPr>
          </a:p>
          <a:p>
            <a:r>
              <a:rPr lang="zh-CN" altLang="en-US" sz="2800" b="1" u="sng">
                <a:solidFill>
                  <a:schemeClr val="accent2"/>
                </a:solidFill>
              </a:rPr>
              <a:t>程序结构分析</a:t>
            </a:r>
            <a:r>
              <a:rPr lang="zh-CN" altLang="en-US" sz="2800">
                <a:latin typeface="宋体" charset="-122"/>
              </a:rPr>
              <a:t> </a:t>
            </a:r>
            <a:endParaRPr lang="en-US" altLang="zh-CN" sz="2800"/>
          </a:p>
          <a:p>
            <a:r>
              <a:rPr lang="zh-CN" altLang="en-US" sz="2800">
                <a:latin typeface="宋体" charset="-122"/>
              </a:rPr>
              <a:t>逻辑覆盖</a:t>
            </a:r>
            <a:r>
              <a:rPr lang="en-US" altLang="zh-CN" sz="2800">
                <a:latin typeface="宋体" charset="-122"/>
              </a:rPr>
              <a:t> </a:t>
            </a:r>
            <a:endParaRPr lang="en-US" altLang="zh-CN" sz="2800"/>
          </a:p>
          <a:p>
            <a:r>
              <a:rPr lang="zh-CN" altLang="en-US" sz="2800"/>
              <a:t>结构测试案例分析</a:t>
            </a:r>
          </a:p>
          <a:p>
            <a:r>
              <a:rPr lang="zh-CN" altLang="en-US" sz="2800">
                <a:latin typeface="宋体" charset="-122"/>
              </a:rPr>
              <a:t>结构测试工具使用</a:t>
            </a:r>
            <a:endParaRPr lang="en-US" altLang="zh-CN" sz="2800"/>
          </a:p>
        </p:txBody>
      </p:sp>
      <p:pic>
        <p:nvPicPr>
          <p:cNvPr id="733188" name="Picture 4" descr="znablzbf[1]"/>
          <p:cNvPicPr>
            <a:picLocks noChangeAspect="1" noChangeArrowheads="1"/>
          </p:cNvPicPr>
          <p:nvPr/>
        </p:nvPicPr>
        <p:blipFill>
          <a:blip r:embed="rId3"/>
          <a:srcRect/>
          <a:stretch>
            <a:fillRect/>
          </a:stretch>
        </p:blipFill>
        <p:spPr bwMode="auto">
          <a:xfrm>
            <a:off x="388938" y="1997075"/>
            <a:ext cx="1595437" cy="4233863"/>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dirty="0" smtClean="0"/>
              <a:t>总结</a:t>
            </a:r>
            <a:endParaRPr lang="en-US" altLang="zh-CN" dirty="0"/>
          </a:p>
        </p:txBody>
      </p:sp>
      <p:sp>
        <p:nvSpPr>
          <p:cNvPr id="441347" name="Rectangle 3"/>
          <p:cNvSpPr>
            <a:spLocks noGrp="1" noChangeArrowheads="1"/>
          </p:cNvSpPr>
          <p:nvPr>
            <p:ph type="body" idx="1"/>
          </p:nvPr>
        </p:nvSpPr>
        <p:spPr>
          <a:xfrm>
            <a:off x="682625" y="1858963"/>
            <a:ext cx="7772400" cy="4467225"/>
          </a:xfrm>
        </p:spPr>
        <p:txBody>
          <a:bodyPr/>
          <a:lstStyle/>
          <a:p>
            <a:r>
              <a:rPr lang="zh-CN" altLang="en-US" dirty="0"/>
              <a:t>结构性测试包含程序结构分析和代码覆盖测试</a:t>
            </a:r>
            <a:endParaRPr lang="en-US" altLang="zh-CN" dirty="0"/>
          </a:p>
          <a:p>
            <a:r>
              <a:rPr lang="zh-CN" altLang="en-US" dirty="0"/>
              <a:t>衡量结构性测试的优劣的标准是代码覆盖率</a:t>
            </a:r>
          </a:p>
          <a:p>
            <a:r>
              <a:rPr lang="zh-CN" altLang="en-US" dirty="0"/>
              <a:t>使用工具将提高结构性测试的质量和加快测试的时间</a:t>
            </a:r>
          </a:p>
        </p:txBody>
      </p:sp>
      <p:pic>
        <p:nvPicPr>
          <p:cNvPr id="441348" name="Picture 4" descr="tgmujqfw[1]"/>
          <p:cNvPicPr>
            <a:picLocks noChangeAspect="1" noChangeArrowheads="1"/>
          </p:cNvPicPr>
          <p:nvPr/>
        </p:nvPicPr>
        <p:blipFill>
          <a:blip r:embed="rId3"/>
          <a:srcRect/>
          <a:stretch>
            <a:fillRect/>
          </a:stretch>
        </p:blipFill>
        <p:spPr bwMode="auto">
          <a:xfrm>
            <a:off x="6588125" y="4770438"/>
            <a:ext cx="2017713" cy="171608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050"/>
          <p:cNvSpPr>
            <a:spLocks noGrp="1" noChangeArrowheads="1"/>
          </p:cNvSpPr>
          <p:nvPr>
            <p:ph type="title"/>
          </p:nvPr>
        </p:nvSpPr>
        <p:spPr/>
        <p:txBody>
          <a:bodyPr/>
          <a:lstStyle/>
          <a:p>
            <a:r>
              <a:rPr lang="zh-CN" altLang="en-US"/>
              <a:t>程序结构分析</a:t>
            </a:r>
            <a:endParaRPr lang="en-US" altLang="zh-CN"/>
          </a:p>
        </p:txBody>
      </p:sp>
      <p:sp>
        <p:nvSpPr>
          <p:cNvPr id="743427" name="Rectangle 2051"/>
          <p:cNvSpPr>
            <a:spLocks noGrp="1" noChangeArrowheads="1"/>
          </p:cNvSpPr>
          <p:nvPr>
            <p:ph type="body" idx="1"/>
          </p:nvPr>
        </p:nvSpPr>
        <p:spPr/>
        <p:txBody>
          <a:bodyPr/>
          <a:lstStyle/>
          <a:p>
            <a:r>
              <a:rPr lang="zh-CN" altLang="en-US"/>
              <a:t>代码走查</a:t>
            </a:r>
          </a:p>
          <a:p>
            <a:r>
              <a:rPr lang="zh-CN" altLang="en-US"/>
              <a:t>代码</a:t>
            </a:r>
            <a:r>
              <a:rPr kumimoji="0" lang="zh-CN" altLang="en-US"/>
              <a:t>审查</a:t>
            </a:r>
            <a:endParaRPr lang="zh-CN" altLang="en-US"/>
          </a:p>
          <a:p>
            <a:r>
              <a:rPr lang="zh-CN" altLang="en-US"/>
              <a:t>控制流分析</a:t>
            </a:r>
          </a:p>
          <a:p>
            <a:r>
              <a:rPr lang="zh-CN" altLang="en-US"/>
              <a:t>数据流分析</a:t>
            </a:r>
          </a:p>
          <a:p>
            <a:r>
              <a:rPr lang="zh-CN" altLang="en-US"/>
              <a:t>信息流分析</a:t>
            </a:r>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138</TotalTime>
  <Words>4090</Words>
  <PresentationFormat>全屏显示(4:3)</PresentationFormat>
  <Paragraphs>805</Paragraphs>
  <Slides>80</Slides>
  <Notes>31</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Origin</vt:lpstr>
      <vt:lpstr>软件结构性测试</vt:lpstr>
      <vt:lpstr>目录</vt:lpstr>
      <vt:lpstr>结构测试定义 </vt:lpstr>
      <vt:lpstr>结构测试特点</vt:lpstr>
      <vt:lpstr>结构测试的方法</vt:lpstr>
      <vt:lpstr>结构测试的局限</vt:lpstr>
      <vt:lpstr>代码覆盖率</vt:lpstr>
      <vt:lpstr>目录</vt:lpstr>
      <vt:lpstr>程序结构分析</vt:lpstr>
      <vt:lpstr>代码走查</vt:lpstr>
      <vt:lpstr>代码走查</vt:lpstr>
      <vt:lpstr>代码审查</vt:lpstr>
      <vt:lpstr>代码审查</vt:lpstr>
      <vt:lpstr>控制流分析 </vt:lpstr>
      <vt:lpstr>程序流程图 </vt:lpstr>
      <vt:lpstr>控制流图</vt:lpstr>
      <vt:lpstr>控制流图</vt:lpstr>
      <vt:lpstr>控制流图</vt:lpstr>
      <vt:lpstr>控制流图矩阵 </vt:lpstr>
      <vt:lpstr>控制流图矩阵</vt:lpstr>
      <vt:lpstr>程序结构的基本要求 </vt:lpstr>
      <vt:lpstr>数据流分析 </vt:lpstr>
      <vt:lpstr>数据流</vt:lpstr>
      <vt:lpstr>控制流图与数据流表</vt:lpstr>
      <vt:lpstr>信息流分析</vt:lpstr>
      <vt:lpstr>整除算法例子</vt:lpstr>
      <vt:lpstr>信息流关系图</vt:lpstr>
      <vt:lpstr>信息流分析</vt:lpstr>
      <vt:lpstr>目录</vt:lpstr>
      <vt:lpstr>覆盖准则 </vt:lpstr>
      <vt:lpstr>被测小程序 </vt:lpstr>
      <vt:lpstr>被测程序段流程图</vt:lpstr>
      <vt:lpstr>逻辑覆盖测试方法 </vt:lpstr>
      <vt:lpstr>语句覆盖 </vt:lpstr>
      <vt:lpstr>语句覆盖率</vt:lpstr>
      <vt:lpstr>语句覆盖测试用例 </vt:lpstr>
      <vt:lpstr>语句覆盖的优点</vt:lpstr>
      <vt:lpstr>语句覆盖不能检查出的错误</vt:lpstr>
      <vt:lpstr>语句覆盖不能检查出的错误</vt:lpstr>
      <vt:lpstr>语句覆盖不能检查出的错误</vt:lpstr>
      <vt:lpstr>语句覆盖率的问题</vt:lpstr>
      <vt:lpstr>分支覆盖</vt:lpstr>
      <vt:lpstr>分支覆盖测试用例</vt:lpstr>
      <vt:lpstr>分支覆盖的利弊</vt:lpstr>
      <vt:lpstr>条件覆盖</vt:lpstr>
      <vt:lpstr>条件覆盖分析</vt:lpstr>
      <vt:lpstr>条件覆盖测试用例</vt:lpstr>
      <vt:lpstr>条件覆盖测试用例</vt:lpstr>
      <vt:lpstr>条件覆盖的利弊</vt:lpstr>
      <vt:lpstr>分支-条件覆盖</vt:lpstr>
      <vt:lpstr>分支-条件覆盖分析</vt:lpstr>
      <vt:lpstr>分支-条件覆盖测试用例</vt:lpstr>
      <vt:lpstr>分支-条件覆盖的利弊</vt:lpstr>
      <vt:lpstr>路径覆盖</vt:lpstr>
      <vt:lpstr>路径覆盖测试用例</vt:lpstr>
      <vt:lpstr>路径覆盖的利弊</vt:lpstr>
      <vt:lpstr>循环测试路径覆盖</vt:lpstr>
      <vt:lpstr>简化循环路径</vt:lpstr>
      <vt:lpstr>循环程序流程图</vt:lpstr>
      <vt:lpstr>简化循环路径图</vt:lpstr>
      <vt:lpstr>最少测试用例数计算</vt:lpstr>
      <vt:lpstr>结构化程序与N-S图</vt:lpstr>
      <vt:lpstr>程序结构与测试用例数</vt:lpstr>
      <vt:lpstr>程序结构与测试用例数</vt:lpstr>
      <vt:lpstr>最少测试用例数计算实例</vt:lpstr>
      <vt:lpstr>最少测试用例数计算实例</vt:lpstr>
      <vt:lpstr>最少测试用例数计算实例</vt:lpstr>
      <vt:lpstr>测试覆盖准则</vt:lpstr>
      <vt:lpstr>ESTCA覆盖准则</vt:lpstr>
      <vt:lpstr>覆盖率要求</vt:lpstr>
      <vt:lpstr>目录</vt:lpstr>
      <vt:lpstr>结构测试案例</vt:lpstr>
      <vt:lpstr>程序流程图 </vt:lpstr>
      <vt:lpstr>最少测试用例数 </vt:lpstr>
      <vt:lpstr>测试用例（最少）</vt:lpstr>
      <vt:lpstr>疑问 </vt:lpstr>
      <vt:lpstr>测试用例（充分）</vt:lpstr>
      <vt:lpstr>目录</vt:lpstr>
      <vt:lpstr>目前的白盒测试工具</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测试环境搭建</dc:title>
  <cp:lastModifiedBy>txc</cp:lastModifiedBy>
  <cp:revision>23</cp:revision>
  <dcterms:modified xsi:type="dcterms:W3CDTF">2008-11-27T04:55:01Z</dcterms:modified>
</cp:coreProperties>
</file>