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9"/>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25"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4588" autoAdjust="0"/>
  </p:normalViewPr>
  <p:slideViewPr>
    <p:cSldViewPr>
      <p:cViewPr varScale="1">
        <p:scale>
          <a:sx n="55" d="100"/>
          <a:sy n="55" d="100"/>
        </p:scale>
        <p:origin x="-158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DAD0-2E7B-4DD0-84C7-92A73E4CF79C}" type="datetimeFigureOut">
              <a:rPr lang="zh-CN" altLang="en-US" smtClean="0"/>
              <a:pPr/>
              <a:t>2010/11/26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F376CE-7409-4D1C-B091-CD1E4B44EC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Rot="1" noChangeAspect="1" noChangeArrowheads="1" noTextEdit="1"/>
          </p:cNvSpPr>
          <p:nvPr>
            <p:ph type="sldImg"/>
          </p:nvPr>
        </p:nvSpPr>
        <p:spPr>
          <a:ln/>
        </p:spPr>
      </p:sp>
      <p:sp>
        <p:nvSpPr>
          <p:cNvPr id="75779" name="Rectangle 5"/>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solidFill>
            <a:srgbClr val="FFFFFF"/>
          </a:solidFill>
          <a:ln/>
        </p:spPr>
      </p:sp>
      <p:sp>
        <p:nvSpPr>
          <p:cNvPr id="87043" name="Rectangle 3"/>
          <p:cNvSpPr>
            <a:spLocks noGrp="1" noChangeArrowheads="1"/>
          </p:cNvSpPr>
          <p:nvPr>
            <p:ph type="body" idx="1"/>
          </p:nvPr>
        </p:nvSpPr>
        <p:spPr>
          <a:solidFill>
            <a:srgbClr val="FFFFFF"/>
          </a:solidFill>
          <a:ln>
            <a:solidFill>
              <a:srgbClr val="000000"/>
            </a:solidFill>
          </a:ln>
        </p:spPr>
        <p:txBody>
          <a:bodyPr/>
          <a:lstStyle/>
          <a:p>
            <a:r>
              <a:rPr lang="zh-CN" altLang="en-US" smtClean="0">
                <a:latin typeface="宋体" charset="-122"/>
              </a:rPr>
              <a:t>输入条件规定了输入值的集合</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r>
              <a:rPr lang="zh-CN" altLang="en-US" smtClean="0">
                <a:latin typeface="宋体" charset="-122"/>
              </a:rPr>
              <a:t>为每一个等价类规定一个唯一的编号</a:t>
            </a:r>
            <a:r>
              <a:rPr lang="zh-CN" altLang="en-US" smtClean="0"/>
              <a:t> </a:t>
            </a:r>
          </a:p>
          <a:p>
            <a:r>
              <a:rPr lang="zh-CN" altLang="en-US" smtClean="0">
                <a:latin typeface="宋体" charset="-122"/>
              </a:rPr>
              <a:t>设计测试用例，使其尽可能多的覆盖尚未覆盖的有效等价类</a:t>
            </a:r>
            <a:r>
              <a:rPr lang="zh-CN" altLang="en-US" smtClean="0"/>
              <a:t> </a:t>
            </a:r>
          </a:p>
          <a:p>
            <a:r>
              <a:rPr lang="zh-CN" altLang="en-US" smtClean="0">
                <a:latin typeface="宋体" charset="-122"/>
              </a:rPr>
              <a:t>重复这一步骤，直到所有的有效等价类都被覆盖为止</a:t>
            </a:r>
            <a:r>
              <a:rPr lang="zh-CN" altLang="en-US" smtClean="0"/>
              <a:t> </a:t>
            </a:r>
          </a:p>
          <a:p>
            <a:r>
              <a:rPr lang="zh-CN" altLang="en-US" smtClean="0">
                <a:latin typeface="宋体" charset="-122"/>
              </a:rPr>
              <a:t>设计一个新的测试用例，使其仅覆盖一个未被覆盖的无效等价类</a:t>
            </a:r>
            <a:r>
              <a:rPr lang="zh-CN" altLang="en-US" smtClean="0"/>
              <a:t> </a:t>
            </a:r>
          </a:p>
          <a:p>
            <a:r>
              <a:rPr lang="zh-CN" altLang="en-US" smtClean="0">
                <a:latin typeface="宋体" charset="-122"/>
              </a:rPr>
              <a:t>重复这一步骤，直到所有的无效等价类都被覆盖为止</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r>
              <a:rPr lang="zh-CN" altLang="en-US" smtClean="0"/>
              <a:t>等价类是由特定的输入或输出域决定的</a:t>
            </a:r>
          </a:p>
          <a:p>
            <a:endParaRPr lang="en-US" altLang="zh-CN" smtClean="0"/>
          </a:p>
          <a:p>
            <a:r>
              <a:rPr lang="zh-CN" altLang="en-US" smtClean="0"/>
              <a:t>等价类分为有效等价类和无效等价类，两者在设计测试用例时都是不可缺少的</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r>
              <a:rPr lang="zh-CN" altLang="en-US" smtClean="0"/>
              <a:t>边界值分析法是一种补充等价类划分的测试用例设计技术 </a:t>
            </a:r>
          </a:p>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Rot="1" noChangeAspect="1" noChangeArrowheads="1" noTextEdit="1"/>
          </p:cNvSpPr>
          <p:nvPr>
            <p:ph type="sldImg"/>
          </p:nvPr>
        </p:nvSpPr>
        <p:spPr>
          <a:solidFill>
            <a:srgbClr val="FFFFFF"/>
          </a:solidFill>
          <a:ln/>
        </p:spPr>
      </p:sp>
      <p:sp>
        <p:nvSpPr>
          <p:cNvPr id="92163" name="Rectangle 1027"/>
          <p:cNvSpPr>
            <a:spLocks noGrp="1" noChangeArrowheads="1"/>
          </p:cNvSpPr>
          <p:nvPr>
            <p:ph type="body" idx="1"/>
          </p:nvPr>
        </p:nvSpPr>
        <p:spPr>
          <a:solidFill>
            <a:srgbClr val="FFFFFF"/>
          </a:solidFill>
          <a:ln>
            <a:solidFill>
              <a:srgbClr val="000000"/>
            </a:solidFill>
          </a:ln>
        </p:spPr>
        <p:txBody>
          <a:bodyPr/>
          <a:lstStyle/>
          <a:p>
            <a:r>
              <a:rPr lang="en-US" altLang="zh-CN" dirty="0" smtClean="0"/>
              <a:t>2</a:t>
            </a:r>
            <a:r>
              <a:rPr lang="zh-CN" altLang="en-US" dirty="0" smtClean="0"/>
              <a:t>维</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kumimoji="1" lang="zh-CN" altLang="en-US" sz="900" dirty="0" smtClean="0"/>
              <a:t>也</a:t>
            </a:r>
            <a:r>
              <a:rPr lang="zh-CN" altLang="en-US" sz="900" dirty="0" smtClean="0"/>
              <a:t>就是</a:t>
            </a:r>
            <a:r>
              <a:rPr kumimoji="1" lang="zh-CN" altLang="en-US" sz="900" dirty="0" smtClean="0"/>
              <a:t>在这些逻辑条件取值的组合所构成的多种情况下，分别执行不同的操作，获得不同的结果</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Rot="1" noChangeAspect="1" noChangeArrowheads="1" noTextEdit="1"/>
          </p:cNvSpPr>
          <p:nvPr>
            <p:ph type="sldImg"/>
          </p:nvPr>
        </p:nvSpPr>
        <p:spPr>
          <a:ln/>
        </p:spPr>
      </p:sp>
      <p:sp>
        <p:nvSpPr>
          <p:cNvPr id="78851" name="Rectangle 5"/>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685800" y="4343713"/>
            <a:ext cx="5486400" cy="4113862"/>
          </a:xfrm>
          <a:noFill/>
          <a:ln/>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r>
              <a:rPr lang="zh-CN" altLang="en-US" smtClean="0"/>
              <a:t>因果图法是一种比较高效的测试用例设计方法，它使用输入输出数据之间的因果关系来有效的降低了测试用例的数目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V  or</a:t>
            </a:r>
          </a:p>
          <a:p>
            <a:r>
              <a:rPr lang="en-US" altLang="zh-CN" dirty="0" smtClean="0"/>
              <a:t>/\</a:t>
            </a:r>
            <a:r>
              <a:rPr lang="en-US" altLang="zh-CN" baseline="0" dirty="0" smtClean="0"/>
              <a:t> and</a:t>
            </a:r>
          </a:p>
          <a:p>
            <a:r>
              <a:rPr lang="en-US" altLang="zh-CN" baseline="0" dirty="0" smtClean="0"/>
              <a:t>$  not</a:t>
            </a:r>
            <a:endParaRPr lang="zh-CN" altLang="en-US" dirty="0"/>
          </a:p>
        </p:txBody>
      </p:sp>
      <p:sp>
        <p:nvSpPr>
          <p:cNvPr id="4" name="灯片编号占位符 3"/>
          <p:cNvSpPr>
            <a:spLocks noGrp="1"/>
          </p:cNvSpPr>
          <p:nvPr>
            <p:ph type="sldNum" sz="quarter" idx="10"/>
          </p:nvPr>
        </p:nvSpPr>
        <p:spPr/>
        <p:txBody>
          <a:bodyPr/>
          <a:lstStyle/>
          <a:p>
            <a:fld id="{A8F376CE-7409-4D1C-B091-CD1E4B44ECBB}" type="slidenum">
              <a:rPr lang="zh-CN" altLang="en-US" smtClean="0"/>
              <a:pPr/>
              <a:t>60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zh-CN" altLang="en-US" smtClean="0"/>
              <a:t>考虑到原因</a:t>
            </a:r>
            <a:r>
              <a:rPr lang="en-US" altLang="zh-CN" smtClean="0"/>
              <a:t>1</a:t>
            </a:r>
            <a:r>
              <a:rPr lang="zh-CN" altLang="en-US" smtClean="0"/>
              <a:t>和原因</a:t>
            </a:r>
            <a:r>
              <a:rPr lang="en-US" altLang="zh-CN" smtClean="0"/>
              <a:t>2</a:t>
            </a:r>
            <a:r>
              <a:rPr lang="zh-CN" altLang="en-US" smtClean="0"/>
              <a:t>不可能同时为</a:t>
            </a:r>
            <a:r>
              <a:rPr lang="en-US" altLang="zh-CN" smtClean="0"/>
              <a:t>1</a:t>
            </a:r>
            <a:r>
              <a:rPr lang="zh-CN" altLang="en-US" smtClean="0"/>
              <a:t>（即第一列字符不可能是</a:t>
            </a:r>
            <a:r>
              <a:rPr lang="en-US" altLang="zh-CN" smtClean="0"/>
              <a:t>A</a:t>
            </a:r>
            <a:r>
              <a:rPr lang="zh-CN" altLang="en-US" smtClean="0"/>
              <a:t>和</a:t>
            </a:r>
            <a:r>
              <a:rPr lang="en-US" altLang="zh-CN" smtClean="0"/>
              <a:t>B</a:t>
            </a:r>
            <a:r>
              <a:rPr lang="zh-CN" altLang="en-US" smtClean="0"/>
              <a:t>），我们在因果图上可对其施加</a:t>
            </a:r>
            <a:r>
              <a:rPr lang="en-US" altLang="zh-CN" smtClean="0"/>
              <a:t>E</a:t>
            </a:r>
            <a:r>
              <a:rPr lang="zh-CN" altLang="en-US" smtClean="0"/>
              <a:t>约束，这样便得到了具有约束的因果图。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zh-CN" altLang="en-US" smtClean="0"/>
              <a:t>只需要知道输入和预期输出</a:t>
            </a:r>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spect="1" noChangeArrowheads="1" noTextEdit="1"/>
          </p:cNvSpPr>
          <p:nvPr>
            <p:ph type="sldImg"/>
          </p:nvPr>
        </p:nvSpPr>
        <p:spPr>
          <a:ln/>
        </p:spPr>
      </p:sp>
      <p:sp>
        <p:nvSpPr>
          <p:cNvPr id="109571" name="Rectangle 5"/>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zh-CN" altLang="en-US" smtClean="0"/>
              <a:t>功能性测试就是黑盒测试</a:t>
            </a:r>
            <a:endParaRPr lang="en-US" altLang="zh-CN" smtClean="0"/>
          </a:p>
          <a:p>
            <a:r>
              <a:rPr lang="zh-CN" altLang="en-US" smtClean="0"/>
              <a:t>功能性测试不关心软件的内部实现，只关心预期的功能是否实现</a:t>
            </a:r>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zh-CN" altLang="en-US" smtClean="0"/>
              <a:t>功能分解是其他测试方法的前提</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solidFill>
            <a:srgbClr val="FFFFFF"/>
          </a:solidFill>
          <a:ln/>
        </p:spPr>
      </p:sp>
      <p:sp>
        <p:nvSpPr>
          <p:cNvPr id="84995" name="Rectangle 3"/>
          <p:cNvSpPr>
            <a:spLocks noGrp="1" noChangeArrowheads="1"/>
          </p:cNvSpPr>
          <p:nvPr>
            <p:ph type="body" idx="1"/>
          </p:nvPr>
        </p:nvSpPr>
        <p:spPr>
          <a:solidFill>
            <a:srgbClr val="FFFFFF"/>
          </a:solidFill>
          <a:ln>
            <a:solidFill>
              <a:srgbClr val="000000"/>
            </a:solidFill>
          </a:ln>
        </p:spPr>
        <p:txBody>
          <a:bodyPr/>
          <a:lstStyle/>
          <a:p>
            <a:r>
              <a:rPr lang="zh-CN" altLang="en-US" smtClean="0">
                <a:latin typeface="Times New Roman" charset="0"/>
              </a:rPr>
              <a:t>等价类是指某个输入域的子集合</a:t>
            </a:r>
            <a:r>
              <a:rPr lang="zh-CN" altLang="en-US" smtClean="0"/>
              <a:t> </a:t>
            </a:r>
          </a:p>
          <a:p>
            <a:r>
              <a:rPr lang="zh-CN" altLang="en-US" smtClean="0">
                <a:latin typeface="Times New Roman" charset="0"/>
              </a:rPr>
              <a:t>在该子集合中，各个输入数据对于揭示程序中的错误都是等效的，子集合中包含的元素要么全部被正确处理，要么全部都没有被正确处理。因此，可以把全部的输入数据划分成若干的等价类，在每一个等价类中取一个数据来进行测试。这样就能以较少的具有代表性的数据进行测试，而取得较好的测试效果。</a:t>
            </a:r>
            <a:r>
              <a:rPr lang="zh-CN" alt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solidFill>
            <a:srgbClr val="FFFFFF"/>
          </a:solidFill>
          <a:ln/>
        </p:spPr>
      </p:sp>
      <p:sp>
        <p:nvSpPr>
          <p:cNvPr id="86019" name="Rectangle 3"/>
          <p:cNvSpPr>
            <a:spLocks noGrp="1" noChangeArrowheads="1"/>
          </p:cNvSpPr>
          <p:nvPr>
            <p:ph type="body" idx="1"/>
          </p:nvPr>
        </p:nvSpPr>
        <p:spPr>
          <a:solidFill>
            <a:srgbClr val="FFFFFF"/>
          </a:solidFill>
          <a:ln>
            <a:solidFill>
              <a:srgbClr val="000000"/>
            </a:solidFill>
          </a:ln>
        </p:spPr>
        <p:txBody>
          <a:bodyPr/>
          <a:lstStyle/>
          <a:p>
            <a:r>
              <a:rPr lang="en-US" altLang="zh-CN" smtClean="0"/>
              <a:t>2</a:t>
            </a:r>
            <a:r>
              <a:rPr lang="zh-CN" altLang="en-US" smtClean="0"/>
              <a:t>维</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pPr/>
              <a:t>2010/11/26</a:t>
            </a:fld>
            <a:endParaRPr lang="zh-CN" altLang="en-US"/>
          </a:p>
        </p:txBody>
      </p:sp>
      <p:sp>
        <p:nvSpPr>
          <p:cNvPr id="17" name="Footer Placeholder 16"/>
          <p:cNvSpPr>
            <a:spLocks noGrp="1"/>
          </p:cNvSpPr>
          <p:nvPr>
            <p:ph type="ftr" sz="quarter" idx="11"/>
          </p:nvPr>
        </p:nvSpPr>
        <p:spPr>
          <a:xfrm>
            <a:off x="2898648" y="6355080"/>
            <a:ext cx="3474720" cy="365760"/>
          </a:xfrm>
        </p:spPr>
        <p:txBody>
          <a:bodyPr/>
          <a:lstStyle/>
          <a:p>
            <a:endParaRPr lang="zh-CN" altLang="en-US"/>
          </a:p>
        </p:txBody>
      </p:sp>
      <p:sp>
        <p:nvSpPr>
          <p:cNvPr id="29" name="Slide Number Placeholder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fld id="{CD229CDD-CCAC-423B-B5B4-03D389ABF89F}"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fld id="{49EAF312-DFE4-4DC6-BD0C-35DE6E258813}"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pPr/>
              <a:t>2010/11/26</a:t>
            </a:fld>
            <a:endParaRPr lang="zh-CN" altLang="en-US"/>
          </a:p>
        </p:txBody>
      </p:sp>
      <p:sp>
        <p:nvSpPr>
          <p:cNvPr id="5" name="Footer Placeholder 4"/>
          <p:cNvSpPr>
            <a:spLocks noGrp="1"/>
          </p:cNvSpPr>
          <p:nvPr>
            <p:ph type="ftr" sz="quarter" idx="11"/>
          </p:nvPr>
        </p:nvSpPr>
        <p:spPr>
          <a:xfrm>
            <a:off x="2898648" y="6355080"/>
            <a:ext cx="3474720" cy="365760"/>
          </a:xfrm>
        </p:spPr>
        <p:txBody>
          <a:bodyPr/>
          <a:lstStyle/>
          <a:p>
            <a:endParaRPr lang="zh-CN" altLang="en-US"/>
          </a:p>
        </p:txBody>
      </p:sp>
      <p:sp>
        <p:nvSpPr>
          <p:cNvPr id="6" name="Slide Number Placeholder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ltLang="zh-CN" smtClean="0"/>
              <a:t>Click to edit Master title style</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pPr/>
              <a:t>2010/11/26</a:t>
            </a:fld>
            <a:endParaRPr lang="zh-CN" alt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Microsoft_Office_Word_97_-_2003___2.doc"/></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Microsoft_Office_Word_97_-_2003___3.doc"/></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Microsoft_Office_Word_97_-_2003___4.doc"/></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Microsoft_Office_Word_97_-_2003___5.doc"/></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Microsoft_Office_Word_97_-_2003___6.doc"/></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Microsoft_Office_Word_97_-_2003___7.doc"/></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Microsoft_Office_Word_97_-_2003___8.doc"/></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Microsoft_Office_Word_97_-_2003___9.doc"/></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Microsoft_Office_Word_97_-_2003___10.doc"/></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28596" y="3714752"/>
            <a:ext cx="7715250" cy="1836738"/>
          </a:xfrm>
        </p:spPr>
        <p:txBody>
          <a:bodyPr/>
          <a:lstStyle/>
          <a:p>
            <a:pPr eaLnBrk="1" hangingPunct="1"/>
            <a:r>
              <a:rPr lang="zh-CN" altLang="en-US" sz="4400" dirty="0" smtClean="0">
                <a:latin typeface="宋体" charset="-122"/>
              </a:rPr>
              <a:t>软件功能性测试</a:t>
            </a:r>
            <a:endParaRPr lang="en-US" altLang="zh-CN" sz="4400" dirty="0" smtClean="0">
              <a:latin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功能分解</a:t>
            </a:r>
            <a:endParaRPr lang="en-US" altLang="zh-CN" smtClean="0"/>
          </a:p>
        </p:txBody>
      </p:sp>
      <p:sp>
        <p:nvSpPr>
          <p:cNvPr id="24579" name="Rectangle 3"/>
          <p:cNvSpPr>
            <a:spLocks noGrp="1" noChangeArrowheads="1"/>
          </p:cNvSpPr>
          <p:nvPr>
            <p:ph type="body" idx="1"/>
          </p:nvPr>
        </p:nvSpPr>
        <p:spPr/>
        <p:txBody>
          <a:bodyPr/>
          <a:lstStyle/>
          <a:p>
            <a:pPr eaLnBrk="1" hangingPunct="1"/>
            <a:r>
              <a:rPr lang="zh-CN" altLang="en-US" smtClean="0"/>
              <a:t>功能分解应把握好度</a:t>
            </a:r>
          </a:p>
          <a:p>
            <a:pPr lvl="1" eaLnBrk="1" hangingPunct="1"/>
            <a:r>
              <a:rPr lang="zh-CN" altLang="en-US" smtClean="0"/>
              <a:t>不能分解得过粗</a:t>
            </a:r>
          </a:p>
          <a:p>
            <a:pPr lvl="1" eaLnBrk="1" hangingPunct="1"/>
            <a:r>
              <a:rPr lang="zh-CN" altLang="en-US" smtClean="0"/>
              <a:t>不能分解得过细</a:t>
            </a:r>
          </a:p>
          <a:p>
            <a:pPr lvl="1" eaLnBrk="1" hangingPunct="1"/>
            <a:r>
              <a:rPr lang="zh-CN" altLang="en-US" smtClean="0"/>
              <a:t>可提高软件功能性测试度量的准确性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目录</a:t>
            </a:r>
            <a:endParaRPr lang="en-US" altLang="zh-CN" dirty="0" smtClean="0"/>
          </a:p>
        </p:txBody>
      </p:sp>
      <p:sp>
        <p:nvSpPr>
          <p:cNvPr id="25603" name="Rectangle 3"/>
          <p:cNvSpPr>
            <a:spLocks noGrp="1" noChangeArrowheads="1"/>
          </p:cNvSpPr>
          <p:nvPr>
            <p:ph type="body" idx="1"/>
          </p:nvPr>
        </p:nvSpPr>
        <p:spPr>
          <a:xfrm>
            <a:off x="2681288" y="2003425"/>
            <a:ext cx="5080000" cy="4454525"/>
          </a:xfrm>
        </p:spPr>
        <p:txBody>
          <a:bodyPr/>
          <a:lstStyle/>
          <a:p>
            <a:pPr eaLnBrk="1" hangingPunct="1"/>
            <a:r>
              <a:rPr lang="zh-CN" altLang="en-US" sz="2800" smtClean="0">
                <a:latin typeface="宋体" charset="-122"/>
              </a:rPr>
              <a:t>功能性测试概述</a:t>
            </a:r>
          </a:p>
          <a:p>
            <a:pPr eaLnBrk="1" hangingPunct="1"/>
            <a:r>
              <a:rPr lang="zh-CN" altLang="en-US" sz="2800" smtClean="0">
                <a:latin typeface="宋体" charset="-122"/>
              </a:rPr>
              <a:t>功能分解</a:t>
            </a:r>
            <a:endParaRPr lang="zh-CN" altLang="en-US" sz="2800" smtClean="0"/>
          </a:p>
          <a:p>
            <a:pPr eaLnBrk="1" hangingPunct="1"/>
            <a:r>
              <a:rPr lang="zh-CN" altLang="en-US" sz="2800" b="1" smtClean="0">
                <a:solidFill>
                  <a:srgbClr val="0000FF"/>
                </a:solidFill>
                <a:latin typeface="宋体" charset="-122"/>
              </a:rPr>
              <a:t>等价类划分</a:t>
            </a:r>
            <a:r>
              <a:rPr lang="zh-CN" altLang="en-US" sz="2800" smtClean="0">
                <a:latin typeface="宋体" charset="-122"/>
              </a:rPr>
              <a:t> </a:t>
            </a:r>
            <a:endParaRPr lang="zh-CN" altLang="en-US" sz="2800" smtClean="0"/>
          </a:p>
          <a:p>
            <a:pPr eaLnBrk="1" hangingPunct="1"/>
            <a:r>
              <a:rPr lang="zh-CN" altLang="en-US" sz="2800" smtClean="0">
                <a:latin typeface="宋体" charset="-122"/>
              </a:rPr>
              <a:t>边界值分析 </a:t>
            </a:r>
            <a:endParaRPr lang="zh-CN" altLang="en-US" sz="2800" smtClean="0"/>
          </a:p>
          <a:p>
            <a:pPr eaLnBrk="1" hangingPunct="1"/>
            <a:r>
              <a:rPr lang="zh-CN" altLang="en-US" sz="2800" smtClean="0">
                <a:latin typeface="宋体" charset="-122"/>
              </a:rPr>
              <a:t>因果图法</a:t>
            </a:r>
            <a:r>
              <a:rPr lang="en-US" altLang="zh-CN" sz="2800" smtClean="0">
                <a:latin typeface="宋体" charset="-122"/>
              </a:rPr>
              <a:t> </a:t>
            </a:r>
          </a:p>
          <a:p>
            <a:pPr eaLnBrk="1" hangingPunct="1"/>
            <a:r>
              <a:rPr lang="zh-CN" altLang="en-US" sz="2800" smtClean="0">
                <a:latin typeface="宋体" charset="-122"/>
              </a:rPr>
              <a:t>其他测试方法</a:t>
            </a:r>
            <a:endParaRPr lang="en-US" altLang="zh-CN" sz="2800" smtClean="0">
              <a:latin typeface="宋体" charset="-122"/>
            </a:endParaRPr>
          </a:p>
        </p:txBody>
      </p:sp>
      <p:pic>
        <p:nvPicPr>
          <p:cNvPr id="25604" name="Picture 4" descr="znablzbf[1]"/>
          <p:cNvPicPr>
            <a:picLocks noChangeAspect="1" noChangeArrowheads="1"/>
          </p:cNvPicPr>
          <p:nvPr/>
        </p:nvPicPr>
        <p:blipFill>
          <a:blip r:embed="rId3"/>
          <a:srcRect/>
          <a:stretch>
            <a:fillRect/>
          </a:stretch>
        </p:blipFill>
        <p:spPr bwMode="auto">
          <a:xfrm>
            <a:off x="576263" y="1952625"/>
            <a:ext cx="1595437" cy="42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latin typeface="宋体" charset="-122"/>
              </a:rPr>
              <a:t>等价类划分</a:t>
            </a:r>
          </a:p>
        </p:txBody>
      </p:sp>
      <p:sp>
        <p:nvSpPr>
          <p:cNvPr id="26627" name="Rectangle 3"/>
          <p:cNvSpPr>
            <a:spLocks noGrp="1" noChangeArrowheads="1"/>
          </p:cNvSpPr>
          <p:nvPr>
            <p:ph type="body" idx="1"/>
          </p:nvPr>
        </p:nvSpPr>
        <p:spPr/>
        <p:txBody>
          <a:bodyPr/>
          <a:lstStyle/>
          <a:p>
            <a:pPr eaLnBrk="1" hangingPunct="1"/>
            <a:r>
              <a:rPr lang="zh-CN" altLang="en-US" sz="2800" dirty="0" smtClean="0"/>
              <a:t>等价类划分是将程序的输入域或输出域的不同区间划分为不同的数据类，以便导出测试用例</a:t>
            </a:r>
          </a:p>
          <a:p>
            <a:pPr eaLnBrk="1" hangingPunct="1"/>
            <a:r>
              <a:rPr kumimoji="0" lang="zh-CN" altLang="en-US" sz="2800" dirty="0" smtClean="0"/>
              <a:t>每个等价类所揭示的程序错误都是等价的</a:t>
            </a:r>
            <a:endParaRPr kumimoji="0" lang="en-US" altLang="zh-CN" sz="2800" dirty="0" smtClean="0"/>
          </a:p>
          <a:p>
            <a:pPr eaLnBrk="1" hangingPunct="1"/>
            <a:r>
              <a:rPr lang="zh-CN" altLang="en-US" sz="2800" dirty="0" smtClean="0"/>
              <a:t>要求此方法的测试用例能各自发现一类错误，从而减少必须开发的测试用例数</a:t>
            </a:r>
            <a:r>
              <a:rPr lang="zh-CN" alt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latin typeface="宋体" charset="-122"/>
              </a:rPr>
              <a:t>等价类分类</a:t>
            </a:r>
          </a:p>
        </p:txBody>
      </p:sp>
      <p:sp>
        <p:nvSpPr>
          <p:cNvPr id="27651" name="Rectangle 3"/>
          <p:cNvSpPr>
            <a:spLocks noGrp="1" noChangeArrowheads="1"/>
          </p:cNvSpPr>
          <p:nvPr>
            <p:ph type="body" idx="1"/>
          </p:nvPr>
        </p:nvSpPr>
        <p:spPr/>
        <p:txBody>
          <a:bodyPr/>
          <a:lstStyle/>
          <a:p>
            <a:pPr eaLnBrk="1" hangingPunct="1"/>
            <a:r>
              <a:rPr lang="zh-CN" altLang="en-US" smtClean="0"/>
              <a:t>有效等价类 </a:t>
            </a:r>
          </a:p>
          <a:p>
            <a:pPr lvl="1" eaLnBrk="1" hangingPunct="1"/>
            <a:r>
              <a:rPr lang="zh-CN" altLang="en-US" sz="2400" smtClean="0"/>
              <a:t>对于程序的需求说明来说是合理的，有意义的输入数据所构成的集合</a:t>
            </a:r>
          </a:p>
          <a:p>
            <a:pPr lvl="1" eaLnBrk="1" hangingPunct="1"/>
            <a:r>
              <a:rPr lang="zh-CN" altLang="en-US" sz="2400" smtClean="0"/>
              <a:t>利用它可以检验程序是否实现了预期的功能和性能</a:t>
            </a:r>
            <a:endParaRPr lang="en-US" altLang="zh-CN" smtClean="0"/>
          </a:p>
          <a:p>
            <a:pPr eaLnBrk="1" hangingPunct="1"/>
            <a:r>
              <a:rPr lang="zh-CN" altLang="en-US" smtClean="0"/>
              <a:t>无效等价类 </a:t>
            </a:r>
          </a:p>
          <a:p>
            <a:pPr lvl="1" eaLnBrk="1" hangingPunct="1"/>
            <a:r>
              <a:rPr lang="zh-CN" altLang="en-US" sz="2400" smtClean="0"/>
              <a:t>对于程序的需求说明来说是不合理的，没有意义的输入数据所构成的集合 </a:t>
            </a:r>
            <a:endParaRPr lang="en-US" altLang="zh-CN" sz="2400" smtClean="0"/>
          </a:p>
          <a:p>
            <a:pPr lvl="1" eaLnBrk="1" hangingPunct="1"/>
            <a:r>
              <a:rPr lang="zh-CN" altLang="en-US" sz="2400" smtClean="0"/>
              <a:t>利用它可以检验程序对于无效数据的处理能力</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latin typeface="宋体" charset="-122"/>
              </a:rPr>
              <a:t>等价类划分</a:t>
            </a:r>
          </a:p>
        </p:txBody>
      </p:sp>
      <p:sp>
        <p:nvSpPr>
          <p:cNvPr id="28675" name="Rectangle 3"/>
          <p:cNvSpPr>
            <a:spLocks noGrp="1" noChangeArrowheads="1"/>
          </p:cNvSpPr>
          <p:nvPr>
            <p:ph type="body" idx="1"/>
          </p:nvPr>
        </p:nvSpPr>
        <p:spPr/>
        <p:txBody>
          <a:bodyPr/>
          <a:lstStyle/>
          <a:p>
            <a:pPr eaLnBrk="1" hangingPunct="1"/>
            <a:r>
              <a:rPr lang="zh-CN" altLang="en-US" smtClean="0"/>
              <a:t>数学含义</a:t>
            </a:r>
          </a:p>
          <a:p>
            <a:pPr lvl="1" eaLnBrk="1" hangingPunct="1">
              <a:buFontTx/>
              <a:buNone/>
            </a:pPr>
            <a:endParaRPr kumimoji="0" lang="zh-CN" altLang="en-US" smtClean="0"/>
          </a:p>
          <a:p>
            <a:pPr lvl="1" eaLnBrk="1" hangingPunct="1">
              <a:buFontTx/>
              <a:buNone/>
            </a:pPr>
            <a:r>
              <a:rPr lang="en-US" altLang="zh-CN" smtClean="0"/>
              <a:t>A&lt;=x&lt;=B </a:t>
            </a:r>
          </a:p>
          <a:p>
            <a:pPr lvl="1" eaLnBrk="1" hangingPunct="1">
              <a:buFontTx/>
              <a:buNone/>
            </a:pPr>
            <a:r>
              <a:rPr lang="en-US" altLang="zh-CN" smtClean="0"/>
              <a:t>C&lt;=y&lt;=D</a:t>
            </a:r>
          </a:p>
        </p:txBody>
      </p:sp>
      <p:pic>
        <p:nvPicPr>
          <p:cNvPr id="28676" name="Picture 4" descr="djl"/>
          <p:cNvPicPr>
            <a:picLocks noChangeAspect="1" noChangeArrowheads="1"/>
          </p:cNvPicPr>
          <p:nvPr/>
        </p:nvPicPr>
        <p:blipFill>
          <a:blip r:embed="rId3"/>
          <a:srcRect/>
          <a:stretch>
            <a:fillRect/>
          </a:stretch>
        </p:blipFill>
        <p:spPr bwMode="auto">
          <a:xfrm>
            <a:off x="3132138" y="1665288"/>
            <a:ext cx="5494337" cy="386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确立等价类的原则 </a:t>
            </a:r>
          </a:p>
        </p:txBody>
      </p:sp>
      <p:sp>
        <p:nvSpPr>
          <p:cNvPr id="29699" name="Rectangle 3"/>
          <p:cNvSpPr>
            <a:spLocks noGrp="1" noChangeArrowheads="1"/>
          </p:cNvSpPr>
          <p:nvPr>
            <p:ph type="body" idx="1"/>
          </p:nvPr>
        </p:nvSpPr>
        <p:spPr/>
        <p:txBody>
          <a:bodyPr/>
          <a:lstStyle/>
          <a:p>
            <a:pPr eaLnBrk="1" hangingPunct="1">
              <a:lnSpc>
                <a:spcPct val="90000"/>
              </a:lnSpc>
            </a:pPr>
            <a:r>
              <a:rPr lang="zh-CN" altLang="en-US" sz="2800" dirty="0" smtClean="0"/>
              <a:t>如果输入条件规定了取值范围，或者值的个数，则可以确立一个有效等价类和两个无效等价类，例如：</a:t>
            </a:r>
          </a:p>
          <a:p>
            <a:pPr lvl="1" eaLnBrk="1" hangingPunct="1">
              <a:lnSpc>
                <a:spcPct val="90000"/>
              </a:lnSpc>
            </a:pPr>
            <a:r>
              <a:rPr lang="zh-CN" altLang="en-US" sz="2400" dirty="0" smtClean="0"/>
              <a:t>数据范围是1~50 </a:t>
            </a:r>
          </a:p>
          <a:p>
            <a:pPr lvl="1" eaLnBrk="1" hangingPunct="1">
              <a:lnSpc>
                <a:spcPct val="90000"/>
              </a:lnSpc>
            </a:pPr>
            <a:r>
              <a:rPr lang="zh-CN" altLang="en-US" sz="2400" dirty="0" smtClean="0"/>
              <a:t>有效等价类为“&gt;=1&amp;&amp;&lt;=50” </a:t>
            </a:r>
          </a:p>
          <a:p>
            <a:pPr lvl="1" eaLnBrk="1" hangingPunct="1">
              <a:lnSpc>
                <a:spcPct val="90000"/>
              </a:lnSpc>
            </a:pPr>
            <a:r>
              <a:rPr lang="zh-CN" altLang="en-US" sz="2400" dirty="0" smtClean="0"/>
              <a:t>两个无效等价类为“&lt;1”和“&gt;50”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确立等价类的原则</a:t>
            </a:r>
          </a:p>
        </p:txBody>
      </p:sp>
      <p:sp>
        <p:nvSpPr>
          <p:cNvPr id="30723" name="Rectangle 3"/>
          <p:cNvSpPr>
            <a:spLocks noGrp="1" noChangeArrowheads="1"/>
          </p:cNvSpPr>
          <p:nvPr>
            <p:ph type="body" idx="1"/>
          </p:nvPr>
        </p:nvSpPr>
        <p:spPr/>
        <p:txBody>
          <a:bodyPr/>
          <a:lstStyle/>
          <a:p>
            <a:pPr eaLnBrk="1" hangingPunct="1"/>
            <a:r>
              <a:rPr lang="zh-CN" altLang="en-US" sz="2800" dirty="0" smtClean="0"/>
              <a:t>如果输入条件是一个布尔量，则可以确立一个有效等价类和一个无效等价类</a:t>
            </a:r>
            <a:r>
              <a:rPr lang="zh-CN" altLang="en-US" dirty="0" smtClean="0"/>
              <a:t> </a:t>
            </a:r>
          </a:p>
          <a:p>
            <a:pPr eaLnBrk="1" hangingPunct="1"/>
            <a:r>
              <a:rPr lang="zh-CN" altLang="en-US" sz="2800" dirty="0" smtClean="0">
                <a:latin typeface="宋体" charset="-122"/>
              </a:rPr>
              <a:t>如果规定了输入数据的一组值，而且程序要对每一个输入值分别进行处理，这时要对每一个规定的输入值确立一个有效等价类，而对于这组值之外的所有值确立一个无效等价类</a:t>
            </a:r>
            <a:r>
              <a:rPr lang="zh-CN" altLang="en-US" sz="28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确立等价类的原则</a:t>
            </a:r>
          </a:p>
        </p:txBody>
      </p:sp>
      <p:sp>
        <p:nvSpPr>
          <p:cNvPr id="31747" name="Rectangle 3"/>
          <p:cNvSpPr>
            <a:spLocks noGrp="1" noChangeArrowheads="1"/>
          </p:cNvSpPr>
          <p:nvPr>
            <p:ph type="body" idx="1"/>
          </p:nvPr>
        </p:nvSpPr>
        <p:spPr>
          <a:xfrm>
            <a:off x="671513" y="1916113"/>
            <a:ext cx="7902575" cy="4454525"/>
          </a:xfrm>
        </p:spPr>
        <p:txBody>
          <a:bodyPr/>
          <a:lstStyle/>
          <a:p>
            <a:pPr eaLnBrk="1" hangingPunct="1"/>
            <a:r>
              <a:rPr lang="zh-CN" altLang="en-US" sz="2400" dirty="0" smtClean="0">
                <a:latin typeface="宋体" charset="-122"/>
              </a:rPr>
              <a:t>如果规定了输入数据必须遵守的规则，则可以确立一个有效等价类（即遵守规则的数据）和若干无效等价类（从不同角度违反规则的数据），例如：</a:t>
            </a:r>
            <a:r>
              <a:rPr lang="zh-CN" altLang="en-US" sz="2400" dirty="0" smtClean="0"/>
              <a:t> </a:t>
            </a:r>
          </a:p>
          <a:p>
            <a:pPr lvl="1" eaLnBrk="1" hangingPunct="1"/>
            <a:r>
              <a:rPr lang="zh-CN" altLang="en-US" sz="2000" dirty="0" smtClean="0">
                <a:latin typeface="宋体" charset="-122"/>
              </a:rPr>
              <a:t>测试密码域，要求密码必须是数字或字母</a:t>
            </a:r>
            <a:r>
              <a:rPr lang="zh-CN" altLang="en-US" sz="2000" dirty="0" smtClean="0"/>
              <a:t> </a:t>
            </a:r>
          </a:p>
          <a:p>
            <a:pPr lvl="1" eaLnBrk="1" hangingPunct="1"/>
            <a:r>
              <a:rPr lang="zh-CN" altLang="en-US" sz="2000" dirty="0" smtClean="0"/>
              <a:t>有效等价类为“</a:t>
            </a:r>
            <a:r>
              <a:rPr lang="zh-CN" altLang="en-US" sz="2000" dirty="0" smtClean="0">
                <a:latin typeface="宋体" charset="-122"/>
              </a:rPr>
              <a:t>密码是数字和字母的组合</a:t>
            </a:r>
            <a:r>
              <a:rPr lang="zh-CN" altLang="en-US" sz="2000" dirty="0" smtClean="0"/>
              <a:t>” </a:t>
            </a:r>
          </a:p>
          <a:p>
            <a:pPr lvl="1" eaLnBrk="1" hangingPunct="1"/>
            <a:r>
              <a:rPr lang="zh-CN" altLang="en-US" sz="2000" dirty="0" smtClean="0"/>
              <a:t>无效等价类为“</a:t>
            </a:r>
            <a:r>
              <a:rPr lang="zh-CN" altLang="en-US" sz="2000" dirty="0" smtClean="0">
                <a:latin typeface="宋体" charset="-122"/>
              </a:rPr>
              <a:t>密码包括中文</a:t>
            </a:r>
            <a:r>
              <a:rPr lang="zh-CN" altLang="en-US" sz="2000" dirty="0" smtClean="0"/>
              <a:t>”</a:t>
            </a:r>
            <a:r>
              <a:rPr lang="zh-CN" altLang="en-US" sz="2000" dirty="0" smtClean="0">
                <a:latin typeface="宋体" charset="-122"/>
              </a:rPr>
              <a:t>、</a:t>
            </a:r>
            <a:r>
              <a:rPr lang="zh-CN" altLang="en-US" sz="2000" dirty="0" smtClean="0"/>
              <a:t>“</a:t>
            </a:r>
            <a:r>
              <a:rPr lang="zh-CN" altLang="en-US" sz="2000" dirty="0" smtClean="0">
                <a:latin typeface="宋体" charset="-122"/>
              </a:rPr>
              <a:t>密码包括其它符号</a:t>
            </a:r>
            <a:r>
              <a:rPr lang="zh-CN" altLang="en-US" sz="2000" dirty="0" smtClean="0"/>
              <a:t>”</a:t>
            </a:r>
            <a:r>
              <a:rPr lang="zh-CN" altLang="en-US" sz="2000" dirty="0" smtClean="0">
                <a:latin typeface="宋体" charset="-122"/>
              </a:rPr>
              <a:t>等</a:t>
            </a:r>
            <a:endParaRPr lang="zh-CN" altLang="en-US" sz="2400" dirty="0" smtClean="0"/>
          </a:p>
          <a:p>
            <a:pPr eaLnBrk="1" hangingPunct="1"/>
            <a:r>
              <a:rPr lang="zh-CN" altLang="en-US" sz="2400" dirty="0" smtClean="0">
                <a:latin typeface="宋体" charset="-122"/>
              </a:rPr>
              <a:t>如果确知已划分的等价类中的各元素在程序中的处理方式不同，则应进一步划分成更小的等价类</a:t>
            </a:r>
            <a:r>
              <a:rPr lang="zh-CN" altLang="en-US" sz="28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等价类测试用例设计</a:t>
            </a:r>
          </a:p>
        </p:txBody>
      </p:sp>
      <p:sp>
        <p:nvSpPr>
          <p:cNvPr id="32771" name="Rectangle 3"/>
          <p:cNvSpPr>
            <a:spLocks noGrp="1" noChangeArrowheads="1"/>
          </p:cNvSpPr>
          <p:nvPr>
            <p:ph type="body" idx="1"/>
          </p:nvPr>
        </p:nvSpPr>
        <p:spPr/>
        <p:txBody>
          <a:bodyPr/>
          <a:lstStyle/>
          <a:p>
            <a:pPr eaLnBrk="1" hangingPunct="1"/>
            <a:r>
              <a:rPr lang="zh-CN" altLang="en-US" sz="2800" dirty="0" smtClean="0">
                <a:latin typeface="宋体" charset="-122"/>
              </a:rPr>
              <a:t>分析输入输出</a:t>
            </a:r>
          </a:p>
          <a:p>
            <a:pPr eaLnBrk="1" hangingPunct="1"/>
            <a:r>
              <a:rPr lang="zh-CN" altLang="en-US" sz="2800" dirty="0" smtClean="0">
                <a:latin typeface="宋体" charset="-122"/>
              </a:rPr>
              <a:t>划分有效等价类、无效等价类</a:t>
            </a:r>
            <a:r>
              <a:rPr lang="en-US" altLang="zh-CN" sz="2800" dirty="0" smtClean="0"/>
              <a:t> </a:t>
            </a:r>
          </a:p>
          <a:p>
            <a:pPr eaLnBrk="1" hangingPunct="1"/>
            <a:r>
              <a:rPr lang="zh-CN" altLang="en-US" sz="2800" dirty="0" smtClean="0">
                <a:latin typeface="宋体" charset="-122"/>
              </a:rPr>
              <a:t>设计测试用例，使其尽可能多的覆盖有效等价类</a:t>
            </a:r>
            <a:r>
              <a:rPr lang="zh-CN" altLang="en-US" sz="2800" dirty="0" smtClean="0"/>
              <a:t> </a:t>
            </a:r>
          </a:p>
          <a:p>
            <a:pPr eaLnBrk="1" hangingPunct="1"/>
            <a:r>
              <a:rPr lang="zh-CN" altLang="en-US" sz="2800" dirty="0" smtClean="0">
                <a:latin typeface="宋体" charset="-122"/>
              </a:rPr>
              <a:t>设计测试用例，使其尽可能多的覆盖无效等价类</a:t>
            </a:r>
            <a:r>
              <a:rPr lang="zh-CN" altLang="en-US" sz="28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举例（</a:t>
            </a:r>
            <a:r>
              <a:rPr lang="zh-CN" altLang="en-US" smtClean="0">
                <a:latin typeface="宋体" charset="-122"/>
              </a:rPr>
              <a:t>保险费率计算）</a:t>
            </a:r>
          </a:p>
        </p:txBody>
      </p:sp>
      <p:sp>
        <p:nvSpPr>
          <p:cNvPr id="33795" name="Rectangle 3"/>
          <p:cNvSpPr>
            <a:spLocks noGrp="1" noChangeArrowheads="1"/>
          </p:cNvSpPr>
          <p:nvPr>
            <p:ph type="body" idx="1"/>
          </p:nvPr>
        </p:nvSpPr>
        <p:spPr>
          <a:xfrm>
            <a:off x="612775" y="2155825"/>
            <a:ext cx="7772400" cy="4114800"/>
          </a:xfrm>
        </p:spPr>
        <p:txBody>
          <a:bodyPr/>
          <a:lstStyle/>
          <a:p>
            <a:pPr eaLnBrk="1" hangingPunct="1"/>
            <a:r>
              <a:rPr lang="zh-CN" altLang="en-US" sz="2400" dirty="0" smtClean="0">
                <a:latin typeface="宋体" charset="-122"/>
              </a:rPr>
              <a:t>某保险公司承担人寿保险，该公司保费计算方式为：保费=投保额*保险率，保险率依点数不同而有别，10点以上（含10点）费率为0.6%，10点以下费率为0.1%</a:t>
            </a:r>
          </a:p>
          <a:p>
            <a:pPr eaLnBrk="1" hangingPunct="1"/>
            <a:r>
              <a:rPr lang="zh-CN" altLang="en-US" sz="2400" dirty="0" smtClean="0">
                <a:latin typeface="宋体" charset="-122"/>
              </a:rPr>
              <a:t>点数的计算是年龄、性别、婚姻、抚养人数所得的点数的总和</a:t>
            </a:r>
          </a:p>
          <a:p>
            <a:pPr eaLnBrk="1" hangingPunct="1"/>
            <a:r>
              <a:rPr lang="zh-CN" altLang="en-US" sz="2400" dirty="0" smtClean="0">
                <a:latin typeface="宋体" charset="-122"/>
              </a:rPr>
              <a:t>输入：年龄、性别、婚姻、抚养人数</a:t>
            </a:r>
          </a:p>
          <a:p>
            <a:pPr eaLnBrk="1" hangingPunct="1"/>
            <a:r>
              <a:rPr lang="zh-CN" altLang="en-US" sz="2400" dirty="0" smtClean="0">
                <a:latin typeface="宋体" charset="-122"/>
              </a:rPr>
              <a:t>输出：保险率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t>目录</a:t>
            </a:r>
            <a:endParaRPr lang="en-US" altLang="zh-CN" dirty="0" smtClean="0"/>
          </a:p>
        </p:txBody>
      </p:sp>
      <p:sp>
        <p:nvSpPr>
          <p:cNvPr id="16387" name="Rectangle 3"/>
          <p:cNvSpPr>
            <a:spLocks noGrp="1" noChangeArrowheads="1"/>
          </p:cNvSpPr>
          <p:nvPr>
            <p:ph type="body" idx="1"/>
          </p:nvPr>
        </p:nvSpPr>
        <p:spPr>
          <a:xfrm>
            <a:off x="2681288" y="2003425"/>
            <a:ext cx="5080000" cy="4454525"/>
          </a:xfrm>
        </p:spPr>
        <p:txBody>
          <a:bodyPr/>
          <a:lstStyle/>
          <a:p>
            <a:pPr eaLnBrk="1" hangingPunct="1"/>
            <a:r>
              <a:rPr lang="zh-CN" altLang="en-US" sz="2800" b="1" dirty="0" smtClean="0">
                <a:solidFill>
                  <a:schemeClr val="accent2"/>
                </a:solidFill>
                <a:latin typeface="宋体" charset="-122"/>
              </a:rPr>
              <a:t>功能性测试概述</a:t>
            </a:r>
          </a:p>
          <a:p>
            <a:pPr eaLnBrk="1" hangingPunct="1"/>
            <a:r>
              <a:rPr lang="zh-CN" altLang="en-US" sz="2800" dirty="0" smtClean="0">
                <a:latin typeface="宋体" charset="-122"/>
              </a:rPr>
              <a:t>功能分解</a:t>
            </a:r>
            <a:endParaRPr lang="zh-CN" altLang="en-US" sz="2800" dirty="0" smtClean="0"/>
          </a:p>
          <a:p>
            <a:pPr eaLnBrk="1" hangingPunct="1"/>
            <a:r>
              <a:rPr lang="zh-CN" altLang="en-US" sz="2800" dirty="0" smtClean="0">
                <a:latin typeface="宋体" charset="-122"/>
              </a:rPr>
              <a:t>等价类划分 </a:t>
            </a:r>
            <a:endParaRPr lang="zh-CN" altLang="en-US" sz="2800" dirty="0" smtClean="0"/>
          </a:p>
          <a:p>
            <a:pPr eaLnBrk="1" hangingPunct="1"/>
            <a:r>
              <a:rPr lang="zh-CN" altLang="en-US" sz="2800" dirty="0" smtClean="0">
                <a:latin typeface="宋体" charset="-122"/>
              </a:rPr>
              <a:t>边界值分析 </a:t>
            </a:r>
            <a:endParaRPr lang="zh-CN" altLang="en-US" sz="2800" dirty="0" smtClean="0"/>
          </a:p>
          <a:p>
            <a:pPr eaLnBrk="1" hangingPunct="1"/>
            <a:r>
              <a:rPr lang="zh-CN" altLang="en-US" sz="2800" dirty="0" smtClean="0">
                <a:latin typeface="宋体" charset="-122"/>
              </a:rPr>
              <a:t>因果图法</a:t>
            </a:r>
            <a:r>
              <a:rPr lang="en-US" altLang="zh-CN" sz="2800" dirty="0" smtClean="0">
                <a:latin typeface="宋体" charset="-122"/>
              </a:rPr>
              <a:t> </a:t>
            </a:r>
          </a:p>
          <a:p>
            <a:pPr eaLnBrk="1" hangingPunct="1"/>
            <a:r>
              <a:rPr lang="zh-CN" altLang="en-US" sz="2800" dirty="0" smtClean="0">
                <a:latin typeface="宋体" charset="-122"/>
              </a:rPr>
              <a:t>其他测试方法</a:t>
            </a:r>
            <a:endParaRPr lang="en-US" altLang="zh-CN" sz="2800" dirty="0" smtClean="0">
              <a:latin typeface="宋体" charset="-122"/>
            </a:endParaRPr>
          </a:p>
        </p:txBody>
      </p:sp>
      <p:pic>
        <p:nvPicPr>
          <p:cNvPr id="16388" name="Picture 4" descr="znablzbf[1]"/>
          <p:cNvPicPr>
            <a:picLocks noChangeAspect="1" noChangeArrowheads="1"/>
          </p:cNvPicPr>
          <p:nvPr/>
        </p:nvPicPr>
        <p:blipFill>
          <a:blip r:embed="rId3"/>
          <a:srcRect/>
          <a:stretch>
            <a:fillRect/>
          </a:stretch>
        </p:blipFill>
        <p:spPr bwMode="auto">
          <a:xfrm>
            <a:off x="576263" y="1952625"/>
            <a:ext cx="1595437" cy="42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输入数据说明 </a:t>
            </a:r>
          </a:p>
        </p:txBody>
      </p:sp>
      <p:graphicFrame>
        <p:nvGraphicFramePr>
          <p:cNvPr id="814125" name="Group 45"/>
          <p:cNvGraphicFramePr>
            <a:graphicFrameLocks noGrp="1"/>
          </p:cNvGraphicFramePr>
          <p:nvPr/>
        </p:nvGraphicFramePr>
        <p:xfrm>
          <a:off x="901700" y="1933575"/>
          <a:ext cx="7386638" cy="3169920"/>
        </p:xfrm>
        <a:graphic>
          <a:graphicData uri="http://schemas.openxmlformats.org/drawingml/2006/table">
            <a:tbl>
              <a:tblPr/>
              <a:tblGrid>
                <a:gridCol w="1624013"/>
                <a:gridCol w="4862512"/>
                <a:gridCol w="900113"/>
              </a:tblGrid>
              <a:tr h="180975">
                <a:tc row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年龄</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20~39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6点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40~59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4点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99以下59以上、20以下1以上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2点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性别</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5点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3点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婚姻</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已婚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3点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未婚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5点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抚养人数</a:t>
                      </a:r>
                      <a:endParaRPr kumimoji="1" lang="en-US" altLang="zh-CN" sz="2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1人扣0.5点最多扣3点（四舍五入）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等价类划分</a:t>
            </a:r>
          </a:p>
        </p:txBody>
      </p:sp>
      <p:graphicFrame>
        <p:nvGraphicFramePr>
          <p:cNvPr id="815248" name="Group 144"/>
          <p:cNvGraphicFramePr>
            <a:graphicFrameLocks noGrp="1"/>
          </p:cNvGraphicFramePr>
          <p:nvPr/>
        </p:nvGraphicFramePr>
        <p:xfrm>
          <a:off x="739775" y="1758950"/>
          <a:ext cx="7707313" cy="3688080"/>
        </p:xfrm>
        <a:graphic>
          <a:graphicData uri="http://schemas.openxmlformats.org/drawingml/2006/table">
            <a:tbl>
              <a:tblPr/>
              <a:tblGrid>
                <a:gridCol w="709613"/>
                <a:gridCol w="1235075"/>
                <a:gridCol w="2424112"/>
                <a:gridCol w="2468563"/>
                <a:gridCol w="869950"/>
              </a:tblGrid>
              <a:tr h="301625">
                <a:tc rowSpan="11">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输入</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7">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年龄</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有效等价类</a:t>
                      </a:r>
                      <a:endParaRPr kumimoji="1" lang="en-US" altLang="zh-CN" sz="1800" b="0" i="0" u="none" strike="noStrike" cap="none" normalizeH="0" baseline="0" dirty="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20~39（6点）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40~59 （4点）</a:t>
                      </a:r>
                      <a:endParaRPr kumimoji="1" lang="en-US" altLang="zh-CN"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（2）</a:t>
                      </a:r>
                      <a:endParaRPr kumimoji="1" lang="en-US" altLang="zh-CN" sz="16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60~99、1~19 （2点）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vMerge="1">
                  <a:txBody>
                    <a:bodyPr/>
                    <a:lstStyle/>
                    <a:p>
                      <a:endParaRPr lang="zh-CN" altLang="en-US"/>
                    </a:p>
                  </a:txBody>
                  <a:tcPr/>
                </a:tc>
                <a:tc vMerge="1">
                  <a:txBody>
                    <a:bodyPr/>
                    <a:lstStyle/>
                    <a:p>
                      <a:endParaRPr lang="zh-CN" altLang="en-US"/>
                    </a:p>
                  </a:txBody>
                  <a:tcPr/>
                </a:tc>
                <a:tc rowSpan="4">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无效等价类</a:t>
                      </a:r>
                      <a:endParaRPr kumimoji="1" lang="en-US" altLang="zh-CN" sz="1800" b="0" i="0" u="none" strike="noStrike" cap="none" normalizeH="0" baseline="0" dirty="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空白（未知）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&lt;1 （未知）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&gt;99 （未知）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包含非数字字符（未知）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性别</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有效等价类</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男（5点）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女（3点）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婚姻</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有效等价类</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已婚（3点）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未婚（5点）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等价类划分</a:t>
            </a:r>
            <a:endParaRPr lang="en-US" altLang="zh-CN" smtClean="0"/>
          </a:p>
        </p:txBody>
      </p:sp>
      <p:graphicFrame>
        <p:nvGraphicFramePr>
          <p:cNvPr id="850223" name="Group 303"/>
          <p:cNvGraphicFramePr>
            <a:graphicFrameLocks noGrp="1"/>
          </p:cNvGraphicFramePr>
          <p:nvPr/>
        </p:nvGraphicFramePr>
        <p:xfrm>
          <a:off x="727075" y="2252663"/>
          <a:ext cx="7707313" cy="2682240"/>
        </p:xfrm>
        <a:graphic>
          <a:graphicData uri="http://schemas.openxmlformats.org/drawingml/2006/table">
            <a:tbl>
              <a:tblPr/>
              <a:tblGrid>
                <a:gridCol w="723900"/>
                <a:gridCol w="1220788"/>
                <a:gridCol w="2408237"/>
                <a:gridCol w="2497138"/>
                <a:gridCol w="857250"/>
              </a:tblGrid>
              <a:tr h="301625">
                <a:tc row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charset="0"/>
                          <a:ea typeface="宋体" charset="-122"/>
                        </a:rPr>
                        <a:t>输入</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抚养人数</a:t>
                      </a:r>
                      <a:endParaRPr kumimoji="1" lang="en-US" altLang="zh-CN" sz="20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有效等价类</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1~2 （1点）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3~4 （2点）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&gt;4 （3点）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vMerge="1">
                  <a:txBody>
                    <a:bodyPr/>
                    <a:lstStyle/>
                    <a:p>
                      <a:endParaRPr lang="zh-CN" altLang="en-US"/>
                    </a:p>
                  </a:txBody>
                  <a:tcPr/>
                </a:tc>
                <a:tc vMerge="1">
                  <a:txBody>
                    <a:bodyPr/>
                    <a:lstStyle/>
                    <a:p>
                      <a:endParaRPr lang="zh-CN" altLang="en-US"/>
                    </a:p>
                  </a:txBody>
                  <a:tcPr/>
                </a:tc>
                <a:tc row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无效等价类</a:t>
                      </a:r>
                      <a:endParaRPr kumimoji="1" lang="en-US" altLang="zh-CN" sz="1800" b="0" i="0" u="none" strike="noStrike" cap="none" normalizeH="0" baseline="0" dirty="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空白（未知）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&lt;1 （未知）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包含非数字字符（未知）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输出</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charset="0"/>
                          <a:ea typeface="宋体" charset="-122"/>
                        </a:rPr>
                        <a:t>保险费率</a:t>
                      </a:r>
                      <a:endParaRPr kumimoji="1" lang="en-US" altLang="zh-CN" sz="20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有效等价类</a:t>
                      </a:r>
                      <a:endParaRPr kumimoji="1" lang="en-US" altLang="zh-CN" sz="1800" b="0" i="0" u="none" strike="noStrike" cap="none" normalizeH="0" baseline="0" dirty="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&gt;=10点（0.6%）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&lt;10点（0.1%）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r>
              <a:rPr lang="zh-CN" altLang="en-US" smtClean="0"/>
              <a:t>设计测试用例</a:t>
            </a:r>
          </a:p>
        </p:txBody>
      </p:sp>
      <p:graphicFrame>
        <p:nvGraphicFramePr>
          <p:cNvPr id="816243" name="Group 1139"/>
          <p:cNvGraphicFramePr>
            <a:graphicFrameLocks noGrp="1"/>
          </p:cNvGraphicFramePr>
          <p:nvPr/>
        </p:nvGraphicFramePr>
        <p:xfrm>
          <a:off x="665163" y="1749425"/>
          <a:ext cx="7780337" cy="4876800"/>
        </p:xfrm>
        <a:graphic>
          <a:graphicData uri="http://schemas.openxmlformats.org/drawingml/2006/table">
            <a:tbl>
              <a:tblPr/>
              <a:tblGrid>
                <a:gridCol w="727075"/>
                <a:gridCol w="682625"/>
                <a:gridCol w="725487"/>
                <a:gridCol w="711200"/>
                <a:gridCol w="1103313"/>
                <a:gridCol w="884237"/>
                <a:gridCol w="2946400"/>
              </a:tblGrid>
              <a:tr h="406400">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用例编号</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输入</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输出</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备注</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年龄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性别</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婚姻</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抚养人数</a:t>
                      </a:r>
                      <a:endParaRPr kumimoji="1" lang="en-US" altLang="zh-CN"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保险率</a:t>
                      </a:r>
                      <a:endParaRPr kumimoji="1" lang="en-US" altLang="zh-CN"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0" i="0" u="none" strike="noStrike" cap="none" normalizeH="0" baseline="0" dirty="0" smtClean="0">
                          <a:ln>
                            <a:noFill/>
                          </a:ln>
                          <a:solidFill>
                            <a:schemeClr val="tx1"/>
                          </a:solidFill>
                          <a:effectLst/>
                          <a:latin typeface="Times New Roman" charset="0"/>
                          <a:ea typeface="宋体" charset="-122"/>
                        </a:rPr>
                        <a:t>（1）（8）（10）（12）（18）</a:t>
                      </a:r>
                      <a:r>
                        <a:rPr kumimoji="1" lang="zh-CN" altLang="en-US" sz="1600" b="0" i="0" u="none" strike="noStrike" cap="none" normalizeH="0" baseline="0" dirty="0" smtClean="0">
                          <a:ln>
                            <a:noFill/>
                          </a:ln>
                          <a:solidFill>
                            <a:schemeClr val="tx1"/>
                          </a:solidFill>
                          <a:effectLst/>
                          <a:latin typeface="Times New Roman" charset="0"/>
                          <a:ea typeface="宋体" charset="-122"/>
                        </a:rPr>
                        <a:t> </a:t>
                      </a:r>
                      <a:r>
                        <a:rPr kumimoji="1" lang="zh-CN" altLang="en-US" sz="1800" b="0" i="0" u="none" strike="noStrike" cap="none" normalizeH="0" baseline="0" dirty="0" smtClean="0">
                          <a:ln>
                            <a:noFill/>
                          </a:ln>
                          <a:solidFill>
                            <a:schemeClr val="tx1"/>
                          </a:solidFill>
                          <a:effectLst/>
                          <a:latin typeface="Times New Roman" charset="0"/>
                          <a:ea typeface="宋体" charset="-122"/>
                        </a:rPr>
                        <a:t>13点</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45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0" i="0" u="none" strike="noStrike" cap="none" normalizeH="0" baseline="0" smtClean="0">
                          <a:ln>
                            <a:noFill/>
                          </a:ln>
                          <a:solidFill>
                            <a:schemeClr val="tx1"/>
                          </a:solidFill>
                          <a:effectLst/>
                          <a:latin typeface="Times New Roman" charset="0"/>
                          <a:ea typeface="宋体" charset="-122"/>
                        </a:rPr>
                        <a:t>（2）（9）（11）（13）（19）</a:t>
                      </a:r>
                      <a:r>
                        <a:rPr kumimoji="1" lang="zh-CN" altLang="en-US" sz="1600" b="0" i="0" u="none" strike="noStrike" cap="none" normalizeH="0" baseline="0" smtClean="0">
                          <a:ln>
                            <a:noFill/>
                          </a:ln>
                          <a:solidFill>
                            <a:schemeClr val="tx1"/>
                          </a:solidFill>
                          <a:effectLst/>
                          <a:latin typeface="Times New Roman" charset="0"/>
                          <a:ea typeface="宋体" charset="-122"/>
                        </a:rPr>
                        <a:t> </a:t>
                      </a:r>
                      <a:r>
                        <a:rPr kumimoji="1" lang="zh-CN" altLang="en-US" sz="1800" b="0" i="0" u="none" strike="noStrike" cap="none" normalizeH="0" baseline="0" smtClean="0">
                          <a:ln>
                            <a:noFill/>
                          </a:ln>
                          <a:solidFill>
                            <a:schemeClr val="tx1"/>
                          </a:solidFill>
                          <a:effectLst/>
                          <a:latin typeface="Times New Roman" charset="0"/>
                          <a:ea typeface="宋体" charset="-122"/>
                        </a:rPr>
                        <a:t>8点</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65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0" i="0" u="none" strike="noStrike" cap="none" normalizeH="0" baseline="0" smtClean="0">
                          <a:ln>
                            <a:noFill/>
                          </a:ln>
                          <a:solidFill>
                            <a:schemeClr val="tx1"/>
                          </a:solidFill>
                          <a:effectLst/>
                          <a:latin typeface="Times New Roman" charset="0"/>
                          <a:ea typeface="宋体" charset="-122"/>
                        </a:rPr>
                        <a:t>（3）（8）（10）（14）（19）</a:t>
                      </a:r>
                      <a:r>
                        <a:rPr kumimoji="1" lang="zh-CN" altLang="en-US" sz="1600" b="0" i="0" u="none" strike="noStrike" cap="none" normalizeH="0" baseline="0" smtClean="0">
                          <a:ln>
                            <a:noFill/>
                          </a:ln>
                          <a:solidFill>
                            <a:schemeClr val="tx1"/>
                          </a:solidFill>
                          <a:effectLst/>
                          <a:latin typeface="Times New Roman" charset="0"/>
                          <a:ea typeface="宋体" charset="-122"/>
                        </a:rPr>
                        <a:t> </a:t>
                      </a:r>
                      <a:r>
                        <a:rPr kumimoji="1" lang="zh-CN" altLang="en-US" sz="1800" b="0" i="0" u="none" strike="noStrike" cap="none" normalizeH="0" baseline="0" smtClean="0">
                          <a:ln>
                            <a:noFill/>
                          </a:ln>
                          <a:solidFill>
                            <a:schemeClr val="tx1"/>
                          </a:solidFill>
                          <a:effectLst/>
                          <a:latin typeface="Times New Roman" charset="0"/>
                          <a:ea typeface="宋体" charset="-122"/>
                        </a:rPr>
                        <a:t>7点</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空白</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“tt1”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空白</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 ct2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charset="0"/>
                          <a:ea typeface="宋体" charset="-122"/>
                        </a:rPr>
                        <a:t>（17）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smtClean="0"/>
              <a:t>目录</a:t>
            </a:r>
            <a:endParaRPr lang="en-US" altLang="zh-CN" dirty="0" smtClean="0"/>
          </a:p>
        </p:txBody>
      </p:sp>
      <p:sp>
        <p:nvSpPr>
          <p:cNvPr id="38915" name="Rectangle 3"/>
          <p:cNvSpPr>
            <a:spLocks noGrp="1" noChangeArrowheads="1"/>
          </p:cNvSpPr>
          <p:nvPr>
            <p:ph type="body" idx="1"/>
          </p:nvPr>
        </p:nvSpPr>
        <p:spPr>
          <a:xfrm>
            <a:off x="2681288" y="2003425"/>
            <a:ext cx="5080000" cy="4454525"/>
          </a:xfrm>
        </p:spPr>
        <p:txBody>
          <a:bodyPr/>
          <a:lstStyle/>
          <a:p>
            <a:pPr eaLnBrk="1" hangingPunct="1"/>
            <a:r>
              <a:rPr lang="zh-CN" altLang="en-US" sz="2800" smtClean="0">
                <a:latin typeface="宋体" charset="-122"/>
              </a:rPr>
              <a:t>功能性测试概述</a:t>
            </a:r>
          </a:p>
          <a:p>
            <a:pPr eaLnBrk="1" hangingPunct="1"/>
            <a:r>
              <a:rPr lang="zh-CN" altLang="en-US" sz="2800" smtClean="0">
                <a:latin typeface="宋体" charset="-122"/>
              </a:rPr>
              <a:t>功能分解</a:t>
            </a:r>
            <a:endParaRPr lang="zh-CN" altLang="en-US" sz="2800" smtClean="0"/>
          </a:p>
          <a:p>
            <a:pPr eaLnBrk="1" hangingPunct="1"/>
            <a:r>
              <a:rPr lang="zh-CN" altLang="en-US" sz="2800" smtClean="0">
                <a:latin typeface="宋体" charset="-122"/>
              </a:rPr>
              <a:t>等价类划分 </a:t>
            </a:r>
            <a:endParaRPr lang="zh-CN" altLang="en-US" sz="2800" smtClean="0"/>
          </a:p>
          <a:p>
            <a:pPr eaLnBrk="1" hangingPunct="1"/>
            <a:r>
              <a:rPr lang="zh-CN" altLang="en-US" sz="2800" b="1" smtClean="0">
                <a:solidFill>
                  <a:srgbClr val="0000FF"/>
                </a:solidFill>
                <a:latin typeface="宋体" charset="-122"/>
              </a:rPr>
              <a:t>边界值分析</a:t>
            </a:r>
            <a:r>
              <a:rPr lang="zh-CN" altLang="en-US" sz="2800" smtClean="0">
                <a:latin typeface="宋体" charset="-122"/>
              </a:rPr>
              <a:t> </a:t>
            </a:r>
            <a:endParaRPr lang="zh-CN" altLang="en-US" sz="2800" smtClean="0"/>
          </a:p>
          <a:p>
            <a:pPr eaLnBrk="1" hangingPunct="1"/>
            <a:r>
              <a:rPr lang="zh-CN" altLang="en-US" sz="2800" smtClean="0">
                <a:latin typeface="宋体" charset="-122"/>
              </a:rPr>
              <a:t>因果图法</a:t>
            </a:r>
            <a:r>
              <a:rPr lang="en-US" altLang="zh-CN" sz="2800" smtClean="0">
                <a:latin typeface="宋体" charset="-122"/>
              </a:rPr>
              <a:t> </a:t>
            </a:r>
          </a:p>
          <a:p>
            <a:pPr eaLnBrk="1" hangingPunct="1"/>
            <a:r>
              <a:rPr lang="zh-CN" altLang="en-US" sz="2800" smtClean="0">
                <a:latin typeface="宋体" charset="-122"/>
              </a:rPr>
              <a:t>其他测试方法</a:t>
            </a:r>
            <a:endParaRPr lang="en-US" altLang="zh-CN" sz="2800" smtClean="0">
              <a:latin typeface="宋体" charset="-122"/>
            </a:endParaRPr>
          </a:p>
        </p:txBody>
      </p:sp>
      <p:pic>
        <p:nvPicPr>
          <p:cNvPr id="38916" name="Picture 4" descr="znablzbf[1]"/>
          <p:cNvPicPr>
            <a:picLocks noChangeAspect="1" noChangeArrowheads="1"/>
          </p:cNvPicPr>
          <p:nvPr/>
        </p:nvPicPr>
        <p:blipFill>
          <a:blip r:embed="rId3"/>
          <a:srcRect/>
          <a:stretch>
            <a:fillRect/>
          </a:stretch>
        </p:blipFill>
        <p:spPr bwMode="auto">
          <a:xfrm>
            <a:off x="576263" y="1952625"/>
            <a:ext cx="1595437" cy="42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latin typeface="宋体" charset="-122"/>
              </a:rPr>
              <a:t>边界值分析</a:t>
            </a:r>
          </a:p>
        </p:txBody>
      </p:sp>
      <p:sp>
        <p:nvSpPr>
          <p:cNvPr id="39939" name="Rectangle 3"/>
          <p:cNvSpPr>
            <a:spLocks noGrp="1" noChangeArrowheads="1"/>
          </p:cNvSpPr>
          <p:nvPr>
            <p:ph type="body" idx="1"/>
          </p:nvPr>
        </p:nvSpPr>
        <p:spPr/>
        <p:txBody>
          <a:bodyPr/>
          <a:lstStyle/>
          <a:p>
            <a:pPr eaLnBrk="1" hangingPunct="1">
              <a:lnSpc>
                <a:spcPct val="90000"/>
              </a:lnSpc>
            </a:pPr>
            <a:r>
              <a:rPr lang="zh-CN" altLang="en-US" sz="2800" smtClean="0"/>
              <a:t>缺陷往往遗漏在角落里，聚集在边界上 </a:t>
            </a:r>
          </a:p>
          <a:p>
            <a:pPr eaLnBrk="1" hangingPunct="1">
              <a:lnSpc>
                <a:spcPct val="90000"/>
              </a:lnSpc>
            </a:pPr>
            <a:r>
              <a:rPr lang="zh-CN" altLang="en-US" sz="2800" smtClean="0"/>
              <a:t>选取输入条件的边界区域作为测试数据比中间的数据更加容易发现错误 </a:t>
            </a:r>
          </a:p>
          <a:p>
            <a:pPr eaLnBrk="1" hangingPunct="1">
              <a:lnSpc>
                <a:spcPct val="90000"/>
              </a:lnSpc>
            </a:pPr>
            <a:r>
              <a:rPr lang="zh-CN" altLang="en-US" sz="2800" smtClean="0"/>
              <a:t>边界值分析法是一种补充等价类划分的测试用例设计技术</a:t>
            </a:r>
          </a:p>
          <a:p>
            <a:pPr eaLnBrk="1" hangingPunct="1">
              <a:lnSpc>
                <a:spcPct val="90000"/>
              </a:lnSpc>
            </a:pPr>
            <a:r>
              <a:rPr lang="zh-CN" altLang="en-US" sz="2800" smtClean="0"/>
              <a:t>不是对某个等价类随便挑一个数据做测试数据，而是选一个或多个边界数据，使得该等价类的每个边界都被测试到 </a:t>
            </a:r>
          </a:p>
          <a:p>
            <a:pPr eaLnBrk="1" hangingPunct="1">
              <a:lnSpc>
                <a:spcPct val="90000"/>
              </a:lnSpc>
            </a:pPr>
            <a:r>
              <a:rPr lang="zh-CN" altLang="en-US" sz="2800" smtClean="0"/>
              <a:t>不仅考虑输入数据，而且考虑输出数据</a:t>
            </a:r>
            <a:endParaRPr lang="en-US" altLang="zh-CN"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latin typeface="宋体" charset="-122"/>
              </a:rPr>
              <a:t>边界值分析</a:t>
            </a:r>
            <a:endParaRPr lang="en-US" altLang="zh-CN" smtClean="0">
              <a:latin typeface="宋体" charset="-122"/>
            </a:endParaRPr>
          </a:p>
        </p:txBody>
      </p:sp>
      <p:sp>
        <p:nvSpPr>
          <p:cNvPr id="40963" name="Rectangle 3"/>
          <p:cNvSpPr>
            <a:spLocks noGrp="1" noChangeArrowheads="1"/>
          </p:cNvSpPr>
          <p:nvPr>
            <p:ph type="body" idx="1"/>
          </p:nvPr>
        </p:nvSpPr>
        <p:spPr/>
        <p:txBody>
          <a:bodyPr/>
          <a:lstStyle/>
          <a:p>
            <a:pPr eaLnBrk="1" hangingPunct="1"/>
            <a:r>
              <a:rPr lang="zh-CN" altLang="en-US" smtClean="0"/>
              <a:t>数学含义</a:t>
            </a:r>
          </a:p>
          <a:p>
            <a:pPr lvl="1" eaLnBrk="1" hangingPunct="1">
              <a:buFontTx/>
              <a:buNone/>
            </a:pPr>
            <a:endParaRPr lang="zh-CN" altLang="en-US" smtClean="0"/>
          </a:p>
          <a:p>
            <a:pPr lvl="1" eaLnBrk="1" hangingPunct="1">
              <a:buFontTx/>
              <a:buNone/>
            </a:pPr>
            <a:r>
              <a:rPr lang="en-US" altLang="zh-CN" smtClean="0"/>
              <a:t>A&lt;=x&lt;=B </a:t>
            </a:r>
          </a:p>
          <a:p>
            <a:pPr lvl="1" eaLnBrk="1" hangingPunct="1">
              <a:buFontTx/>
              <a:buNone/>
            </a:pPr>
            <a:r>
              <a:rPr lang="en-US" altLang="zh-CN" smtClean="0"/>
              <a:t>C&lt;=y&lt;=D</a:t>
            </a:r>
          </a:p>
        </p:txBody>
      </p:sp>
      <p:pic>
        <p:nvPicPr>
          <p:cNvPr id="40964" name="Picture 4" descr="bjz"/>
          <p:cNvPicPr>
            <a:picLocks noChangeAspect="1" noChangeArrowheads="1"/>
          </p:cNvPicPr>
          <p:nvPr/>
        </p:nvPicPr>
        <p:blipFill>
          <a:blip r:embed="rId3"/>
          <a:srcRect/>
          <a:stretch>
            <a:fillRect/>
          </a:stretch>
        </p:blipFill>
        <p:spPr bwMode="auto">
          <a:xfrm>
            <a:off x="3054350" y="1604963"/>
            <a:ext cx="5726113" cy="3894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确立</a:t>
            </a:r>
            <a:r>
              <a:rPr lang="zh-CN" altLang="en-US" smtClean="0">
                <a:latin typeface="宋体" charset="-122"/>
              </a:rPr>
              <a:t>边界值</a:t>
            </a:r>
            <a:r>
              <a:rPr lang="zh-CN" altLang="en-US" smtClean="0"/>
              <a:t>的原则</a:t>
            </a:r>
          </a:p>
        </p:txBody>
      </p:sp>
      <p:sp>
        <p:nvSpPr>
          <p:cNvPr id="41987" name="Rectangle 3"/>
          <p:cNvSpPr>
            <a:spLocks noGrp="1" noChangeArrowheads="1"/>
          </p:cNvSpPr>
          <p:nvPr>
            <p:ph type="body" idx="1"/>
          </p:nvPr>
        </p:nvSpPr>
        <p:spPr/>
        <p:txBody>
          <a:bodyPr/>
          <a:lstStyle/>
          <a:p>
            <a:pPr eaLnBrk="1" hangingPunct="1"/>
            <a:r>
              <a:rPr lang="zh-CN" altLang="en-US" sz="2400" dirty="0" smtClean="0"/>
              <a:t>如果输入条件或输出条件规定了值的范围并且有效条件包括了值的边界，可分别对边界和略超出边界取值，例如：</a:t>
            </a:r>
          </a:p>
          <a:p>
            <a:pPr lvl="1" eaLnBrk="1" hangingPunct="1"/>
            <a:r>
              <a:rPr lang="zh-CN" altLang="en-US" sz="2000" dirty="0" smtClean="0"/>
              <a:t>数据范围是1</a:t>
            </a:r>
            <a:r>
              <a:rPr lang="en-US" altLang="zh-CN" sz="2000" dirty="0" smtClean="0"/>
              <a:t>&lt;=x&lt;=50</a:t>
            </a:r>
            <a:r>
              <a:rPr lang="zh-CN" altLang="en-US" sz="2000" dirty="0" smtClean="0"/>
              <a:t>正整数</a:t>
            </a:r>
            <a:endParaRPr lang="en-US" altLang="zh-CN" sz="2000" dirty="0" smtClean="0"/>
          </a:p>
          <a:p>
            <a:pPr lvl="1" eaLnBrk="1" hangingPunct="1"/>
            <a:r>
              <a:rPr lang="zh-CN" altLang="en-US" sz="2000" dirty="0" smtClean="0"/>
              <a:t>边界值取为：1、50、0、51</a:t>
            </a:r>
          </a:p>
          <a:p>
            <a:pPr eaLnBrk="1" hangingPunct="1"/>
            <a:r>
              <a:rPr lang="zh-CN" altLang="en-US" sz="2400" dirty="0" smtClean="0"/>
              <a:t>如果输入条件或输出条件规定了值的范围并且有效条件不包括了值的边界，可分别对边界和略处于边界内取值，例如：</a:t>
            </a:r>
          </a:p>
          <a:p>
            <a:pPr lvl="1" eaLnBrk="1" hangingPunct="1"/>
            <a:r>
              <a:rPr lang="zh-CN" altLang="en-US" sz="2000" dirty="0" smtClean="0"/>
              <a:t>数据范围是1</a:t>
            </a:r>
            <a:r>
              <a:rPr lang="en-US" altLang="zh-CN" sz="2000" dirty="0" smtClean="0"/>
              <a:t>&lt;x&lt;50</a:t>
            </a:r>
            <a:r>
              <a:rPr lang="zh-CN" altLang="en-US" sz="2000" dirty="0" smtClean="0"/>
              <a:t>正整数</a:t>
            </a:r>
            <a:endParaRPr lang="en-US" altLang="zh-CN" sz="2000" dirty="0" smtClean="0"/>
          </a:p>
          <a:p>
            <a:pPr lvl="1" eaLnBrk="1" hangingPunct="1"/>
            <a:r>
              <a:rPr lang="zh-CN" altLang="en-US" sz="2000" dirty="0" smtClean="0"/>
              <a:t>边界值取为：1、50、</a:t>
            </a:r>
            <a:r>
              <a:rPr lang="en-US" altLang="zh-CN" sz="2000" dirty="0" smtClean="0"/>
              <a:t>2</a:t>
            </a:r>
            <a:r>
              <a:rPr lang="zh-CN" altLang="en-US" sz="2000" dirty="0" smtClean="0"/>
              <a:t>、</a:t>
            </a:r>
            <a:r>
              <a:rPr lang="en-US" altLang="zh-CN" sz="2000" dirty="0" smtClean="0"/>
              <a:t>49</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确立</a:t>
            </a:r>
            <a:r>
              <a:rPr lang="zh-CN" altLang="en-US" smtClean="0">
                <a:latin typeface="宋体" charset="-122"/>
              </a:rPr>
              <a:t>边界值</a:t>
            </a:r>
            <a:r>
              <a:rPr lang="zh-CN" altLang="en-US" smtClean="0"/>
              <a:t>的原则</a:t>
            </a:r>
          </a:p>
        </p:txBody>
      </p:sp>
      <p:sp>
        <p:nvSpPr>
          <p:cNvPr id="43011" name="Rectangle 3"/>
          <p:cNvSpPr>
            <a:spLocks noGrp="1" noChangeArrowheads="1"/>
          </p:cNvSpPr>
          <p:nvPr>
            <p:ph type="body" idx="1"/>
          </p:nvPr>
        </p:nvSpPr>
        <p:spPr/>
        <p:txBody>
          <a:bodyPr/>
          <a:lstStyle/>
          <a:p>
            <a:pPr eaLnBrk="1" hangingPunct="1">
              <a:lnSpc>
                <a:spcPct val="90000"/>
              </a:lnSpc>
            </a:pPr>
            <a:r>
              <a:rPr lang="zh-CN" altLang="en-US" sz="2800" dirty="0" smtClean="0"/>
              <a:t>如果输入或输出域是个有序的集合（如顺序文件、表格等），应注意选取有序集的第一个和最后一个元素以及集合外但靠近集合的元素作为边界 ，例如：</a:t>
            </a:r>
          </a:p>
          <a:p>
            <a:pPr lvl="1" eaLnBrk="1" hangingPunct="1">
              <a:lnSpc>
                <a:spcPct val="90000"/>
              </a:lnSpc>
            </a:pPr>
            <a:r>
              <a:rPr lang="zh-CN" altLang="en-US" sz="2400" dirty="0" smtClean="0"/>
              <a:t>输入文件名介于</a:t>
            </a:r>
            <a:r>
              <a:rPr lang="en-US" altLang="zh-CN" sz="2400" dirty="0" smtClean="0"/>
              <a:t>file0101~file0120</a:t>
            </a:r>
            <a:r>
              <a:rPr lang="zh-CN" altLang="en-US" sz="2400" dirty="0" smtClean="0"/>
              <a:t>之间</a:t>
            </a:r>
          </a:p>
          <a:p>
            <a:pPr lvl="1" eaLnBrk="1" hangingPunct="1">
              <a:lnSpc>
                <a:spcPct val="90000"/>
              </a:lnSpc>
            </a:pPr>
            <a:r>
              <a:rPr lang="zh-CN" altLang="en-US" sz="2400" dirty="0" smtClean="0"/>
              <a:t>边界值取为</a:t>
            </a:r>
            <a:r>
              <a:rPr lang="en-US" altLang="zh-CN" sz="2400" dirty="0" smtClean="0"/>
              <a:t>file0100</a:t>
            </a:r>
            <a:r>
              <a:rPr lang="zh-CN" altLang="en-US" sz="2400" dirty="0" smtClean="0"/>
              <a:t>，</a:t>
            </a:r>
            <a:r>
              <a:rPr lang="en-US" altLang="zh-CN" sz="2400" dirty="0" smtClean="0"/>
              <a:t>file0101</a:t>
            </a:r>
            <a:r>
              <a:rPr lang="zh-CN" altLang="en-US" sz="2400" dirty="0" smtClean="0"/>
              <a:t>，</a:t>
            </a:r>
            <a:r>
              <a:rPr lang="en-US" altLang="zh-CN" sz="2400" dirty="0" smtClean="0"/>
              <a:t>file0120</a:t>
            </a:r>
            <a:r>
              <a:rPr lang="zh-CN" altLang="en-US" sz="2400" dirty="0" smtClean="0"/>
              <a:t>，</a:t>
            </a:r>
            <a:r>
              <a:rPr lang="en-US" altLang="zh-CN" sz="2400" dirty="0" smtClean="0"/>
              <a:t>file0121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pPr eaLnBrk="1" hangingPunct="1"/>
            <a:r>
              <a:rPr lang="zh-CN" altLang="en-US" smtClean="0"/>
              <a:t>举例（找零钱最佳组合 ）</a:t>
            </a:r>
          </a:p>
        </p:txBody>
      </p:sp>
      <p:sp>
        <p:nvSpPr>
          <p:cNvPr id="44035" name="Rectangle 1027"/>
          <p:cNvSpPr>
            <a:spLocks noGrp="1" noChangeArrowheads="1"/>
          </p:cNvSpPr>
          <p:nvPr>
            <p:ph type="body" idx="1"/>
          </p:nvPr>
        </p:nvSpPr>
        <p:spPr/>
        <p:txBody>
          <a:bodyPr/>
          <a:lstStyle/>
          <a:p>
            <a:pPr eaLnBrk="1" hangingPunct="1">
              <a:lnSpc>
                <a:spcPct val="90000"/>
              </a:lnSpc>
            </a:pPr>
            <a:r>
              <a:rPr lang="zh-CN" altLang="en-US" sz="2800" dirty="0" smtClean="0"/>
              <a:t>假设商店商品价格[</a:t>
            </a:r>
            <a:r>
              <a:rPr lang="en-US" altLang="zh-CN" sz="2800" dirty="0" smtClean="0"/>
              <a:t>X]</a:t>
            </a:r>
            <a:r>
              <a:rPr lang="zh-CN" altLang="en-US" sz="2800" dirty="0" smtClean="0"/>
              <a:t>皆不大于100元（整数），若顾客买一件商品，付款[</a:t>
            </a:r>
            <a:r>
              <a:rPr lang="en-US" altLang="zh-CN" sz="2800" dirty="0" smtClean="0"/>
              <a:t>Y]</a:t>
            </a:r>
            <a:r>
              <a:rPr lang="zh-CN" altLang="en-US" sz="2800" dirty="0" smtClean="0"/>
              <a:t>在100元内</a:t>
            </a:r>
            <a:r>
              <a:rPr lang="en-US" altLang="zh-CN" sz="2800" dirty="0" smtClean="0"/>
              <a:t>，</a:t>
            </a:r>
            <a:r>
              <a:rPr lang="zh-CN" altLang="en-US" sz="2800" dirty="0" smtClean="0"/>
              <a:t>求找给顾客的最少货币张数？</a:t>
            </a:r>
          </a:p>
          <a:p>
            <a:pPr eaLnBrk="1" hangingPunct="1">
              <a:lnSpc>
                <a:spcPct val="90000"/>
              </a:lnSpc>
            </a:pPr>
            <a:r>
              <a:rPr lang="zh-CN" altLang="en-US" sz="2800" dirty="0" smtClean="0"/>
              <a:t>货币面值：</a:t>
            </a:r>
          </a:p>
          <a:p>
            <a:pPr lvl="1" eaLnBrk="1" hangingPunct="1">
              <a:lnSpc>
                <a:spcPct val="90000"/>
              </a:lnSpc>
            </a:pPr>
            <a:r>
              <a:rPr lang="zh-CN" altLang="en-US" sz="2400" dirty="0" smtClean="0"/>
              <a:t>50元[</a:t>
            </a:r>
            <a:r>
              <a:rPr lang="en-US" altLang="zh-CN" sz="2400" dirty="0" smtClean="0"/>
              <a:t>R50]</a:t>
            </a:r>
          </a:p>
          <a:p>
            <a:pPr lvl="1" eaLnBrk="1" hangingPunct="1">
              <a:lnSpc>
                <a:spcPct val="90000"/>
              </a:lnSpc>
            </a:pPr>
            <a:r>
              <a:rPr lang="en-US" altLang="zh-CN" sz="2400" dirty="0" smtClean="0"/>
              <a:t>20</a:t>
            </a:r>
            <a:r>
              <a:rPr lang="zh-CN" altLang="en-US" sz="2400" dirty="0" smtClean="0"/>
              <a:t>元[</a:t>
            </a:r>
            <a:r>
              <a:rPr lang="en-US" altLang="zh-CN" sz="2400" dirty="0" smtClean="0"/>
              <a:t>R20]</a:t>
            </a:r>
            <a:endParaRPr lang="en-US" altLang="zh-CN" sz="2000" dirty="0" smtClean="0"/>
          </a:p>
          <a:p>
            <a:pPr lvl="1" eaLnBrk="1" hangingPunct="1">
              <a:lnSpc>
                <a:spcPct val="90000"/>
              </a:lnSpc>
            </a:pPr>
            <a:r>
              <a:rPr lang="en-US" altLang="zh-CN" sz="2400" dirty="0" smtClean="0"/>
              <a:t>10</a:t>
            </a:r>
            <a:r>
              <a:rPr lang="zh-CN" altLang="en-US" sz="2400" dirty="0" smtClean="0"/>
              <a:t>元[</a:t>
            </a:r>
            <a:r>
              <a:rPr lang="en-US" altLang="zh-CN" sz="2400" dirty="0" smtClean="0"/>
              <a:t>R10]</a:t>
            </a:r>
          </a:p>
          <a:p>
            <a:pPr lvl="1" eaLnBrk="1" hangingPunct="1">
              <a:lnSpc>
                <a:spcPct val="90000"/>
              </a:lnSpc>
            </a:pPr>
            <a:r>
              <a:rPr lang="en-US" altLang="zh-CN" sz="2400" dirty="0" smtClean="0"/>
              <a:t>5</a:t>
            </a:r>
            <a:r>
              <a:rPr lang="zh-CN" altLang="en-US" sz="2400" dirty="0" smtClean="0"/>
              <a:t>元[</a:t>
            </a:r>
            <a:r>
              <a:rPr lang="en-US" altLang="zh-CN" sz="2400" dirty="0" smtClean="0"/>
              <a:t>R5]</a:t>
            </a:r>
          </a:p>
          <a:p>
            <a:pPr lvl="1" eaLnBrk="1" hangingPunct="1">
              <a:lnSpc>
                <a:spcPct val="90000"/>
              </a:lnSpc>
            </a:pPr>
            <a:r>
              <a:rPr lang="en-US" altLang="zh-CN" sz="2400" dirty="0" smtClean="0"/>
              <a:t>2</a:t>
            </a:r>
            <a:r>
              <a:rPr lang="zh-CN" altLang="en-US" sz="2400" dirty="0" smtClean="0"/>
              <a:t>元[</a:t>
            </a:r>
            <a:r>
              <a:rPr lang="en-US" altLang="zh-CN" sz="2400" dirty="0" smtClean="0"/>
              <a:t>R2]</a:t>
            </a:r>
          </a:p>
          <a:p>
            <a:pPr lvl="1" eaLnBrk="1" hangingPunct="1">
              <a:lnSpc>
                <a:spcPct val="90000"/>
              </a:lnSpc>
            </a:pPr>
            <a:r>
              <a:rPr lang="en-US" altLang="zh-CN" sz="2400" dirty="0" smtClean="0"/>
              <a:t>1</a:t>
            </a:r>
            <a:r>
              <a:rPr lang="zh-CN" altLang="en-US" sz="2400" dirty="0" smtClean="0"/>
              <a:t>元[</a:t>
            </a:r>
            <a:r>
              <a:rPr lang="en-US" altLang="zh-CN" sz="2400" dirty="0" smtClean="0"/>
              <a:t>R1]</a:t>
            </a:r>
            <a:endParaRPr lang="zh-CN" alt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功能性测试概述</a:t>
            </a:r>
          </a:p>
        </p:txBody>
      </p:sp>
      <p:sp>
        <p:nvSpPr>
          <p:cNvPr id="17411" name="Rectangle 3"/>
          <p:cNvSpPr>
            <a:spLocks noGrp="1" noChangeArrowheads="1"/>
          </p:cNvSpPr>
          <p:nvPr>
            <p:ph type="body" idx="1"/>
          </p:nvPr>
        </p:nvSpPr>
        <p:spPr/>
        <p:txBody>
          <a:bodyPr/>
          <a:lstStyle/>
          <a:p>
            <a:pPr eaLnBrk="1" hangingPunct="1"/>
            <a:r>
              <a:rPr lang="zh-CN" altLang="en-US" sz="2800" dirty="0" smtClean="0"/>
              <a:t>任何程序都可以看作是将从输入定义域取值映射到输出值域的函数</a:t>
            </a:r>
            <a:endParaRPr lang="en-US" altLang="zh-CN" sz="2800" dirty="0" smtClean="0"/>
          </a:p>
          <a:p>
            <a:pPr eaLnBrk="1" hangingPunct="1"/>
            <a:r>
              <a:rPr lang="zh-CN" altLang="en-US" sz="2800" dirty="0" smtClean="0"/>
              <a:t>将系统看成黑盒，又称为黑盒测试</a:t>
            </a:r>
            <a:endParaRPr lang="en-US" altLang="zh-CN" sz="2800" dirty="0" smtClean="0"/>
          </a:p>
          <a:p>
            <a:pPr eaLnBrk="1" hangingPunct="1"/>
            <a:r>
              <a:rPr lang="zh-CN" altLang="en-US" sz="2800" dirty="0" smtClean="0"/>
              <a:t>黑盒的实现是不需要</a:t>
            </a:r>
            <a:r>
              <a:rPr lang="zh-CN" altLang="en-US" sz="2800" dirty="0" smtClean="0"/>
              <a:t>了解内部细节的</a:t>
            </a:r>
            <a:r>
              <a:rPr lang="zh-CN" altLang="en-US" sz="2800" dirty="0" smtClean="0"/>
              <a:t>，只需要知道输入和预期输出</a:t>
            </a:r>
            <a:endParaRPr lang="en-US" altLang="zh-CN"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分析输入</a:t>
            </a:r>
            <a:endParaRPr lang="en-US" altLang="zh-CN" smtClean="0"/>
          </a:p>
        </p:txBody>
      </p:sp>
      <p:sp>
        <p:nvSpPr>
          <p:cNvPr id="45059" name="Rectangle 3"/>
          <p:cNvSpPr>
            <a:spLocks noGrp="1" noChangeArrowheads="1"/>
          </p:cNvSpPr>
          <p:nvPr>
            <p:ph type="body" idx="1"/>
          </p:nvPr>
        </p:nvSpPr>
        <p:spPr/>
        <p:txBody>
          <a:bodyPr/>
          <a:lstStyle/>
          <a:p>
            <a:pPr eaLnBrk="1" hangingPunct="1"/>
            <a:r>
              <a:rPr lang="en-US" altLang="zh-CN" smtClean="0"/>
              <a:t>X &gt; 100</a:t>
            </a:r>
          </a:p>
          <a:p>
            <a:pPr eaLnBrk="1" hangingPunct="1"/>
            <a:r>
              <a:rPr lang="en-US" altLang="zh-CN" smtClean="0"/>
              <a:t>0 &lt; X &lt; = 100</a:t>
            </a:r>
          </a:p>
          <a:p>
            <a:pPr eaLnBrk="1" hangingPunct="1"/>
            <a:r>
              <a:rPr lang="en-US" altLang="zh-CN" smtClean="0"/>
              <a:t>X &lt;= 0</a:t>
            </a:r>
          </a:p>
          <a:p>
            <a:pPr eaLnBrk="1" hangingPunct="1"/>
            <a:r>
              <a:rPr lang="en-US" altLang="zh-CN" smtClean="0"/>
              <a:t>Y &gt; 100</a:t>
            </a:r>
          </a:p>
          <a:p>
            <a:pPr eaLnBrk="1" hangingPunct="1"/>
            <a:r>
              <a:rPr lang="en-US" altLang="zh-CN" smtClean="0"/>
              <a:t>X&lt;= Y &lt;= 100</a:t>
            </a:r>
          </a:p>
          <a:p>
            <a:pPr eaLnBrk="1" hangingPunct="1"/>
            <a:r>
              <a:rPr lang="en-US" altLang="zh-CN" smtClean="0"/>
              <a:t>Y &lt; X </a:t>
            </a:r>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分析输出</a:t>
            </a:r>
            <a:endParaRPr lang="en-US" altLang="zh-CN" smtClean="0"/>
          </a:p>
        </p:txBody>
      </p:sp>
      <p:sp>
        <p:nvSpPr>
          <p:cNvPr id="46083" name="Rectangle 3"/>
          <p:cNvSpPr>
            <a:spLocks noGrp="1" noChangeArrowheads="1"/>
          </p:cNvSpPr>
          <p:nvPr>
            <p:ph type="body" idx="1"/>
          </p:nvPr>
        </p:nvSpPr>
        <p:spPr/>
        <p:txBody>
          <a:bodyPr/>
          <a:lstStyle/>
          <a:p>
            <a:pPr eaLnBrk="1" hangingPunct="1"/>
            <a:r>
              <a:rPr lang="en-US" altLang="zh-CN" smtClean="0"/>
              <a:t>0 &lt;= R50 &lt;= 1</a:t>
            </a:r>
          </a:p>
          <a:p>
            <a:pPr eaLnBrk="1" hangingPunct="1"/>
            <a:r>
              <a:rPr lang="en-US" altLang="zh-CN" smtClean="0"/>
              <a:t>0 &lt;= R20 &lt;= 2</a:t>
            </a:r>
          </a:p>
          <a:p>
            <a:pPr eaLnBrk="1" hangingPunct="1"/>
            <a:r>
              <a:rPr lang="en-US" altLang="zh-CN" smtClean="0"/>
              <a:t>0 &lt;= R10 &lt;= 1</a:t>
            </a:r>
          </a:p>
          <a:p>
            <a:pPr eaLnBrk="1" hangingPunct="1"/>
            <a:r>
              <a:rPr lang="en-US" altLang="zh-CN" smtClean="0"/>
              <a:t>0 &lt;= R5 &lt;= 1</a:t>
            </a:r>
          </a:p>
          <a:p>
            <a:pPr eaLnBrk="1" hangingPunct="1"/>
            <a:r>
              <a:rPr lang="en-US" altLang="zh-CN" smtClean="0"/>
              <a:t>0 &lt;= R2 &lt;= 2</a:t>
            </a:r>
          </a:p>
          <a:p>
            <a:pPr eaLnBrk="1" hangingPunct="1"/>
            <a:r>
              <a:rPr lang="en-US" altLang="zh-CN" smtClean="0"/>
              <a:t>0 &lt;= R1 &lt;= 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分析边界</a:t>
            </a:r>
          </a:p>
        </p:txBody>
      </p:sp>
      <p:sp>
        <p:nvSpPr>
          <p:cNvPr id="47107" name="Rectangle 3"/>
          <p:cNvSpPr>
            <a:spLocks noGrp="1" noChangeArrowheads="1"/>
          </p:cNvSpPr>
          <p:nvPr>
            <p:ph type="body" idx="1"/>
          </p:nvPr>
        </p:nvSpPr>
        <p:spPr/>
        <p:txBody>
          <a:bodyPr/>
          <a:lstStyle/>
          <a:p>
            <a:pPr eaLnBrk="1" hangingPunct="1">
              <a:lnSpc>
                <a:spcPct val="90000"/>
              </a:lnSpc>
            </a:pPr>
            <a:r>
              <a:rPr lang="zh-CN" altLang="en-US" sz="2800" dirty="0" smtClean="0"/>
              <a:t>无效边界</a:t>
            </a:r>
            <a:endParaRPr lang="en-US" altLang="zh-CN" sz="2800" dirty="0" smtClean="0"/>
          </a:p>
          <a:p>
            <a:pPr lvl="1" eaLnBrk="1" hangingPunct="1">
              <a:lnSpc>
                <a:spcPct val="90000"/>
              </a:lnSpc>
            </a:pPr>
            <a:r>
              <a:rPr lang="en-US" altLang="zh-CN" sz="2400" dirty="0" smtClean="0"/>
              <a:t>X &gt; 100</a:t>
            </a:r>
          </a:p>
          <a:p>
            <a:pPr lvl="1" eaLnBrk="1" hangingPunct="1">
              <a:lnSpc>
                <a:spcPct val="90000"/>
              </a:lnSpc>
            </a:pPr>
            <a:r>
              <a:rPr lang="en-US" altLang="zh-CN" sz="2400" dirty="0" smtClean="0"/>
              <a:t>X &lt;= 0</a:t>
            </a:r>
          </a:p>
          <a:p>
            <a:pPr lvl="1" eaLnBrk="1" hangingPunct="1">
              <a:lnSpc>
                <a:spcPct val="90000"/>
              </a:lnSpc>
            </a:pPr>
            <a:r>
              <a:rPr lang="en-US" altLang="zh-CN" sz="2400" dirty="0" smtClean="0"/>
              <a:t>Y &gt; 100</a:t>
            </a:r>
          </a:p>
          <a:p>
            <a:pPr lvl="1" eaLnBrk="1" hangingPunct="1">
              <a:lnSpc>
                <a:spcPct val="90000"/>
              </a:lnSpc>
            </a:pPr>
            <a:r>
              <a:rPr lang="en-US" altLang="zh-CN" sz="2400" dirty="0" smtClean="0"/>
              <a:t>Y &lt; X</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分析边界</a:t>
            </a:r>
          </a:p>
        </p:txBody>
      </p:sp>
      <p:sp>
        <p:nvSpPr>
          <p:cNvPr id="48131" name="Rectangle 3"/>
          <p:cNvSpPr>
            <a:spLocks noGrp="1" noChangeArrowheads="1"/>
          </p:cNvSpPr>
          <p:nvPr>
            <p:ph type="body" idx="1"/>
          </p:nvPr>
        </p:nvSpPr>
        <p:spPr/>
        <p:txBody>
          <a:bodyPr/>
          <a:lstStyle/>
          <a:p>
            <a:pPr eaLnBrk="1" hangingPunct="1"/>
            <a:r>
              <a:rPr lang="zh-CN" altLang="en-US" sz="2400" dirty="0" smtClean="0"/>
              <a:t>有效边界</a:t>
            </a:r>
          </a:p>
          <a:p>
            <a:pPr lvl="1" eaLnBrk="1" hangingPunct="1"/>
            <a:r>
              <a:rPr lang="zh-CN" altLang="en-US" sz="2400" dirty="0" smtClean="0"/>
              <a:t>设找部分钱后剩余的金额为</a:t>
            </a:r>
            <a:r>
              <a:rPr lang="en-US" altLang="zh-CN" sz="2400" dirty="0" smtClean="0"/>
              <a:t>S</a:t>
            </a:r>
            <a:endParaRPr lang="zh-CN" altLang="en-US" sz="2000" dirty="0" smtClean="0"/>
          </a:p>
          <a:p>
            <a:pPr lvl="1" eaLnBrk="1" hangingPunct="1"/>
            <a:r>
              <a:rPr lang="en-US" altLang="zh-CN" sz="2000" dirty="0" smtClean="0"/>
              <a:t>S &gt;= 50 </a:t>
            </a:r>
            <a:r>
              <a:rPr lang="zh-CN" altLang="en-US" sz="2000" dirty="0" smtClean="0"/>
              <a:t>找</a:t>
            </a:r>
            <a:r>
              <a:rPr lang="en-US" altLang="zh-CN" sz="2000" dirty="0" smtClean="0"/>
              <a:t>R50</a:t>
            </a:r>
          </a:p>
          <a:p>
            <a:pPr lvl="1" eaLnBrk="1" hangingPunct="1"/>
            <a:r>
              <a:rPr lang="en-US" altLang="zh-CN" sz="2000" dirty="0" smtClean="0"/>
              <a:t>20 &lt;= S &lt; 50 </a:t>
            </a:r>
            <a:r>
              <a:rPr lang="zh-CN" altLang="en-US" sz="2000" dirty="0" smtClean="0"/>
              <a:t>找</a:t>
            </a:r>
            <a:r>
              <a:rPr lang="en-US" altLang="zh-CN" sz="2000" dirty="0" smtClean="0"/>
              <a:t>R20</a:t>
            </a:r>
          </a:p>
          <a:p>
            <a:pPr lvl="1" eaLnBrk="1" hangingPunct="1"/>
            <a:r>
              <a:rPr lang="en-US" altLang="zh-CN" sz="2000" dirty="0" smtClean="0"/>
              <a:t>10 &lt;= S &lt; 20 </a:t>
            </a:r>
            <a:r>
              <a:rPr lang="zh-CN" altLang="en-US" sz="2000" dirty="0" smtClean="0"/>
              <a:t>找</a:t>
            </a:r>
            <a:r>
              <a:rPr lang="en-US" altLang="zh-CN" sz="2000" dirty="0" smtClean="0"/>
              <a:t>R10</a:t>
            </a:r>
          </a:p>
          <a:p>
            <a:pPr lvl="1" eaLnBrk="1" hangingPunct="1"/>
            <a:r>
              <a:rPr lang="en-US" altLang="zh-CN" sz="2000" dirty="0" smtClean="0"/>
              <a:t>5 &lt;= S &lt; 10 </a:t>
            </a:r>
            <a:r>
              <a:rPr lang="zh-CN" altLang="en-US" sz="2000" dirty="0" smtClean="0"/>
              <a:t>找</a:t>
            </a:r>
            <a:r>
              <a:rPr lang="en-US" altLang="zh-CN" sz="2000" dirty="0" smtClean="0"/>
              <a:t>R5</a:t>
            </a:r>
          </a:p>
          <a:p>
            <a:pPr lvl="1" eaLnBrk="1" hangingPunct="1"/>
            <a:r>
              <a:rPr lang="en-US" altLang="zh-CN" sz="2000" dirty="0" smtClean="0"/>
              <a:t>2 &lt;= S &lt; 5 </a:t>
            </a:r>
            <a:r>
              <a:rPr lang="zh-CN" altLang="en-US" sz="2000" dirty="0" smtClean="0"/>
              <a:t>找</a:t>
            </a:r>
            <a:r>
              <a:rPr lang="en-US" altLang="zh-CN" sz="2000" dirty="0" smtClean="0"/>
              <a:t>R2</a:t>
            </a:r>
          </a:p>
          <a:p>
            <a:pPr lvl="1" eaLnBrk="1" hangingPunct="1"/>
            <a:r>
              <a:rPr lang="en-US" altLang="zh-CN" sz="2000" dirty="0" smtClean="0"/>
              <a:t>1 &lt;= S &lt; 2 </a:t>
            </a:r>
            <a:r>
              <a:rPr lang="zh-CN" altLang="en-US" sz="2000" dirty="0" smtClean="0"/>
              <a:t>找</a:t>
            </a:r>
            <a:r>
              <a:rPr lang="en-US" altLang="zh-CN" sz="2000" dirty="0" smtClean="0"/>
              <a:t>R1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分析后无效情形 </a:t>
            </a:r>
          </a:p>
        </p:txBody>
      </p:sp>
      <p:sp>
        <p:nvSpPr>
          <p:cNvPr id="49155" name="Rectangle 3"/>
          <p:cNvSpPr>
            <a:spLocks noGrp="1" noChangeArrowheads="1"/>
          </p:cNvSpPr>
          <p:nvPr>
            <p:ph type="body" idx="1"/>
          </p:nvPr>
        </p:nvSpPr>
        <p:spPr/>
        <p:txBody>
          <a:bodyPr/>
          <a:lstStyle/>
          <a:p>
            <a:pPr eaLnBrk="1" hangingPunct="1">
              <a:lnSpc>
                <a:spcPct val="90000"/>
              </a:lnSpc>
            </a:pPr>
            <a:r>
              <a:rPr lang="en-US" altLang="zh-CN" sz="2400" dirty="0" smtClean="0"/>
              <a:t>X &gt; 100</a:t>
            </a:r>
          </a:p>
          <a:p>
            <a:pPr eaLnBrk="1" hangingPunct="1">
              <a:lnSpc>
                <a:spcPct val="90000"/>
              </a:lnSpc>
            </a:pPr>
            <a:r>
              <a:rPr lang="en-US" altLang="zh-CN" sz="2400" dirty="0" smtClean="0"/>
              <a:t>X &lt;= 0</a:t>
            </a:r>
          </a:p>
          <a:p>
            <a:pPr eaLnBrk="1" hangingPunct="1">
              <a:lnSpc>
                <a:spcPct val="90000"/>
              </a:lnSpc>
            </a:pPr>
            <a:r>
              <a:rPr lang="en-US" altLang="zh-CN" sz="2400" dirty="0" smtClean="0"/>
              <a:t>0 &lt; X &lt;= 100, Y &gt; 100</a:t>
            </a:r>
          </a:p>
          <a:p>
            <a:pPr eaLnBrk="1" hangingPunct="1">
              <a:lnSpc>
                <a:spcPct val="90000"/>
              </a:lnSpc>
            </a:pPr>
            <a:r>
              <a:rPr lang="en-US" altLang="zh-CN" sz="2400" dirty="0" smtClean="0"/>
              <a:t>0 &lt; X &lt;= 100, Y &lt; 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分析后有效情形</a:t>
            </a:r>
          </a:p>
        </p:txBody>
      </p:sp>
      <p:sp>
        <p:nvSpPr>
          <p:cNvPr id="50179" name="Rectangle 3"/>
          <p:cNvSpPr>
            <a:spLocks noGrp="1" noChangeArrowheads="1"/>
          </p:cNvSpPr>
          <p:nvPr>
            <p:ph type="body" idx="1"/>
          </p:nvPr>
        </p:nvSpPr>
        <p:spPr/>
        <p:txBody>
          <a:bodyPr/>
          <a:lstStyle/>
          <a:p>
            <a:pPr eaLnBrk="1" hangingPunct="1">
              <a:lnSpc>
                <a:spcPct val="80000"/>
              </a:lnSpc>
            </a:pPr>
            <a:r>
              <a:rPr lang="en-US" altLang="zh-CN" sz="2400" dirty="0" smtClean="0"/>
              <a:t>S = 50</a:t>
            </a:r>
          </a:p>
          <a:p>
            <a:pPr eaLnBrk="1" hangingPunct="1">
              <a:lnSpc>
                <a:spcPct val="80000"/>
              </a:lnSpc>
            </a:pPr>
            <a:r>
              <a:rPr lang="en-US" altLang="zh-CN" sz="2400" dirty="0" smtClean="0"/>
              <a:t>S = 49</a:t>
            </a:r>
          </a:p>
          <a:p>
            <a:pPr eaLnBrk="1" hangingPunct="1">
              <a:lnSpc>
                <a:spcPct val="80000"/>
              </a:lnSpc>
            </a:pPr>
            <a:r>
              <a:rPr lang="en-US" altLang="zh-CN" sz="2400" dirty="0" smtClean="0"/>
              <a:t>S = 20</a:t>
            </a:r>
          </a:p>
          <a:p>
            <a:pPr eaLnBrk="1" hangingPunct="1">
              <a:lnSpc>
                <a:spcPct val="80000"/>
              </a:lnSpc>
            </a:pPr>
            <a:r>
              <a:rPr lang="en-US" altLang="zh-CN" sz="2400" dirty="0" smtClean="0"/>
              <a:t>S = 19</a:t>
            </a:r>
          </a:p>
          <a:p>
            <a:pPr eaLnBrk="1" hangingPunct="1">
              <a:lnSpc>
                <a:spcPct val="80000"/>
              </a:lnSpc>
            </a:pPr>
            <a:r>
              <a:rPr lang="en-US" altLang="zh-CN" sz="2400" dirty="0" smtClean="0"/>
              <a:t>S = 10</a:t>
            </a:r>
          </a:p>
          <a:p>
            <a:pPr eaLnBrk="1" hangingPunct="1">
              <a:lnSpc>
                <a:spcPct val="80000"/>
              </a:lnSpc>
            </a:pPr>
            <a:r>
              <a:rPr lang="en-US" altLang="zh-CN" sz="2400" dirty="0" smtClean="0"/>
              <a:t>S = 9</a:t>
            </a:r>
          </a:p>
          <a:p>
            <a:pPr eaLnBrk="1" hangingPunct="1">
              <a:lnSpc>
                <a:spcPct val="80000"/>
              </a:lnSpc>
            </a:pPr>
            <a:r>
              <a:rPr lang="en-US" altLang="zh-CN" sz="2400" dirty="0" smtClean="0"/>
              <a:t>S = 5</a:t>
            </a:r>
          </a:p>
          <a:p>
            <a:pPr eaLnBrk="1" hangingPunct="1">
              <a:lnSpc>
                <a:spcPct val="80000"/>
              </a:lnSpc>
            </a:pPr>
            <a:r>
              <a:rPr lang="en-US" altLang="zh-CN" sz="2400" dirty="0" smtClean="0"/>
              <a:t>S = 4</a:t>
            </a:r>
          </a:p>
          <a:p>
            <a:pPr eaLnBrk="1" hangingPunct="1">
              <a:lnSpc>
                <a:spcPct val="80000"/>
              </a:lnSpc>
            </a:pPr>
            <a:r>
              <a:rPr lang="en-US" altLang="zh-CN" sz="2400" dirty="0" smtClean="0"/>
              <a:t>S = 2</a:t>
            </a:r>
          </a:p>
          <a:p>
            <a:pPr eaLnBrk="1" hangingPunct="1">
              <a:lnSpc>
                <a:spcPct val="80000"/>
              </a:lnSpc>
            </a:pPr>
            <a:r>
              <a:rPr lang="en-US" altLang="zh-CN" sz="2400" dirty="0" smtClean="0"/>
              <a:t>S = 1</a:t>
            </a:r>
          </a:p>
          <a:p>
            <a:pPr eaLnBrk="1" hangingPunct="1">
              <a:lnSpc>
                <a:spcPct val="80000"/>
              </a:lnSpc>
            </a:pPr>
            <a:r>
              <a:rPr lang="en-US" altLang="zh-CN" sz="2400" dirty="0" smtClean="0"/>
              <a:t>S = 0 </a:t>
            </a:r>
            <a:endParaRPr lang="zh-CN" altLang="en-US" sz="2400" dirty="0" smtClean="0"/>
          </a:p>
          <a:p>
            <a:pPr eaLnBrk="1" hangingPunct="1">
              <a:lnSpc>
                <a:spcPct val="80000"/>
              </a:lnSpc>
            </a:pPr>
            <a:endParaRPr lang="zh-CN" alt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设计测试用例</a:t>
            </a:r>
          </a:p>
        </p:txBody>
      </p:sp>
      <p:graphicFrame>
        <p:nvGraphicFramePr>
          <p:cNvPr id="830604" name="Group 140"/>
          <p:cNvGraphicFramePr>
            <a:graphicFrameLocks noGrp="1"/>
          </p:cNvGraphicFramePr>
          <p:nvPr/>
        </p:nvGraphicFramePr>
        <p:xfrm>
          <a:off x="738188" y="1838325"/>
          <a:ext cx="7837487" cy="4297680"/>
        </p:xfrm>
        <a:graphic>
          <a:graphicData uri="http://schemas.openxmlformats.org/drawingml/2006/table">
            <a:tbl>
              <a:tblPr/>
              <a:tblGrid>
                <a:gridCol w="722312"/>
                <a:gridCol w="823913"/>
                <a:gridCol w="755650"/>
                <a:gridCol w="800100"/>
                <a:gridCol w="782637"/>
                <a:gridCol w="749300"/>
                <a:gridCol w="835025"/>
                <a:gridCol w="679450"/>
                <a:gridCol w="804863"/>
                <a:gridCol w="884237"/>
              </a:tblGrid>
              <a:tr h="18097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用例编号</a:t>
                      </a:r>
                      <a:endParaRPr kumimoji="1" lang="en-US" altLang="zh-CN" sz="1800" b="0" i="0" u="none" strike="noStrike" cap="none" normalizeH="0" baseline="0" dirty="0" smtClean="0">
                        <a:ln>
                          <a:noFill/>
                        </a:ln>
                        <a:solidFill>
                          <a:schemeClr val="tx1"/>
                        </a:solidFill>
                        <a:effectLst/>
                        <a:latin typeface="Times New Roman"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输入</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输出</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备注</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张数</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商品价格</a:t>
                      </a:r>
                      <a:r>
                        <a:rPr kumimoji="1" lang="en-US" altLang="zh-CN" sz="1800" b="0" i="0" u="none" strike="noStrike" cap="none" normalizeH="0" baseline="0" smtClean="0">
                          <a:ln>
                            <a:noFill/>
                          </a:ln>
                          <a:solidFill>
                            <a:schemeClr val="tx1"/>
                          </a:solidFill>
                          <a:effectLst/>
                          <a:latin typeface="Times New Roman" charset="0"/>
                          <a:ea typeface="宋体" charset="-122"/>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付款</a:t>
                      </a:r>
                      <a:r>
                        <a:rPr kumimoji="1" lang="en-US" altLang="zh-CN" sz="1800" b="0" i="0" u="none" strike="noStrike" cap="none" normalizeH="0" baseline="0" smtClean="0">
                          <a:ln>
                            <a:noFill/>
                          </a:ln>
                          <a:solidFill>
                            <a:schemeClr val="tx1"/>
                          </a:solidFill>
                          <a:effectLst/>
                          <a:latin typeface="Times New Roman" charset="0"/>
                          <a:ea typeface="宋体" charset="-122"/>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50元</a:t>
                      </a:r>
                      <a:r>
                        <a:rPr kumimoji="1" lang="en-US" altLang="zh-CN" sz="1800" b="0" i="0" u="none" strike="noStrike" cap="none" normalizeH="0" baseline="0" smtClean="0">
                          <a:ln>
                            <a:noFill/>
                          </a:ln>
                          <a:solidFill>
                            <a:schemeClr val="tx1"/>
                          </a:solidFill>
                          <a:effectLst/>
                          <a:latin typeface="Times New Roman" charset="0"/>
                          <a:ea typeface="宋体" charset="-122"/>
                        </a:rPr>
                        <a:t>R50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20元</a:t>
                      </a:r>
                      <a:r>
                        <a:rPr kumimoji="1" lang="en-US" altLang="zh-CN" sz="1800" b="0" i="0" u="none" strike="noStrike" cap="none" normalizeH="0" baseline="0" smtClean="0">
                          <a:ln>
                            <a:noFill/>
                          </a:ln>
                          <a:solidFill>
                            <a:schemeClr val="tx1"/>
                          </a:solidFill>
                          <a:effectLst/>
                          <a:latin typeface="Times New Roman" charset="0"/>
                          <a:ea typeface="宋体" charset="-122"/>
                        </a:rPr>
                        <a:t>R20</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10元</a:t>
                      </a:r>
                      <a:r>
                        <a:rPr kumimoji="1" lang="en-US" altLang="zh-CN" sz="1800" b="0" i="0" u="none" strike="noStrike" cap="none" normalizeH="0" baseline="0" smtClean="0">
                          <a:ln>
                            <a:noFill/>
                          </a:ln>
                          <a:solidFill>
                            <a:schemeClr val="tx1"/>
                          </a:solidFill>
                          <a:effectLst/>
                          <a:latin typeface="Times New Roman" charset="0"/>
                          <a:ea typeface="宋体" charset="-122"/>
                        </a:rPr>
                        <a:t>R10</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5元</a:t>
                      </a:r>
                      <a:r>
                        <a:rPr kumimoji="1" lang="en-US" altLang="zh-CN" sz="1800" b="0" i="0" u="none" strike="noStrike" cap="none" normalizeH="0" baseline="0" smtClean="0">
                          <a:ln>
                            <a:noFill/>
                          </a:ln>
                          <a:solidFill>
                            <a:schemeClr val="tx1"/>
                          </a:solidFill>
                          <a:effectLst/>
                          <a:latin typeface="Times New Roman" charset="0"/>
                          <a:ea typeface="宋体" charset="-122"/>
                        </a:rPr>
                        <a:t>R5</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2元</a:t>
                      </a:r>
                      <a:r>
                        <a:rPr kumimoji="1" lang="en-US" altLang="zh-CN" sz="1800" b="0" i="0" u="none" strike="noStrike" cap="none" normalizeH="0" baseline="0" smtClean="0">
                          <a:ln>
                            <a:noFill/>
                          </a:ln>
                          <a:solidFill>
                            <a:schemeClr val="tx1"/>
                          </a:solidFill>
                          <a:effectLst/>
                          <a:latin typeface="Times New Roman" charset="0"/>
                          <a:ea typeface="宋体" charset="-122"/>
                        </a:rPr>
                        <a:t>R2</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1元</a:t>
                      </a:r>
                      <a:r>
                        <a:rPr kumimoji="1" lang="en-US" altLang="zh-CN" sz="1800" b="0" i="0" u="none" strike="noStrike" cap="none" normalizeH="0" baseline="0" smtClean="0">
                          <a:ln>
                            <a:noFill/>
                          </a:ln>
                          <a:solidFill>
                            <a:schemeClr val="tx1"/>
                          </a:solidFill>
                          <a:effectLst/>
                          <a:latin typeface="Times New Roman" charset="0"/>
                          <a:ea typeface="宋体" charset="-122"/>
                        </a:rPr>
                        <a:t>R1</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99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错误</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81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charset="0"/>
                          <a:ea typeface="宋体" charset="-122"/>
                        </a:rPr>
                        <a:t>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90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设计测试用例</a:t>
            </a:r>
          </a:p>
        </p:txBody>
      </p:sp>
      <p:graphicFrame>
        <p:nvGraphicFramePr>
          <p:cNvPr id="831584" name="Group 96"/>
          <p:cNvGraphicFramePr>
            <a:graphicFrameLocks noGrp="1"/>
          </p:cNvGraphicFramePr>
          <p:nvPr/>
        </p:nvGraphicFramePr>
        <p:xfrm>
          <a:off x="738188" y="1887538"/>
          <a:ext cx="7735887" cy="3200400"/>
        </p:xfrm>
        <a:graphic>
          <a:graphicData uri="http://schemas.openxmlformats.org/drawingml/2006/table">
            <a:tbl>
              <a:tblPr/>
              <a:tblGrid>
                <a:gridCol w="712787"/>
                <a:gridCol w="812800"/>
                <a:gridCol w="746125"/>
                <a:gridCol w="790575"/>
                <a:gridCol w="771525"/>
                <a:gridCol w="739775"/>
                <a:gridCol w="823913"/>
                <a:gridCol w="671512"/>
                <a:gridCol w="793750"/>
                <a:gridCol w="873125"/>
              </a:tblGrid>
              <a:tr h="18732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用例编号</a:t>
                      </a:r>
                      <a:endParaRPr kumimoji="1" lang="en-US" altLang="zh-CN" sz="1800" b="0" i="0" u="none" strike="noStrike" cap="none" normalizeH="0" baseline="0" dirty="0" smtClean="0">
                        <a:ln>
                          <a:noFill/>
                        </a:ln>
                        <a:solidFill>
                          <a:schemeClr val="tx1"/>
                        </a:solidFill>
                        <a:effectLst/>
                        <a:latin typeface="Times New Roman"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输入</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输出</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备注</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张数</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商品价格</a:t>
                      </a:r>
                      <a:r>
                        <a:rPr kumimoji="1" lang="en-US" altLang="zh-CN" sz="1800" b="0" i="0" u="none" strike="noStrike" cap="none" normalizeH="0" baseline="0" smtClean="0">
                          <a:ln>
                            <a:noFill/>
                          </a:ln>
                          <a:solidFill>
                            <a:schemeClr val="tx1"/>
                          </a:solidFill>
                          <a:effectLst/>
                          <a:latin typeface="Times New Roman" charset="0"/>
                          <a:ea typeface="宋体" charset="-122"/>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付款</a:t>
                      </a:r>
                      <a:r>
                        <a:rPr kumimoji="1" lang="en-US" altLang="zh-CN" sz="1800" b="0" i="0" u="none" strike="noStrike" cap="none" normalizeH="0" baseline="0" smtClean="0">
                          <a:ln>
                            <a:noFill/>
                          </a:ln>
                          <a:solidFill>
                            <a:schemeClr val="tx1"/>
                          </a:solidFill>
                          <a:effectLst/>
                          <a:latin typeface="Times New Roman" charset="0"/>
                          <a:ea typeface="宋体" charset="-122"/>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50元</a:t>
                      </a:r>
                      <a:r>
                        <a:rPr kumimoji="1" lang="en-US" altLang="zh-CN" sz="1800" b="0" i="0" u="none" strike="noStrike" cap="none" normalizeH="0" baseline="0" smtClean="0">
                          <a:ln>
                            <a:noFill/>
                          </a:ln>
                          <a:solidFill>
                            <a:schemeClr val="tx1"/>
                          </a:solidFill>
                          <a:effectLst/>
                          <a:latin typeface="Times New Roman" charset="0"/>
                          <a:ea typeface="宋体" charset="-122"/>
                        </a:rPr>
                        <a:t>R50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20元</a:t>
                      </a:r>
                      <a:r>
                        <a:rPr kumimoji="1" lang="en-US" altLang="zh-CN" sz="1800" b="0" i="0" u="none" strike="noStrike" cap="none" normalizeH="0" baseline="0" smtClean="0">
                          <a:ln>
                            <a:noFill/>
                          </a:ln>
                          <a:solidFill>
                            <a:schemeClr val="tx1"/>
                          </a:solidFill>
                          <a:effectLst/>
                          <a:latin typeface="Times New Roman" charset="0"/>
                          <a:ea typeface="宋体" charset="-122"/>
                        </a:rPr>
                        <a:t>R20</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10元</a:t>
                      </a:r>
                      <a:r>
                        <a:rPr kumimoji="1" lang="en-US" altLang="zh-CN" sz="1800" b="0" i="0" u="none" strike="noStrike" cap="none" normalizeH="0" baseline="0" smtClean="0">
                          <a:ln>
                            <a:noFill/>
                          </a:ln>
                          <a:solidFill>
                            <a:schemeClr val="tx1"/>
                          </a:solidFill>
                          <a:effectLst/>
                          <a:latin typeface="Times New Roman" charset="0"/>
                          <a:ea typeface="宋体" charset="-122"/>
                        </a:rPr>
                        <a:t>R10</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5元</a:t>
                      </a:r>
                      <a:r>
                        <a:rPr kumimoji="1" lang="en-US" altLang="zh-CN" sz="1800" b="0" i="0" u="none" strike="noStrike" cap="none" normalizeH="0" baseline="0" smtClean="0">
                          <a:ln>
                            <a:noFill/>
                          </a:ln>
                          <a:solidFill>
                            <a:schemeClr val="tx1"/>
                          </a:solidFill>
                          <a:effectLst/>
                          <a:latin typeface="Times New Roman" charset="0"/>
                          <a:ea typeface="宋体" charset="-122"/>
                        </a:rPr>
                        <a:t>R5</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2元</a:t>
                      </a:r>
                      <a:r>
                        <a:rPr kumimoji="1" lang="en-US" altLang="zh-CN" sz="1800" b="0" i="0" u="none" strike="noStrike" cap="none" normalizeH="0" baseline="0" smtClean="0">
                          <a:ln>
                            <a:noFill/>
                          </a:ln>
                          <a:solidFill>
                            <a:schemeClr val="tx1"/>
                          </a:solidFill>
                          <a:effectLst/>
                          <a:latin typeface="Times New Roman" charset="0"/>
                          <a:ea typeface="宋体" charset="-122"/>
                        </a:rPr>
                        <a:t>R2</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1元</a:t>
                      </a:r>
                      <a:r>
                        <a:rPr kumimoji="1" lang="en-US" altLang="zh-CN" sz="1800" b="0" i="0" u="none" strike="noStrike" cap="none" normalizeH="0" baseline="0" smtClean="0">
                          <a:ln>
                            <a:noFill/>
                          </a:ln>
                          <a:solidFill>
                            <a:schemeClr val="tx1"/>
                          </a:solidFill>
                          <a:effectLst/>
                          <a:latin typeface="Times New Roman" charset="0"/>
                          <a:ea typeface="宋体" charset="-122"/>
                        </a:rPr>
                        <a:t>R1</a:t>
                      </a:r>
                      <a:endParaRPr kumimoji="1" lang="zh-CN" altLang="en-US" sz="1800" b="0" i="0" u="none" strike="noStrike" cap="none" normalizeH="0" baseline="0" smtClean="0">
                        <a:ln>
                          <a:noFill/>
                        </a:ln>
                        <a:solidFill>
                          <a:schemeClr val="tx1"/>
                        </a:solidFill>
                        <a:effectLst/>
                        <a:latin typeface="Times New Roman"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r>
                        <a:rPr kumimoji="1" lang="en-US" altLang="zh-CN"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91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r>
                        <a:rPr kumimoji="1" lang="en-US" altLang="zh-CN"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95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a:t>
                      </a:r>
                      <a:r>
                        <a:rPr kumimoji="1" lang="en-US" altLang="zh-CN" sz="1800" b="0" i="0" u="none" strike="noStrike" cap="none" normalizeH="0" baseline="0" dirty="0" smtClean="0">
                          <a:ln>
                            <a:noFill/>
                          </a:ln>
                          <a:solidFill>
                            <a:schemeClr val="tx1"/>
                          </a:solidFill>
                          <a:effectLst/>
                          <a:latin typeface="Times New Roman"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96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r>
                        <a:rPr kumimoji="1" lang="en-US" altLang="zh-CN" sz="1800" b="0" i="0" u="none" strike="noStrike" cap="none" normalizeH="0" baseline="0" smtClean="0">
                          <a:ln>
                            <a:noFill/>
                          </a:ln>
                          <a:solidFill>
                            <a:schemeClr val="tx1"/>
                          </a:solidFill>
                          <a:effectLst/>
                          <a:latin typeface="Times New Roman"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98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r>
                        <a:rPr kumimoji="1" lang="en-US" altLang="zh-CN" sz="1800" b="0" i="0" u="none" strike="noStrike" cap="none" normalizeH="0" baseline="0" smtClean="0">
                          <a:ln>
                            <a:noFill/>
                          </a:ln>
                          <a:solidFill>
                            <a:schemeClr val="tx1"/>
                          </a:solidFill>
                          <a:effectLst/>
                          <a:latin typeface="Times New Roman"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99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a:t>
                      </a:r>
                      <a:r>
                        <a:rPr kumimoji="1" lang="en-US" altLang="zh-CN" sz="1800" b="0" i="0" u="none" strike="noStrike" cap="none" normalizeH="0" baseline="0" smtClean="0">
                          <a:ln>
                            <a:noFill/>
                          </a:ln>
                          <a:solidFill>
                            <a:schemeClr val="tx1"/>
                          </a:solidFill>
                          <a:effectLst/>
                          <a:latin typeface="Times New Roman" charset="0"/>
                          <a:ea typeface="宋体"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简化测试用例</a:t>
            </a:r>
            <a:endParaRPr lang="en-US" altLang="zh-CN" smtClean="0"/>
          </a:p>
        </p:txBody>
      </p:sp>
      <p:sp>
        <p:nvSpPr>
          <p:cNvPr id="53251" name="Rectangle 3"/>
          <p:cNvSpPr>
            <a:spLocks noGrp="1" noChangeArrowheads="1"/>
          </p:cNvSpPr>
          <p:nvPr>
            <p:ph type="body" idx="1"/>
          </p:nvPr>
        </p:nvSpPr>
        <p:spPr/>
        <p:txBody>
          <a:bodyPr/>
          <a:lstStyle/>
          <a:p>
            <a:pPr eaLnBrk="1" hangingPunct="1"/>
            <a:r>
              <a:rPr lang="zh-CN" altLang="en-US" smtClean="0"/>
              <a:t>删除用例</a:t>
            </a:r>
            <a:r>
              <a:rPr lang="en-US" altLang="zh-CN" smtClean="0"/>
              <a:t>10</a:t>
            </a:r>
          </a:p>
          <a:p>
            <a:pPr eaLnBrk="1" hangingPunct="1"/>
            <a:r>
              <a:rPr lang="zh-CN" altLang="en-US" smtClean="0"/>
              <a:t>删除用例</a:t>
            </a:r>
            <a:r>
              <a:rPr lang="en-US" altLang="zh-CN" smtClean="0"/>
              <a:t>12</a:t>
            </a:r>
          </a:p>
          <a:p>
            <a:pPr eaLnBrk="1" hangingPunct="1"/>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smtClean="0"/>
              <a:t>目录</a:t>
            </a:r>
            <a:endParaRPr lang="en-US" altLang="zh-CN" dirty="0" smtClean="0"/>
          </a:p>
        </p:txBody>
      </p:sp>
      <p:sp>
        <p:nvSpPr>
          <p:cNvPr id="55299" name="Rectangle 3"/>
          <p:cNvSpPr>
            <a:spLocks noGrp="1" noChangeArrowheads="1"/>
          </p:cNvSpPr>
          <p:nvPr>
            <p:ph type="body" idx="1"/>
          </p:nvPr>
        </p:nvSpPr>
        <p:spPr>
          <a:xfrm>
            <a:off x="2681288" y="2003425"/>
            <a:ext cx="5080000" cy="4454525"/>
          </a:xfrm>
        </p:spPr>
        <p:txBody>
          <a:bodyPr/>
          <a:lstStyle/>
          <a:p>
            <a:pPr eaLnBrk="1" hangingPunct="1"/>
            <a:r>
              <a:rPr lang="zh-CN" altLang="en-US" sz="2800" smtClean="0">
                <a:latin typeface="宋体" charset="-122"/>
              </a:rPr>
              <a:t>功能性测试概述</a:t>
            </a:r>
          </a:p>
          <a:p>
            <a:pPr eaLnBrk="1" hangingPunct="1"/>
            <a:r>
              <a:rPr lang="zh-CN" altLang="en-US" sz="2800" smtClean="0">
                <a:latin typeface="宋体" charset="-122"/>
              </a:rPr>
              <a:t>功能分解</a:t>
            </a:r>
            <a:endParaRPr lang="zh-CN" altLang="en-US" sz="2800" smtClean="0"/>
          </a:p>
          <a:p>
            <a:pPr eaLnBrk="1" hangingPunct="1"/>
            <a:r>
              <a:rPr lang="zh-CN" altLang="en-US" sz="2800" smtClean="0">
                <a:latin typeface="宋体" charset="-122"/>
              </a:rPr>
              <a:t>等价类划分 </a:t>
            </a:r>
            <a:endParaRPr lang="zh-CN" altLang="en-US" sz="2800" smtClean="0"/>
          </a:p>
          <a:p>
            <a:pPr eaLnBrk="1" hangingPunct="1"/>
            <a:r>
              <a:rPr lang="zh-CN" altLang="en-US" sz="2800" smtClean="0">
                <a:latin typeface="宋体" charset="-122"/>
              </a:rPr>
              <a:t>边界值分析 </a:t>
            </a:r>
            <a:endParaRPr lang="zh-CN" altLang="en-US" sz="2800" smtClean="0"/>
          </a:p>
          <a:p>
            <a:pPr eaLnBrk="1" hangingPunct="1"/>
            <a:r>
              <a:rPr lang="zh-CN" altLang="en-US" sz="2800" b="1" smtClean="0">
                <a:solidFill>
                  <a:srgbClr val="0000FF"/>
                </a:solidFill>
                <a:latin typeface="宋体" charset="-122"/>
              </a:rPr>
              <a:t>因果图法</a:t>
            </a:r>
            <a:r>
              <a:rPr lang="en-US" altLang="zh-CN" sz="2800" smtClean="0">
                <a:latin typeface="宋体" charset="-122"/>
              </a:rPr>
              <a:t> </a:t>
            </a:r>
          </a:p>
          <a:p>
            <a:pPr eaLnBrk="1" hangingPunct="1"/>
            <a:r>
              <a:rPr lang="zh-CN" altLang="en-US" sz="2800" smtClean="0">
                <a:latin typeface="宋体" charset="-122"/>
              </a:rPr>
              <a:t>其他测试方法</a:t>
            </a:r>
            <a:endParaRPr lang="en-US" altLang="zh-CN" sz="2800" smtClean="0">
              <a:latin typeface="宋体" charset="-122"/>
            </a:endParaRPr>
          </a:p>
        </p:txBody>
      </p:sp>
      <p:pic>
        <p:nvPicPr>
          <p:cNvPr id="55300" name="Picture 4" descr="znablzbf[1]"/>
          <p:cNvPicPr>
            <a:picLocks noChangeAspect="1" noChangeArrowheads="1"/>
          </p:cNvPicPr>
          <p:nvPr/>
        </p:nvPicPr>
        <p:blipFill>
          <a:blip r:embed="rId3"/>
          <a:srcRect/>
          <a:stretch>
            <a:fillRect/>
          </a:stretch>
        </p:blipFill>
        <p:spPr bwMode="auto">
          <a:xfrm>
            <a:off x="576263" y="1952625"/>
            <a:ext cx="1595437" cy="42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功能性测试模型</a:t>
            </a:r>
          </a:p>
        </p:txBody>
      </p:sp>
      <p:sp>
        <p:nvSpPr>
          <p:cNvPr id="18435" name="Rectangle 4"/>
          <p:cNvSpPr>
            <a:spLocks noChangeArrowheads="1"/>
          </p:cNvSpPr>
          <p:nvPr/>
        </p:nvSpPr>
        <p:spPr bwMode="auto">
          <a:xfrm>
            <a:off x="3149600" y="2439988"/>
            <a:ext cx="2917825" cy="2611437"/>
          </a:xfrm>
          <a:prstGeom prst="rect">
            <a:avLst/>
          </a:prstGeom>
          <a:solidFill>
            <a:schemeClr val="bg2"/>
          </a:solidFill>
          <a:ln w="9525" cap="sq">
            <a:noFill/>
            <a:miter lim="800000"/>
            <a:headEnd/>
            <a:tailEnd/>
          </a:ln>
        </p:spPr>
        <p:txBody>
          <a:bodyPr wrap="none" anchor="ctr"/>
          <a:lstStyle/>
          <a:p>
            <a:endParaRPr lang="zh-CN" altLang="en-US"/>
          </a:p>
        </p:txBody>
      </p:sp>
      <p:sp>
        <p:nvSpPr>
          <p:cNvPr id="18436" name="AutoShape 5"/>
          <p:cNvSpPr>
            <a:spLocks noChangeArrowheads="1"/>
          </p:cNvSpPr>
          <p:nvPr/>
        </p:nvSpPr>
        <p:spPr bwMode="auto">
          <a:xfrm>
            <a:off x="1336675" y="2889250"/>
            <a:ext cx="1800225" cy="361950"/>
          </a:xfrm>
          <a:prstGeom prst="rightArrow">
            <a:avLst>
              <a:gd name="adj1" fmla="val 50000"/>
              <a:gd name="adj2" fmla="val 124342"/>
            </a:avLst>
          </a:prstGeom>
          <a:solidFill>
            <a:schemeClr val="tx1"/>
          </a:solidFill>
          <a:ln w="9525" cap="sq">
            <a:noFill/>
            <a:miter lim="800000"/>
            <a:headEnd/>
            <a:tailEnd/>
          </a:ln>
        </p:spPr>
        <p:txBody>
          <a:bodyPr wrap="none" anchor="ctr"/>
          <a:lstStyle/>
          <a:p>
            <a:endParaRPr lang="zh-CN" altLang="en-US"/>
          </a:p>
        </p:txBody>
      </p:sp>
      <p:sp>
        <p:nvSpPr>
          <p:cNvPr id="18437" name="AutoShape 6"/>
          <p:cNvSpPr>
            <a:spLocks noChangeArrowheads="1"/>
          </p:cNvSpPr>
          <p:nvPr/>
        </p:nvSpPr>
        <p:spPr bwMode="auto">
          <a:xfrm>
            <a:off x="1312863" y="3621088"/>
            <a:ext cx="1800225" cy="361950"/>
          </a:xfrm>
          <a:prstGeom prst="rightArrow">
            <a:avLst>
              <a:gd name="adj1" fmla="val 50000"/>
              <a:gd name="adj2" fmla="val 124342"/>
            </a:avLst>
          </a:prstGeom>
          <a:solidFill>
            <a:schemeClr val="tx1"/>
          </a:solidFill>
          <a:ln w="9525" cap="sq">
            <a:noFill/>
            <a:miter lim="800000"/>
            <a:headEnd/>
            <a:tailEnd/>
          </a:ln>
        </p:spPr>
        <p:txBody>
          <a:bodyPr wrap="none" anchor="ctr"/>
          <a:lstStyle/>
          <a:p>
            <a:endParaRPr lang="zh-CN" altLang="en-US"/>
          </a:p>
        </p:txBody>
      </p:sp>
      <p:sp>
        <p:nvSpPr>
          <p:cNvPr id="18438" name="AutoShape 7"/>
          <p:cNvSpPr>
            <a:spLocks noChangeArrowheads="1"/>
          </p:cNvSpPr>
          <p:nvPr/>
        </p:nvSpPr>
        <p:spPr bwMode="auto">
          <a:xfrm>
            <a:off x="1335088" y="4384675"/>
            <a:ext cx="1800225" cy="361950"/>
          </a:xfrm>
          <a:prstGeom prst="rightArrow">
            <a:avLst>
              <a:gd name="adj1" fmla="val 50000"/>
              <a:gd name="adj2" fmla="val 124342"/>
            </a:avLst>
          </a:prstGeom>
          <a:solidFill>
            <a:schemeClr val="tx1"/>
          </a:solidFill>
          <a:ln w="9525" cap="sq">
            <a:noFill/>
            <a:miter lim="800000"/>
            <a:headEnd/>
            <a:tailEnd/>
          </a:ln>
        </p:spPr>
        <p:txBody>
          <a:bodyPr wrap="none" anchor="ctr"/>
          <a:lstStyle/>
          <a:p>
            <a:endParaRPr lang="zh-CN" altLang="en-US"/>
          </a:p>
        </p:txBody>
      </p:sp>
      <p:sp>
        <p:nvSpPr>
          <p:cNvPr id="18439" name="AutoShape 8"/>
          <p:cNvSpPr>
            <a:spLocks noChangeArrowheads="1"/>
          </p:cNvSpPr>
          <p:nvPr/>
        </p:nvSpPr>
        <p:spPr bwMode="auto">
          <a:xfrm>
            <a:off x="6080125" y="3122613"/>
            <a:ext cx="1800225" cy="361950"/>
          </a:xfrm>
          <a:prstGeom prst="rightArrow">
            <a:avLst>
              <a:gd name="adj1" fmla="val 50000"/>
              <a:gd name="adj2" fmla="val 124342"/>
            </a:avLst>
          </a:prstGeom>
          <a:solidFill>
            <a:schemeClr val="tx1"/>
          </a:solidFill>
          <a:ln w="9525" cap="sq">
            <a:noFill/>
            <a:miter lim="800000"/>
            <a:headEnd/>
            <a:tailEnd/>
          </a:ln>
        </p:spPr>
        <p:txBody>
          <a:bodyPr wrap="none" anchor="ctr"/>
          <a:lstStyle/>
          <a:p>
            <a:endParaRPr lang="zh-CN" altLang="en-US"/>
          </a:p>
        </p:txBody>
      </p:sp>
      <p:sp>
        <p:nvSpPr>
          <p:cNvPr id="18440" name="AutoShape 9"/>
          <p:cNvSpPr>
            <a:spLocks noChangeArrowheads="1"/>
          </p:cNvSpPr>
          <p:nvPr/>
        </p:nvSpPr>
        <p:spPr bwMode="auto">
          <a:xfrm>
            <a:off x="6080125" y="4122738"/>
            <a:ext cx="1800225" cy="361950"/>
          </a:xfrm>
          <a:prstGeom prst="rightArrow">
            <a:avLst>
              <a:gd name="adj1" fmla="val 50000"/>
              <a:gd name="adj2" fmla="val 124342"/>
            </a:avLst>
          </a:prstGeom>
          <a:solidFill>
            <a:schemeClr val="tx1"/>
          </a:solidFill>
          <a:ln w="9525" cap="sq">
            <a:noFill/>
            <a:miter lim="800000"/>
            <a:headEnd/>
            <a:tailEnd/>
          </a:ln>
        </p:spPr>
        <p:txBody>
          <a:bodyPr wrap="none" anchor="ctr"/>
          <a:lstStyle/>
          <a:p>
            <a:endParaRPr lang="zh-CN" altLang="en-US"/>
          </a:p>
        </p:txBody>
      </p:sp>
      <p:sp>
        <p:nvSpPr>
          <p:cNvPr id="18441" name="Text Box 10"/>
          <p:cNvSpPr txBox="1">
            <a:spLocks noChangeArrowheads="1"/>
          </p:cNvSpPr>
          <p:nvPr/>
        </p:nvSpPr>
        <p:spPr bwMode="auto">
          <a:xfrm>
            <a:off x="1697038" y="2452688"/>
            <a:ext cx="857250" cy="457200"/>
          </a:xfrm>
          <a:prstGeom prst="rect">
            <a:avLst/>
          </a:prstGeom>
          <a:noFill/>
          <a:ln w="9525" cap="sq">
            <a:noFill/>
            <a:miter lim="800000"/>
            <a:headEnd/>
            <a:tailEnd/>
          </a:ln>
        </p:spPr>
        <p:txBody>
          <a:bodyPr>
            <a:spAutoFit/>
          </a:bodyPr>
          <a:lstStyle/>
          <a:p>
            <a:pPr algn="just" eaLnBrk="0" hangingPunct="0">
              <a:spcBef>
                <a:spcPct val="50000"/>
              </a:spcBef>
            </a:pPr>
            <a:r>
              <a:rPr kumimoji="0" lang="zh-CN" altLang="en-US"/>
              <a:t>输入</a:t>
            </a:r>
          </a:p>
        </p:txBody>
      </p:sp>
      <p:sp>
        <p:nvSpPr>
          <p:cNvPr id="18442" name="Text Box 11"/>
          <p:cNvSpPr txBox="1">
            <a:spLocks noChangeArrowheads="1"/>
          </p:cNvSpPr>
          <p:nvPr/>
        </p:nvSpPr>
        <p:spPr bwMode="auto">
          <a:xfrm>
            <a:off x="6334125" y="2562225"/>
            <a:ext cx="857250" cy="457200"/>
          </a:xfrm>
          <a:prstGeom prst="rect">
            <a:avLst/>
          </a:prstGeom>
          <a:noFill/>
          <a:ln w="9525" cap="sq">
            <a:noFill/>
            <a:miter lim="800000"/>
            <a:headEnd/>
            <a:tailEnd/>
          </a:ln>
        </p:spPr>
        <p:txBody>
          <a:bodyPr>
            <a:spAutoFit/>
          </a:bodyPr>
          <a:lstStyle/>
          <a:p>
            <a:pPr algn="just" eaLnBrk="0" hangingPunct="0">
              <a:spcBef>
                <a:spcPct val="50000"/>
              </a:spcBef>
            </a:pPr>
            <a:r>
              <a:rPr kumimoji="0" lang="zh-CN" altLang="en-US"/>
              <a:t>输出</a:t>
            </a:r>
          </a:p>
        </p:txBody>
      </p:sp>
      <p:sp>
        <p:nvSpPr>
          <p:cNvPr id="18443" name="Text Box 12"/>
          <p:cNvSpPr txBox="1">
            <a:spLocks noChangeArrowheads="1"/>
          </p:cNvSpPr>
          <p:nvPr/>
        </p:nvSpPr>
        <p:spPr bwMode="auto">
          <a:xfrm>
            <a:off x="4157663" y="2808288"/>
            <a:ext cx="857250" cy="457200"/>
          </a:xfrm>
          <a:prstGeom prst="rect">
            <a:avLst/>
          </a:prstGeom>
          <a:noFill/>
          <a:ln w="9525" cap="sq">
            <a:noFill/>
            <a:miter lim="800000"/>
            <a:headEnd/>
            <a:tailEnd/>
          </a:ln>
        </p:spPr>
        <p:txBody>
          <a:bodyPr>
            <a:spAutoFit/>
          </a:bodyPr>
          <a:lstStyle/>
          <a:p>
            <a:pPr algn="just" eaLnBrk="0" hangingPunct="0">
              <a:spcBef>
                <a:spcPct val="50000"/>
              </a:spcBef>
            </a:pPr>
            <a:r>
              <a:rPr kumimoji="0" lang="zh-CN" altLang="en-US"/>
              <a:t>黒盒</a:t>
            </a:r>
          </a:p>
        </p:txBody>
      </p:sp>
      <p:sp>
        <p:nvSpPr>
          <p:cNvPr id="18444" name="Text Box 13"/>
          <p:cNvSpPr txBox="1">
            <a:spLocks noChangeArrowheads="1"/>
          </p:cNvSpPr>
          <p:nvPr/>
        </p:nvSpPr>
        <p:spPr bwMode="auto">
          <a:xfrm>
            <a:off x="3489325" y="4230688"/>
            <a:ext cx="2324100" cy="457200"/>
          </a:xfrm>
          <a:prstGeom prst="rect">
            <a:avLst/>
          </a:prstGeom>
          <a:noFill/>
          <a:ln w="9525" cap="sq">
            <a:noFill/>
            <a:miter lim="800000"/>
            <a:headEnd/>
            <a:tailEnd/>
          </a:ln>
        </p:spPr>
        <p:txBody>
          <a:bodyPr>
            <a:spAutoFit/>
          </a:bodyPr>
          <a:lstStyle/>
          <a:p>
            <a:pPr algn="just" eaLnBrk="0" hangingPunct="0">
              <a:spcBef>
                <a:spcPct val="50000"/>
              </a:spcBef>
            </a:pPr>
            <a:r>
              <a:rPr kumimoji="0" lang="zh-CN" altLang="en-US"/>
              <a:t>内部实现不可见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latin typeface="宋体" charset="-122"/>
              </a:rPr>
              <a:t>因果图法介绍</a:t>
            </a:r>
            <a:endParaRPr lang="zh-CN" altLang="en-US" smtClean="0"/>
          </a:p>
        </p:txBody>
      </p:sp>
      <p:sp>
        <p:nvSpPr>
          <p:cNvPr id="56323" name="Rectangle 91"/>
          <p:cNvSpPr>
            <a:spLocks noGrp="1" noChangeArrowheads="1"/>
          </p:cNvSpPr>
          <p:nvPr>
            <p:ph type="body" idx="1"/>
          </p:nvPr>
        </p:nvSpPr>
        <p:spPr>
          <a:xfrm>
            <a:off x="889000" y="2105025"/>
            <a:ext cx="7351713" cy="3873500"/>
          </a:xfrm>
          <a:noFill/>
        </p:spPr>
        <p:txBody>
          <a:bodyPr/>
          <a:lstStyle/>
          <a:p>
            <a:pPr eaLnBrk="1" hangingPunct="1"/>
            <a:r>
              <a:rPr lang="zh-CN" altLang="en-US" sz="2800" smtClean="0">
                <a:latin typeface="宋体" charset="-122"/>
              </a:rPr>
              <a:t>考虑输入条件之间的相互联系、相互组合</a:t>
            </a:r>
            <a:r>
              <a:rPr lang="en-US" altLang="zh-CN" sz="2800" smtClean="0"/>
              <a:t> </a:t>
            </a:r>
            <a:endParaRPr lang="zh-CN" altLang="en-US" sz="2800" smtClean="0"/>
          </a:p>
          <a:p>
            <a:pPr eaLnBrk="1" hangingPunct="1"/>
            <a:r>
              <a:rPr lang="zh-CN" altLang="en-US" sz="2800" smtClean="0">
                <a:latin typeface="宋体" charset="-122"/>
              </a:rPr>
              <a:t>因果图法最终生成的是判定表，它适用于检查程序输入条件的各种组合情况</a:t>
            </a:r>
            <a:endParaRPr lang="en-US" altLang="zh-CN" sz="2400" smtClean="0">
              <a:latin typeface="宋体"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判定表介绍</a:t>
            </a:r>
            <a:endParaRPr lang="en-US" altLang="zh-CN" smtClean="0"/>
          </a:p>
        </p:txBody>
      </p:sp>
      <p:sp>
        <p:nvSpPr>
          <p:cNvPr id="57347" name="Rectangle 3"/>
          <p:cNvSpPr>
            <a:spLocks noGrp="1" noChangeArrowheads="1"/>
          </p:cNvSpPr>
          <p:nvPr>
            <p:ph type="body" idx="1"/>
          </p:nvPr>
        </p:nvSpPr>
        <p:spPr/>
        <p:txBody>
          <a:bodyPr/>
          <a:lstStyle/>
          <a:p>
            <a:pPr eaLnBrk="1" hangingPunct="1"/>
            <a:r>
              <a:rPr lang="zh-CN" altLang="en-US" sz="2600" smtClean="0"/>
              <a:t>在一些数据处理问题中，某些操作依赖多个逻辑条件的取值。处理这类问题的一个非常有力的分析和表达工具是判定表</a:t>
            </a:r>
          </a:p>
          <a:p>
            <a:pPr eaLnBrk="1" hangingPunct="1"/>
            <a:r>
              <a:rPr lang="zh-CN" altLang="en-US" sz="2600" smtClean="0"/>
              <a:t>一些软件的功能需求可用判定表表达得非常清楚，在检验程序的功能时判定表也就成为一个非常有力的工具</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判定表介绍</a:t>
            </a:r>
            <a:endParaRPr lang="en-US" altLang="zh-CN" smtClean="0"/>
          </a:p>
        </p:txBody>
      </p:sp>
      <p:sp>
        <p:nvSpPr>
          <p:cNvPr id="58371" name="Rectangle 3"/>
          <p:cNvSpPr>
            <a:spLocks noGrp="1" noChangeArrowheads="1"/>
          </p:cNvSpPr>
          <p:nvPr>
            <p:ph type="body" idx="1"/>
          </p:nvPr>
        </p:nvSpPr>
        <p:spPr/>
        <p:txBody>
          <a:bodyPr>
            <a:normAutofit fontScale="92500"/>
          </a:bodyPr>
          <a:lstStyle/>
          <a:p>
            <a:pPr algn="just" eaLnBrk="1" hangingPunct="1">
              <a:lnSpc>
                <a:spcPct val="90000"/>
              </a:lnSpc>
            </a:pPr>
            <a:r>
              <a:rPr lang="zh-CN" altLang="en-US" sz="3000" dirty="0" smtClean="0"/>
              <a:t>判定表由四个部分组成：</a:t>
            </a:r>
          </a:p>
          <a:p>
            <a:pPr lvl="1" algn="just"/>
            <a:r>
              <a:rPr lang="zh-CN" altLang="en-US" sz="3000" dirty="0" smtClean="0"/>
              <a:t>条件桩（</a:t>
            </a:r>
            <a:r>
              <a:rPr lang="en-US" altLang="zh-CN" sz="3000" dirty="0" smtClean="0"/>
              <a:t>Condition Stub</a:t>
            </a:r>
            <a:r>
              <a:rPr lang="zh-CN" altLang="en-US" sz="3000" dirty="0" smtClean="0"/>
              <a:t>）</a:t>
            </a:r>
            <a:r>
              <a:rPr lang="zh-CN" altLang="en-US" sz="3200" dirty="0" smtClean="0"/>
              <a:t>列出了问题得所有条件。通常认为列出的条件的次序无关紧要。</a:t>
            </a:r>
            <a:endParaRPr lang="zh-CN" altLang="en-US" sz="3000" dirty="0" smtClean="0"/>
          </a:p>
          <a:p>
            <a:pPr lvl="1" algn="just"/>
            <a:r>
              <a:rPr lang="zh-CN" altLang="en-US" sz="3000" dirty="0" smtClean="0"/>
              <a:t>动作桩（</a:t>
            </a:r>
            <a:r>
              <a:rPr lang="en-US" altLang="zh-CN" sz="3000" dirty="0" smtClean="0"/>
              <a:t>Action Stub</a:t>
            </a:r>
            <a:r>
              <a:rPr lang="zh-CN" altLang="en-US" sz="3000" dirty="0" smtClean="0"/>
              <a:t>）</a:t>
            </a:r>
            <a:r>
              <a:rPr lang="zh-CN" altLang="en-US" sz="3200" dirty="0" smtClean="0"/>
              <a:t>列出了问题规定可能采取的操作。这些操作的排列顺序没有约束。</a:t>
            </a:r>
            <a:endParaRPr lang="zh-CN" altLang="en-US" sz="3000" dirty="0" smtClean="0"/>
          </a:p>
          <a:p>
            <a:pPr lvl="1" algn="just"/>
            <a:r>
              <a:rPr lang="zh-CN" altLang="en-US" sz="3000" dirty="0" smtClean="0"/>
              <a:t>条件项（</a:t>
            </a:r>
            <a:r>
              <a:rPr lang="en-US" altLang="zh-CN" sz="3000" dirty="0" smtClean="0"/>
              <a:t>Condition Entry</a:t>
            </a:r>
            <a:r>
              <a:rPr lang="zh-CN" altLang="en-US" sz="3000" dirty="0" smtClean="0"/>
              <a:t>）</a:t>
            </a:r>
            <a:r>
              <a:rPr lang="zh-CN" altLang="en-US" sz="3200" dirty="0" smtClean="0"/>
              <a:t>列出针对它左列条件的取值。在所有可能情况下的真假值。</a:t>
            </a:r>
            <a:endParaRPr lang="zh-CN" altLang="en-US" sz="3000" dirty="0" smtClean="0"/>
          </a:p>
          <a:p>
            <a:pPr lvl="1" algn="just"/>
            <a:r>
              <a:rPr lang="zh-CN" altLang="en-US" sz="3000" dirty="0" smtClean="0"/>
              <a:t>动作项（</a:t>
            </a:r>
            <a:r>
              <a:rPr lang="en-US" altLang="zh-CN" sz="3000" dirty="0" smtClean="0"/>
              <a:t>Action Entry</a:t>
            </a:r>
            <a:r>
              <a:rPr lang="zh-CN" altLang="en-US" sz="3000" dirty="0" smtClean="0"/>
              <a:t>）</a:t>
            </a:r>
            <a:r>
              <a:rPr lang="zh-CN" altLang="en-US" sz="3200" dirty="0" smtClean="0"/>
              <a:t>列出在条件项的各种取值情况下应该采取的动作。</a:t>
            </a:r>
            <a:endParaRPr lang="zh-CN" altLang="en-US" sz="3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zh-CN" altLang="en-US" smtClean="0"/>
              <a:t>判定表介绍</a:t>
            </a:r>
          </a:p>
        </p:txBody>
      </p:sp>
      <p:graphicFrame>
        <p:nvGraphicFramePr>
          <p:cNvPr id="941077" name="Group 21"/>
          <p:cNvGraphicFramePr>
            <a:graphicFrameLocks noGrp="1"/>
          </p:cNvGraphicFramePr>
          <p:nvPr>
            <p:ph sz="half" idx="2"/>
          </p:nvPr>
        </p:nvGraphicFramePr>
        <p:xfrm>
          <a:off x="1512888" y="2314575"/>
          <a:ext cx="5348287" cy="2954338"/>
        </p:xfrm>
        <a:graphic>
          <a:graphicData uri="http://schemas.openxmlformats.org/drawingml/2006/table">
            <a:tbl>
              <a:tblPr/>
              <a:tblGrid>
                <a:gridCol w="2674937"/>
                <a:gridCol w="2673350"/>
              </a:tblGrid>
              <a:tr h="14779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3000" b="0" i="0" u="none" strike="noStrike" cap="none" normalizeH="0" baseline="0" dirty="0" smtClean="0">
                          <a:ln>
                            <a:noFill/>
                          </a:ln>
                          <a:solidFill>
                            <a:schemeClr val="tx1"/>
                          </a:solidFill>
                          <a:effectLst/>
                          <a:latin typeface="Times New Roman" charset="0"/>
                          <a:ea typeface="宋体" charset="-122"/>
                        </a:rPr>
                        <a:t>条件桩</a:t>
                      </a:r>
                      <a:endParaRPr kumimoji="1" lang="en-US" altLang="zh-CN" sz="3000" b="0" i="0" u="none" strike="noStrike" cap="none" normalizeH="0" baseline="0" dirty="0" smtClean="0">
                        <a:ln>
                          <a:noFill/>
                        </a:ln>
                        <a:solidFill>
                          <a:schemeClr val="tx1"/>
                        </a:solidFill>
                        <a:effectLst/>
                        <a:latin typeface="Times New Roman"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3000" b="0" i="0" u="none" strike="noStrike" cap="none" normalizeH="0" baseline="0" smtClean="0">
                          <a:ln>
                            <a:noFill/>
                          </a:ln>
                          <a:solidFill>
                            <a:schemeClr val="tx1"/>
                          </a:solidFill>
                          <a:effectLst/>
                          <a:latin typeface="Times New Roman" charset="0"/>
                          <a:ea typeface="宋体" charset="-122"/>
                        </a:rPr>
                        <a:t>条件项</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3000" b="0" i="0" u="none" strike="noStrike" cap="none" normalizeH="0" baseline="0" smtClean="0">
                          <a:ln>
                            <a:noFill/>
                          </a:ln>
                          <a:solidFill>
                            <a:schemeClr val="tx1"/>
                          </a:solidFill>
                          <a:effectLst/>
                          <a:latin typeface="Times New Roman" charset="0"/>
                          <a:ea typeface="宋体" charset="-122"/>
                        </a:rPr>
                        <a:t>动作桩</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3000" b="0" i="0" u="none" strike="noStrike" cap="none" normalizeH="0" baseline="0" smtClean="0">
                          <a:ln>
                            <a:noFill/>
                          </a:ln>
                          <a:solidFill>
                            <a:schemeClr val="tx1"/>
                          </a:solidFill>
                          <a:effectLst/>
                          <a:latin typeface="Times New Roman" charset="0"/>
                          <a:ea typeface="宋体" charset="-122"/>
                        </a:rPr>
                        <a:t>动作项</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r>
              <a:rPr lang="zh-CN" altLang="en-US" smtClean="0"/>
              <a:t>判定表图示</a:t>
            </a:r>
          </a:p>
        </p:txBody>
      </p:sp>
      <p:graphicFrame>
        <p:nvGraphicFramePr>
          <p:cNvPr id="1026" name="Object 4"/>
          <p:cNvGraphicFramePr>
            <a:graphicFrameLocks noChangeAspect="1"/>
          </p:cNvGraphicFramePr>
          <p:nvPr>
            <p:ph idx="1"/>
          </p:nvPr>
        </p:nvGraphicFramePr>
        <p:xfrm>
          <a:off x="642910" y="2643182"/>
          <a:ext cx="7847012" cy="2438400"/>
        </p:xfrm>
        <a:graphic>
          <a:graphicData uri="http://schemas.openxmlformats.org/presentationml/2006/ole">
            <p:oleObj spid="_x0000_s141314" name="文档" r:id="rId3" imgW="5456445" imgH="1695059" progId="Word.Document.8">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sz="quarter" idx="1"/>
          </p:nvPr>
        </p:nvSpPr>
        <p:spPr/>
        <p:txBody>
          <a:bodyPr/>
          <a:lstStyle/>
          <a:p>
            <a:endParaRPr lang="zh-CN" altLang="en-US"/>
          </a:p>
        </p:txBody>
      </p:sp>
      <p:pic>
        <p:nvPicPr>
          <p:cNvPr id="251906" name="Picture 2"/>
          <p:cNvPicPr>
            <a:picLocks noChangeAspect="1" noChangeArrowheads="1"/>
          </p:cNvPicPr>
          <p:nvPr/>
        </p:nvPicPr>
        <p:blipFill>
          <a:blip r:embed="rId2"/>
          <a:srcRect/>
          <a:stretch>
            <a:fillRect/>
          </a:stretch>
        </p:blipFill>
        <p:spPr bwMode="auto">
          <a:xfrm>
            <a:off x="785786" y="2285992"/>
            <a:ext cx="7624790" cy="26975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pPr eaLnBrk="1" hangingPunct="1"/>
            <a:r>
              <a:rPr lang="zh-CN" altLang="en-US" smtClean="0">
                <a:latin typeface="宋体" charset="-122"/>
              </a:rPr>
              <a:t>因果图法步骤 </a:t>
            </a:r>
          </a:p>
        </p:txBody>
      </p:sp>
      <p:sp>
        <p:nvSpPr>
          <p:cNvPr id="60419" name="Rectangle 1028"/>
          <p:cNvSpPr>
            <a:spLocks noGrp="1" noChangeArrowheads="1"/>
          </p:cNvSpPr>
          <p:nvPr>
            <p:ph type="body" idx="1"/>
          </p:nvPr>
        </p:nvSpPr>
        <p:spPr>
          <a:noFill/>
        </p:spPr>
        <p:txBody>
          <a:bodyPr/>
          <a:lstStyle/>
          <a:p>
            <a:pPr eaLnBrk="1" hangingPunct="1"/>
            <a:r>
              <a:rPr lang="zh-CN" altLang="en-US" sz="2800" dirty="0" smtClean="0">
                <a:latin typeface="宋体" charset="-122"/>
              </a:rPr>
              <a:t>分析软件规格说明描述中的因果关系（输入与输出的因果关系）</a:t>
            </a:r>
            <a:r>
              <a:rPr lang="en-US" altLang="zh-CN" sz="2800" dirty="0" smtClean="0">
                <a:latin typeface="宋体" charset="-122"/>
              </a:rPr>
              <a:t> </a:t>
            </a:r>
            <a:endParaRPr lang="en-US" altLang="zh-CN" sz="2000" dirty="0" smtClean="0"/>
          </a:p>
          <a:p>
            <a:pPr eaLnBrk="1" hangingPunct="1"/>
            <a:r>
              <a:rPr lang="zh-CN" altLang="en-US" sz="2800" dirty="0" smtClean="0">
                <a:latin typeface="宋体" charset="-122"/>
              </a:rPr>
              <a:t>找出原因与结果、原因与原因之间的对应关系，画出因果图</a:t>
            </a:r>
          </a:p>
          <a:p>
            <a:pPr eaLnBrk="1" hangingPunct="1"/>
            <a:r>
              <a:rPr lang="zh-CN" altLang="en-US" sz="2800" dirty="0" smtClean="0">
                <a:latin typeface="宋体" charset="-122"/>
              </a:rPr>
              <a:t>在因果图上标记约束或限制条件</a:t>
            </a:r>
          </a:p>
          <a:p>
            <a:pPr eaLnBrk="1" hangingPunct="1"/>
            <a:r>
              <a:rPr lang="zh-CN" altLang="en-US" sz="2800" dirty="0" smtClean="0">
                <a:latin typeface="宋体" charset="-122"/>
              </a:rPr>
              <a:t>把因果图转化为判定表</a:t>
            </a:r>
          </a:p>
          <a:p>
            <a:pPr eaLnBrk="1" hangingPunct="1"/>
            <a:r>
              <a:rPr lang="zh-CN" altLang="en-US" sz="2800" dirty="0" smtClean="0">
                <a:latin typeface="宋体" charset="-122"/>
              </a:rPr>
              <a:t>将判定表中的每一列拿出来设计测试用例</a:t>
            </a:r>
            <a:r>
              <a:rPr lang="en-US" altLang="zh-CN" dirty="0" smtClean="0">
                <a:latin typeface="宋体" charset="-122"/>
              </a:rPr>
              <a:t> </a:t>
            </a:r>
            <a:r>
              <a:rPr lang="en-US" altLang="zh-CN" sz="2400" dirty="0" smtClean="0">
                <a:latin typeface="宋体" charset="-12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pPr eaLnBrk="1" hangingPunct="1"/>
            <a:r>
              <a:rPr lang="zh-CN" altLang="en-US" smtClean="0">
                <a:latin typeface="宋体" charset="-122"/>
              </a:rPr>
              <a:t>因果图法的优点</a:t>
            </a:r>
            <a:r>
              <a:rPr lang="en-US" altLang="zh-CN" smtClean="0">
                <a:latin typeface="宋体" charset="-122"/>
              </a:rPr>
              <a:t> </a:t>
            </a:r>
          </a:p>
        </p:txBody>
      </p:sp>
      <p:sp>
        <p:nvSpPr>
          <p:cNvPr id="61443" name="Rectangle 1027"/>
          <p:cNvSpPr>
            <a:spLocks noGrp="1" noChangeArrowheads="1"/>
          </p:cNvSpPr>
          <p:nvPr>
            <p:ph type="body" idx="1"/>
          </p:nvPr>
        </p:nvSpPr>
        <p:spPr>
          <a:xfrm>
            <a:off x="614363" y="1976438"/>
            <a:ext cx="7772400" cy="4454525"/>
          </a:xfrm>
        </p:spPr>
        <p:txBody>
          <a:bodyPr/>
          <a:lstStyle/>
          <a:p>
            <a:pPr eaLnBrk="1" hangingPunct="1"/>
            <a:r>
              <a:rPr lang="zh-CN" altLang="en-US" smtClean="0">
                <a:latin typeface="宋体" charset="-122"/>
              </a:rPr>
              <a:t>测试用例数目较少</a:t>
            </a:r>
            <a:r>
              <a:rPr lang="zh-CN" altLang="en-US" smtClean="0"/>
              <a:t> </a:t>
            </a:r>
          </a:p>
          <a:p>
            <a:pPr eaLnBrk="1" hangingPunct="1"/>
            <a:r>
              <a:rPr lang="zh-CN" altLang="en-US" smtClean="0"/>
              <a:t>测试用例数目随数据数目的增加而线形的增加</a:t>
            </a:r>
            <a:endParaRPr lang="en-US" altLang="zh-CN" smtClean="0"/>
          </a:p>
          <a:p>
            <a:pPr eaLnBrk="1" hangingPunct="1"/>
            <a:endParaRPr lang="en-US" altLang="zh-CN" smtClean="0">
              <a:latin typeface="宋体"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2052" name="Rectangle 3"/>
          <p:cNvSpPr>
            <a:spLocks noGrp="1" noChangeArrowheads="1"/>
          </p:cNvSpPr>
          <p:nvPr>
            <p:ph type="body" sz="half" idx="1"/>
          </p:nvPr>
        </p:nvSpPr>
        <p:spPr>
          <a:xfrm>
            <a:off x="685800" y="1981200"/>
            <a:ext cx="6946900" cy="4114800"/>
          </a:xfrm>
        </p:spPr>
        <p:txBody>
          <a:bodyPr/>
          <a:lstStyle/>
          <a:p>
            <a:pPr algn="just" eaLnBrk="1" hangingPunct="1">
              <a:lnSpc>
                <a:spcPct val="150000"/>
              </a:lnSpc>
            </a:pPr>
            <a:r>
              <a:rPr lang="zh-CN" altLang="en-US" sz="2800" smtClean="0"/>
              <a:t>因果图的四种符号：“</a:t>
            </a:r>
            <a:r>
              <a:rPr lang="zh-CN" altLang="en-US" sz="2800" smtClean="0">
                <a:solidFill>
                  <a:srgbClr val="FF0066"/>
                </a:solidFill>
              </a:rPr>
              <a:t>恒等</a:t>
            </a:r>
            <a:r>
              <a:rPr lang="zh-CN" altLang="en-US" sz="2800" smtClean="0"/>
              <a:t>”</a:t>
            </a:r>
          </a:p>
        </p:txBody>
      </p:sp>
      <p:graphicFrame>
        <p:nvGraphicFramePr>
          <p:cNvPr id="2050" name="Object 4"/>
          <p:cNvGraphicFramePr>
            <a:graphicFrameLocks noChangeAspect="1"/>
          </p:cNvGraphicFramePr>
          <p:nvPr>
            <p:ph sz="half" idx="2"/>
          </p:nvPr>
        </p:nvGraphicFramePr>
        <p:xfrm>
          <a:off x="1374775" y="3509963"/>
          <a:ext cx="4897438" cy="1860550"/>
        </p:xfrm>
        <a:graphic>
          <a:graphicData uri="http://schemas.openxmlformats.org/presentationml/2006/ole">
            <p:oleObj spid="_x0000_s142338" name="文档" r:id="rId4" imgW="2058840" imgH="792360" progId="Word.Document.8">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3076" name="Rectangle 3"/>
          <p:cNvSpPr>
            <a:spLocks noGrp="1" noChangeArrowheads="1"/>
          </p:cNvSpPr>
          <p:nvPr>
            <p:ph type="body" sz="half" idx="1"/>
          </p:nvPr>
        </p:nvSpPr>
        <p:spPr>
          <a:xfrm>
            <a:off x="685800" y="1981200"/>
            <a:ext cx="6742113" cy="4114800"/>
          </a:xfrm>
        </p:spPr>
        <p:txBody>
          <a:bodyPr/>
          <a:lstStyle/>
          <a:p>
            <a:pPr algn="just" eaLnBrk="1" hangingPunct="1">
              <a:lnSpc>
                <a:spcPct val="150000"/>
              </a:lnSpc>
            </a:pPr>
            <a:r>
              <a:rPr lang="zh-CN" altLang="en-US" sz="2800" smtClean="0"/>
              <a:t>因果图的四种符号：</a:t>
            </a:r>
            <a:r>
              <a:rPr lang="zh-CN" altLang="en-US" sz="2800" smtClean="0">
                <a:solidFill>
                  <a:srgbClr val="FF0066"/>
                </a:solidFill>
              </a:rPr>
              <a:t>“非”</a:t>
            </a:r>
          </a:p>
          <a:p>
            <a:pPr algn="just" eaLnBrk="1" hangingPunct="1">
              <a:lnSpc>
                <a:spcPct val="150000"/>
              </a:lnSpc>
              <a:buFont typeface="Wingdings" pitchFamily="2" charset="2"/>
              <a:buNone/>
            </a:pPr>
            <a:endParaRPr lang="zh-CN" altLang="en-US" sz="2800" b="1" smtClean="0">
              <a:solidFill>
                <a:srgbClr val="FF0066"/>
              </a:solidFill>
            </a:endParaRPr>
          </a:p>
          <a:p>
            <a:pPr algn="just" eaLnBrk="1" hangingPunct="1">
              <a:lnSpc>
                <a:spcPct val="150000"/>
              </a:lnSpc>
              <a:buFont typeface="Wingdings" pitchFamily="2" charset="2"/>
              <a:buNone/>
            </a:pPr>
            <a:endParaRPr lang="zh-CN" altLang="en-US" sz="2800" b="1" smtClean="0">
              <a:solidFill>
                <a:srgbClr val="FF0066"/>
              </a:solidFill>
            </a:endParaRPr>
          </a:p>
        </p:txBody>
      </p:sp>
      <p:graphicFrame>
        <p:nvGraphicFramePr>
          <p:cNvPr id="3074" name="Object 4"/>
          <p:cNvGraphicFramePr>
            <a:graphicFrameLocks noChangeAspect="1"/>
          </p:cNvGraphicFramePr>
          <p:nvPr>
            <p:ph sz="half" idx="2"/>
          </p:nvPr>
        </p:nvGraphicFramePr>
        <p:xfrm>
          <a:off x="1511300" y="3643313"/>
          <a:ext cx="5113338" cy="1839912"/>
        </p:xfrm>
        <a:graphic>
          <a:graphicData uri="http://schemas.openxmlformats.org/presentationml/2006/ole">
            <p:oleObj spid="_x0000_s143362" name="文档" r:id="rId4" imgW="2172960" imgH="792360" progId="Word.Document.8">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功能性测试的优点</a:t>
            </a:r>
          </a:p>
        </p:txBody>
      </p:sp>
      <p:sp>
        <p:nvSpPr>
          <p:cNvPr id="19459" name="Rectangle 3"/>
          <p:cNvSpPr>
            <a:spLocks noGrp="1" noChangeArrowheads="1"/>
          </p:cNvSpPr>
          <p:nvPr>
            <p:ph type="body" idx="1"/>
          </p:nvPr>
        </p:nvSpPr>
        <p:spPr/>
        <p:txBody>
          <a:bodyPr/>
          <a:lstStyle/>
          <a:p>
            <a:pPr eaLnBrk="1" hangingPunct="1"/>
            <a:r>
              <a:rPr lang="zh-CN" altLang="en-US" smtClean="0"/>
              <a:t>功能性测试与软件如何实现无关，如果实现发生变化，功能性测试用例仍然可用</a:t>
            </a:r>
            <a:endParaRPr lang="en-US" altLang="zh-CN" smtClean="0"/>
          </a:p>
          <a:p>
            <a:pPr eaLnBrk="1" hangingPunct="1"/>
            <a:r>
              <a:rPr lang="zh-CN" altLang="en-US" smtClean="0"/>
              <a:t>测试用例开发可以与软件开发同时进行，可节省软件开发时间，通过软件的用例（</a:t>
            </a:r>
            <a:r>
              <a:rPr lang="en-US" altLang="zh-CN" smtClean="0"/>
              <a:t>use case</a:t>
            </a:r>
            <a:r>
              <a:rPr lang="zh-CN" altLang="en-US" smtClean="0"/>
              <a:t>）就可以设计出大部分功能性测试用例</a:t>
            </a:r>
            <a:endParaRPr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4100" name="Rectangle 3"/>
          <p:cNvSpPr>
            <a:spLocks noGrp="1" noChangeArrowheads="1"/>
          </p:cNvSpPr>
          <p:nvPr>
            <p:ph type="body" sz="half" idx="1"/>
          </p:nvPr>
        </p:nvSpPr>
        <p:spPr>
          <a:xfrm>
            <a:off x="685800" y="1981200"/>
            <a:ext cx="6605588" cy="4114800"/>
          </a:xfrm>
        </p:spPr>
        <p:txBody>
          <a:bodyPr/>
          <a:lstStyle/>
          <a:p>
            <a:pPr algn="just" eaLnBrk="1" hangingPunct="1">
              <a:lnSpc>
                <a:spcPct val="150000"/>
              </a:lnSpc>
            </a:pPr>
            <a:r>
              <a:rPr lang="zh-CN" altLang="en-US" sz="2800" smtClean="0"/>
              <a:t>因果图的四种符号：</a:t>
            </a:r>
            <a:r>
              <a:rPr lang="zh-CN" altLang="en-US" sz="2800" smtClean="0">
                <a:solidFill>
                  <a:srgbClr val="FF0066"/>
                </a:solidFill>
              </a:rPr>
              <a:t>“或”</a:t>
            </a:r>
          </a:p>
          <a:p>
            <a:pPr algn="just" eaLnBrk="1" hangingPunct="1">
              <a:lnSpc>
                <a:spcPct val="150000"/>
              </a:lnSpc>
              <a:buFont typeface="Wingdings" pitchFamily="2" charset="2"/>
              <a:buNone/>
            </a:pPr>
            <a:endParaRPr lang="zh-CN" altLang="en-US" sz="2800" b="1" smtClean="0">
              <a:solidFill>
                <a:srgbClr val="FF0066"/>
              </a:solidFill>
            </a:endParaRPr>
          </a:p>
        </p:txBody>
      </p:sp>
      <p:graphicFrame>
        <p:nvGraphicFramePr>
          <p:cNvPr id="4098" name="Object 4"/>
          <p:cNvGraphicFramePr>
            <a:graphicFrameLocks noGrp="1" noChangeAspect="1"/>
          </p:cNvGraphicFramePr>
          <p:nvPr>
            <p:ph sz="half" idx="2"/>
          </p:nvPr>
        </p:nvGraphicFramePr>
        <p:xfrm>
          <a:off x="2339975" y="2924175"/>
          <a:ext cx="3440113" cy="3406775"/>
        </p:xfrm>
        <a:graphic>
          <a:graphicData uri="http://schemas.openxmlformats.org/presentationml/2006/ole">
            <p:oleObj spid="_x0000_s144386" name="文档" r:id="rId4" imgW="2401560" imgH="2377440" progId="Word.Document.8">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5124" name="Rectangle 3"/>
          <p:cNvSpPr>
            <a:spLocks noGrp="1" noChangeArrowheads="1"/>
          </p:cNvSpPr>
          <p:nvPr>
            <p:ph type="body" sz="half" idx="1"/>
          </p:nvPr>
        </p:nvSpPr>
        <p:spPr>
          <a:xfrm>
            <a:off x="685800" y="1835150"/>
            <a:ext cx="6062663" cy="4114800"/>
          </a:xfrm>
        </p:spPr>
        <p:txBody>
          <a:bodyPr/>
          <a:lstStyle/>
          <a:p>
            <a:pPr algn="just" eaLnBrk="1" hangingPunct="1">
              <a:lnSpc>
                <a:spcPct val="150000"/>
              </a:lnSpc>
            </a:pPr>
            <a:r>
              <a:rPr lang="zh-CN" altLang="en-US" sz="2800" smtClean="0"/>
              <a:t>因果图的四种符号：</a:t>
            </a:r>
            <a:r>
              <a:rPr lang="zh-CN" altLang="en-US" sz="2800" smtClean="0">
                <a:solidFill>
                  <a:srgbClr val="FF0066"/>
                </a:solidFill>
              </a:rPr>
              <a:t>“与”</a:t>
            </a:r>
          </a:p>
          <a:p>
            <a:pPr algn="just" eaLnBrk="1" hangingPunct="1">
              <a:lnSpc>
                <a:spcPct val="150000"/>
              </a:lnSpc>
              <a:buFont typeface="Wingdings" pitchFamily="2" charset="2"/>
              <a:buNone/>
            </a:pPr>
            <a:endParaRPr lang="zh-CN" altLang="en-US" sz="2800" b="1" smtClean="0">
              <a:solidFill>
                <a:srgbClr val="FF0066"/>
              </a:solidFill>
            </a:endParaRPr>
          </a:p>
        </p:txBody>
      </p:sp>
      <p:graphicFrame>
        <p:nvGraphicFramePr>
          <p:cNvPr id="5122" name="Object 4"/>
          <p:cNvGraphicFramePr>
            <a:graphicFrameLocks noChangeAspect="1"/>
          </p:cNvGraphicFramePr>
          <p:nvPr>
            <p:ph sz="half" idx="2"/>
          </p:nvPr>
        </p:nvGraphicFramePr>
        <p:xfrm>
          <a:off x="2195513" y="2565400"/>
          <a:ext cx="3857625" cy="3646488"/>
        </p:xfrm>
        <a:graphic>
          <a:graphicData uri="http://schemas.openxmlformats.org/presentationml/2006/ole">
            <p:oleObj spid="_x0000_s145410" name="文档" r:id="rId4" imgW="2516040" imgH="2377440" progId="Word.Document.8">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62467" name="Rectangle 3"/>
          <p:cNvSpPr>
            <a:spLocks noGrp="1" noChangeArrowheads="1"/>
          </p:cNvSpPr>
          <p:nvPr>
            <p:ph type="body" sz="half" idx="1"/>
          </p:nvPr>
        </p:nvSpPr>
        <p:spPr>
          <a:xfrm>
            <a:off x="468313" y="1700213"/>
            <a:ext cx="8072437" cy="4411662"/>
          </a:xfrm>
        </p:spPr>
        <p:txBody>
          <a:bodyPr/>
          <a:lstStyle/>
          <a:p>
            <a:pPr algn="just" eaLnBrk="1" hangingPunct="1">
              <a:lnSpc>
                <a:spcPct val="180000"/>
              </a:lnSpc>
            </a:pPr>
            <a:r>
              <a:rPr lang="zh-CN" altLang="en-US" sz="3000" dirty="0" smtClean="0"/>
              <a:t>因果图的四种符号说明：</a:t>
            </a:r>
          </a:p>
          <a:p>
            <a:pPr lvl="1" eaLnBrk="1" hangingPunct="1">
              <a:lnSpc>
                <a:spcPct val="180000"/>
              </a:lnSpc>
            </a:pPr>
            <a:r>
              <a:rPr lang="en-US" altLang="zh-CN" sz="2600" dirty="0" smtClean="0"/>
              <a:t>c </a:t>
            </a:r>
            <a:r>
              <a:rPr lang="en-US" altLang="zh-CN" sz="2600" dirty="0" err="1" smtClean="0"/>
              <a:t>i</a:t>
            </a:r>
            <a:r>
              <a:rPr lang="en-US" altLang="zh-CN" sz="2600" dirty="0" smtClean="0"/>
              <a:t> </a:t>
            </a:r>
            <a:r>
              <a:rPr lang="zh-CN" altLang="en-US" sz="2600" dirty="0" smtClean="0"/>
              <a:t>表示原因，通常置于图的左部；</a:t>
            </a:r>
            <a:r>
              <a:rPr lang="en-US" altLang="zh-CN" sz="2600" dirty="0" smtClean="0"/>
              <a:t>e </a:t>
            </a:r>
            <a:r>
              <a:rPr lang="en-US" altLang="zh-CN" sz="2600" dirty="0" err="1" smtClean="0"/>
              <a:t>i</a:t>
            </a:r>
            <a:r>
              <a:rPr lang="en-US" altLang="zh-CN" sz="2600" dirty="0" smtClean="0"/>
              <a:t> </a:t>
            </a:r>
            <a:r>
              <a:rPr lang="zh-CN" altLang="en-US" sz="2600" dirty="0" smtClean="0"/>
              <a:t>表示结果，通常在图的右部。</a:t>
            </a:r>
            <a:r>
              <a:rPr lang="en-US" altLang="zh-CN" sz="2600" dirty="0" smtClean="0"/>
              <a:t>c </a:t>
            </a:r>
            <a:r>
              <a:rPr lang="en-US" altLang="zh-CN" sz="2600" dirty="0" err="1" smtClean="0"/>
              <a:t>i</a:t>
            </a:r>
            <a:r>
              <a:rPr lang="en-US" altLang="zh-CN" sz="2600" dirty="0" smtClean="0"/>
              <a:t> </a:t>
            </a:r>
            <a:r>
              <a:rPr lang="zh-CN" altLang="en-US" sz="2600" dirty="0" smtClean="0"/>
              <a:t>和</a:t>
            </a:r>
            <a:r>
              <a:rPr lang="en-US" altLang="zh-CN" sz="2600" dirty="0" smtClean="0"/>
              <a:t>e </a:t>
            </a:r>
            <a:r>
              <a:rPr lang="en-US" altLang="zh-CN" sz="2600" dirty="0" err="1" smtClean="0"/>
              <a:t>i</a:t>
            </a:r>
            <a:r>
              <a:rPr lang="en-US" altLang="zh-CN" sz="2600" dirty="0" smtClean="0"/>
              <a:t> </a:t>
            </a:r>
            <a:r>
              <a:rPr lang="zh-CN" altLang="en-US" sz="2600" dirty="0" smtClean="0"/>
              <a:t>均可取值</a:t>
            </a:r>
            <a:r>
              <a:rPr lang="en-US" altLang="zh-CN" sz="2600" dirty="0" smtClean="0"/>
              <a:t>0</a:t>
            </a:r>
            <a:r>
              <a:rPr lang="zh-CN" altLang="en-US" sz="2600" dirty="0" smtClean="0"/>
              <a:t>或</a:t>
            </a:r>
            <a:r>
              <a:rPr lang="en-US" altLang="zh-CN" sz="2600" dirty="0" smtClean="0"/>
              <a:t>1</a:t>
            </a:r>
            <a:r>
              <a:rPr lang="zh-CN" altLang="en-US" sz="2600" dirty="0" smtClean="0"/>
              <a:t>，</a:t>
            </a:r>
            <a:r>
              <a:rPr lang="en-US" altLang="zh-CN" sz="2600" dirty="0" smtClean="0"/>
              <a:t>0</a:t>
            </a:r>
            <a:r>
              <a:rPr lang="zh-CN" altLang="en-US" sz="2600" dirty="0" smtClean="0"/>
              <a:t>表示某状态不出现，</a:t>
            </a:r>
            <a:r>
              <a:rPr lang="en-US" altLang="zh-CN" sz="2600" dirty="0" smtClean="0"/>
              <a:t>1</a:t>
            </a:r>
            <a:r>
              <a:rPr lang="zh-CN" altLang="en-US" sz="2600" dirty="0" smtClean="0"/>
              <a:t>表示某状态出现</a:t>
            </a:r>
            <a:r>
              <a:rPr lang="zh-CN" altLang="en-US" sz="2400" dirty="0" smtClean="0"/>
              <a:t>。</a:t>
            </a:r>
            <a:endParaRPr lang="zh-CN" altLang="en-US" sz="24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896003" name="Rectangle 3"/>
          <p:cNvSpPr>
            <a:spLocks noGrp="1" noChangeArrowheads="1"/>
          </p:cNvSpPr>
          <p:nvPr>
            <p:ph type="body" sz="half" idx="1"/>
          </p:nvPr>
        </p:nvSpPr>
        <p:spPr>
          <a:xfrm>
            <a:off x="730250" y="1917700"/>
            <a:ext cx="7780338" cy="4411663"/>
          </a:xfrm>
        </p:spPr>
        <p:txBody>
          <a:bodyPr/>
          <a:lstStyle/>
          <a:p>
            <a:pPr algn="just" eaLnBrk="1" hangingPunct="1"/>
            <a:r>
              <a:rPr lang="zh-CN" altLang="en-US" sz="3000" dirty="0" smtClean="0"/>
              <a:t>在实际问题中，输入状态相互之间还可能存在某些依赖关系，称之为“</a:t>
            </a:r>
            <a:r>
              <a:rPr lang="zh-CN" altLang="en-US" sz="3000" dirty="0" smtClean="0">
                <a:solidFill>
                  <a:srgbClr val="FF0066"/>
                </a:solidFill>
                <a:effectLst>
                  <a:outerShdw blurRad="38100" dist="38100" dir="2700000" algn="tl">
                    <a:srgbClr val="C0C0C0"/>
                  </a:outerShdw>
                </a:effectLst>
              </a:rPr>
              <a:t>约束</a:t>
            </a:r>
            <a:r>
              <a:rPr lang="zh-CN" altLang="en-US" sz="3000" dirty="0" smtClean="0"/>
              <a:t>”。比如，某些输入条件本身不可能同时出现。输出状态之间也往往存在约束。在因果图中，用特定的符号标明这些约束。</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6148" name="Rectangle 3"/>
          <p:cNvSpPr>
            <a:spLocks noGrp="1" noChangeArrowheads="1"/>
          </p:cNvSpPr>
          <p:nvPr>
            <p:ph type="body" sz="half" idx="1"/>
          </p:nvPr>
        </p:nvSpPr>
        <p:spPr>
          <a:xfrm>
            <a:off x="468313" y="1700213"/>
            <a:ext cx="7127875" cy="4411662"/>
          </a:xfrm>
        </p:spPr>
        <p:txBody>
          <a:bodyPr/>
          <a:lstStyle/>
          <a:p>
            <a:pPr algn="just" eaLnBrk="1" hangingPunct="1">
              <a:lnSpc>
                <a:spcPct val="150000"/>
              </a:lnSpc>
              <a:buFont typeface="Wingdings" pitchFamily="2" charset="2"/>
              <a:buNone/>
            </a:pPr>
            <a:r>
              <a:rPr lang="zh-CN" altLang="en-US" sz="2800" smtClean="0"/>
              <a:t>	</a:t>
            </a:r>
          </a:p>
        </p:txBody>
      </p:sp>
      <p:graphicFrame>
        <p:nvGraphicFramePr>
          <p:cNvPr id="6146" name="Object 4"/>
          <p:cNvGraphicFramePr>
            <a:graphicFrameLocks noChangeAspect="1"/>
          </p:cNvGraphicFramePr>
          <p:nvPr>
            <p:ph sz="half" idx="2"/>
          </p:nvPr>
        </p:nvGraphicFramePr>
        <p:xfrm>
          <a:off x="1692275" y="2492375"/>
          <a:ext cx="3960813" cy="3743325"/>
        </p:xfrm>
        <a:graphic>
          <a:graphicData uri="http://schemas.openxmlformats.org/presentationml/2006/ole">
            <p:oleObj spid="_x0000_s146434" name="文档" r:id="rId4" imgW="2516040" imgH="2377440" progId="Word.Document.8">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7172" name="Rectangle 3"/>
          <p:cNvSpPr>
            <a:spLocks noGrp="1" noChangeArrowheads="1"/>
          </p:cNvSpPr>
          <p:nvPr>
            <p:ph type="body" sz="half" idx="1"/>
          </p:nvPr>
        </p:nvSpPr>
        <p:spPr>
          <a:xfrm>
            <a:off x="468313" y="1700213"/>
            <a:ext cx="7127875" cy="4411662"/>
          </a:xfrm>
        </p:spPr>
        <p:txBody>
          <a:bodyPr/>
          <a:lstStyle/>
          <a:p>
            <a:pPr algn="just" eaLnBrk="1" hangingPunct="1">
              <a:lnSpc>
                <a:spcPct val="150000"/>
              </a:lnSpc>
              <a:buFont typeface="Wingdings" pitchFamily="2" charset="2"/>
              <a:buNone/>
            </a:pPr>
            <a:r>
              <a:rPr lang="zh-CN" altLang="en-US" sz="2800" smtClean="0"/>
              <a:t>	</a:t>
            </a:r>
          </a:p>
        </p:txBody>
      </p:sp>
      <p:graphicFrame>
        <p:nvGraphicFramePr>
          <p:cNvPr id="7170" name="Object 4"/>
          <p:cNvGraphicFramePr>
            <a:graphicFrameLocks noChangeAspect="1"/>
          </p:cNvGraphicFramePr>
          <p:nvPr>
            <p:ph sz="half" idx="2"/>
          </p:nvPr>
        </p:nvGraphicFramePr>
        <p:xfrm>
          <a:off x="1919288" y="2300288"/>
          <a:ext cx="4149725" cy="3702050"/>
        </p:xfrm>
        <a:graphic>
          <a:graphicData uri="http://schemas.openxmlformats.org/presentationml/2006/ole">
            <p:oleObj spid="_x0000_s147458" name="文档" r:id="rId4" imgW="2630160" imgH="2377440" progId="Word.Document.8">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64515" name="Rectangle 3"/>
          <p:cNvSpPr>
            <a:spLocks noGrp="1" noChangeArrowheads="1"/>
          </p:cNvSpPr>
          <p:nvPr>
            <p:ph type="body" idx="1"/>
          </p:nvPr>
        </p:nvSpPr>
        <p:spPr/>
        <p:txBody>
          <a:bodyPr/>
          <a:lstStyle/>
          <a:p>
            <a:pPr eaLnBrk="1" hangingPunct="1"/>
            <a:r>
              <a:rPr lang="zh-CN" altLang="en-US" sz="2800" dirty="0" smtClean="0"/>
              <a:t>说明：对于输入条件的约束有四种以下</a:t>
            </a:r>
            <a:r>
              <a:rPr lang="en-US" altLang="zh-CN" sz="2800" dirty="0" smtClean="0"/>
              <a:t>4</a:t>
            </a:r>
            <a:r>
              <a:rPr lang="zh-CN" altLang="en-US" sz="2800" dirty="0" smtClean="0"/>
              <a:t>类：</a:t>
            </a:r>
          </a:p>
          <a:p>
            <a:pPr lvl="1" eaLnBrk="1" hangingPunct="1"/>
            <a:r>
              <a:rPr lang="en-US" altLang="zh-CN" sz="2400" dirty="0" smtClean="0"/>
              <a:t>E</a:t>
            </a:r>
            <a:r>
              <a:rPr lang="zh-CN" altLang="en-US" sz="2400" dirty="0" smtClean="0"/>
              <a:t>约束（异）：</a:t>
            </a:r>
            <a:r>
              <a:rPr lang="en-US" altLang="zh-CN" sz="2400" dirty="0" smtClean="0"/>
              <a:t>a</a:t>
            </a:r>
            <a:r>
              <a:rPr lang="zh-CN" altLang="en-US" sz="2400" dirty="0" smtClean="0"/>
              <a:t>和</a:t>
            </a:r>
            <a:r>
              <a:rPr lang="en-US" altLang="zh-CN" sz="2400" dirty="0" smtClean="0"/>
              <a:t>b</a:t>
            </a:r>
            <a:r>
              <a:rPr lang="zh-CN" altLang="en-US" sz="2400" dirty="0" smtClean="0"/>
              <a:t>中至多有一个可能为</a:t>
            </a:r>
            <a:r>
              <a:rPr lang="en-US" altLang="zh-CN" sz="2400" dirty="0" smtClean="0"/>
              <a:t>1</a:t>
            </a:r>
            <a:r>
              <a:rPr lang="zh-CN" altLang="en-US" sz="2400" dirty="0" smtClean="0"/>
              <a:t>，即</a:t>
            </a:r>
            <a:r>
              <a:rPr lang="en-US" altLang="zh-CN" sz="2400" dirty="0" smtClean="0"/>
              <a:t>a</a:t>
            </a:r>
            <a:r>
              <a:rPr lang="zh-CN" altLang="en-US" sz="2400" dirty="0" smtClean="0"/>
              <a:t>和</a:t>
            </a:r>
            <a:r>
              <a:rPr lang="en-US" altLang="zh-CN" sz="2400" dirty="0" smtClean="0"/>
              <a:t>b</a:t>
            </a:r>
            <a:r>
              <a:rPr lang="zh-CN" altLang="en-US" sz="2400" dirty="0" smtClean="0"/>
              <a:t>不能同时为</a:t>
            </a:r>
            <a:r>
              <a:rPr lang="en-US" altLang="zh-CN" sz="2400" dirty="0" smtClean="0"/>
              <a:t>1</a:t>
            </a:r>
            <a:r>
              <a:rPr lang="zh-CN" altLang="en-US" sz="2400" dirty="0" smtClean="0"/>
              <a:t>。</a:t>
            </a:r>
          </a:p>
          <a:p>
            <a:pPr lvl="1" eaLnBrk="1" hangingPunct="1"/>
            <a:r>
              <a:rPr lang="en-US" altLang="zh-CN" sz="2400" dirty="0" smtClean="0"/>
              <a:t>I</a:t>
            </a:r>
            <a:r>
              <a:rPr lang="zh-CN" altLang="en-US" sz="2400" dirty="0" smtClean="0"/>
              <a:t>约束（或）：</a:t>
            </a:r>
            <a:r>
              <a:rPr lang="en-US" altLang="zh-CN" sz="2400" dirty="0" smtClean="0"/>
              <a:t>a</a:t>
            </a:r>
            <a:r>
              <a:rPr lang="zh-CN" altLang="en-US" sz="2400" dirty="0" smtClean="0"/>
              <a:t>、</a:t>
            </a:r>
            <a:r>
              <a:rPr lang="en-US" altLang="zh-CN" sz="2400" dirty="0" smtClean="0"/>
              <a:t>b</a:t>
            </a:r>
            <a:r>
              <a:rPr lang="zh-CN" altLang="en-US" sz="2400" dirty="0" smtClean="0"/>
              <a:t>和</a:t>
            </a:r>
            <a:r>
              <a:rPr lang="en-US" altLang="zh-CN" sz="2400" dirty="0" smtClean="0"/>
              <a:t>c</a:t>
            </a:r>
            <a:r>
              <a:rPr lang="zh-CN" altLang="en-US" sz="2400" dirty="0" smtClean="0"/>
              <a:t>中至少有一个必须是</a:t>
            </a:r>
            <a:r>
              <a:rPr lang="en-US" altLang="zh-CN" sz="2400" dirty="0" smtClean="0"/>
              <a:t>1</a:t>
            </a:r>
            <a:r>
              <a:rPr lang="zh-CN" altLang="en-US" sz="2400" dirty="0" smtClean="0"/>
              <a:t>，即</a:t>
            </a:r>
            <a:r>
              <a:rPr lang="en-US" altLang="zh-CN" sz="2400" dirty="0" smtClean="0"/>
              <a:t>a</a:t>
            </a:r>
            <a:r>
              <a:rPr lang="zh-CN" altLang="en-US" sz="2400" dirty="0" smtClean="0"/>
              <a:t>、</a:t>
            </a:r>
            <a:r>
              <a:rPr lang="en-US" altLang="zh-CN" sz="2400" dirty="0" smtClean="0"/>
              <a:t>b</a:t>
            </a:r>
            <a:r>
              <a:rPr lang="zh-CN" altLang="en-US" sz="2400" dirty="0" smtClean="0"/>
              <a:t>和</a:t>
            </a:r>
            <a:r>
              <a:rPr lang="en-US" altLang="zh-CN" sz="2400" dirty="0" smtClean="0"/>
              <a:t>c</a:t>
            </a:r>
            <a:r>
              <a:rPr lang="zh-CN" altLang="en-US" sz="2400" dirty="0" smtClean="0"/>
              <a:t>不能同时为</a:t>
            </a:r>
            <a:r>
              <a:rPr lang="en-US" altLang="zh-CN" sz="2400" dirty="0" smtClean="0"/>
              <a:t>0</a:t>
            </a:r>
            <a:r>
              <a:rPr lang="zh-CN" altLang="en-US" sz="2400" dirty="0" smtClean="0"/>
              <a:t>。</a:t>
            </a:r>
          </a:p>
          <a:p>
            <a:pPr lvl="1" eaLnBrk="1" hangingPunct="1"/>
            <a:r>
              <a:rPr lang="en-US" altLang="zh-CN" sz="2400" dirty="0" smtClean="0"/>
              <a:t>O</a:t>
            </a:r>
            <a:r>
              <a:rPr lang="zh-CN" altLang="en-US" sz="2400" dirty="0" smtClean="0"/>
              <a:t>约束（唯一）： </a:t>
            </a:r>
            <a:r>
              <a:rPr lang="en-US" altLang="zh-CN" sz="2400" dirty="0" smtClean="0"/>
              <a:t>a</a:t>
            </a:r>
            <a:r>
              <a:rPr lang="zh-CN" altLang="en-US" sz="2400" dirty="0" smtClean="0"/>
              <a:t>和</a:t>
            </a:r>
            <a:r>
              <a:rPr lang="en-US" altLang="zh-CN" sz="2400" dirty="0" smtClean="0"/>
              <a:t>b</a:t>
            </a:r>
            <a:r>
              <a:rPr lang="zh-CN" altLang="en-US" sz="2400" dirty="0" smtClean="0"/>
              <a:t>必须有且仅有一个为</a:t>
            </a:r>
            <a:r>
              <a:rPr lang="en-US" altLang="zh-CN" sz="2400" dirty="0" smtClean="0"/>
              <a:t>1</a:t>
            </a:r>
            <a:r>
              <a:rPr lang="zh-CN" altLang="en-US" sz="2400" dirty="0" smtClean="0"/>
              <a:t>。</a:t>
            </a:r>
          </a:p>
          <a:p>
            <a:pPr lvl="1" eaLnBrk="1" hangingPunct="1"/>
            <a:r>
              <a:rPr lang="en-US" altLang="zh-CN" sz="2400" dirty="0" smtClean="0"/>
              <a:t>R</a:t>
            </a:r>
            <a:r>
              <a:rPr lang="zh-CN" altLang="en-US" sz="2400" dirty="0" smtClean="0"/>
              <a:t>约束（要求）：</a:t>
            </a:r>
            <a:r>
              <a:rPr lang="en-US" altLang="zh-CN" sz="2400" dirty="0" smtClean="0"/>
              <a:t>a</a:t>
            </a:r>
            <a:r>
              <a:rPr lang="zh-CN" altLang="en-US" sz="2400" dirty="0" smtClean="0"/>
              <a:t>是</a:t>
            </a:r>
            <a:r>
              <a:rPr lang="en-US" altLang="zh-CN" sz="2400" dirty="0" smtClean="0"/>
              <a:t>1</a:t>
            </a:r>
            <a:r>
              <a:rPr lang="zh-CN" altLang="en-US" sz="2400" dirty="0" smtClean="0"/>
              <a:t>时，</a:t>
            </a:r>
            <a:r>
              <a:rPr lang="en-US" altLang="zh-CN" sz="2400" dirty="0" smtClean="0"/>
              <a:t>b</a:t>
            </a:r>
            <a:r>
              <a:rPr lang="zh-CN" altLang="en-US" sz="2400" dirty="0" smtClean="0"/>
              <a:t>必须为</a:t>
            </a:r>
            <a:r>
              <a:rPr lang="en-US" altLang="zh-CN" sz="2400" dirty="0" smtClean="0"/>
              <a:t>1</a:t>
            </a:r>
            <a:r>
              <a:rPr lang="zh-CN" altLang="en-US" sz="2400" dirty="0" smtClean="0"/>
              <a:t>，即不可能</a:t>
            </a:r>
            <a:r>
              <a:rPr lang="en-US" altLang="zh-CN" sz="2400" dirty="0" smtClean="0"/>
              <a:t>a</a:t>
            </a:r>
            <a:r>
              <a:rPr lang="zh-CN" altLang="en-US" sz="2400" dirty="0" smtClean="0"/>
              <a:t>是</a:t>
            </a:r>
            <a:r>
              <a:rPr lang="en-US" altLang="zh-CN" sz="2400" dirty="0" smtClean="0"/>
              <a:t>1</a:t>
            </a:r>
            <a:r>
              <a:rPr lang="zh-CN" altLang="en-US" sz="2400" dirty="0" smtClean="0"/>
              <a:t>时</a:t>
            </a:r>
            <a:r>
              <a:rPr lang="en-US" altLang="zh-CN" sz="2400" dirty="0" smtClean="0"/>
              <a:t>b</a:t>
            </a:r>
            <a:r>
              <a:rPr lang="zh-CN" altLang="en-US" sz="2400" dirty="0" smtClean="0"/>
              <a:t>是</a:t>
            </a:r>
            <a:r>
              <a:rPr lang="en-US" altLang="zh-CN" sz="2400" dirty="0" smtClean="0"/>
              <a:t>0</a:t>
            </a:r>
            <a:r>
              <a:rPr lang="zh-CN" altLang="en-US" sz="2400"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mtClean="0">
                <a:solidFill>
                  <a:schemeClr val="tx1"/>
                </a:solidFill>
              </a:rPr>
              <a:t>因果图介绍</a:t>
            </a:r>
          </a:p>
        </p:txBody>
      </p:sp>
      <p:sp>
        <p:nvSpPr>
          <p:cNvPr id="8196" name="Rectangle 3"/>
          <p:cNvSpPr>
            <a:spLocks noGrp="1" noChangeArrowheads="1"/>
          </p:cNvSpPr>
          <p:nvPr>
            <p:ph type="body" sz="half" idx="1"/>
          </p:nvPr>
        </p:nvSpPr>
        <p:spPr>
          <a:xfrm>
            <a:off x="468313" y="1700213"/>
            <a:ext cx="7127875" cy="4411662"/>
          </a:xfrm>
        </p:spPr>
        <p:txBody>
          <a:bodyPr/>
          <a:lstStyle/>
          <a:p>
            <a:pPr algn="just" eaLnBrk="1" hangingPunct="1">
              <a:lnSpc>
                <a:spcPct val="150000"/>
              </a:lnSpc>
              <a:buFont typeface="Wingdings" pitchFamily="2" charset="2"/>
              <a:buNone/>
            </a:pPr>
            <a:r>
              <a:rPr lang="zh-CN" altLang="en-US" sz="2800" smtClean="0"/>
              <a:t>	</a:t>
            </a:r>
          </a:p>
        </p:txBody>
      </p:sp>
      <p:sp>
        <p:nvSpPr>
          <p:cNvPr id="8197" name="Text Box 4"/>
          <p:cNvSpPr txBox="1">
            <a:spLocks noChangeArrowheads="1"/>
          </p:cNvSpPr>
          <p:nvPr/>
        </p:nvSpPr>
        <p:spPr bwMode="auto">
          <a:xfrm>
            <a:off x="828675" y="1828800"/>
            <a:ext cx="7400925" cy="1374775"/>
          </a:xfrm>
          <a:prstGeom prst="rect">
            <a:avLst/>
          </a:prstGeom>
          <a:noFill/>
          <a:ln w="9525">
            <a:noFill/>
            <a:miter lim="800000"/>
            <a:headEnd/>
            <a:tailEnd/>
          </a:ln>
        </p:spPr>
        <p:txBody>
          <a:bodyPr>
            <a:spAutoFit/>
          </a:bodyPr>
          <a:lstStyle/>
          <a:p>
            <a:pPr algn="just" defTabSz="762000">
              <a:lnSpc>
                <a:spcPct val="150000"/>
              </a:lnSpc>
              <a:spcBef>
                <a:spcPct val="20000"/>
              </a:spcBef>
              <a:buFont typeface="Wingdings" pitchFamily="2" charset="2"/>
              <a:buChar char="ü"/>
            </a:pPr>
            <a:r>
              <a:rPr lang="zh-CN" altLang="en-US" sz="2800" dirty="0"/>
              <a:t>输出结果只有</a:t>
            </a:r>
            <a:r>
              <a:rPr lang="en-US" altLang="zh-CN" sz="2800" b="1" dirty="0">
                <a:solidFill>
                  <a:srgbClr val="FF0066"/>
                </a:solidFill>
              </a:rPr>
              <a:t>M</a:t>
            </a:r>
            <a:r>
              <a:rPr lang="zh-CN" altLang="en-US" sz="2800" b="1" dirty="0">
                <a:solidFill>
                  <a:srgbClr val="FF0066"/>
                </a:solidFill>
              </a:rPr>
              <a:t>约束</a:t>
            </a:r>
            <a:r>
              <a:rPr lang="zh-CN" altLang="en-US" sz="2800" dirty="0"/>
              <a:t>（强制）：若结果</a:t>
            </a:r>
            <a:r>
              <a:rPr lang="en-US" altLang="zh-CN" sz="2800" dirty="0"/>
              <a:t>a</a:t>
            </a:r>
            <a:r>
              <a:rPr lang="zh-CN" altLang="en-US" sz="2800" dirty="0"/>
              <a:t>是</a:t>
            </a:r>
            <a:r>
              <a:rPr lang="en-US" altLang="zh-CN" sz="2800" dirty="0"/>
              <a:t>1</a:t>
            </a:r>
            <a:r>
              <a:rPr lang="zh-CN" altLang="en-US" sz="2800" dirty="0"/>
              <a:t>时，则</a:t>
            </a:r>
            <a:r>
              <a:rPr lang="en-US" altLang="zh-CN" sz="2800" dirty="0"/>
              <a:t>b</a:t>
            </a:r>
            <a:r>
              <a:rPr lang="zh-CN" altLang="en-US" sz="2800" dirty="0"/>
              <a:t>的结果强制为</a:t>
            </a:r>
            <a:r>
              <a:rPr lang="en-US" altLang="zh-CN" sz="2800" dirty="0"/>
              <a:t>0</a:t>
            </a:r>
            <a:r>
              <a:rPr lang="zh-CN" altLang="en-US" sz="2800" dirty="0"/>
              <a:t>。</a:t>
            </a:r>
            <a:endParaRPr lang="zh-CN" altLang="en-US" sz="3200" dirty="0">
              <a:latin typeface="Arial" charset="0"/>
            </a:endParaRPr>
          </a:p>
        </p:txBody>
      </p:sp>
      <p:graphicFrame>
        <p:nvGraphicFramePr>
          <p:cNvPr id="8194" name="Object 5"/>
          <p:cNvGraphicFramePr>
            <a:graphicFrameLocks noChangeAspect="1"/>
          </p:cNvGraphicFramePr>
          <p:nvPr>
            <p:ph sz="half" idx="2"/>
          </p:nvPr>
        </p:nvGraphicFramePr>
        <p:xfrm>
          <a:off x="1979613" y="3429000"/>
          <a:ext cx="4270375" cy="2903538"/>
        </p:xfrm>
        <a:graphic>
          <a:graphicData uri="http://schemas.openxmlformats.org/presentationml/2006/ole">
            <p:oleObj spid="_x0000_s148482" name="文档" r:id="rId4" imgW="2621880" imgH="1783080" progId="Word.Document.8">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latin typeface="宋体" charset="-122"/>
              </a:rPr>
              <a:t>因果图法案例 </a:t>
            </a:r>
          </a:p>
        </p:txBody>
      </p:sp>
      <p:sp>
        <p:nvSpPr>
          <p:cNvPr id="65539" name="Rectangle 3"/>
          <p:cNvSpPr>
            <a:spLocks noGrp="1" noChangeArrowheads="1"/>
          </p:cNvSpPr>
          <p:nvPr>
            <p:ph type="body" idx="1"/>
          </p:nvPr>
        </p:nvSpPr>
        <p:spPr>
          <a:xfrm>
            <a:off x="671513" y="1917700"/>
            <a:ext cx="7772400" cy="4454525"/>
          </a:xfrm>
        </p:spPr>
        <p:txBody>
          <a:bodyPr/>
          <a:lstStyle/>
          <a:p>
            <a:pPr eaLnBrk="1" hangingPunct="1"/>
            <a:r>
              <a:rPr lang="zh-CN" altLang="en-US" sz="2800" smtClean="0"/>
              <a:t>第一列字符必须是</a:t>
            </a:r>
            <a:r>
              <a:rPr lang="en-US" altLang="zh-CN" sz="2800" smtClean="0"/>
              <a:t>A</a:t>
            </a:r>
            <a:r>
              <a:rPr lang="zh-CN" altLang="en-US" sz="2800" smtClean="0"/>
              <a:t>或</a:t>
            </a:r>
            <a:r>
              <a:rPr lang="en-US" altLang="zh-CN" sz="2800" smtClean="0"/>
              <a:t>B</a:t>
            </a:r>
            <a:r>
              <a:rPr lang="zh-CN" altLang="en-US" sz="2800" smtClean="0"/>
              <a:t>，第二列字符必须是一个数字，在此情况下进行文件的修改。但如果第一列字符不正确，则给出信息</a:t>
            </a:r>
            <a:r>
              <a:rPr lang="en-US" altLang="zh-CN" sz="2800" smtClean="0"/>
              <a:t>L</a:t>
            </a:r>
            <a:r>
              <a:rPr lang="zh-CN" altLang="en-US" sz="2800" smtClean="0"/>
              <a:t>；如果第二列字符不是数字，则给出信息</a:t>
            </a:r>
            <a:r>
              <a:rPr lang="en-US" altLang="zh-CN" sz="2800" smtClean="0"/>
              <a:t>M</a:t>
            </a:r>
            <a:r>
              <a:rPr lang="zh-CN" altLang="en-US" sz="280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因果分析</a:t>
            </a:r>
            <a:endParaRPr lang="en-US" altLang="zh-CN" smtClean="0"/>
          </a:p>
        </p:txBody>
      </p:sp>
      <p:sp>
        <p:nvSpPr>
          <p:cNvPr id="66563" name="Rectangle 3"/>
          <p:cNvSpPr>
            <a:spLocks noGrp="1" noChangeArrowheads="1"/>
          </p:cNvSpPr>
          <p:nvPr>
            <p:ph type="body" idx="1"/>
          </p:nvPr>
        </p:nvSpPr>
        <p:spPr/>
        <p:txBody>
          <a:bodyPr/>
          <a:lstStyle/>
          <a:p>
            <a:pPr eaLnBrk="1" hangingPunct="1">
              <a:lnSpc>
                <a:spcPct val="90000"/>
              </a:lnSpc>
            </a:pPr>
            <a:r>
              <a:rPr lang="zh-CN" altLang="en-US" sz="2400" smtClean="0"/>
              <a:t>原因：</a:t>
            </a:r>
          </a:p>
          <a:p>
            <a:pPr lvl="1" eaLnBrk="1" hangingPunct="1">
              <a:lnSpc>
                <a:spcPct val="100000"/>
              </a:lnSpc>
            </a:pPr>
            <a:r>
              <a:rPr lang="en-US" altLang="zh-CN" sz="2000" smtClean="0"/>
              <a:t>1——</a:t>
            </a:r>
            <a:r>
              <a:rPr lang="zh-CN" altLang="en-US" sz="2000" smtClean="0"/>
              <a:t>第一列字符是</a:t>
            </a:r>
            <a:r>
              <a:rPr lang="en-US" altLang="zh-CN" sz="2000" smtClean="0"/>
              <a:t>A</a:t>
            </a:r>
            <a:endParaRPr lang="zh-CN" altLang="en-US" sz="2000" smtClean="0"/>
          </a:p>
          <a:p>
            <a:pPr lvl="1" eaLnBrk="1" hangingPunct="1">
              <a:lnSpc>
                <a:spcPct val="100000"/>
              </a:lnSpc>
            </a:pPr>
            <a:r>
              <a:rPr lang="en-US" altLang="zh-CN" sz="2000" smtClean="0"/>
              <a:t>2——</a:t>
            </a:r>
            <a:r>
              <a:rPr lang="zh-CN" altLang="en-US" sz="2000" smtClean="0"/>
              <a:t>第一列字符是</a:t>
            </a:r>
            <a:r>
              <a:rPr lang="en-US" altLang="zh-CN" sz="2000" smtClean="0"/>
              <a:t>B</a:t>
            </a:r>
            <a:endParaRPr lang="zh-CN" altLang="en-US" sz="2000" smtClean="0"/>
          </a:p>
          <a:p>
            <a:pPr lvl="1" eaLnBrk="1" hangingPunct="1">
              <a:lnSpc>
                <a:spcPct val="100000"/>
              </a:lnSpc>
            </a:pPr>
            <a:r>
              <a:rPr lang="en-US" altLang="zh-CN" sz="2000" smtClean="0"/>
              <a:t>3——</a:t>
            </a:r>
            <a:r>
              <a:rPr lang="zh-CN" altLang="en-US" sz="2000" smtClean="0"/>
              <a:t>第二列字符是一数字</a:t>
            </a:r>
          </a:p>
          <a:p>
            <a:pPr lvl="1" eaLnBrk="1" hangingPunct="1">
              <a:lnSpc>
                <a:spcPct val="100000"/>
              </a:lnSpc>
            </a:pPr>
            <a:r>
              <a:rPr lang="en-US" altLang="zh-CN" sz="2000" smtClean="0"/>
              <a:t>11 ——</a:t>
            </a:r>
            <a:r>
              <a:rPr lang="zh-CN" altLang="en-US" sz="2000" smtClean="0"/>
              <a:t>第一列字符是</a:t>
            </a:r>
            <a:r>
              <a:rPr lang="en-US" altLang="zh-CN" sz="2000" smtClean="0"/>
              <a:t>A</a:t>
            </a:r>
            <a:r>
              <a:rPr lang="zh-CN" altLang="en-US" sz="2000" smtClean="0"/>
              <a:t>或是</a:t>
            </a:r>
            <a:r>
              <a:rPr lang="en-US" altLang="zh-CN" sz="2000" smtClean="0"/>
              <a:t>B</a:t>
            </a:r>
          </a:p>
          <a:p>
            <a:pPr eaLnBrk="1" hangingPunct="1">
              <a:lnSpc>
                <a:spcPct val="90000"/>
              </a:lnSpc>
            </a:pPr>
            <a:r>
              <a:rPr lang="zh-CN" altLang="en-US" sz="2400" smtClean="0"/>
              <a:t>结果：</a:t>
            </a:r>
          </a:p>
          <a:p>
            <a:pPr lvl="1" eaLnBrk="1" hangingPunct="1">
              <a:lnSpc>
                <a:spcPct val="100000"/>
              </a:lnSpc>
            </a:pPr>
            <a:r>
              <a:rPr lang="en-US" altLang="zh-CN" sz="2000" smtClean="0"/>
              <a:t>21——</a:t>
            </a:r>
            <a:r>
              <a:rPr lang="zh-CN" altLang="en-US" sz="2000" smtClean="0"/>
              <a:t>修改文件</a:t>
            </a:r>
          </a:p>
          <a:p>
            <a:pPr lvl="1" eaLnBrk="1" hangingPunct="1">
              <a:lnSpc>
                <a:spcPct val="100000"/>
              </a:lnSpc>
            </a:pPr>
            <a:r>
              <a:rPr lang="en-US" altLang="zh-CN" sz="2000" smtClean="0"/>
              <a:t>22——</a:t>
            </a:r>
            <a:r>
              <a:rPr lang="zh-CN" altLang="en-US" sz="2000" smtClean="0"/>
              <a:t>给出信息</a:t>
            </a:r>
            <a:r>
              <a:rPr lang="en-US" altLang="zh-CN" sz="2000" smtClean="0"/>
              <a:t>L</a:t>
            </a:r>
            <a:endParaRPr lang="zh-CN" altLang="en-US" sz="2000" smtClean="0"/>
          </a:p>
          <a:p>
            <a:pPr lvl="1" eaLnBrk="1" hangingPunct="1">
              <a:lnSpc>
                <a:spcPct val="100000"/>
              </a:lnSpc>
            </a:pPr>
            <a:r>
              <a:rPr lang="en-US" altLang="zh-CN" sz="2000" smtClean="0"/>
              <a:t>23——</a:t>
            </a:r>
            <a:r>
              <a:rPr lang="zh-CN" altLang="en-US" sz="2000" smtClean="0"/>
              <a:t>给出信息</a:t>
            </a:r>
            <a:r>
              <a:rPr lang="en-US" altLang="zh-CN" sz="2000" smtClean="0"/>
              <a:t>M</a:t>
            </a:r>
            <a:endParaRPr lang="zh-CN" alt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功能性测试的缺点</a:t>
            </a:r>
          </a:p>
        </p:txBody>
      </p:sp>
      <p:sp>
        <p:nvSpPr>
          <p:cNvPr id="20483" name="Rectangle 3"/>
          <p:cNvSpPr>
            <a:spLocks noGrp="1" noChangeArrowheads="1"/>
          </p:cNvSpPr>
          <p:nvPr>
            <p:ph type="body" idx="1"/>
          </p:nvPr>
        </p:nvSpPr>
        <p:spPr/>
        <p:txBody>
          <a:bodyPr/>
          <a:lstStyle/>
          <a:p>
            <a:pPr eaLnBrk="1" hangingPunct="1"/>
            <a:r>
              <a:rPr lang="zh-CN" altLang="en-US" smtClean="0"/>
              <a:t>测试用例数量较大</a:t>
            </a:r>
            <a:endParaRPr lang="en-US" altLang="zh-CN" smtClean="0"/>
          </a:p>
          <a:p>
            <a:pPr eaLnBrk="1" hangingPunct="1"/>
            <a:r>
              <a:rPr lang="zh-CN" altLang="en-US" smtClean="0"/>
              <a:t>测试用例可能产生很多冗余</a:t>
            </a:r>
            <a:endParaRPr lang="en-US" altLang="zh-CN" smtClean="0"/>
          </a:p>
          <a:p>
            <a:pPr eaLnBrk="1" hangingPunct="1"/>
            <a:r>
              <a:rPr lang="zh-CN" altLang="en-US" smtClean="0"/>
              <a:t>功能性测试的覆盖范围不可能达到100%</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mtClean="0"/>
              <a:t>因果图</a:t>
            </a:r>
          </a:p>
        </p:txBody>
      </p:sp>
      <p:sp>
        <p:nvSpPr>
          <p:cNvPr id="9220" name="Rectangle 5"/>
          <p:cNvSpPr>
            <a:spLocks noChangeArrowheads="1"/>
          </p:cNvSpPr>
          <p:nvPr/>
        </p:nvSpPr>
        <p:spPr bwMode="auto">
          <a:xfrm>
            <a:off x="0" y="1495425"/>
            <a:ext cx="9144000" cy="0"/>
          </a:xfrm>
          <a:prstGeom prst="rect">
            <a:avLst/>
          </a:prstGeom>
          <a:noFill/>
          <a:ln w="9525" cap="sq">
            <a:noFill/>
            <a:miter lim="800000"/>
            <a:headEnd/>
            <a:tailEnd/>
          </a:ln>
        </p:spPr>
        <p:txBody>
          <a:bodyPr wrap="none" anchor="ctr">
            <a:spAutoFit/>
          </a:bodyPr>
          <a:lstStyle/>
          <a:p>
            <a:endParaRPr lang="zh-CN" altLang="en-US"/>
          </a:p>
        </p:txBody>
      </p:sp>
      <p:graphicFrame>
        <p:nvGraphicFramePr>
          <p:cNvPr id="9218" name="Object 4"/>
          <p:cNvGraphicFramePr>
            <a:graphicFrameLocks noChangeAspect="1"/>
          </p:cNvGraphicFramePr>
          <p:nvPr/>
        </p:nvGraphicFramePr>
        <p:xfrm>
          <a:off x="1524000" y="1930400"/>
          <a:ext cx="6327775" cy="4637088"/>
        </p:xfrm>
        <a:graphic>
          <a:graphicData uri="http://schemas.openxmlformats.org/presentationml/2006/ole">
            <p:oleObj spid="_x0000_s149506" name="文档" r:id="rId4" imgW="5274564" imgH="3863340" progId="Word.Document.8">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因果图</a:t>
            </a:r>
          </a:p>
        </p:txBody>
      </p:sp>
      <p:sp>
        <p:nvSpPr>
          <p:cNvPr id="10244" name="Rectangle 5"/>
          <p:cNvSpPr>
            <a:spLocks noChangeArrowheads="1"/>
          </p:cNvSpPr>
          <p:nvPr/>
        </p:nvSpPr>
        <p:spPr bwMode="auto">
          <a:xfrm>
            <a:off x="0" y="1495425"/>
            <a:ext cx="9144000" cy="0"/>
          </a:xfrm>
          <a:prstGeom prst="rect">
            <a:avLst/>
          </a:prstGeom>
          <a:noFill/>
          <a:ln w="9525" cap="sq">
            <a:noFill/>
            <a:miter lim="800000"/>
            <a:headEnd/>
            <a:tailEnd/>
          </a:ln>
        </p:spPr>
        <p:txBody>
          <a:bodyPr wrap="none" anchor="ctr">
            <a:spAutoFit/>
          </a:bodyPr>
          <a:lstStyle/>
          <a:p>
            <a:endParaRPr lang="zh-CN" altLang="en-US"/>
          </a:p>
        </p:txBody>
      </p:sp>
      <p:graphicFrame>
        <p:nvGraphicFramePr>
          <p:cNvPr id="10242" name="Object 4"/>
          <p:cNvGraphicFramePr>
            <a:graphicFrameLocks noChangeAspect="1"/>
          </p:cNvGraphicFramePr>
          <p:nvPr/>
        </p:nvGraphicFramePr>
        <p:xfrm>
          <a:off x="784225" y="1814513"/>
          <a:ext cx="7461250" cy="5006975"/>
        </p:xfrm>
        <a:graphic>
          <a:graphicData uri="http://schemas.openxmlformats.org/presentationml/2006/ole">
            <p:oleObj spid="_x0000_s150530" name="文档" r:id="rId4" imgW="5873528" imgH="3895283" progId="Word.Document.8">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由因果图建立的判定表</a:t>
            </a:r>
          </a:p>
        </p:txBody>
      </p:sp>
      <p:sp>
        <p:nvSpPr>
          <p:cNvPr id="67587" name="Line 210"/>
          <p:cNvSpPr>
            <a:spLocks noChangeShapeType="1"/>
          </p:cNvSpPr>
          <p:nvPr/>
        </p:nvSpPr>
        <p:spPr bwMode="auto">
          <a:xfrm>
            <a:off x="3489325" y="2414588"/>
            <a:ext cx="0" cy="0"/>
          </a:xfrm>
          <a:prstGeom prst="line">
            <a:avLst/>
          </a:prstGeom>
          <a:noFill/>
          <a:ln w="25400" cap="rnd">
            <a:solidFill>
              <a:srgbClr val="000000"/>
            </a:solidFill>
            <a:round/>
            <a:headEnd/>
            <a:tailEnd/>
          </a:ln>
        </p:spPr>
        <p:txBody>
          <a:bodyPr/>
          <a:lstStyle/>
          <a:p>
            <a:endParaRPr lang="zh-CN" altLang="en-US"/>
          </a:p>
        </p:txBody>
      </p:sp>
      <p:sp>
        <p:nvSpPr>
          <p:cNvPr id="67588" name="Line 398"/>
          <p:cNvSpPr>
            <a:spLocks noChangeShapeType="1"/>
          </p:cNvSpPr>
          <p:nvPr/>
        </p:nvSpPr>
        <p:spPr bwMode="auto">
          <a:xfrm>
            <a:off x="3489325" y="3148013"/>
            <a:ext cx="0" cy="0"/>
          </a:xfrm>
          <a:prstGeom prst="line">
            <a:avLst/>
          </a:prstGeom>
          <a:noFill/>
          <a:ln w="12700" cap="rnd">
            <a:solidFill>
              <a:srgbClr val="000000"/>
            </a:solidFill>
            <a:round/>
            <a:headEnd/>
            <a:tailEnd/>
          </a:ln>
        </p:spPr>
        <p:txBody>
          <a:bodyPr/>
          <a:lstStyle/>
          <a:p>
            <a:endParaRPr lang="zh-CN" altLang="en-US"/>
          </a:p>
        </p:txBody>
      </p:sp>
      <p:graphicFrame>
        <p:nvGraphicFramePr>
          <p:cNvPr id="882438" name="Group 774"/>
          <p:cNvGraphicFramePr>
            <a:graphicFrameLocks noGrp="1"/>
          </p:cNvGraphicFramePr>
          <p:nvPr>
            <p:ph idx="1"/>
          </p:nvPr>
        </p:nvGraphicFramePr>
        <p:xfrm>
          <a:off x="685800" y="1908175"/>
          <a:ext cx="6745288" cy="4663440"/>
        </p:xfrm>
        <a:graphic>
          <a:graphicData uri="http://schemas.openxmlformats.org/drawingml/2006/table">
            <a:tbl>
              <a:tblPr/>
              <a:tblGrid>
                <a:gridCol w="677863"/>
                <a:gridCol w="1597025"/>
                <a:gridCol w="581025"/>
                <a:gridCol w="638175"/>
                <a:gridCol w="668337"/>
                <a:gridCol w="725488"/>
                <a:gridCol w="623887"/>
                <a:gridCol w="595313"/>
                <a:gridCol w="638175"/>
              </a:tblGrid>
              <a:tr h="508000">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rowSpan="4">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charset="0"/>
                          <a:ea typeface="宋体" charset="-122"/>
                        </a:rPr>
                        <a:t>原因</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row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charset="0"/>
                          <a:ea typeface="宋体" charset="-122"/>
                        </a:rPr>
                        <a:t>结果</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22</a:t>
                      </a:r>
                      <a:r>
                        <a:rPr kumimoji="1" lang="zh-CN" altLang="en-US" sz="2800" b="0" i="0" u="none" strike="noStrike" cap="none" normalizeH="0" baseline="0" smtClean="0">
                          <a:ln>
                            <a:noFill/>
                          </a:ln>
                          <a:solidFill>
                            <a:schemeClr val="tx1"/>
                          </a:solidFill>
                          <a:effectLst/>
                          <a:latin typeface="Times New Roman" charset="0"/>
                          <a:ea typeface="宋体" charset="-122"/>
                        </a:rPr>
                        <a:t>（</a:t>
                      </a:r>
                      <a:r>
                        <a:rPr kumimoji="1" lang="en-US" altLang="zh-CN" sz="2800" b="0" i="0" u="none" strike="noStrike" cap="none" normalizeH="0" baseline="0" smtClean="0">
                          <a:ln>
                            <a:noFill/>
                          </a:ln>
                          <a:solidFill>
                            <a:schemeClr val="tx1"/>
                          </a:solidFill>
                          <a:effectLst/>
                          <a:latin typeface="Times New Roman" charset="0"/>
                          <a:ea typeface="宋体" charset="-122"/>
                        </a:rPr>
                        <a:t>L</a:t>
                      </a:r>
                      <a:r>
                        <a:rPr kumimoji="1" lang="zh-CN" altLang="en-US" sz="2800" b="0" i="0" u="none" strike="noStrike" cap="none" normalizeH="0" baseline="0" smtClean="0">
                          <a:ln>
                            <a:noFill/>
                          </a:ln>
                          <a:solidFill>
                            <a:schemeClr val="tx1"/>
                          </a:solidFill>
                          <a:effectLst/>
                          <a:latin typeface="Times New Roman" charset="0"/>
                          <a:ea typeface="宋体" charset="-122"/>
                        </a:rPr>
                        <a: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23</a:t>
                      </a:r>
                      <a:r>
                        <a:rPr kumimoji="1" lang="zh-CN" altLang="en-US" sz="2800" b="0" i="0" u="none" strike="noStrike" cap="none" normalizeH="0" baseline="0" smtClean="0">
                          <a:ln>
                            <a:noFill/>
                          </a:ln>
                          <a:solidFill>
                            <a:schemeClr val="tx1"/>
                          </a:solidFill>
                          <a:effectLst/>
                          <a:latin typeface="Times New Roman" charset="0"/>
                          <a:ea typeface="宋体" charset="-122"/>
                        </a:rPr>
                        <a:t>（</a:t>
                      </a:r>
                      <a:r>
                        <a:rPr kumimoji="1" lang="en-US" altLang="zh-CN" sz="2800" b="0" i="0" u="none" strike="noStrike" cap="none" normalizeH="0" baseline="0" smtClean="0">
                          <a:ln>
                            <a:noFill/>
                          </a:ln>
                          <a:solidFill>
                            <a:schemeClr val="tx1"/>
                          </a:solidFill>
                          <a:effectLst/>
                          <a:latin typeface="Times New Roman" charset="0"/>
                          <a:ea typeface="宋体" charset="-122"/>
                        </a:rPr>
                        <a:t>M</a:t>
                      </a:r>
                      <a:r>
                        <a:rPr kumimoji="1" lang="zh-CN" altLang="en-US" sz="2800" b="0" i="0" u="none" strike="noStrike" cap="none" normalizeH="0" baseline="0" smtClean="0">
                          <a:ln>
                            <a:noFill/>
                          </a:ln>
                          <a:solidFill>
                            <a:schemeClr val="tx1"/>
                          </a:solidFill>
                          <a:effectLst/>
                          <a:latin typeface="Times New Roman" charset="0"/>
                          <a:ea typeface="宋体" charset="-122"/>
                        </a:rPr>
                        <a: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charset="0"/>
                          <a:ea typeface="宋体" charset="-122"/>
                        </a:rPr>
                        <a:t>测试用例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B5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Fr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charset="0"/>
                          <a:ea typeface="宋体" charset="-122"/>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smtClean="0"/>
              <a:t>目录</a:t>
            </a:r>
            <a:endParaRPr lang="en-US" altLang="zh-CN" dirty="0" smtClean="0"/>
          </a:p>
        </p:txBody>
      </p:sp>
      <p:sp>
        <p:nvSpPr>
          <p:cNvPr id="68611" name="Rectangle 3"/>
          <p:cNvSpPr>
            <a:spLocks noGrp="1" noChangeArrowheads="1"/>
          </p:cNvSpPr>
          <p:nvPr>
            <p:ph type="body" idx="1"/>
          </p:nvPr>
        </p:nvSpPr>
        <p:spPr>
          <a:xfrm>
            <a:off x="2681288" y="2003425"/>
            <a:ext cx="5080000" cy="4454525"/>
          </a:xfrm>
        </p:spPr>
        <p:txBody>
          <a:bodyPr/>
          <a:lstStyle/>
          <a:p>
            <a:pPr eaLnBrk="1" hangingPunct="1"/>
            <a:r>
              <a:rPr lang="zh-CN" altLang="en-US" sz="2800" smtClean="0">
                <a:latin typeface="宋体" charset="-122"/>
              </a:rPr>
              <a:t>功能性测试概述</a:t>
            </a:r>
          </a:p>
          <a:p>
            <a:pPr eaLnBrk="1" hangingPunct="1"/>
            <a:r>
              <a:rPr lang="zh-CN" altLang="en-US" sz="2800" smtClean="0">
                <a:latin typeface="宋体" charset="-122"/>
              </a:rPr>
              <a:t>功能分解</a:t>
            </a:r>
            <a:endParaRPr lang="zh-CN" altLang="en-US" sz="2800" smtClean="0"/>
          </a:p>
          <a:p>
            <a:pPr eaLnBrk="1" hangingPunct="1"/>
            <a:r>
              <a:rPr lang="zh-CN" altLang="en-US" sz="2800" smtClean="0">
                <a:latin typeface="宋体" charset="-122"/>
              </a:rPr>
              <a:t>等价类划分 </a:t>
            </a:r>
            <a:endParaRPr lang="zh-CN" altLang="en-US" sz="2800" smtClean="0"/>
          </a:p>
          <a:p>
            <a:pPr eaLnBrk="1" hangingPunct="1"/>
            <a:r>
              <a:rPr lang="zh-CN" altLang="en-US" sz="2800" smtClean="0">
                <a:latin typeface="宋体" charset="-122"/>
              </a:rPr>
              <a:t>边界值分析 </a:t>
            </a:r>
            <a:endParaRPr lang="zh-CN" altLang="en-US" sz="2800" smtClean="0"/>
          </a:p>
          <a:p>
            <a:pPr eaLnBrk="1" hangingPunct="1"/>
            <a:r>
              <a:rPr lang="zh-CN" altLang="en-US" sz="2800" smtClean="0">
                <a:latin typeface="宋体" charset="-122"/>
              </a:rPr>
              <a:t>因果图法</a:t>
            </a:r>
            <a:r>
              <a:rPr lang="en-US" altLang="zh-CN" sz="2800" smtClean="0">
                <a:latin typeface="宋体" charset="-122"/>
              </a:rPr>
              <a:t> </a:t>
            </a:r>
          </a:p>
          <a:p>
            <a:pPr eaLnBrk="1" hangingPunct="1"/>
            <a:r>
              <a:rPr lang="zh-CN" altLang="en-US" sz="2800" b="1" smtClean="0">
                <a:solidFill>
                  <a:srgbClr val="0000FF"/>
                </a:solidFill>
                <a:latin typeface="宋体" charset="-122"/>
              </a:rPr>
              <a:t>其他测试方法</a:t>
            </a:r>
            <a:endParaRPr lang="en-US" altLang="zh-CN" sz="2800" b="1" smtClean="0">
              <a:solidFill>
                <a:srgbClr val="0000FF"/>
              </a:solidFill>
              <a:latin typeface="宋体" charset="-122"/>
            </a:endParaRPr>
          </a:p>
        </p:txBody>
      </p:sp>
      <p:pic>
        <p:nvPicPr>
          <p:cNvPr id="68612" name="Picture 4" descr="znablzbf[1]"/>
          <p:cNvPicPr>
            <a:picLocks noChangeAspect="1" noChangeArrowheads="1"/>
          </p:cNvPicPr>
          <p:nvPr/>
        </p:nvPicPr>
        <p:blipFill>
          <a:blip r:embed="rId3"/>
          <a:srcRect/>
          <a:stretch>
            <a:fillRect/>
          </a:stretch>
        </p:blipFill>
        <p:spPr bwMode="auto">
          <a:xfrm>
            <a:off x="576263" y="1952625"/>
            <a:ext cx="1595437" cy="42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随机测试</a:t>
            </a:r>
            <a:endParaRPr lang="en-US" altLang="zh-CN" smtClean="0"/>
          </a:p>
        </p:txBody>
      </p:sp>
      <p:sp>
        <p:nvSpPr>
          <p:cNvPr id="69635" name="Rectangle 3"/>
          <p:cNvSpPr>
            <a:spLocks noGrp="1" noChangeArrowheads="1"/>
          </p:cNvSpPr>
          <p:nvPr>
            <p:ph type="body" idx="1"/>
          </p:nvPr>
        </p:nvSpPr>
        <p:spPr/>
        <p:txBody>
          <a:bodyPr/>
          <a:lstStyle/>
          <a:p>
            <a:pPr eaLnBrk="1" hangingPunct="1"/>
            <a:r>
              <a:rPr lang="zh-CN" altLang="en-US" smtClean="0"/>
              <a:t>使用随机数生成器选取测试用例值</a:t>
            </a:r>
          </a:p>
          <a:p>
            <a:pPr eaLnBrk="1" hangingPunct="1"/>
            <a:r>
              <a:rPr lang="zh-CN" altLang="en-US" smtClean="0"/>
              <a:t>避免测试偏见（只选取边界值）</a:t>
            </a:r>
          </a:p>
          <a:p>
            <a:pPr eaLnBrk="1" hangingPunct="1"/>
            <a:r>
              <a:rPr lang="zh-CN" altLang="en-US" smtClean="0"/>
              <a:t>存在问题：测试用例是否充分</a:t>
            </a:r>
            <a:endParaRPr lang="en-US" altLang="zh-C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latin typeface="宋体" charset="-122"/>
              </a:rPr>
              <a:t>错误推测法</a:t>
            </a:r>
            <a:r>
              <a:rPr lang="en-US" altLang="zh-CN" smtClean="0">
                <a:latin typeface="宋体" charset="-122"/>
              </a:rPr>
              <a:t> </a:t>
            </a:r>
          </a:p>
        </p:txBody>
      </p:sp>
      <p:sp>
        <p:nvSpPr>
          <p:cNvPr id="70659" name="Rectangle 3"/>
          <p:cNvSpPr>
            <a:spLocks noGrp="1" noChangeArrowheads="1"/>
          </p:cNvSpPr>
          <p:nvPr>
            <p:ph type="body" idx="1"/>
          </p:nvPr>
        </p:nvSpPr>
        <p:spPr/>
        <p:txBody>
          <a:bodyPr/>
          <a:lstStyle/>
          <a:p>
            <a:pPr algn="just" eaLnBrk="1" hangingPunct="1"/>
            <a:r>
              <a:rPr lang="zh-CN" altLang="en-US" smtClean="0">
                <a:latin typeface="宋体" charset="-122"/>
              </a:rPr>
              <a:t>错误推测法是基于经验和直觉推测程序中所有可能存在的各种错误，从而有针对性地设计测试用例</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latin typeface="宋体" charset="-122"/>
              </a:rPr>
              <a:t>错误推测法基本思想</a:t>
            </a:r>
            <a:endParaRPr lang="en-US" altLang="zh-CN" smtClean="0">
              <a:latin typeface="宋体" charset="-122"/>
            </a:endParaRPr>
          </a:p>
        </p:txBody>
      </p:sp>
      <p:sp>
        <p:nvSpPr>
          <p:cNvPr id="71683" name="Rectangle 3"/>
          <p:cNvSpPr>
            <a:spLocks noGrp="1" noChangeArrowheads="1"/>
          </p:cNvSpPr>
          <p:nvPr>
            <p:ph type="body" idx="1"/>
          </p:nvPr>
        </p:nvSpPr>
        <p:spPr/>
        <p:txBody>
          <a:bodyPr/>
          <a:lstStyle/>
          <a:p>
            <a:pPr algn="just" eaLnBrk="1" hangingPunct="1"/>
            <a:r>
              <a:rPr lang="zh-CN" altLang="en-US" smtClean="0">
                <a:latin typeface="宋体" charset="-122"/>
              </a:rPr>
              <a:t>列举出程序中所有可能有的错误和容易发生错误的特殊情况来设计测试用例</a:t>
            </a:r>
            <a:endParaRPr lang="en-US" altLang="zh-CN" smtClean="0">
              <a:latin typeface="宋体" charset="-122"/>
            </a:endParaRPr>
          </a:p>
          <a:p>
            <a:pPr algn="just" eaLnBrk="1" hangingPunct="1"/>
            <a:r>
              <a:rPr lang="zh-CN" altLang="en-US" smtClean="0">
                <a:latin typeface="宋体" charset="-122"/>
              </a:rPr>
              <a:t>例如:</a:t>
            </a:r>
            <a:r>
              <a:rPr lang="zh-CN" altLang="en-US" smtClean="0"/>
              <a:t> </a:t>
            </a:r>
          </a:p>
          <a:p>
            <a:pPr lvl="1" eaLnBrk="1" hangingPunct="1"/>
            <a:r>
              <a:rPr lang="zh-CN" altLang="en-US" sz="2400" smtClean="0"/>
              <a:t>以前测试时曾出现过错误的地方，包括单元测试、集成测试、系统测试、前几次回归测试</a:t>
            </a:r>
          </a:p>
          <a:p>
            <a:pPr lvl="1" eaLnBrk="1" hangingPunct="1"/>
            <a:r>
              <a:rPr lang="zh-CN" altLang="en-US" sz="2400" smtClean="0"/>
              <a:t>输入数据的问题，如是否可为空，是否可以有特殊字符，是否可以小于0、等于0等等</a:t>
            </a:r>
          </a:p>
          <a:p>
            <a:pPr lvl="1" eaLnBrk="1" hangingPunct="1"/>
            <a:r>
              <a:rPr lang="zh-CN" altLang="en-US" sz="2400" smtClean="0"/>
              <a:t>一些问题的范围或边界</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dirty="0" smtClean="0"/>
              <a:t>总结</a:t>
            </a:r>
            <a:endParaRPr lang="en-US" altLang="zh-CN" dirty="0" smtClean="0"/>
          </a:p>
        </p:txBody>
      </p:sp>
      <p:sp>
        <p:nvSpPr>
          <p:cNvPr id="72707" name="Rectangle 3"/>
          <p:cNvSpPr>
            <a:spLocks noGrp="1" noChangeArrowheads="1"/>
          </p:cNvSpPr>
          <p:nvPr>
            <p:ph type="body" idx="1"/>
          </p:nvPr>
        </p:nvSpPr>
        <p:spPr>
          <a:xfrm>
            <a:off x="652463" y="1914525"/>
            <a:ext cx="7772400" cy="4467225"/>
          </a:xfrm>
        </p:spPr>
        <p:txBody>
          <a:bodyPr/>
          <a:lstStyle/>
          <a:p>
            <a:pPr eaLnBrk="1" hangingPunct="1"/>
            <a:r>
              <a:rPr lang="zh-CN" altLang="en-US" smtClean="0"/>
              <a:t>功能性测试方法主要有三种：等价类划分、边界值分析、因果图法</a:t>
            </a:r>
          </a:p>
          <a:p>
            <a:pPr eaLnBrk="1" hangingPunct="1"/>
            <a:r>
              <a:rPr lang="zh-CN" altLang="en-US" smtClean="0"/>
              <a:t>三种方法各有优势，应灵活使用</a:t>
            </a:r>
            <a:endParaRPr lang="en-US" altLang="zh-CN" smtClean="0"/>
          </a:p>
        </p:txBody>
      </p:sp>
      <p:pic>
        <p:nvPicPr>
          <p:cNvPr id="72708" name="Picture 4" descr="tgmujqfw[1]"/>
          <p:cNvPicPr>
            <a:picLocks noChangeAspect="1" noChangeArrowheads="1"/>
          </p:cNvPicPr>
          <p:nvPr/>
        </p:nvPicPr>
        <p:blipFill>
          <a:blip r:embed="rId3"/>
          <a:srcRect/>
          <a:stretch>
            <a:fillRect/>
          </a:stretch>
        </p:blipFill>
        <p:spPr bwMode="auto">
          <a:xfrm>
            <a:off x="6586538" y="4640263"/>
            <a:ext cx="2017712" cy="1716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功能性测试的方法</a:t>
            </a:r>
            <a:endParaRPr lang="en-US" altLang="zh-CN" smtClean="0"/>
          </a:p>
        </p:txBody>
      </p:sp>
      <p:sp>
        <p:nvSpPr>
          <p:cNvPr id="21507" name="Rectangle 3"/>
          <p:cNvSpPr>
            <a:spLocks noGrp="1" noChangeArrowheads="1"/>
          </p:cNvSpPr>
          <p:nvPr>
            <p:ph type="body" idx="1"/>
          </p:nvPr>
        </p:nvSpPr>
        <p:spPr/>
        <p:txBody>
          <a:bodyPr/>
          <a:lstStyle/>
          <a:p>
            <a:pPr eaLnBrk="1" hangingPunct="1"/>
            <a:r>
              <a:rPr lang="zh-CN" altLang="en-US" smtClean="0"/>
              <a:t>功能分解</a:t>
            </a:r>
          </a:p>
          <a:p>
            <a:pPr eaLnBrk="1" hangingPunct="1"/>
            <a:r>
              <a:rPr lang="zh-CN" altLang="en-US" smtClean="0"/>
              <a:t>等价类划分</a:t>
            </a:r>
          </a:p>
          <a:p>
            <a:pPr eaLnBrk="1" hangingPunct="1"/>
            <a:r>
              <a:rPr lang="zh-CN" altLang="en-US" smtClean="0"/>
              <a:t>边界值分析</a:t>
            </a:r>
          </a:p>
          <a:p>
            <a:pPr eaLnBrk="1" hangingPunct="1"/>
            <a:r>
              <a:rPr lang="zh-CN" altLang="en-US" smtClean="0"/>
              <a:t>因果图法</a:t>
            </a:r>
          </a:p>
          <a:p>
            <a:pPr eaLnBrk="1" hangingPunct="1"/>
            <a:r>
              <a:rPr lang="zh-CN" altLang="en-US" smtClean="0"/>
              <a:t>其他测试方法</a:t>
            </a:r>
            <a:endParaRPr kumimoji="0"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目录</a:t>
            </a:r>
            <a:endParaRPr lang="en-US" altLang="zh-CN" dirty="0" smtClean="0"/>
          </a:p>
        </p:txBody>
      </p:sp>
      <p:sp>
        <p:nvSpPr>
          <p:cNvPr id="22531" name="Rectangle 3"/>
          <p:cNvSpPr>
            <a:spLocks noGrp="1" noChangeArrowheads="1"/>
          </p:cNvSpPr>
          <p:nvPr>
            <p:ph type="body" idx="1"/>
          </p:nvPr>
        </p:nvSpPr>
        <p:spPr>
          <a:xfrm>
            <a:off x="2681288" y="2003425"/>
            <a:ext cx="5080000" cy="4454525"/>
          </a:xfrm>
        </p:spPr>
        <p:txBody>
          <a:bodyPr/>
          <a:lstStyle/>
          <a:p>
            <a:pPr eaLnBrk="1" hangingPunct="1"/>
            <a:r>
              <a:rPr lang="zh-CN" altLang="en-US" sz="2800" smtClean="0">
                <a:latin typeface="宋体" charset="-122"/>
              </a:rPr>
              <a:t>功能性测试概述</a:t>
            </a:r>
          </a:p>
          <a:p>
            <a:pPr eaLnBrk="1" hangingPunct="1"/>
            <a:r>
              <a:rPr lang="zh-CN" altLang="en-US" sz="2800" b="1" smtClean="0">
                <a:solidFill>
                  <a:srgbClr val="0000FF"/>
                </a:solidFill>
                <a:latin typeface="宋体" charset="-122"/>
              </a:rPr>
              <a:t>功能分解</a:t>
            </a:r>
            <a:endParaRPr lang="zh-CN" altLang="en-US" sz="2800" b="1" smtClean="0">
              <a:solidFill>
                <a:srgbClr val="0000FF"/>
              </a:solidFill>
            </a:endParaRPr>
          </a:p>
          <a:p>
            <a:pPr eaLnBrk="1" hangingPunct="1"/>
            <a:r>
              <a:rPr lang="zh-CN" altLang="en-US" sz="2800" smtClean="0">
                <a:latin typeface="宋体" charset="-122"/>
              </a:rPr>
              <a:t>等价类划分 </a:t>
            </a:r>
            <a:endParaRPr lang="zh-CN" altLang="en-US" sz="2800" smtClean="0"/>
          </a:p>
          <a:p>
            <a:pPr eaLnBrk="1" hangingPunct="1"/>
            <a:r>
              <a:rPr lang="zh-CN" altLang="en-US" sz="2800" smtClean="0">
                <a:latin typeface="宋体" charset="-122"/>
              </a:rPr>
              <a:t>边界值分析 </a:t>
            </a:r>
            <a:endParaRPr lang="zh-CN" altLang="en-US" sz="2800" smtClean="0"/>
          </a:p>
          <a:p>
            <a:pPr eaLnBrk="1" hangingPunct="1"/>
            <a:r>
              <a:rPr lang="zh-CN" altLang="en-US" sz="2800" smtClean="0">
                <a:latin typeface="宋体" charset="-122"/>
              </a:rPr>
              <a:t>因果图法</a:t>
            </a:r>
            <a:r>
              <a:rPr lang="en-US" altLang="zh-CN" sz="2800" smtClean="0">
                <a:latin typeface="宋体" charset="-122"/>
              </a:rPr>
              <a:t> </a:t>
            </a:r>
          </a:p>
          <a:p>
            <a:pPr eaLnBrk="1" hangingPunct="1"/>
            <a:r>
              <a:rPr lang="zh-CN" altLang="en-US" sz="2800" smtClean="0">
                <a:latin typeface="宋体" charset="-122"/>
              </a:rPr>
              <a:t>其他测试方法</a:t>
            </a:r>
            <a:endParaRPr lang="en-US" altLang="zh-CN" sz="2800" smtClean="0"/>
          </a:p>
        </p:txBody>
      </p:sp>
      <p:pic>
        <p:nvPicPr>
          <p:cNvPr id="22532" name="Picture 4" descr="znablzbf[1]"/>
          <p:cNvPicPr>
            <a:picLocks noChangeAspect="1" noChangeArrowheads="1"/>
          </p:cNvPicPr>
          <p:nvPr/>
        </p:nvPicPr>
        <p:blipFill>
          <a:blip r:embed="rId3"/>
          <a:srcRect/>
          <a:stretch>
            <a:fillRect/>
          </a:stretch>
        </p:blipFill>
        <p:spPr bwMode="auto">
          <a:xfrm>
            <a:off x="576263" y="1952625"/>
            <a:ext cx="1595437" cy="423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功能分解</a:t>
            </a:r>
          </a:p>
        </p:txBody>
      </p:sp>
      <p:sp>
        <p:nvSpPr>
          <p:cNvPr id="23555" name="Rectangle 3"/>
          <p:cNvSpPr>
            <a:spLocks noGrp="1" noChangeArrowheads="1"/>
          </p:cNvSpPr>
          <p:nvPr>
            <p:ph type="body" idx="1"/>
          </p:nvPr>
        </p:nvSpPr>
        <p:spPr/>
        <p:txBody>
          <a:bodyPr/>
          <a:lstStyle/>
          <a:p>
            <a:pPr eaLnBrk="1" hangingPunct="1"/>
            <a:r>
              <a:rPr kumimoji="0" lang="zh-CN" altLang="en-US" smtClean="0"/>
              <a:t>含义</a:t>
            </a:r>
          </a:p>
          <a:p>
            <a:pPr lvl="1" eaLnBrk="1" hangingPunct="1"/>
            <a:r>
              <a:rPr kumimoji="0" lang="zh-CN" altLang="en-US" smtClean="0"/>
              <a:t>把</a:t>
            </a:r>
            <a:r>
              <a:rPr lang="zh-CN" altLang="en-US" smtClean="0"/>
              <a:t>软件分解为相对独立的功能单元</a:t>
            </a:r>
            <a:endParaRPr kumimoji="0" lang="en-US" altLang="zh-CN" smtClean="0"/>
          </a:p>
          <a:p>
            <a:pPr eaLnBrk="1" hangingPunct="1"/>
            <a:r>
              <a:rPr lang="zh-CN" altLang="en-US" smtClean="0"/>
              <a:t>目的</a:t>
            </a:r>
          </a:p>
          <a:p>
            <a:pPr lvl="1" eaLnBrk="1" hangingPunct="1"/>
            <a:r>
              <a:rPr lang="zh-CN" altLang="en-US" smtClean="0"/>
              <a:t>通过功能分解可以明确软件功能性测试的内容</a:t>
            </a:r>
          </a:p>
          <a:p>
            <a:pPr lvl="1" eaLnBrk="1" hangingPunct="1"/>
            <a:r>
              <a:rPr lang="zh-CN" altLang="en-US" smtClean="0"/>
              <a:t>使软件功能性测试可度量，有利于测试监督和管理</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158</TotalTime>
  <Words>3204</Words>
  <PresentationFormat>全屏显示(4:3)</PresentationFormat>
  <Paragraphs>683</Paragraphs>
  <Slides>67</Slides>
  <Notes>32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69" baseType="lpstr">
      <vt:lpstr>Origin</vt:lpstr>
      <vt:lpstr>文档</vt:lpstr>
      <vt:lpstr>软件功能性测试</vt:lpstr>
      <vt:lpstr>目录</vt:lpstr>
      <vt:lpstr>功能性测试概述</vt:lpstr>
      <vt:lpstr>功能性测试模型</vt:lpstr>
      <vt:lpstr>功能性测试的优点</vt:lpstr>
      <vt:lpstr>功能性测试的缺点</vt:lpstr>
      <vt:lpstr>功能性测试的方法</vt:lpstr>
      <vt:lpstr>目录</vt:lpstr>
      <vt:lpstr>功能分解</vt:lpstr>
      <vt:lpstr>功能分解</vt:lpstr>
      <vt:lpstr>目录</vt:lpstr>
      <vt:lpstr>等价类划分</vt:lpstr>
      <vt:lpstr>等价类分类</vt:lpstr>
      <vt:lpstr>等价类划分</vt:lpstr>
      <vt:lpstr>确立等价类的原则 </vt:lpstr>
      <vt:lpstr>确立等价类的原则</vt:lpstr>
      <vt:lpstr>确立等价类的原则</vt:lpstr>
      <vt:lpstr>等价类测试用例设计</vt:lpstr>
      <vt:lpstr>举例（保险费率计算）</vt:lpstr>
      <vt:lpstr>输入数据说明 </vt:lpstr>
      <vt:lpstr>等价类划分</vt:lpstr>
      <vt:lpstr>等价类划分</vt:lpstr>
      <vt:lpstr>设计测试用例</vt:lpstr>
      <vt:lpstr>目录</vt:lpstr>
      <vt:lpstr>边界值分析</vt:lpstr>
      <vt:lpstr>边界值分析</vt:lpstr>
      <vt:lpstr>确立边界值的原则</vt:lpstr>
      <vt:lpstr>确立边界值的原则</vt:lpstr>
      <vt:lpstr>举例（找零钱最佳组合 ）</vt:lpstr>
      <vt:lpstr>分析输入</vt:lpstr>
      <vt:lpstr>分析输出</vt:lpstr>
      <vt:lpstr>分析边界</vt:lpstr>
      <vt:lpstr>分析边界</vt:lpstr>
      <vt:lpstr>分析后无效情形 </vt:lpstr>
      <vt:lpstr>分析后有效情形</vt:lpstr>
      <vt:lpstr>设计测试用例</vt:lpstr>
      <vt:lpstr>设计测试用例</vt:lpstr>
      <vt:lpstr>简化测试用例</vt:lpstr>
      <vt:lpstr>目录</vt:lpstr>
      <vt:lpstr>因果图法介绍</vt:lpstr>
      <vt:lpstr>判定表介绍</vt:lpstr>
      <vt:lpstr>判定表介绍</vt:lpstr>
      <vt:lpstr>判定表介绍</vt:lpstr>
      <vt:lpstr>判定表图示</vt:lpstr>
      <vt:lpstr>幻灯片 45</vt:lpstr>
      <vt:lpstr>因果图法步骤 </vt:lpstr>
      <vt:lpstr>因果图法的优点 </vt:lpstr>
      <vt:lpstr>因果图介绍</vt:lpstr>
      <vt:lpstr>因果图介绍</vt:lpstr>
      <vt:lpstr>因果图介绍</vt:lpstr>
      <vt:lpstr>因果图介绍</vt:lpstr>
      <vt:lpstr>因果图介绍</vt:lpstr>
      <vt:lpstr>因果图介绍</vt:lpstr>
      <vt:lpstr>因果图介绍</vt:lpstr>
      <vt:lpstr>因果图介绍</vt:lpstr>
      <vt:lpstr>因果图介绍</vt:lpstr>
      <vt:lpstr>因果图介绍</vt:lpstr>
      <vt:lpstr>因果图法案例 </vt:lpstr>
      <vt:lpstr>因果分析</vt:lpstr>
      <vt:lpstr>因果图</vt:lpstr>
      <vt:lpstr>因果图</vt:lpstr>
      <vt:lpstr>由因果图建立的判定表</vt:lpstr>
      <vt:lpstr>目录</vt:lpstr>
      <vt:lpstr>随机测试</vt:lpstr>
      <vt:lpstr>错误推测法 </vt:lpstr>
      <vt:lpstr>错误推测法基本思想</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测试环境搭建</dc:title>
  <cp:lastModifiedBy>pc</cp:lastModifiedBy>
  <cp:revision>29</cp:revision>
  <dcterms:modified xsi:type="dcterms:W3CDTF">2010-11-25T18:07:33Z</dcterms:modified>
</cp:coreProperties>
</file>