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CB68-EAA7-4071-9B9D-6369DB721A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59B2AB-4ACB-415B-B5BE-5D97BB2CB3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1D18D3-8211-41C5-BE2F-6D6EF5E4D345}"/>
              </a:ext>
            </a:extLst>
          </p:cNvPr>
          <p:cNvSpPr>
            <a:spLocks noGrp="1"/>
          </p:cNvSpPr>
          <p:nvPr>
            <p:ph type="dt" sz="half" idx="10"/>
          </p:nvPr>
        </p:nvSpPr>
        <p:spPr/>
        <p:txBody>
          <a:bodyPr/>
          <a:lstStyle/>
          <a:p>
            <a:fld id="{614C40C0-0B7C-405B-9C58-75FB2F1D87B7}" type="datetimeFigureOut">
              <a:rPr lang="en-US" smtClean="0"/>
              <a:t>8/30/2019</a:t>
            </a:fld>
            <a:endParaRPr lang="en-US"/>
          </a:p>
        </p:txBody>
      </p:sp>
      <p:sp>
        <p:nvSpPr>
          <p:cNvPr id="5" name="Footer Placeholder 4">
            <a:extLst>
              <a:ext uri="{FF2B5EF4-FFF2-40B4-BE49-F238E27FC236}">
                <a16:creationId xmlns:a16="http://schemas.microsoft.com/office/drawing/2014/main" id="{91A6C4BE-15C9-428C-9DD8-0D0C2C282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43CCF-0E6C-4673-B38D-3C740865C306}"/>
              </a:ext>
            </a:extLst>
          </p:cNvPr>
          <p:cNvSpPr>
            <a:spLocks noGrp="1"/>
          </p:cNvSpPr>
          <p:nvPr>
            <p:ph type="sldNum" sz="quarter" idx="12"/>
          </p:nvPr>
        </p:nvSpPr>
        <p:spPr/>
        <p:txBody>
          <a:bodyPr/>
          <a:lstStyle/>
          <a:p>
            <a:fld id="{9EC7106B-D864-48F2-83F4-9F55432EC320}" type="slidenum">
              <a:rPr lang="en-US" smtClean="0"/>
              <a:t>‹#›</a:t>
            </a:fld>
            <a:endParaRPr lang="en-US"/>
          </a:p>
        </p:txBody>
      </p:sp>
    </p:spTree>
    <p:extLst>
      <p:ext uri="{BB962C8B-B14F-4D97-AF65-F5344CB8AC3E}">
        <p14:creationId xmlns:p14="http://schemas.microsoft.com/office/powerpoint/2010/main" val="425272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26C1-B33A-4433-BB69-52CB39191B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051993-B392-44AC-8C0A-264792A1B4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250B25-92BA-49B2-981D-708040B7A774}"/>
              </a:ext>
            </a:extLst>
          </p:cNvPr>
          <p:cNvSpPr>
            <a:spLocks noGrp="1"/>
          </p:cNvSpPr>
          <p:nvPr>
            <p:ph type="dt" sz="half" idx="10"/>
          </p:nvPr>
        </p:nvSpPr>
        <p:spPr/>
        <p:txBody>
          <a:bodyPr/>
          <a:lstStyle/>
          <a:p>
            <a:fld id="{614C40C0-0B7C-405B-9C58-75FB2F1D87B7}" type="datetimeFigureOut">
              <a:rPr lang="en-US" smtClean="0"/>
              <a:t>8/30/2019</a:t>
            </a:fld>
            <a:endParaRPr lang="en-US"/>
          </a:p>
        </p:txBody>
      </p:sp>
      <p:sp>
        <p:nvSpPr>
          <p:cNvPr id="5" name="Footer Placeholder 4">
            <a:extLst>
              <a:ext uri="{FF2B5EF4-FFF2-40B4-BE49-F238E27FC236}">
                <a16:creationId xmlns:a16="http://schemas.microsoft.com/office/drawing/2014/main" id="{BA37AB1F-4FB8-418D-854C-8A840A360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5876A3-82BA-4CD1-9044-12658173B288}"/>
              </a:ext>
            </a:extLst>
          </p:cNvPr>
          <p:cNvSpPr>
            <a:spLocks noGrp="1"/>
          </p:cNvSpPr>
          <p:nvPr>
            <p:ph type="sldNum" sz="quarter" idx="12"/>
          </p:nvPr>
        </p:nvSpPr>
        <p:spPr/>
        <p:txBody>
          <a:bodyPr/>
          <a:lstStyle/>
          <a:p>
            <a:fld id="{9EC7106B-D864-48F2-83F4-9F55432EC320}" type="slidenum">
              <a:rPr lang="en-US" smtClean="0"/>
              <a:t>‹#›</a:t>
            </a:fld>
            <a:endParaRPr lang="en-US"/>
          </a:p>
        </p:txBody>
      </p:sp>
    </p:spTree>
    <p:extLst>
      <p:ext uri="{BB962C8B-B14F-4D97-AF65-F5344CB8AC3E}">
        <p14:creationId xmlns:p14="http://schemas.microsoft.com/office/powerpoint/2010/main" val="697219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A726AF-B23A-479C-AC36-C7D8AE1A27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830830-8FCF-4BDC-9114-33867DEE48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7C078D-735B-4152-8D59-AA503078BD96}"/>
              </a:ext>
            </a:extLst>
          </p:cNvPr>
          <p:cNvSpPr>
            <a:spLocks noGrp="1"/>
          </p:cNvSpPr>
          <p:nvPr>
            <p:ph type="dt" sz="half" idx="10"/>
          </p:nvPr>
        </p:nvSpPr>
        <p:spPr/>
        <p:txBody>
          <a:bodyPr/>
          <a:lstStyle/>
          <a:p>
            <a:fld id="{614C40C0-0B7C-405B-9C58-75FB2F1D87B7}" type="datetimeFigureOut">
              <a:rPr lang="en-US" smtClean="0"/>
              <a:t>8/30/2019</a:t>
            </a:fld>
            <a:endParaRPr lang="en-US"/>
          </a:p>
        </p:txBody>
      </p:sp>
      <p:sp>
        <p:nvSpPr>
          <p:cNvPr id="5" name="Footer Placeholder 4">
            <a:extLst>
              <a:ext uri="{FF2B5EF4-FFF2-40B4-BE49-F238E27FC236}">
                <a16:creationId xmlns:a16="http://schemas.microsoft.com/office/drawing/2014/main" id="{5A8B3FA5-3760-4B42-88F2-5F379050C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C1C05-D071-4C9E-B25A-EC1BC9715F8C}"/>
              </a:ext>
            </a:extLst>
          </p:cNvPr>
          <p:cNvSpPr>
            <a:spLocks noGrp="1"/>
          </p:cNvSpPr>
          <p:nvPr>
            <p:ph type="sldNum" sz="quarter" idx="12"/>
          </p:nvPr>
        </p:nvSpPr>
        <p:spPr/>
        <p:txBody>
          <a:bodyPr/>
          <a:lstStyle/>
          <a:p>
            <a:fld id="{9EC7106B-D864-48F2-83F4-9F55432EC320}" type="slidenum">
              <a:rPr lang="en-US" smtClean="0"/>
              <a:t>‹#›</a:t>
            </a:fld>
            <a:endParaRPr lang="en-US"/>
          </a:p>
        </p:txBody>
      </p:sp>
    </p:spTree>
    <p:extLst>
      <p:ext uri="{BB962C8B-B14F-4D97-AF65-F5344CB8AC3E}">
        <p14:creationId xmlns:p14="http://schemas.microsoft.com/office/powerpoint/2010/main" val="82284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60FA-3DE1-40B7-BC44-4883CC3F39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4E3A60-8452-4799-889A-413240FF43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24DA5-78FC-42F7-83BC-7F302D6517E1}"/>
              </a:ext>
            </a:extLst>
          </p:cNvPr>
          <p:cNvSpPr>
            <a:spLocks noGrp="1"/>
          </p:cNvSpPr>
          <p:nvPr>
            <p:ph type="dt" sz="half" idx="10"/>
          </p:nvPr>
        </p:nvSpPr>
        <p:spPr/>
        <p:txBody>
          <a:bodyPr/>
          <a:lstStyle/>
          <a:p>
            <a:fld id="{614C40C0-0B7C-405B-9C58-75FB2F1D87B7}" type="datetimeFigureOut">
              <a:rPr lang="en-US" smtClean="0"/>
              <a:t>8/30/2019</a:t>
            </a:fld>
            <a:endParaRPr lang="en-US"/>
          </a:p>
        </p:txBody>
      </p:sp>
      <p:sp>
        <p:nvSpPr>
          <p:cNvPr id="5" name="Footer Placeholder 4">
            <a:extLst>
              <a:ext uri="{FF2B5EF4-FFF2-40B4-BE49-F238E27FC236}">
                <a16:creationId xmlns:a16="http://schemas.microsoft.com/office/drawing/2014/main" id="{63F63951-C34A-4B68-A5AA-54141A301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E6C36-84D8-44BD-ABA5-86B17C250AAC}"/>
              </a:ext>
            </a:extLst>
          </p:cNvPr>
          <p:cNvSpPr>
            <a:spLocks noGrp="1"/>
          </p:cNvSpPr>
          <p:nvPr>
            <p:ph type="sldNum" sz="quarter" idx="12"/>
          </p:nvPr>
        </p:nvSpPr>
        <p:spPr/>
        <p:txBody>
          <a:bodyPr/>
          <a:lstStyle/>
          <a:p>
            <a:fld id="{9EC7106B-D864-48F2-83F4-9F55432EC320}" type="slidenum">
              <a:rPr lang="en-US" smtClean="0"/>
              <a:t>‹#›</a:t>
            </a:fld>
            <a:endParaRPr lang="en-US"/>
          </a:p>
        </p:txBody>
      </p:sp>
    </p:spTree>
    <p:extLst>
      <p:ext uri="{BB962C8B-B14F-4D97-AF65-F5344CB8AC3E}">
        <p14:creationId xmlns:p14="http://schemas.microsoft.com/office/powerpoint/2010/main" val="19624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0758-B3D0-46FF-A1A6-1C105F305D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EEC050-F59C-41B9-9CDB-D132C1EDC5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F47CC4-B122-4DAB-9E2C-9CF7D54E3856}"/>
              </a:ext>
            </a:extLst>
          </p:cNvPr>
          <p:cNvSpPr>
            <a:spLocks noGrp="1"/>
          </p:cNvSpPr>
          <p:nvPr>
            <p:ph type="dt" sz="half" idx="10"/>
          </p:nvPr>
        </p:nvSpPr>
        <p:spPr/>
        <p:txBody>
          <a:bodyPr/>
          <a:lstStyle/>
          <a:p>
            <a:fld id="{614C40C0-0B7C-405B-9C58-75FB2F1D87B7}" type="datetimeFigureOut">
              <a:rPr lang="en-US" smtClean="0"/>
              <a:t>8/30/2019</a:t>
            </a:fld>
            <a:endParaRPr lang="en-US"/>
          </a:p>
        </p:txBody>
      </p:sp>
      <p:sp>
        <p:nvSpPr>
          <p:cNvPr id="5" name="Footer Placeholder 4">
            <a:extLst>
              <a:ext uri="{FF2B5EF4-FFF2-40B4-BE49-F238E27FC236}">
                <a16:creationId xmlns:a16="http://schemas.microsoft.com/office/drawing/2014/main" id="{22585C77-0E34-44AA-B9AA-5E5366CCA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E330B-82D1-4F66-ABAC-468C202681E9}"/>
              </a:ext>
            </a:extLst>
          </p:cNvPr>
          <p:cNvSpPr>
            <a:spLocks noGrp="1"/>
          </p:cNvSpPr>
          <p:nvPr>
            <p:ph type="sldNum" sz="quarter" idx="12"/>
          </p:nvPr>
        </p:nvSpPr>
        <p:spPr/>
        <p:txBody>
          <a:bodyPr/>
          <a:lstStyle/>
          <a:p>
            <a:fld id="{9EC7106B-D864-48F2-83F4-9F55432EC320}" type="slidenum">
              <a:rPr lang="en-US" smtClean="0"/>
              <a:t>‹#›</a:t>
            </a:fld>
            <a:endParaRPr lang="en-US"/>
          </a:p>
        </p:txBody>
      </p:sp>
    </p:spTree>
    <p:extLst>
      <p:ext uri="{BB962C8B-B14F-4D97-AF65-F5344CB8AC3E}">
        <p14:creationId xmlns:p14="http://schemas.microsoft.com/office/powerpoint/2010/main" val="3563211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240D-F94D-44B7-96E6-EF142179BB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DBF364-D44F-405A-B715-5EB8925453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D1CE9F-A0CD-47AE-BC8B-2972C78F20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34F5A5-E685-429A-BF71-69B341E3B68E}"/>
              </a:ext>
            </a:extLst>
          </p:cNvPr>
          <p:cNvSpPr>
            <a:spLocks noGrp="1"/>
          </p:cNvSpPr>
          <p:nvPr>
            <p:ph type="dt" sz="half" idx="10"/>
          </p:nvPr>
        </p:nvSpPr>
        <p:spPr/>
        <p:txBody>
          <a:bodyPr/>
          <a:lstStyle/>
          <a:p>
            <a:fld id="{614C40C0-0B7C-405B-9C58-75FB2F1D87B7}" type="datetimeFigureOut">
              <a:rPr lang="en-US" smtClean="0"/>
              <a:t>8/30/2019</a:t>
            </a:fld>
            <a:endParaRPr lang="en-US"/>
          </a:p>
        </p:txBody>
      </p:sp>
      <p:sp>
        <p:nvSpPr>
          <p:cNvPr id="6" name="Footer Placeholder 5">
            <a:extLst>
              <a:ext uri="{FF2B5EF4-FFF2-40B4-BE49-F238E27FC236}">
                <a16:creationId xmlns:a16="http://schemas.microsoft.com/office/drawing/2014/main" id="{FFE25482-99B4-420A-8FE7-29AD06C485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A8AD3-A102-4EB4-9E83-D22008B36C77}"/>
              </a:ext>
            </a:extLst>
          </p:cNvPr>
          <p:cNvSpPr>
            <a:spLocks noGrp="1"/>
          </p:cNvSpPr>
          <p:nvPr>
            <p:ph type="sldNum" sz="quarter" idx="12"/>
          </p:nvPr>
        </p:nvSpPr>
        <p:spPr/>
        <p:txBody>
          <a:bodyPr/>
          <a:lstStyle/>
          <a:p>
            <a:fld id="{9EC7106B-D864-48F2-83F4-9F55432EC320}" type="slidenum">
              <a:rPr lang="en-US" smtClean="0"/>
              <a:t>‹#›</a:t>
            </a:fld>
            <a:endParaRPr lang="en-US"/>
          </a:p>
        </p:txBody>
      </p:sp>
    </p:spTree>
    <p:extLst>
      <p:ext uri="{BB962C8B-B14F-4D97-AF65-F5344CB8AC3E}">
        <p14:creationId xmlns:p14="http://schemas.microsoft.com/office/powerpoint/2010/main" val="4032648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909C-57DF-483B-A751-46DED5F8C6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372532-5E76-4C8E-94CF-9ADB53AF3B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497B13-6DF8-45E4-8EBF-5D674B93B1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32435E-BB22-41B9-8FA4-40088513FA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A13813-DF95-47A2-B943-9E368786FB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AD5513-EA6D-4E08-9CDC-75BA6E5D62BF}"/>
              </a:ext>
            </a:extLst>
          </p:cNvPr>
          <p:cNvSpPr>
            <a:spLocks noGrp="1"/>
          </p:cNvSpPr>
          <p:nvPr>
            <p:ph type="dt" sz="half" idx="10"/>
          </p:nvPr>
        </p:nvSpPr>
        <p:spPr/>
        <p:txBody>
          <a:bodyPr/>
          <a:lstStyle/>
          <a:p>
            <a:fld id="{614C40C0-0B7C-405B-9C58-75FB2F1D87B7}" type="datetimeFigureOut">
              <a:rPr lang="en-US" smtClean="0"/>
              <a:t>8/30/2019</a:t>
            </a:fld>
            <a:endParaRPr lang="en-US"/>
          </a:p>
        </p:txBody>
      </p:sp>
      <p:sp>
        <p:nvSpPr>
          <p:cNvPr id="8" name="Footer Placeholder 7">
            <a:extLst>
              <a:ext uri="{FF2B5EF4-FFF2-40B4-BE49-F238E27FC236}">
                <a16:creationId xmlns:a16="http://schemas.microsoft.com/office/drawing/2014/main" id="{9A58CD1D-9CFC-4B67-AD28-7D5B8AD4FE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92F0CC-97FF-47FB-93C1-C2C0DD152711}"/>
              </a:ext>
            </a:extLst>
          </p:cNvPr>
          <p:cNvSpPr>
            <a:spLocks noGrp="1"/>
          </p:cNvSpPr>
          <p:nvPr>
            <p:ph type="sldNum" sz="quarter" idx="12"/>
          </p:nvPr>
        </p:nvSpPr>
        <p:spPr/>
        <p:txBody>
          <a:bodyPr/>
          <a:lstStyle/>
          <a:p>
            <a:fld id="{9EC7106B-D864-48F2-83F4-9F55432EC320}" type="slidenum">
              <a:rPr lang="en-US" smtClean="0"/>
              <a:t>‹#›</a:t>
            </a:fld>
            <a:endParaRPr lang="en-US"/>
          </a:p>
        </p:txBody>
      </p:sp>
    </p:spTree>
    <p:extLst>
      <p:ext uri="{BB962C8B-B14F-4D97-AF65-F5344CB8AC3E}">
        <p14:creationId xmlns:p14="http://schemas.microsoft.com/office/powerpoint/2010/main" val="2345481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3A936-8DE6-4321-AC5D-240620A9B8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7031F2-3920-40CB-8799-19FA4985E864}"/>
              </a:ext>
            </a:extLst>
          </p:cNvPr>
          <p:cNvSpPr>
            <a:spLocks noGrp="1"/>
          </p:cNvSpPr>
          <p:nvPr>
            <p:ph type="dt" sz="half" idx="10"/>
          </p:nvPr>
        </p:nvSpPr>
        <p:spPr/>
        <p:txBody>
          <a:bodyPr/>
          <a:lstStyle/>
          <a:p>
            <a:fld id="{614C40C0-0B7C-405B-9C58-75FB2F1D87B7}" type="datetimeFigureOut">
              <a:rPr lang="en-US" smtClean="0"/>
              <a:t>8/30/2019</a:t>
            </a:fld>
            <a:endParaRPr lang="en-US"/>
          </a:p>
        </p:txBody>
      </p:sp>
      <p:sp>
        <p:nvSpPr>
          <p:cNvPr id="4" name="Footer Placeholder 3">
            <a:extLst>
              <a:ext uri="{FF2B5EF4-FFF2-40B4-BE49-F238E27FC236}">
                <a16:creationId xmlns:a16="http://schemas.microsoft.com/office/drawing/2014/main" id="{4F00DDC0-0273-4ED4-ADD2-D4A99CE83D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FC1902-E145-4065-8126-3BC1A7E8D88B}"/>
              </a:ext>
            </a:extLst>
          </p:cNvPr>
          <p:cNvSpPr>
            <a:spLocks noGrp="1"/>
          </p:cNvSpPr>
          <p:nvPr>
            <p:ph type="sldNum" sz="quarter" idx="12"/>
          </p:nvPr>
        </p:nvSpPr>
        <p:spPr/>
        <p:txBody>
          <a:bodyPr/>
          <a:lstStyle/>
          <a:p>
            <a:fld id="{9EC7106B-D864-48F2-83F4-9F55432EC320}" type="slidenum">
              <a:rPr lang="en-US" smtClean="0"/>
              <a:t>‹#›</a:t>
            </a:fld>
            <a:endParaRPr lang="en-US"/>
          </a:p>
        </p:txBody>
      </p:sp>
    </p:spTree>
    <p:extLst>
      <p:ext uri="{BB962C8B-B14F-4D97-AF65-F5344CB8AC3E}">
        <p14:creationId xmlns:p14="http://schemas.microsoft.com/office/powerpoint/2010/main" val="425745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1424AB-BEEF-4B8A-9B3B-2CFCCA4B9DF2}"/>
              </a:ext>
            </a:extLst>
          </p:cNvPr>
          <p:cNvSpPr>
            <a:spLocks noGrp="1"/>
          </p:cNvSpPr>
          <p:nvPr>
            <p:ph type="dt" sz="half" idx="10"/>
          </p:nvPr>
        </p:nvSpPr>
        <p:spPr/>
        <p:txBody>
          <a:bodyPr/>
          <a:lstStyle/>
          <a:p>
            <a:fld id="{614C40C0-0B7C-405B-9C58-75FB2F1D87B7}" type="datetimeFigureOut">
              <a:rPr lang="en-US" smtClean="0"/>
              <a:t>8/30/2019</a:t>
            </a:fld>
            <a:endParaRPr lang="en-US"/>
          </a:p>
        </p:txBody>
      </p:sp>
      <p:sp>
        <p:nvSpPr>
          <p:cNvPr id="3" name="Footer Placeholder 2">
            <a:extLst>
              <a:ext uri="{FF2B5EF4-FFF2-40B4-BE49-F238E27FC236}">
                <a16:creationId xmlns:a16="http://schemas.microsoft.com/office/drawing/2014/main" id="{B36758BC-2015-4E44-8257-CB36E6F017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3A8534-AA07-4B69-B716-209FC196937E}"/>
              </a:ext>
            </a:extLst>
          </p:cNvPr>
          <p:cNvSpPr>
            <a:spLocks noGrp="1"/>
          </p:cNvSpPr>
          <p:nvPr>
            <p:ph type="sldNum" sz="quarter" idx="12"/>
          </p:nvPr>
        </p:nvSpPr>
        <p:spPr/>
        <p:txBody>
          <a:bodyPr/>
          <a:lstStyle/>
          <a:p>
            <a:fld id="{9EC7106B-D864-48F2-83F4-9F55432EC320}" type="slidenum">
              <a:rPr lang="en-US" smtClean="0"/>
              <a:t>‹#›</a:t>
            </a:fld>
            <a:endParaRPr lang="en-US"/>
          </a:p>
        </p:txBody>
      </p:sp>
    </p:spTree>
    <p:extLst>
      <p:ext uri="{BB962C8B-B14F-4D97-AF65-F5344CB8AC3E}">
        <p14:creationId xmlns:p14="http://schemas.microsoft.com/office/powerpoint/2010/main" val="233332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BC2A-480F-4EC9-BFB3-954071D23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E12A9F-AF2F-4E65-97F5-FF1C33DA7D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A5D371-D9E7-45FA-B8FF-5355A90E6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1E601F-5E86-4708-B2C3-6E285C1A1CFC}"/>
              </a:ext>
            </a:extLst>
          </p:cNvPr>
          <p:cNvSpPr>
            <a:spLocks noGrp="1"/>
          </p:cNvSpPr>
          <p:nvPr>
            <p:ph type="dt" sz="half" idx="10"/>
          </p:nvPr>
        </p:nvSpPr>
        <p:spPr/>
        <p:txBody>
          <a:bodyPr/>
          <a:lstStyle/>
          <a:p>
            <a:fld id="{614C40C0-0B7C-405B-9C58-75FB2F1D87B7}" type="datetimeFigureOut">
              <a:rPr lang="en-US" smtClean="0"/>
              <a:t>8/30/2019</a:t>
            </a:fld>
            <a:endParaRPr lang="en-US"/>
          </a:p>
        </p:txBody>
      </p:sp>
      <p:sp>
        <p:nvSpPr>
          <p:cNvPr id="6" name="Footer Placeholder 5">
            <a:extLst>
              <a:ext uri="{FF2B5EF4-FFF2-40B4-BE49-F238E27FC236}">
                <a16:creationId xmlns:a16="http://schemas.microsoft.com/office/drawing/2014/main" id="{749F1B32-D849-4720-AFC5-E046D5BA48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4A8E90-81CB-4D06-A94E-7CFD80915145}"/>
              </a:ext>
            </a:extLst>
          </p:cNvPr>
          <p:cNvSpPr>
            <a:spLocks noGrp="1"/>
          </p:cNvSpPr>
          <p:nvPr>
            <p:ph type="sldNum" sz="quarter" idx="12"/>
          </p:nvPr>
        </p:nvSpPr>
        <p:spPr/>
        <p:txBody>
          <a:bodyPr/>
          <a:lstStyle/>
          <a:p>
            <a:fld id="{9EC7106B-D864-48F2-83F4-9F55432EC320}" type="slidenum">
              <a:rPr lang="en-US" smtClean="0"/>
              <a:t>‹#›</a:t>
            </a:fld>
            <a:endParaRPr lang="en-US"/>
          </a:p>
        </p:txBody>
      </p:sp>
    </p:spTree>
    <p:extLst>
      <p:ext uri="{BB962C8B-B14F-4D97-AF65-F5344CB8AC3E}">
        <p14:creationId xmlns:p14="http://schemas.microsoft.com/office/powerpoint/2010/main" val="383114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8B6D-CA3E-46AE-A038-A8CA78929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F9B02C-B379-4A52-9DD5-335917E3A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A2D97C-D25F-427D-BC55-4C7AC66E4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EACF5E-A967-4E22-A9AA-C6AF51CAEACE}"/>
              </a:ext>
            </a:extLst>
          </p:cNvPr>
          <p:cNvSpPr>
            <a:spLocks noGrp="1"/>
          </p:cNvSpPr>
          <p:nvPr>
            <p:ph type="dt" sz="half" idx="10"/>
          </p:nvPr>
        </p:nvSpPr>
        <p:spPr/>
        <p:txBody>
          <a:bodyPr/>
          <a:lstStyle/>
          <a:p>
            <a:fld id="{614C40C0-0B7C-405B-9C58-75FB2F1D87B7}" type="datetimeFigureOut">
              <a:rPr lang="en-US" smtClean="0"/>
              <a:t>8/30/2019</a:t>
            </a:fld>
            <a:endParaRPr lang="en-US"/>
          </a:p>
        </p:txBody>
      </p:sp>
      <p:sp>
        <p:nvSpPr>
          <p:cNvPr id="6" name="Footer Placeholder 5">
            <a:extLst>
              <a:ext uri="{FF2B5EF4-FFF2-40B4-BE49-F238E27FC236}">
                <a16:creationId xmlns:a16="http://schemas.microsoft.com/office/drawing/2014/main" id="{9276578F-BF38-4FE8-9A6B-4E2F90E709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3F850C-D9D8-4C0F-9926-F5EFE721B1A9}"/>
              </a:ext>
            </a:extLst>
          </p:cNvPr>
          <p:cNvSpPr>
            <a:spLocks noGrp="1"/>
          </p:cNvSpPr>
          <p:nvPr>
            <p:ph type="sldNum" sz="quarter" idx="12"/>
          </p:nvPr>
        </p:nvSpPr>
        <p:spPr/>
        <p:txBody>
          <a:bodyPr/>
          <a:lstStyle/>
          <a:p>
            <a:fld id="{9EC7106B-D864-48F2-83F4-9F55432EC320}" type="slidenum">
              <a:rPr lang="en-US" smtClean="0"/>
              <a:t>‹#›</a:t>
            </a:fld>
            <a:endParaRPr lang="en-US"/>
          </a:p>
        </p:txBody>
      </p:sp>
    </p:spTree>
    <p:extLst>
      <p:ext uri="{BB962C8B-B14F-4D97-AF65-F5344CB8AC3E}">
        <p14:creationId xmlns:p14="http://schemas.microsoft.com/office/powerpoint/2010/main" val="244783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6C7C7D-5F43-42B5-B3AD-6F3D460AB0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28AC8A-63BE-4C11-905F-88056853B5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73F0F-BD08-4DA5-9334-9E90C78F71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4C40C0-0B7C-405B-9C58-75FB2F1D87B7}" type="datetimeFigureOut">
              <a:rPr lang="en-US" smtClean="0"/>
              <a:t>8/30/2019</a:t>
            </a:fld>
            <a:endParaRPr lang="en-US"/>
          </a:p>
        </p:txBody>
      </p:sp>
      <p:sp>
        <p:nvSpPr>
          <p:cNvPr id="5" name="Footer Placeholder 4">
            <a:extLst>
              <a:ext uri="{FF2B5EF4-FFF2-40B4-BE49-F238E27FC236}">
                <a16:creationId xmlns:a16="http://schemas.microsoft.com/office/drawing/2014/main" id="{798818B2-3C36-4858-820C-7CBB3BA149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1EC5B9-4C5A-4FE3-9451-CCF8087041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06B-D864-48F2-83F4-9F55432EC320}" type="slidenum">
              <a:rPr lang="en-US" smtClean="0"/>
              <a:t>‹#›</a:t>
            </a:fld>
            <a:endParaRPr lang="en-US"/>
          </a:p>
        </p:txBody>
      </p:sp>
    </p:spTree>
    <p:extLst>
      <p:ext uri="{BB962C8B-B14F-4D97-AF65-F5344CB8AC3E}">
        <p14:creationId xmlns:p14="http://schemas.microsoft.com/office/powerpoint/2010/main" val="2429235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open.toronto.ca/dataset/neighbourhood-profile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F813B-E890-472C-9B40-D1269C6EA34E}"/>
              </a:ext>
            </a:extLst>
          </p:cNvPr>
          <p:cNvSpPr>
            <a:spLocks noGrp="1"/>
          </p:cNvSpPr>
          <p:nvPr>
            <p:ph type="ctrTitle"/>
          </p:nvPr>
        </p:nvSpPr>
        <p:spPr/>
        <p:txBody>
          <a:bodyPr>
            <a:normAutofit fontScale="90000"/>
          </a:bodyPr>
          <a:lstStyle/>
          <a:p>
            <a:r>
              <a:rPr lang="en-US" b="1" dirty="0"/>
              <a:t>Find the optimal location to start a restaurant in Toronto</a:t>
            </a:r>
            <a:br>
              <a:rPr lang="en-US" dirty="0"/>
            </a:br>
            <a:r>
              <a:rPr lang="en-US" b="1" dirty="0"/>
              <a:t> </a:t>
            </a:r>
            <a:br>
              <a:rPr lang="en-US" dirty="0"/>
            </a:br>
            <a:endParaRPr lang="en-US" dirty="0"/>
          </a:p>
        </p:txBody>
      </p:sp>
      <p:sp>
        <p:nvSpPr>
          <p:cNvPr id="3" name="Subtitle 2">
            <a:extLst>
              <a:ext uri="{FF2B5EF4-FFF2-40B4-BE49-F238E27FC236}">
                <a16:creationId xmlns:a16="http://schemas.microsoft.com/office/drawing/2014/main" id="{76F4EA7D-2A4B-497E-903D-E228EED8184F}"/>
              </a:ext>
            </a:extLst>
          </p:cNvPr>
          <p:cNvSpPr>
            <a:spLocks noGrp="1"/>
          </p:cNvSpPr>
          <p:nvPr>
            <p:ph type="subTitle" idx="1"/>
          </p:nvPr>
        </p:nvSpPr>
        <p:spPr/>
        <p:txBody>
          <a:bodyPr/>
          <a:lstStyle/>
          <a:p>
            <a:r>
              <a:rPr lang="en-US" altLang="zh-CN" dirty="0"/>
              <a:t>Coursera  Capstone Project</a:t>
            </a:r>
          </a:p>
          <a:p>
            <a:r>
              <a:rPr lang="en-US" dirty="0"/>
              <a:t>By Ye Tian</a:t>
            </a:r>
          </a:p>
          <a:p>
            <a:r>
              <a:rPr lang="en-US" dirty="0"/>
              <a:t>08/30/209</a:t>
            </a:r>
          </a:p>
        </p:txBody>
      </p:sp>
    </p:spTree>
    <p:extLst>
      <p:ext uri="{BB962C8B-B14F-4D97-AF65-F5344CB8AC3E}">
        <p14:creationId xmlns:p14="http://schemas.microsoft.com/office/powerpoint/2010/main" val="2839123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A65899-DEC3-4178-89C0-7DDBBD74C6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4149" y="0"/>
            <a:ext cx="7205472" cy="7039566"/>
          </a:xfrm>
          <a:prstGeom prst="rect">
            <a:avLst/>
          </a:prstGeom>
          <a:noFill/>
          <a:ln>
            <a:noFill/>
          </a:ln>
        </p:spPr>
      </p:pic>
      <p:sp>
        <p:nvSpPr>
          <p:cNvPr id="2" name="Title 1">
            <a:extLst>
              <a:ext uri="{FF2B5EF4-FFF2-40B4-BE49-F238E27FC236}">
                <a16:creationId xmlns:a16="http://schemas.microsoft.com/office/drawing/2014/main" id="{EBB717DA-A900-4D11-A278-950DC43A5AE2}"/>
              </a:ext>
            </a:extLst>
          </p:cNvPr>
          <p:cNvSpPr>
            <a:spLocks noGrp="1"/>
          </p:cNvSpPr>
          <p:nvPr>
            <p:ph type="title"/>
          </p:nvPr>
        </p:nvSpPr>
        <p:spPr>
          <a:xfrm>
            <a:off x="262379" y="208543"/>
            <a:ext cx="10515600" cy="1325563"/>
          </a:xfrm>
        </p:spPr>
        <p:txBody>
          <a:bodyPr/>
          <a:lstStyle/>
          <a:p>
            <a:r>
              <a:rPr lang="en-US" dirty="0"/>
              <a:t>Data visualization</a:t>
            </a:r>
          </a:p>
        </p:txBody>
      </p:sp>
      <p:sp>
        <p:nvSpPr>
          <p:cNvPr id="3" name="Content Placeholder 2">
            <a:extLst>
              <a:ext uri="{FF2B5EF4-FFF2-40B4-BE49-F238E27FC236}">
                <a16:creationId xmlns:a16="http://schemas.microsoft.com/office/drawing/2014/main" id="{DECA4FD9-00B1-4E2E-A8AD-D994ED3FD596}"/>
              </a:ext>
            </a:extLst>
          </p:cNvPr>
          <p:cNvSpPr>
            <a:spLocks noGrp="1"/>
          </p:cNvSpPr>
          <p:nvPr>
            <p:ph idx="1"/>
          </p:nvPr>
        </p:nvSpPr>
        <p:spPr>
          <a:xfrm>
            <a:off x="262379" y="1534106"/>
            <a:ext cx="4601852" cy="4351338"/>
          </a:xfrm>
        </p:spPr>
        <p:txBody>
          <a:bodyPr>
            <a:normAutofit/>
          </a:bodyPr>
          <a:lstStyle/>
          <a:p>
            <a:r>
              <a:rPr lang="en-US" sz="2000" dirty="0"/>
              <a:t>Again, Willowdale East will still stand out, Hence, we would suggest </a:t>
            </a:r>
            <a:r>
              <a:rPr lang="en-US" sz="2000" dirty="0" err="1"/>
              <a:t>Dongjun</a:t>
            </a:r>
            <a:r>
              <a:rPr lang="en-US" sz="2000" dirty="0"/>
              <a:t> to start his restaurant there. </a:t>
            </a:r>
          </a:p>
          <a:p>
            <a:r>
              <a:rPr lang="en-US" sz="2000" dirty="0" err="1"/>
              <a:t>Newtonbrook</a:t>
            </a:r>
            <a:r>
              <a:rPr lang="en-US" sz="2000" dirty="0"/>
              <a:t> West, </a:t>
            </a:r>
            <a:r>
              <a:rPr lang="en-US" sz="2000" dirty="0" err="1"/>
              <a:t>Newtonbrook</a:t>
            </a:r>
            <a:r>
              <a:rPr lang="en-US" sz="2000" dirty="0"/>
              <a:t> East, and Willowdale West could be his second group choice, who also has a slight less Korean index, but similar level of average income. </a:t>
            </a:r>
          </a:p>
          <a:p>
            <a:endParaRPr lang="en-US" sz="2000" dirty="0"/>
          </a:p>
        </p:txBody>
      </p:sp>
      <p:sp>
        <p:nvSpPr>
          <p:cNvPr id="5" name="Oval 4">
            <a:extLst>
              <a:ext uri="{FF2B5EF4-FFF2-40B4-BE49-F238E27FC236}">
                <a16:creationId xmlns:a16="http://schemas.microsoft.com/office/drawing/2014/main" id="{E8DE9175-35B8-40F3-B4D0-5E65CD461436}"/>
              </a:ext>
            </a:extLst>
          </p:cNvPr>
          <p:cNvSpPr/>
          <p:nvPr/>
        </p:nvSpPr>
        <p:spPr>
          <a:xfrm>
            <a:off x="6777872" y="5090474"/>
            <a:ext cx="2095641" cy="1423448"/>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6" name="Oval 5">
            <a:extLst>
              <a:ext uri="{FF2B5EF4-FFF2-40B4-BE49-F238E27FC236}">
                <a16:creationId xmlns:a16="http://schemas.microsoft.com/office/drawing/2014/main" id="{C9F98E3E-FE9D-444A-9E6D-831C8A0BC910}"/>
              </a:ext>
            </a:extLst>
          </p:cNvPr>
          <p:cNvSpPr/>
          <p:nvPr/>
        </p:nvSpPr>
        <p:spPr>
          <a:xfrm>
            <a:off x="10777979" y="5326143"/>
            <a:ext cx="1465616" cy="111393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36426D8-3963-4BA2-98D1-44F3A2BD62B6}"/>
              </a:ext>
            </a:extLst>
          </p:cNvPr>
          <p:cNvSpPr txBox="1"/>
          <p:nvPr/>
        </p:nvSpPr>
        <p:spPr>
          <a:xfrm>
            <a:off x="10507092" y="4640550"/>
            <a:ext cx="1562159" cy="523220"/>
          </a:xfrm>
          <a:prstGeom prst="rect">
            <a:avLst/>
          </a:prstGeom>
          <a:noFill/>
        </p:spPr>
        <p:txBody>
          <a:bodyPr wrap="none" rtlCol="0">
            <a:spAutoFit/>
          </a:bodyPr>
          <a:lstStyle/>
          <a:p>
            <a:r>
              <a:rPr lang="en-US" sz="2800" dirty="0">
                <a:solidFill>
                  <a:srgbClr val="FF0000"/>
                </a:solidFill>
              </a:rPr>
              <a:t>1</a:t>
            </a:r>
            <a:r>
              <a:rPr lang="en-US" sz="2800" baseline="30000" dirty="0">
                <a:solidFill>
                  <a:srgbClr val="FF0000"/>
                </a:solidFill>
              </a:rPr>
              <a:t>st</a:t>
            </a:r>
            <a:r>
              <a:rPr lang="en-US" sz="2800" dirty="0">
                <a:solidFill>
                  <a:srgbClr val="FF0000"/>
                </a:solidFill>
              </a:rPr>
              <a:t> choice</a:t>
            </a:r>
          </a:p>
        </p:txBody>
      </p:sp>
      <p:sp>
        <p:nvSpPr>
          <p:cNvPr id="8" name="TextBox 7">
            <a:extLst>
              <a:ext uri="{FF2B5EF4-FFF2-40B4-BE49-F238E27FC236}">
                <a16:creationId xmlns:a16="http://schemas.microsoft.com/office/drawing/2014/main" id="{C107E818-FD25-48A5-8D6F-2D2AE8F65DC3}"/>
              </a:ext>
            </a:extLst>
          </p:cNvPr>
          <p:cNvSpPr txBox="1"/>
          <p:nvPr/>
        </p:nvSpPr>
        <p:spPr>
          <a:xfrm>
            <a:off x="7573928" y="4622350"/>
            <a:ext cx="1122423" cy="369332"/>
          </a:xfrm>
          <a:prstGeom prst="rect">
            <a:avLst/>
          </a:prstGeom>
          <a:noFill/>
        </p:spPr>
        <p:txBody>
          <a:bodyPr wrap="none" rtlCol="0">
            <a:spAutoFit/>
          </a:bodyPr>
          <a:lstStyle/>
          <a:p>
            <a:r>
              <a:rPr lang="en-US" dirty="0">
                <a:solidFill>
                  <a:srgbClr val="FFC000"/>
                </a:solidFill>
              </a:rPr>
              <a:t>2</a:t>
            </a:r>
            <a:r>
              <a:rPr lang="en-US" baseline="30000" dirty="0">
                <a:solidFill>
                  <a:srgbClr val="FFC000"/>
                </a:solidFill>
              </a:rPr>
              <a:t>nd</a:t>
            </a:r>
            <a:r>
              <a:rPr lang="en-US" dirty="0">
                <a:solidFill>
                  <a:srgbClr val="FFC000"/>
                </a:solidFill>
              </a:rPr>
              <a:t> choice</a:t>
            </a:r>
          </a:p>
        </p:txBody>
      </p:sp>
    </p:spTree>
    <p:extLst>
      <p:ext uri="{BB962C8B-B14F-4D97-AF65-F5344CB8AC3E}">
        <p14:creationId xmlns:p14="http://schemas.microsoft.com/office/powerpoint/2010/main" val="2268828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BABE8-343C-4DD2-9E45-8A53CD2DF9C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E595A4B-3516-4098-A9A6-43B3E53D51E6}"/>
              </a:ext>
            </a:extLst>
          </p:cNvPr>
          <p:cNvSpPr>
            <a:spLocks noGrp="1"/>
          </p:cNvSpPr>
          <p:nvPr>
            <p:ph idx="1"/>
          </p:nvPr>
        </p:nvSpPr>
        <p:spPr>
          <a:xfrm>
            <a:off x="370788" y="1382564"/>
            <a:ext cx="10983012" cy="5178491"/>
          </a:xfrm>
        </p:spPr>
        <p:txBody>
          <a:bodyPr>
            <a:normAutofit fontScale="92500" lnSpcReduction="20000"/>
          </a:bodyPr>
          <a:lstStyle/>
          <a:p>
            <a:endParaRPr lang="en-US" dirty="0"/>
          </a:p>
          <a:p>
            <a:pPr marL="514350" indent="-514350">
              <a:buFont typeface="+mj-lt"/>
              <a:buAutoNum type="arabicPeriod"/>
            </a:pPr>
            <a:r>
              <a:rPr lang="en-US" altLang="zh-CN" dirty="0"/>
              <a:t>We </a:t>
            </a:r>
            <a:r>
              <a:rPr lang="en-US" dirty="0"/>
              <a:t>first used publicly available data, and processed the data using Pandas. We then create a so called “Korean Index” to quantify the level of Korean-related of resident in each neighborhood. Besides, we also obtain the average individual income of each neighborhood.</a:t>
            </a:r>
          </a:p>
          <a:p>
            <a:pPr marL="514350" indent="-514350">
              <a:buFont typeface="+mj-lt"/>
              <a:buAutoNum type="arabicPeriod"/>
            </a:pPr>
            <a:r>
              <a:rPr lang="en-US" dirty="0"/>
              <a:t>We then combine </a:t>
            </a:r>
            <a:r>
              <a:rPr lang="en-US" dirty="0" err="1"/>
              <a:t>Nominatim</a:t>
            </a:r>
            <a:r>
              <a:rPr lang="en-US" dirty="0"/>
              <a:t> and Foursquare API to summarize the number of Korean restaurants in each neighborhood of Toronto. </a:t>
            </a:r>
          </a:p>
          <a:p>
            <a:pPr marL="514350" indent="-514350">
              <a:buFont typeface="+mj-lt"/>
              <a:buAutoNum type="arabicPeriod"/>
            </a:pPr>
            <a:r>
              <a:rPr lang="en-US" dirty="0"/>
              <a:t>Finally, we obtain the data we need and visualize them in both bubble and scatter plot.</a:t>
            </a:r>
          </a:p>
          <a:p>
            <a:pPr marL="514350" indent="-514350">
              <a:buFont typeface="+mj-lt"/>
              <a:buAutoNum type="arabicPeriod"/>
            </a:pPr>
            <a:r>
              <a:rPr lang="en-US" dirty="0"/>
              <a:t>The first choice is </a:t>
            </a:r>
            <a:r>
              <a:rPr lang="en-US" dirty="0">
                <a:solidFill>
                  <a:srgbClr val="FF0000"/>
                </a:solidFill>
              </a:rPr>
              <a:t>Willowdale East</a:t>
            </a:r>
            <a:r>
              <a:rPr lang="en-US" dirty="0"/>
              <a:t>, which has a few high Korean index and relatively good average individual income, the number of other Korean restaurants is 3 which is smaller than 7 in Bathurst Manor. And second-best group of location are </a:t>
            </a:r>
            <a:r>
              <a:rPr lang="en-US" dirty="0" err="1">
                <a:solidFill>
                  <a:srgbClr val="FFC000"/>
                </a:solidFill>
              </a:rPr>
              <a:t>Newtonbrook</a:t>
            </a:r>
            <a:r>
              <a:rPr lang="en-US" dirty="0">
                <a:solidFill>
                  <a:srgbClr val="FFC000"/>
                </a:solidFill>
              </a:rPr>
              <a:t> West, </a:t>
            </a:r>
            <a:r>
              <a:rPr lang="en-US" dirty="0" err="1">
                <a:solidFill>
                  <a:srgbClr val="FFC000"/>
                </a:solidFill>
              </a:rPr>
              <a:t>Newtonbrook</a:t>
            </a:r>
            <a:r>
              <a:rPr lang="en-US" dirty="0">
                <a:solidFill>
                  <a:srgbClr val="FFC000"/>
                </a:solidFill>
              </a:rPr>
              <a:t> East, and Willowdale West</a:t>
            </a:r>
            <a:r>
              <a:rPr lang="en-US" dirty="0"/>
              <a:t>. who also have a slightly less Korean index, but similar level of average income and few competitors as 3.</a:t>
            </a:r>
          </a:p>
          <a:p>
            <a:endParaRPr lang="en-US" dirty="0"/>
          </a:p>
        </p:txBody>
      </p:sp>
    </p:spTree>
    <p:extLst>
      <p:ext uri="{BB962C8B-B14F-4D97-AF65-F5344CB8AC3E}">
        <p14:creationId xmlns:p14="http://schemas.microsoft.com/office/powerpoint/2010/main" val="1284515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4B00-87EF-4070-8081-C85D2BAA45B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77830A6-8F87-42DD-BC1B-9D556B94C5A8}"/>
              </a:ext>
            </a:extLst>
          </p:cNvPr>
          <p:cNvSpPr>
            <a:spLocks noGrp="1"/>
          </p:cNvSpPr>
          <p:nvPr>
            <p:ph idx="1"/>
          </p:nvPr>
        </p:nvSpPr>
        <p:spPr>
          <a:xfrm>
            <a:off x="838200" y="1325568"/>
            <a:ext cx="10737915" cy="4351338"/>
          </a:xfrm>
        </p:spPr>
        <p:txBody>
          <a:bodyPr>
            <a:normAutofit/>
          </a:bodyPr>
          <a:lstStyle/>
          <a:p>
            <a:r>
              <a:rPr lang="en-US" sz="2000" dirty="0"/>
              <a:t>Dong-</a:t>
            </a:r>
            <a:r>
              <a:rPr lang="en-US" sz="2000" dirty="0" err="1"/>
              <a:t>jun</a:t>
            </a:r>
            <a:r>
              <a:rPr lang="en-US" sz="2000" dirty="0"/>
              <a:t> is a new immigrant from Korea to the Toronto city, and he would like to start a Korean restaurant. </a:t>
            </a:r>
          </a:p>
          <a:p>
            <a:r>
              <a:rPr lang="en-US" sz="2000" dirty="0"/>
              <a:t>According to South Korea's Ministry of Foreign Affairs and Trade, there were 240,942 ethnic Koreans or people of Korean descent in Canada as of 2017, around 60,000 of them live in Toronto. </a:t>
            </a:r>
          </a:p>
          <a:p>
            <a:r>
              <a:rPr lang="en-US" sz="2000" dirty="0"/>
              <a:t>We would like to find the optimal location for Dong-</a:t>
            </a:r>
            <a:r>
              <a:rPr lang="en-US" sz="2000" dirty="0" err="1"/>
              <a:t>jun</a:t>
            </a:r>
            <a:endParaRPr lang="en-US" sz="2000" dirty="0"/>
          </a:p>
        </p:txBody>
      </p:sp>
      <p:pic>
        <p:nvPicPr>
          <p:cNvPr id="1028" name="Picture 4">
            <a:extLst>
              <a:ext uri="{FF2B5EF4-FFF2-40B4-BE49-F238E27FC236}">
                <a16:creationId xmlns:a16="http://schemas.microsoft.com/office/drawing/2014/main" id="{8DAC1472-7B75-414D-9E22-BEA888511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57" y="2988701"/>
            <a:ext cx="5582544" cy="36113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0EA440B-EA0B-4811-A1D7-E503A443B402}"/>
              </a:ext>
            </a:extLst>
          </p:cNvPr>
          <p:cNvSpPr/>
          <p:nvPr/>
        </p:nvSpPr>
        <p:spPr>
          <a:xfrm>
            <a:off x="6522563" y="6628331"/>
            <a:ext cx="6096000" cy="338554"/>
          </a:xfrm>
          <a:prstGeom prst="rect">
            <a:avLst/>
          </a:prstGeom>
        </p:spPr>
        <p:txBody>
          <a:bodyPr>
            <a:spAutoFit/>
          </a:bodyPr>
          <a:lstStyle/>
          <a:p>
            <a:r>
              <a:rPr lang="en-US" sz="1600" b="0" i="0" dirty="0">
                <a:solidFill>
                  <a:schemeClr val="bg1">
                    <a:lumMod val="50000"/>
                  </a:schemeClr>
                </a:solidFill>
                <a:effectLst/>
                <a:latin typeface="Arial" panose="020B0604020202020204" pitchFamily="34" charset="0"/>
              </a:rPr>
              <a:t>Wikipedia: Korean businesses and restaurants in Toronto</a:t>
            </a:r>
            <a:endParaRPr lang="en-US" sz="1600" dirty="0">
              <a:solidFill>
                <a:schemeClr val="bg1">
                  <a:lumMod val="50000"/>
                </a:schemeClr>
              </a:solidFill>
            </a:endParaRPr>
          </a:p>
        </p:txBody>
      </p:sp>
    </p:spTree>
    <p:extLst>
      <p:ext uri="{BB962C8B-B14F-4D97-AF65-F5344CB8AC3E}">
        <p14:creationId xmlns:p14="http://schemas.microsoft.com/office/powerpoint/2010/main" val="382278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C771C-19DB-4912-A7AB-1EF04A05CB19}"/>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F4BD330D-0B50-47BA-BB04-5AA3C067A025}"/>
              </a:ext>
            </a:extLst>
          </p:cNvPr>
          <p:cNvSpPr>
            <a:spLocks noGrp="1"/>
          </p:cNvSpPr>
          <p:nvPr>
            <p:ph idx="1"/>
          </p:nvPr>
        </p:nvSpPr>
        <p:spPr>
          <a:xfrm>
            <a:off x="838200" y="1825625"/>
            <a:ext cx="11020720" cy="4351338"/>
          </a:xfrm>
        </p:spPr>
        <p:txBody>
          <a:bodyPr/>
          <a:lstStyle/>
          <a:p>
            <a:r>
              <a:rPr lang="en-US" dirty="0"/>
              <a:t>First, we need to obtain the neighborhood and its geospatial data of Toronto from a publicly available database e.g., </a:t>
            </a:r>
            <a:r>
              <a:rPr lang="en-US" dirty="0">
                <a:hlinkClick r:id="rId2"/>
              </a:rPr>
              <a:t>https://open.toronto.ca/dataset/neighbourhood-profiles/</a:t>
            </a:r>
            <a:r>
              <a:rPr lang="en-US" dirty="0"/>
              <a:t>.  We download the CSV file and uploaded to IBM cloud. </a:t>
            </a:r>
          </a:p>
          <a:p>
            <a:endParaRPr lang="en-US" dirty="0"/>
          </a:p>
        </p:txBody>
      </p:sp>
      <p:pic>
        <p:nvPicPr>
          <p:cNvPr id="4" name="Picture 3">
            <a:extLst>
              <a:ext uri="{FF2B5EF4-FFF2-40B4-BE49-F238E27FC236}">
                <a16:creationId xmlns:a16="http://schemas.microsoft.com/office/drawing/2014/main" id="{F0408F13-A3C4-4E03-9B28-2F9FD3189C8C}"/>
              </a:ext>
            </a:extLst>
          </p:cNvPr>
          <p:cNvPicPr>
            <a:picLocks noChangeAspect="1"/>
          </p:cNvPicPr>
          <p:nvPr/>
        </p:nvPicPr>
        <p:blipFill>
          <a:blip r:embed="rId3"/>
          <a:stretch>
            <a:fillRect/>
          </a:stretch>
        </p:blipFill>
        <p:spPr>
          <a:xfrm>
            <a:off x="1677970" y="3641367"/>
            <a:ext cx="9411977" cy="1626153"/>
          </a:xfrm>
          <a:prstGeom prst="rect">
            <a:avLst/>
          </a:prstGeom>
        </p:spPr>
      </p:pic>
      <p:pic>
        <p:nvPicPr>
          <p:cNvPr id="5" name="Picture 4">
            <a:extLst>
              <a:ext uri="{FF2B5EF4-FFF2-40B4-BE49-F238E27FC236}">
                <a16:creationId xmlns:a16="http://schemas.microsoft.com/office/drawing/2014/main" id="{A9F9A676-02D5-4D39-B449-39A8F7716651}"/>
              </a:ext>
            </a:extLst>
          </p:cNvPr>
          <p:cNvPicPr>
            <a:picLocks noChangeAspect="1"/>
          </p:cNvPicPr>
          <p:nvPr/>
        </p:nvPicPr>
        <p:blipFill>
          <a:blip r:embed="rId4"/>
          <a:stretch>
            <a:fillRect/>
          </a:stretch>
        </p:blipFill>
        <p:spPr>
          <a:xfrm>
            <a:off x="1602556" y="5307634"/>
            <a:ext cx="4045571" cy="1381415"/>
          </a:xfrm>
          <a:prstGeom prst="rect">
            <a:avLst/>
          </a:prstGeom>
        </p:spPr>
      </p:pic>
    </p:spTree>
    <p:extLst>
      <p:ext uri="{BB962C8B-B14F-4D97-AF65-F5344CB8AC3E}">
        <p14:creationId xmlns:p14="http://schemas.microsoft.com/office/powerpoint/2010/main" val="1478774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DF660-6201-49D7-BEEE-869106E1C7EF}"/>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976F5511-4E61-49B6-BD41-4634AE62E6DC}"/>
              </a:ext>
            </a:extLst>
          </p:cNvPr>
          <p:cNvSpPr>
            <a:spLocks noGrp="1"/>
          </p:cNvSpPr>
          <p:nvPr>
            <p:ph idx="1"/>
          </p:nvPr>
        </p:nvSpPr>
        <p:spPr>
          <a:xfrm>
            <a:off x="838200" y="1586993"/>
            <a:ext cx="10515600" cy="4351338"/>
          </a:xfrm>
        </p:spPr>
        <p:txBody>
          <a:bodyPr/>
          <a:lstStyle/>
          <a:p>
            <a:r>
              <a:rPr lang="en-US" dirty="0"/>
              <a:t>We would like to know our potential customers for </a:t>
            </a:r>
            <a:r>
              <a:rPr lang="en-US" dirty="0" err="1"/>
              <a:t>Dongjun’s</a:t>
            </a:r>
            <a:r>
              <a:rPr lang="en-US" dirty="0"/>
              <a:t> business. Hence, we would focus on residents with Korean origin (who can speak Korean, or who characterized themselves of Korean ancestry) in a neighborhood.</a:t>
            </a:r>
          </a:p>
          <a:p>
            <a:r>
              <a:rPr lang="en-US" dirty="0"/>
              <a:t>Average individual income is also important.</a:t>
            </a:r>
          </a:p>
          <a:p>
            <a:endParaRPr lang="en-US" dirty="0"/>
          </a:p>
        </p:txBody>
      </p:sp>
      <p:pic>
        <p:nvPicPr>
          <p:cNvPr id="4" name="Picture 3">
            <a:extLst>
              <a:ext uri="{FF2B5EF4-FFF2-40B4-BE49-F238E27FC236}">
                <a16:creationId xmlns:a16="http://schemas.microsoft.com/office/drawing/2014/main" id="{D73C62B3-C97A-415A-8951-A2BD9813EE5F}"/>
              </a:ext>
            </a:extLst>
          </p:cNvPr>
          <p:cNvPicPr>
            <a:picLocks noChangeAspect="1"/>
          </p:cNvPicPr>
          <p:nvPr/>
        </p:nvPicPr>
        <p:blipFill>
          <a:blip r:embed="rId2"/>
          <a:stretch>
            <a:fillRect/>
          </a:stretch>
        </p:blipFill>
        <p:spPr>
          <a:xfrm>
            <a:off x="919114" y="4022154"/>
            <a:ext cx="10202944" cy="2290316"/>
          </a:xfrm>
          <a:prstGeom prst="rect">
            <a:avLst/>
          </a:prstGeom>
        </p:spPr>
      </p:pic>
    </p:spTree>
    <p:extLst>
      <p:ext uri="{BB962C8B-B14F-4D97-AF65-F5344CB8AC3E}">
        <p14:creationId xmlns:p14="http://schemas.microsoft.com/office/powerpoint/2010/main" val="2233730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BDA2-4D9C-4204-926F-16BE89C94D51}"/>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BE1382A0-599C-4E81-9BEE-EBB9F52CC72A}"/>
              </a:ext>
            </a:extLst>
          </p:cNvPr>
          <p:cNvSpPr>
            <a:spLocks noGrp="1"/>
          </p:cNvSpPr>
          <p:nvPr>
            <p:ph idx="1"/>
          </p:nvPr>
        </p:nvSpPr>
        <p:spPr>
          <a:xfrm>
            <a:off x="838200" y="1568140"/>
            <a:ext cx="10515600" cy="4351338"/>
          </a:xfrm>
        </p:spPr>
        <p:txBody>
          <a:bodyPr/>
          <a:lstStyle/>
          <a:p>
            <a:r>
              <a:rPr lang="en-US" dirty="0"/>
              <a:t>We the normalize the index with total population and sort it by descending order</a:t>
            </a:r>
          </a:p>
          <a:p>
            <a:r>
              <a:rPr lang="en-US" dirty="0"/>
              <a:t>We found several </a:t>
            </a:r>
            <a:r>
              <a:rPr lang="en-US" dirty="0" err="1"/>
              <a:t>neighbourhoods</a:t>
            </a:r>
            <a:r>
              <a:rPr lang="en-US" dirty="0"/>
              <a:t> with very high index, say '</a:t>
            </a:r>
            <a:r>
              <a:rPr lang="en-US" dirty="0" err="1"/>
              <a:t>Newtonbrook</a:t>
            </a:r>
            <a:r>
              <a:rPr lang="en-US" dirty="0"/>
              <a:t> East', </a:t>
            </a:r>
            <a:r>
              <a:rPr lang="en-US" dirty="0" err="1"/>
              <a:t>korean</a:t>
            </a:r>
            <a:r>
              <a:rPr lang="en-US" dirty="0"/>
              <a:t> is the 3rd most speaking language, after English and Chinese in </a:t>
            </a:r>
            <a:r>
              <a:rPr lang="en-US" dirty="0" err="1"/>
              <a:t>Newtonbrook</a:t>
            </a:r>
            <a:r>
              <a:rPr lang="en-US" dirty="0"/>
              <a:t> East. </a:t>
            </a:r>
          </a:p>
        </p:txBody>
      </p:sp>
      <p:pic>
        <p:nvPicPr>
          <p:cNvPr id="4" name="Picture 3">
            <a:extLst>
              <a:ext uri="{FF2B5EF4-FFF2-40B4-BE49-F238E27FC236}">
                <a16:creationId xmlns:a16="http://schemas.microsoft.com/office/drawing/2014/main" id="{BA55D67F-816E-4F3A-BD80-349EC8D75955}"/>
              </a:ext>
            </a:extLst>
          </p:cNvPr>
          <p:cNvPicPr>
            <a:picLocks noChangeAspect="1"/>
          </p:cNvPicPr>
          <p:nvPr/>
        </p:nvPicPr>
        <p:blipFill>
          <a:blip r:embed="rId2"/>
          <a:stretch>
            <a:fillRect/>
          </a:stretch>
        </p:blipFill>
        <p:spPr>
          <a:xfrm>
            <a:off x="0" y="3951755"/>
            <a:ext cx="12192000" cy="2503087"/>
          </a:xfrm>
          <a:prstGeom prst="rect">
            <a:avLst/>
          </a:prstGeom>
        </p:spPr>
      </p:pic>
    </p:spTree>
    <p:extLst>
      <p:ext uri="{BB962C8B-B14F-4D97-AF65-F5344CB8AC3E}">
        <p14:creationId xmlns:p14="http://schemas.microsoft.com/office/powerpoint/2010/main" val="182798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98BB-08E1-4204-B835-5D5A47E3987E}"/>
              </a:ext>
            </a:extLst>
          </p:cNvPr>
          <p:cNvSpPr>
            <a:spLocks noGrp="1"/>
          </p:cNvSpPr>
          <p:nvPr>
            <p:ph type="title"/>
          </p:nvPr>
        </p:nvSpPr>
        <p:spPr/>
        <p:txBody>
          <a:bodyPr/>
          <a:lstStyle/>
          <a:p>
            <a:r>
              <a:rPr lang="en-US" dirty="0" err="1"/>
              <a:t>Nominatim</a:t>
            </a:r>
            <a:r>
              <a:rPr lang="en-US" dirty="0"/>
              <a:t> API</a:t>
            </a:r>
          </a:p>
        </p:txBody>
      </p:sp>
      <p:sp>
        <p:nvSpPr>
          <p:cNvPr id="3" name="Content Placeholder 2">
            <a:extLst>
              <a:ext uri="{FF2B5EF4-FFF2-40B4-BE49-F238E27FC236}">
                <a16:creationId xmlns:a16="http://schemas.microsoft.com/office/drawing/2014/main" id="{3D7979D2-43FA-4555-8023-1DBDEF3CF58B}"/>
              </a:ext>
            </a:extLst>
          </p:cNvPr>
          <p:cNvSpPr>
            <a:spLocks noGrp="1"/>
          </p:cNvSpPr>
          <p:nvPr>
            <p:ph idx="1"/>
          </p:nvPr>
        </p:nvSpPr>
        <p:spPr>
          <a:xfrm>
            <a:off x="838200" y="1580528"/>
            <a:ext cx="10515600" cy="4351338"/>
          </a:xfrm>
        </p:spPr>
        <p:txBody>
          <a:bodyPr/>
          <a:lstStyle/>
          <a:p>
            <a:pPr fontAlgn="ctr"/>
            <a:r>
              <a:rPr lang="en-US" dirty="0"/>
              <a:t>Like other geocoder, </a:t>
            </a:r>
            <a:r>
              <a:rPr lang="en-US" dirty="0" err="1"/>
              <a:t>Nominatim</a:t>
            </a:r>
            <a:r>
              <a:rPr lang="en-US" dirty="0"/>
              <a:t> API can return the coordinate with input name, say Agincourt North, Its return latitude and longitude are 43.808038, -79.266439.</a:t>
            </a:r>
          </a:p>
          <a:p>
            <a:pPr fontAlgn="ctr"/>
            <a:endParaRPr lang="en-US" dirty="0"/>
          </a:p>
          <a:p>
            <a:pPr fontAlgn="ctr"/>
            <a:r>
              <a:rPr lang="en-US" dirty="0"/>
              <a:t>But as a free API, we only obtain coordinate for 105 out of 140 neighbors in Toronto. (Google keeps returning None in my case.)</a:t>
            </a:r>
          </a:p>
          <a:p>
            <a:endParaRPr lang="en-US" dirty="0"/>
          </a:p>
        </p:txBody>
      </p:sp>
      <p:pic>
        <p:nvPicPr>
          <p:cNvPr id="5" name="Picture 4">
            <a:extLst>
              <a:ext uri="{FF2B5EF4-FFF2-40B4-BE49-F238E27FC236}">
                <a16:creationId xmlns:a16="http://schemas.microsoft.com/office/drawing/2014/main" id="{44812A8B-6844-47CF-AABE-0BF5CA9A7A91}"/>
              </a:ext>
            </a:extLst>
          </p:cNvPr>
          <p:cNvPicPr>
            <a:picLocks noChangeAspect="1"/>
          </p:cNvPicPr>
          <p:nvPr/>
        </p:nvPicPr>
        <p:blipFill>
          <a:blip r:embed="rId2"/>
          <a:stretch>
            <a:fillRect/>
          </a:stretch>
        </p:blipFill>
        <p:spPr>
          <a:xfrm>
            <a:off x="0" y="4488704"/>
            <a:ext cx="12192000" cy="1577536"/>
          </a:xfrm>
          <a:prstGeom prst="rect">
            <a:avLst/>
          </a:prstGeom>
        </p:spPr>
      </p:pic>
    </p:spTree>
    <p:extLst>
      <p:ext uri="{BB962C8B-B14F-4D97-AF65-F5344CB8AC3E}">
        <p14:creationId xmlns:p14="http://schemas.microsoft.com/office/powerpoint/2010/main" val="126661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0261-12F9-4AD6-96F7-8A1496D25886}"/>
              </a:ext>
            </a:extLst>
          </p:cNvPr>
          <p:cNvSpPr>
            <a:spLocks noGrp="1"/>
          </p:cNvSpPr>
          <p:nvPr>
            <p:ph type="title"/>
          </p:nvPr>
        </p:nvSpPr>
        <p:spPr/>
        <p:txBody>
          <a:bodyPr/>
          <a:lstStyle/>
          <a:p>
            <a:r>
              <a:rPr lang="en-US" dirty="0"/>
              <a:t>Foursquare API</a:t>
            </a:r>
          </a:p>
        </p:txBody>
      </p:sp>
      <p:sp>
        <p:nvSpPr>
          <p:cNvPr id="3" name="Content Placeholder 2">
            <a:extLst>
              <a:ext uri="{FF2B5EF4-FFF2-40B4-BE49-F238E27FC236}">
                <a16:creationId xmlns:a16="http://schemas.microsoft.com/office/drawing/2014/main" id="{EBABAEA7-3EC4-4EE4-87E2-1E89D576DFC3}"/>
              </a:ext>
            </a:extLst>
          </p:cNvPr>
          <p:cNvSpPr>
            <a:spLocks noGrp="1"/>
          </p:cNvSpPr>
          <p:nvPr>
            <p:ph idx="1"/>
          </p:nvPr>
        </p:nvSpPr>
        <p:spPr>
          <a:xfrm>
            <a:off x="743932" y="1536102"/>
            <a:ext cx="6250757" cy="4351338"/>
          </a:xfrm>
        </p:spPr>
        <p:txBody>
          <a:bodyPr>
            <a:normAutofit/>
          </a:bodyPr>
          <a:lstStyle/>
          <a:p>
            <a:r>
              <a:rPr lang="en-US" sz="2000" dirty="0"/>
              <a:t>We then use the Foursquare API to obtain detailed information on existing Korean restaurants in each neighborhood with known coordinates and find its competitors in 105 neighborhoods. </a:t>
            </a:r>
          </a:p>
        </p:txBody>
      </p:sp>
      <p:pic>
        <p:nvPicPr>
          <p:cNvPr id="4" name="Picture 3">
            <a:extLst>
              <a:ext uri="{FF2B5EF4-FFF2-40B4-BE49-F238E27FC236}">
                <a16:creationId xmlns:a16="http://schemas.microsoft.com/office/drawing/2014/main" id="{09D13DFF-612F-4DF4-A757-40E8A5F6AB84}"/>
              </a:ext>
            </a:extLst>
          </p:cNvPr>
          <p:cNvPicPr>
            <a:picLocks noChangeAspect="1"/>
          </p:cNvPicPr>
          <p:nvPr/>
        </p:nvPicPr>
        <p:blipFill>
          <a:blip r:embed="rId2"/>
          <a:stretch>
            <a:fillRect/>
          </a:stretch>
        </p:blipFill>
        <p:spPr>
          <a:xfrm>
            <a:off x="3714162" y="2716309"/>
            <a:ext cx="2954518" cy="3844231"/>
          </a:xfrm>
          <a:prstGeom prst="rect">
            <a:avLst/>
          </a:prstGeom>
        </p:spPr>
      </p:pic>
      <p:pic>
        <p:nvPicPr>
          <p:cNvPr id="5" name="Picture 4">
            <a:extLst>
              <a:ext uri="{FF2B5EF4-FFF2-40B4-BE49-F238E27FC236}">
                <a16:creationId xmlns:a16="http://schemas.microsoft.com/office/drawing/2014/main" id="{DD6AE047-E25D-4708-AF93-D9BB6F7335F7}"/>
              </a:ext>
            </a:extLst>
          </p:cNvPr>
          <p:cNvPicPr>
            <a:picLocks noChangeAspect="1"/>
          </p:cNvPicPr>
          <p:nvPr/>
        </p:nvPicPr>
        <p:blipFill>
          <a:blip r:embed="rId3"/>
          <a:stretch>
            <a:fillRect/>
          </a:stretch>
        </p:blipFill>
        <p:spPr>
          <a:xfrm>
            <a:off x="6457950" y="1038225"/>
            <a:ext cx="5734050" cy="5819775"/>
          </a:xfrm>
          <a:prstGeom prst="rect">
            <a:avLst/>
          </a:prstGeom>
        </p:spPr>
      </p:pic>
    </p:spTree>
    <p:extLst>
      <p:ext uri="{BB962C8B-B14F-4D97-AF65-F5344CB8AC3E}">
        <p14:creationId xmlns:p14="http://schemas.microsoft.com/office/powerpoint/2010/main" val="1431476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3EB1F-F3EC-4063-A692-51A775C7D78C}"/>
              </a:ext>
            </a:extLst>
          </p:cNvPr>
          <p:cNvSpPr>
            <a:spLocks noGrp="1"/>
          </p:cNvSpPr>
          <p:nvPr>
            <p:ph type="title"/>
          </p:nvPr>
        </p:nvSpPr>
        <p:spPr/>
        <p:txBody>
          <a:bodyPr/>
          <a:lstStyle/>
          <a:p>
            <a:r>
              <a:rPr lang="en-US" dirty="0"/>
              <a:t>Combine the </a:t>
            </a:r>
            <a:r>
              <a:rPr lang="en-US" altLang="zh-CN" dirty="0"/>
              <a:t>data</a:t>
            </a:r>
            <a:endParaRPr lang="en-US" dirty="0"/>
          </a:p>
        </p:txBody>
      </p:sp>
      <p:sp>
        <p:nvSpPr>
          <p:cNvPr id="3" name="Content Placeholder 2">
            <a:extLst>
              <a:ext uri="{FF2B5EF4-FFF2-40B4-BE49-F238E27FC236}">
                <a16:creationId xmlns:a16="http://schemas.microsoft.com/office/drawing/2014/main" id="{C461DC76-35B9-4EDC-B250-61F5DF790487}"/>
              </a:ext>
            </a:extLst>
          </p:cNvPr>
          <p:cNvSpPr>
            <a:spLocks noGrp="1"/>
          </p:cNvSpPr>
          <p:nvPr>
            <p:ph idx="1"/>
          </p:nvPr>
        </p:nvSpPr>
        <p:spPr/>
        <p:txBody>
          <a:bodyPr/>
          <a:lstStyle/>
          <a:p>
            <a:r>
              <a:rPr lang="en-US" dirty="0"/>
              <a:t>Lastly, we will combine data from foursquare with demographic data to find a solution to </a:t>
            </a:r>
            <a:r>
              <a:rPr lang="en-US" dirty="0" err="1"/>
              <a:t>Dongjun’s</a:t>
            </a:r>
            <a:r>
              <a:rPr lang="en-US" dirty="0"/>
              <a:t> question. </a:t>
            </a:r>
          </a:p>
          <a:p>
            <a:r>
              <a:rPr lang="en-US" dirty="0"/>
              <a:t>We join it with previous demographic </a:t>
            </a:r>
            <a:r>
              <a:rPr lang="en-US" dirty="0" err="1"/>
              <a:t>dataframe</a:t>
            </a:r>
            <a:r>
              <a:rPr lang="en-US" dirty="0"/>
              <a:t> '</a:t>
            </a:r>
            <a:r>
              <a:rPr lang="en-US" dirty="0" err="1"/>
              <a:t>toronto_kr</a:t>
            </a:r>
            <a:r>
              <a:rPr lang="en-US" dirty="0"/>
              <a:t>’ obtained from City of Toronto by column “</a:t>
            </a:r>
            <a:r>
              <a:rPr lang="en-US" dirty="0" err="1"/>
              <a:t>Neighbourhood</a:t>
            </a:r>
            <a:r>
              <a:rPr lang="en-US" dirty="0"/>
              <a:t>".</a:t>
            </a:r>
          </a:p>
          <a:p>
            <a:r>
              <a:rPr lang="en-US" altLang="zh-CN" dirty="0"/>
              <a:t>We can then visualize the data.</a:t>
            </a:r>
            <a:r>
              <a:rPr lang="en-US" dirty="0"/>
              <a:t> </a:t>
            </a:r>
          </a:p>
          <a:p>
            <a:endParaRPr lang="en-US" dirty="0"/>
          </a:p>
        </p:txBody>
      </p:sp>
      <p:pic>
        <p:nvPicPr>
          <p:cNvPr id="4" name="Picture 3">
            <a:extLst>
              <a:ext uri="{FF2B5EF4-FFF2-40B4-BE49-F238E27FC236}">
                <a16:creationId xmlns:a16="http://schemas.microsoft.com/office/drawing/2014/main" id="{80343B62-D743-47F6-BDD4-C76CBBC59E94}"/>
              </a:ext>
            </a:extLst>
          </p:cNvPr>
          <p:cNvPicPr>
            <a:picLocks noChangeAspect="1"/>
          </p:cNvPicPr>
          <p:nvPr/>
        </p:nvPicPr>
        <p:blipFill>
          <a:blip r:embed="rId2"/>
          <a:stretch>
            <a:fillRect/>
          </a:stretch>
        </p:blipFill>
        <p:spPr>
          <a:xfrm>
            <a:off x="1408374" y="4510088"/>
            <a:ext cx="5057775" cy="1666875"/>
          </a:xfrm>
          <a:prstGeom prst="rect">
            <a:avLst/>
          </a:prstGeom>
        </p:spPr>
      </p:pic>
    </p:spTree>
    <p:extLst>
      <p:ext uri="{BB962C8B-B14F-4D97-AF65-F5344CB8AC3E}">
        <p14:creationId xmlns:p14="http://schemas.microsoft.com/office/powerpoint/2010/main" val="2875980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9289-4496-40FA-8B1F-E42837CC2FE0}"/>
              </a:ext>
            </a:extLst>
          </p:cNvPr>
          <p:cNvSpPr>
            <a:spLocks noGrp="1"/>
          </p:cNvSpPr>
          <p:nvPr>
            <p:ph type="title"/>
          </p:nvPr>
        </p:nvSpPr>
        <p:spPr/>
        <p:txBody>
          <a:bodyPr/>
          <a:lstStyle/>
          <a:p>
            <a:r>
              <a:rPr lang="en-US" dirty="0"/>
              <a:t>Data visualization with scatter plot</a:t>
            </a:r>
          </a:p>
        </p:txBody>
      </p:sp>
      <p:pic>
        <p:nvPicPr>
          <p:cNvPr id="4" name="Picture 3">
            <a:extLst>
              <a:ext uri="{FF2B5EF4-FFF2-40B4-BE49-F238E27FC236}">
                <a16:creationId xmlns:a16="http://schemas.microsoft.com/office/drawing/2014/main" id="{C83FDFC7-D54A-4A47-9C67-BF8AD19CA425}"/>
              </a:ext>
            </a:extLst>
          </p:cNvPr>
          <p:cNvPicPr/>
          <p:nvPr/>
        </p:nvPicPr>
        <p:blipFill rotWithShape="1">
          <a:blip r:embed="rId2" cstate="print">
            <a:extLst>
              <a:ext uri="{28A0092B-C50C-407E-A947-70E740481C1C}">
                <a14:useLocalDpi xmlns:a14="http://schemas.microsoft.com/office/drawing/2010/main" val="0"/>
              </a:ext>
            </a:extLst>
          </a:blip>
          <a:srcRect l="11120"/>
          <a:stretch/>
        </p:blipFill>
        <p:spPr bwMode="auto">
          <a:xfrm>
            <a:off x="4322841" y="2111603"/>
            <a:ext cx="7869159" cy="4524031"/>
          </a:xfrm>
          <a:prstGeom prst="rect">
            <a:avLst/>
          </a:prstGeom>
          <a:noFill/>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66E0BACD-A34F-4497-B1AA-3D5732326D1A}"/>
              </a:ext>
            </a:extLst>
          </p:cNvPr>
          <p:cNvSpPr/>
          <p:nvPr/>
        </p:nvSpPr>
        <p:spPr>
          <a:xfrm>
            <a:off x="512188" y="1449883"/>
            <a:ext cx="11497559" cy="1015663"/>
          </a:xfrm>
          <a:prstGeom prst="rect">
            <a:avLst/>
          </a:prstGeom>
        </p:spPr>
        <p:txBody>
          <a:bodyPr wrap="square">
            <a:spAutoFit/>
          </a:bodyPr>
          <a:lstStyle/>
          <a:p>
            <a:pPr marL="342900" indent="-342900">
              <a:buFont typeface="Wingdings" panose="05000000000000000000" pitchFamily="2" charset="2"/>
              <a:buChar char="Ø"/>
            </a:pPr>
            <a:r>
              <a:rPr lang="en-US" sz="2000" dirty="0">
                <a:solidFill>
                  <a:srgbClr val="000000"/>
                </a:solidFill>
                <a:latin typeface="Times" panose="02020603060405020304" pitchFamily="18" charset="0"/>
                <a:ea typeface="DengXian" panose="02010600030101010101" pitchFamily="2" charset="-122"/>
                <a:cs typeface="Times New Roman" panose="02020603050405020304" pitchFamily="18" charset="0"/>
              </a:rPr>
              <a:t>Ideally, we want to find a neighborhood with high </a:t>
            </a:r>
            <a:r>
              <a:rPr lang="en-US" sz="2000" dirty="0" err="1">
                <a:solidFill>
                  <a:srgbClr val="000000"/>
                </a:solidFill>
                <a:latin typeface="Times" panose="02020603060405020304" pitchFamily="18" charset="0"/>
                <a:ea typeface="DengXian" panose="02010600030101010101" pitchFamily="2" charset="-122"/>
                <a:cs typeface="Times New Roman" panose="02020603050405020304" pitchFamily="18" charset="0"/>
              </a:rPr>
              <a:t>Korean_index</a:t>
            </a:r>
            <a:r>
              <a:rPr lang="en-US" sz="2000" dirty="0">
                <a:solidFill>
                  <a:srgbClr val="000000"/>
                </a:solidFill>
                <a:latin typeface="Times" panose="02020603060405020304" pitchFamily="18" charset="0"/>
                <a:ea typeface="DengXian" panose="02010600030101010101" pitchFamily="2" charset="-122"/>
                <a:cs typeface="Times New Roman" panose="02020603050405020304" pitchFamily="18" charset="0"/>
              </a:rPr>
              <a:t>, high income, but low </a:t>
            </a:r>
            <a:r>
              <a:rPr lang="en-US" sz="2000" dirty="0" err="1">
                <a:solidFill>
                  <a:srgbClr val="000000"/>
                </a:solidFill>
                <a:latin typeface="Times" panose="02020603060405020304" pitchFamily="18" charset="0"/>
                <a:ea typeface="DengXian" panose="02010600030101010101" pitchFamily="2" charset="-122"/>
                <a:cs typeface="Times New Roman" panose="02020603050405020304" pitchFamily="18" charset="0"/>
              </a:rPr>
              <a:t>Kr_rest_sum</a:t>
            </a:r>
            <a:r>
              <a:rPr lang="en-US" sz="2000" dirty="0">
                <a:solidFill>
                  <a:srgbClr val="000000"/>
                </a:solidFill>
                <a:latin typeface="Times" panose="02020603060405020304" pitchFamily="18" charset="0"/>
                <a:ea typeface="DengXian" panose="02010600030101010101" pitchFamily="2" charset="-122"/>
                <a:cs typeface="Times New Roman" panose="02020603050405020304" pitchFamily="18" charset="0"/>
              </a:rPr>
              <a:t>. But also, can accept a neighborhood with high </a:t>
            </a:r>
            <a:r>
              <a:rPr lang="en-US" sz="2000" dirty="0" err="1">
                <a:solidFill>
                  <a:srgbClr val="000000"/>
                </a:solidFill>
                <a:latin typeface="Times" panose="02020603060405020304" pitchFamily="18" charset="0"/>
                <a:ea typeface="DengXian" panose="02010600030101010101" pitchFamily="2" charset="-122"/>
                <a:cs typeface="Times New Roman" panose="02020603050405020304" pitchFamily="18" charset="0"/>
              </a:rPr>
              <a:t>Korean_index</a:t>
            </a:r>
            <a:r>
              <a:rPr lang="en-US" sz="2000" dirty="0">
                <a:solidFill>
                  <a:srgbClr val="000000"/>
                </a:solidFill>
                <a:latin typeface="Times" panose="02020603060405020304" pitchFamily="18" charset="0"/>
                <a:ea typeface="DengXian" panose="02010600030101010101" pitchFamily="2" charset="-122"/>
                <a:cs typeface="Times New Roman" panose="02020603050405020304" pitchFamily="18" charset="0"/>
              </a:rPr>
              <a:t>, high income, also high </a:t>
            </a:r>
            <a:r>
              <a:rPr lang="en-US" sz="2000" dirty="0" err="1">
                <a:solidFill>
                  <a:srgbClr val="000000"/>
                </a:solidFill>
                <a:latin typeface="Times" panose="02020603060405020304" pitchFamily="18" charset="0"/>
                <a:ea typeface="DengXian" panose="02010600030101010101" pitchFamily="2" charset="-122"/>
                <a:cs typeface="Times New Roman" panose="02020603050405020304" pitchFamily="18" charset="0"/>
              </a:rPr>
              <a:t>Kr_rest_sum</a:t>
            </a:r>
            <a:r>
              <a:rPr lang="en-US" sz="2000" dirty="0">
                <a:solidFill>
                  <a:srgbClr val="000000"/>
                </a:solidFill>
                <a:latin typeface="Times" panose="02020603060405020304" pitchFamily="18" charset="0"/>
                <a:ea typeface="DengXian" panose="02010600030101010101" pitchFamily="2" charset="-122"/>
                <a:cs typeface="Times New Roman" panose="02020603050405020304" pitchFamily="18" charset="0"/>
              </a:rPr>
              <a:t>. </a:t>
            </a:r>
          </a:p>
          <a:p>
            <a:pPr marL="342900" indent="-342900">
              <a:buFont typeface="Wingdings" panose="05000000000000000000" pitchFamily="2" charset="2"/>
              <a:buChar char="Ø"/>
            </a:pPr>
            <a:endParaRPr lang="en-US" sz="2000" dirty="0">
              <a:solidFill>
                <a:srgbClr val="000000"/>
              </a:solidFill>
              <a:latin typeface="Times" panose="02020603060405020304" pitchFamily="18" charset="0"/>
              <a:ea typeface="DengXian" panose="0201060003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D7260959-8DF5-4B81-8BE1-AED01653867A}"/>
              </a:ext>
            </a:extLst>
          </p:cNvPr>
          <p:cNvSpPr/>
          <p:nvPr/>
        </p:nvSpPr>
        <p:spPr>
          <a:xfrm>
            <a:off x="587604" y="2465546"/>
            <a:ext cx="3735237" cy="2554545"/>
          </a:xfrm>
          <a:prstGeom prst="rect">
            <a:avLst/>
          </a:prstGeom>
        </p:spPr>
        <p:txBody>
          <a:bodyPr wrap="square">
            <a:spAutoFit/>
          </a:bodyPr>
          <a:lstStyle/>
          <a:p>
            <a:pPr marL="342900" indent="-342900">
              <a:buFont typeface="Wingdings" panose="05000000000000000000" pitchFamily="2" charset="2"/>
              <a:buChar char="Ø"/>
            </a:pPr>
            <a:r>
              <a:rPr lang="en-US" sz="2000" dirty="0">
                <a:solidFill>
                  <a:srgbClr val="000000"/>
                </a:solidFill>
                <a:latin typeface="Times" panose="02020603060405020304" pitchFamily="18" charset="0"/>
                <a:ea typeface="DengXian" panose="02010600030101010101" pitchFamily="2" charset="-122"/>
                <a:cs typeface="Times New Roman" panose="02020603050405020304" pitchFamily="18" charset="0"/>
              </a:rPr>
              <a:t>We would like to avoid a </a:t>
            </a:r>
            <a:r>
              <a:rPr lang="en-US" sz="2000" dirty="0" err="1">
                <a:solidFill>
                  <a:srgbClr val="000000"/>
                </a:solidFill>
                <a:latin typeface="Times" panose="02020603060405020304" pitchFamily="18" charset="0"/>
                <a:ea typeface="DengXian" panose="02010600030101010101" pitchFamily="2" charset="-122"/>
                <a:cs typeface="Times New Roman" panose="02020603050405020304" pitchFamily="18" charset="0"/>
              </a:rPr>
              <a:t>neighbourhood</a:t>
            </a:r>
            <a:r>
              <a:rPr lang="en-US" sz="2000" dirty="0">
                <a:solidFill>
                  <a:srgbClr val="000000"/>
                </a:solidFill>
                <a:latin typeface="Times" panose="02020603060405020304" pitchFamily="18" charset="0"/>
                <a:ea typeface="DengXian" panose="02010600030101010101" pitchFamily="2" charset="-122"/>
                <a:cs typeface="Times New Roman" panose="02020603050405020304" pitchFamily="18" charset="0"/>
              </a:rPr>
              <a:t> with low </a:t>
            </a:r>
            <a:r>
              <a:rPr lang="en-US" sz="2000" dirty="0" err="1">
                <a:solidFill>
                  <a:srgbClr val="000000"/>
                </a:solidFill>
                <a:latin typeface="Times" panose="02020603060405020304" pitchFamily="18" charset="0"/>
                <a:ea typeface="DengXian" panose="02010600030101010101" pitchFamily="2" charset="-122"/>
                <a:cs typeface="Times New Roman" panose="02020603050405020304" pitchFamily="18" charset="0"/>
              </a:rPr>
              <a:t>Korean_index</a:t>
            </a:r>
            <a:r>
              <a:rPr lang="en-US" sz="2000" dirty="0">
                <a:solidFill>
                  <a:srgbClr val="000000"/>
                </a:solidFill>
                <a:latin typeface="Times" panose="02020603060405020304" pitchFamily="18" charset="0"/>
                <a:ea typeface="DengXian" panose="02010600030101010101" pitchFamily="2" charset="-122"/>
                <a:cs typeface="Times New Roman" panose="02020603050405020304" pitchFamily="18" charset="0"/>
              </a:rPr>
              <a:t>, low income, also low </a:t>
            </a:r>
            <a:r>
              <a:rPr lang="en-US" sz="2000" dirty="0" err="1">
                <a:solidFill>
                  <a:srgbClr val="000000"/>
                </a:solidFill>
                <a:latin typeface="Times" panose="02020603060405020304" pitchFamily="18" charset="0"/>
                <a:ea typeface="DengXian" panose="02010600030101010101" pitchFamily="2" charset="-122"/>
                <a:cs typeface="Times New Roman" panose="02020603050405020304" pitchFamily="18" charset="0"/>
              </a:rPr>
              <a:t>Kr_rest_sum</a:t>
            </a:r>
            <a:r>
              <a:rPr lang="en-US" sz="2000" dirty="0">
                <a:solidFill>
                  <a:srgbClr val="000000"/>
                </a:solidFill>
                <a:latin typeface="Times" panose="02020603060405020304" pitchFamily="18" charset="0"/>
                <a:ea typeface="DengXian" panose="02010600030101010101" pitchFamily="2" charset="-122"/>
                <a:cs typeface="Times New Roman" panose="02020603050405020304" pitchFamily="18" charset="0"/>
              </a:rPr>
              <a:t>. Hence, we can plot all the neighborhood with these three values as coordinates in the 3D space. </a:t>
            </a:r>
            <a:endParaRPr lang="en-US" sz="2000" dirty="0"/>
          </a:p>
        </p:txBody>
      </p:sp>
      <p:sp>
        <p:nvSpPr>
          <p:cNvPr id="7" name="Rectangle 6">
            <a:extLst>
              <a:ext uri="{FF2B5EF4-FFF2-40B4-BE49-F238E27FC236}">
                <a16:creationId xmlns:a16="http://schemas.microsoft.com/office/drawing/2014/main" id="{E23EF0EE-9092-4826-BA26-1F67D2BC3BB7}"/>
              </a:ext>
            </a:extLst>
          </p:cNvPr>
          <p:cNvSpPr/>
          <p:nvPr/>
        </p:nvSpPr>
        <p:spPr>
          <a:xfrm>
            <a:off x="932468" y="5169436"/>
            <a:ext cx="3484641" cy="1323439"/>
          </a:xfrm>
          <a:prstGeom prst="rect">
            <a:avLst/>
          </a:prstGeom>
        </p:spPr>
        <p:txBody>
          <a:bodyPr wrap="square">
            <a:spAutoFit/>
          </a:bodyPr>
          <a:lstStyle/>
          <a:p>
            <a:r>
              <a:rPr lang="en-US" sz="2000" dirty="0">
                <a:solidFill>
                  <a:srgbClr val="000000"/>
                </a:solidFill>
                <a:latin typeface="Times" panose="02020603060405020304" pitchFamily="18" charset="0"/>
                <a:ea typeface="DengXian" panose="02010600030101010101" pitchFamily="2" charset="-122"/>
                <a:cs typeface="Times New Roman" panose="02020603050405020304" pitchFamily="18" charset="0"/>
              </a:rPr>
              <a:t>Here we found an outlier, </a:t>
            </a:r>
            <a:r>
              <a:rPr lang="en-US" sz="2000" dirty="0">
                <a:solidFill>
                  <a:srgbClr val="FF0000"/>
                </a:solidFill>
                <a:latin typeface="Times" panose="02020603060405020304" pitchFamily="18" charset="0"/>
                <a:ea typeface="DengXian" panose="02010600030101010101" pitchFamily="2" charset="-122"/>
                <a:cs typeface="Times New Roman" panose="02020603050405020304" pitchFamily="18" charset="0"/>
              </a:rPr>
              <a:t>Willowdale East</a:t>
            </a:r>
            <a:r>
              <a:rPr lang="en-US" sz="2000" dirty="0">
                <a:solidFill>
                  <a:srgbClr val="000000"/>
                </a:solidFill>
                <a:latin typeface="Times" panose="02020603060405020304" pitchFamily="18" charset="0"/>
                <a:ea typeface="DengXian" panose="02010600030101010101" pitchFamily="2" charset="-122"/>
                <a:cs typeface="Times New Roman" panose="02020603050405020304" pitchFamily="18" charset="0"/>
              </a:rPr>
              <a:t>, which has very high Korean index, relatively good average income</a:t>
            </a:r>
            <a:endParaRPr lang="en-US" sz="2000" dirty="0"/>
          </a:p>
        </p:txBody>
      </p:sp>
      <p:sp>
        <p:nvSpPr>
          <p:cNvPr id="8" name="Oval 7">
            <a:extLst>
              <a:ext uri="{FF2B5EF4-FFF2-40B4-BE49-F238E27FC236}">
                <a16:creationId xmlns:a16="http://schemas.microsoft.com/office/drawing/2014/main" id="{E23933C0-9840-4C4A-B9DD-76B8C1857F29}"/>
              </a:ext>
            </a:extLst>
          </p:cNvPr>
          <p:cNvSpPr/>
          <p:nvPr/>
        </p:nvSpPr>
        <p:spPr>
          <a:xfrm>
            <a:off x="7334054" y="3550304"/>
            <a:ext cx="1197204" cy="49379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FF51986-4B4F-4ED6-8CE5-0E43F2604389}"/>
              </a:ext>
            </a:extLst>
          </p:cNvPr>
          <p:cNvSpPr txBox="1"/>
          <p:nvPr/>
        </p:nvSpPr>
        <p:spPr>
          <a:xfrm>
            <a:off x="7932656" y="3034778"/>
            <a:ext cx="912429" cy="369332"/>
          </a:xfrm>
          <a:prstGeom prst="rect">
            <a:avLst/>
          </a:prstGeom>
          <a:noFill/>
        </p:spPr>
        <p:txBody>
          <a:bodyPr wrap="none" rtlCol="0">
            <a:spAutoFit/>
          </a:bodyPr>
          <a:lstStyle/>
          <a:p>
            <a:r>
              <a:rPr lang="en-US" altLang="zh-CN" dirty="0">
                <a:solidFill>
                  <a:srgbClr val="FF0000"/>
                </a:solidFill>
              </a:rPr>
              <a:t>Outlier!</a:t>
            </a:r>
            <a:endParaRPr lang="en-US" dirty="0">
              <a:solidFill>
                <a:srgbClr val="FF0000"/>
              </a:solidFill>
            </a:endParaRPr>
          </a:p>
        </p:txBody>
      </p:sp>
    </p:spTree>
    <p:extLst>
      <p:ext uri="{BB962C8B-B14F-4D97-AF65-F5344CB8AC3E}">
        <p14:creationId xmlns:p14="http://schemas.microsoft.com/office/powerpoint/2010/main" val="88197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690</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vt:lpstr>
      <vt:lpstr>Wingdings</vt:lpstr>
      <vt:lpstr>Office Theme</vt:lpstr>
      <vt:lpstr>Find the optimal location to start a restaurant in Toronto   </vt:lpstr>
      <vt:lpstr>Introduction</vt:lpstr>
      <vt:lpstr>Data collection</vt:lpstr>
      <vt:lpstr>Data processing</vt:lpstr>
      <vt:lpstr>Data processing</vt:lpstr>
      <vt:lpstr>Nominatim API</vt:lpstr>
      <vt:lpstr>Foursquare API</vt:lpstr>
      <vt:lpstr>Combine the data</vt:lpstr>
      <vt:lpstr>Data visualization with scatter plot</vt:lpstr>
      <vt:lpstr>Data visualization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the optimal location to start a restaurant in Toronto   </dc:title>
  <dc:creator>Tian Ye</dc:creator>
  <cp:lastModifiedBy>Tian Ye</cp:lastModifiedBy>
  <cp:revision>6</cp:revision>
  <dcterms:created xsi:type="dcterms:W3CDTF">2019-08-30T21:15:29Z</dcterms:created>
  <dcterms:modified xsi:type="dcterms:W3CDTF">2019-08-30T21:42:34Z</dcterms:modified>
</cp:coreProperties>
</file>