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408" r:id="rId3"/>
    <p:sldId id="665" r:id="rId4"/>
    <p:sldId id="666" r:id="rId5"/>
    <p:sldId id="603" r:id="rId6"/>
    <p:sldId id="676" r:id="rId7"/>
    <p:sldId id="690" r:id="rId8"/>
    <p:sldId id="691" r:id="rId9"/>
    <p:sldId id="677" r:id="rId10"/>
    <p:sldId id="668" r:id="rId11"/>
    <p:sldId id="679" r:id="rId12"/>
    <p:sldId id="667" r:id="rId13"/>
    <p:sldId id="674" r:id="rId14"/>
    <p:sldId id="675" r:id="rId15"/>
    <p:sldId id="680" r:id="rId16"/>
    <p:sldId id="682" r:id="rId17"/>
    <p:sldId id="683" r:id="rId18"/>
    <p:sldId id="689" r:id="rId19"/>
    <p:sldId id="660" r:id="rId20"/>
    <p:sldId id="688" r:id="rId21"/>
    <p:sldId id="686" r:id="rId22"/>
    <p:sldId id="672" r:id="rId23"/>
    <p:sldId id="293" r:id="rId24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line Lear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4B0BE"/>
    <a:srgbClr val="527688"/>
    <a:srgbClr val="5E889D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048" autoAdjust="0"/>
  </p:normalViewPr>
  <p:slideViewPr>
    <p:cSldViewPr>
      <p:cViewPr varScale="1">
        <p:scale>
          <a:sx n="152" d="100"/>
          <a:sy n="152" d="100"/>
        </p:scale>
        <p:origin x="42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x-none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65915-65BC-9D4C-AEEF-4B8B5412371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725759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722"/>
            <a:ext cx="8280400" cy="52322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6" y="1356809"/>
            <a:ext cx="8207375" cy="646331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4891EEDB-BB68-3744-88DF-3B37F5095C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473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90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73881"/>
            <a:ext cx="2058988" cy="40207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573881"/>
            <a:ext cx="6029325" cy="40207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1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1B671-95F8-AD49-965B-CC100353298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340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518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749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761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784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149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6092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4875213"/>
            <a:ext cx="9144000" cy="26828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4857750"/>
            <a:ext cx="21336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4857750"/>
            <a:ext cx="504031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4857750"/>
            <a:ext cx="585787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4E489-80A2-2240-BF01-5BCDDC02687A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4613"/>
            <a:ext cx="12239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b="1"/>
            </a:pPr>
            <a:r>
              <a:rPr lang="en-AU" b="1" dirty="0" smtClean="0"/>
              <a:t>ENGN6250 </a:t>
            </a:r>
            <a:r>
              <a:rPr lang="en-AU" b="1" dirty="0"/>
              <a:t>/​ </a:t>
            </a:r>
            <a:r>
              <a:rPr lang="en-AU" b="1" dirty="0" smtClean="0"/>
              <a:t>COMP6250 </a:t>
            </a:r>
            <a:r>
              <a:rPr lang="en-AU" b="1" dirty="0"/>
              <a:t/>
            </a:r>
            <a:br>
              <a:rPr lang="en-AU" b="1" dirty="0"/>
            </a:br>
            <a:r>
              <a:rPr lang="en-AU" b="1" dirty="0" smtClean="0"/>
              <a:t>Professional </a:t>
            </a:r>
            <a:r>
              <a:rPr lang="en-AU" b="1" dirty="0"/>
              <a:t>Practice </a:t>
            </a:r>
            <a:r>
              <a:rPr lang="en-AU" b="1" dirty="0" smtClean="0"/>
              <a:t>1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39552" y="2427734"/>
            <a:ext cx="8280400" cy="5232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 sz="2000" dirty="0" smtClean="0"/>
              <a:t>Tutorial </a:t>
            </a:r>
            <a:r>
              <a:rPr sz="2000" dirty="0" smtClean="0"/>
              <a:t>Week </a:t>
            </a:r>
            <a:r>
              <a:rPr lang="en-AU" sz="2000" dirty="0" smtClean="0"/>
              <a:t>8 Design Thinking and Analysing Data</a:t>
            </a:r>
            <a:endParaRPr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EEDB-BB68-3744-88DF-3B37F5095CB2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49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qualitative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3735" r="-3373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10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28011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00268" r="-10026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1783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9156"/>
            <a:ext cx="8352928" cy="38509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Quantitative </a:t>
            </a:r>
            <a:r>
              <a:rPr lang="en-US" sz="2000" dirty="0" smtClean="0"/>
              <a:t>analysis includes statistical analysis using descriptive measures</a:t>
            </a:r>
          </a:p>
          <a:p>
            <a:pPr lvl="1"/>
            <a:r>
              <a:rPr lang="en-US" sz="2000" dirty="0" smtClean="0"/>
              <a:t>Calculate the mean, median, frequency, percentage and measures </a:t>
            </a:r>
            <a:r>
              <a:rPr lang="en-US" sz="2000" dirty="0"/>
              <a:t>of </a:t>
            </a:r>
            <a:r>
              <a:rPr lang="en-US" sz="2000" dirty="0" smtClean="0"/>
              <a:t>dispersion for key questions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12</a:t>
            </a:fld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29211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Descriptive statistics </a:t>
            </a:r>
          </a:p>
          <a:p>
            <a:r>
              <a:rPr lang="en-US" sz="2000" dirty="0" smtClean="0"/>
              <a:t>is the first level of analysis. </a:t>
            </a:r>
            <a:endParaRPr lang="en-US" sz="2000" dirty="0"/>
          </a:p>
          <a:p>
            <a:r>
              <a:rPr lang="en-US" sz="2000" dirty="0" smtClean="0"/>
              <a:t>helps to </a:t>
            </a:r>
            <a:r>
              <a:rPr lang="en-US" sz="2000" dirty="0" err="1" smtClean="0"/>
              <a:t>summarise</a:t>
            </a:r>
            <a:r>
              <a:rPr lang="en-US" sz="2000" dirty="0" smtClean="0"/>
              <a:t> the data and find patterns. </a:t>
            </a:r>
          </a:p>
          <a:p>
            <a:r>
              <a:rPr lang="en-US" sz="2000" dirty="0" smtClean="0"/>
              <a:t>Provide absolute numbers.</a:t>
            </a:r>
          </a:p>
          <a:p>
            <a:r>
              <a:rPr lang="en-US" sz="2000" dirty="0" smtClean="0"/>
              <a:t>Do not explain the reasoning or implications of the numbers.</a:t>
            </a:r>
          </a:p>
          <a:p>
            <a:r>
              <a:rPr lang="en-US" sz="2000" dirty="0" smtClean="0"/>
              <a:t>Helpful when research is limited to a sample and does not need to be </a:t>
            </a:r>
            <a:r>
              <a:rPr lang="en-US" sz="2000" dirty="0" err="1" smtClean="0"/>
              <a:t>generalised</a:t>
            </a:r>
            <a:r>
              <a:rPr lang="en-US" sz="2000" dirty="0" smtClean="0"/>
              <a:t> to a larger population.</a:t>
            </a:r>
          </a:p>
          <a:p>
            <a:r>
              <a:rPr lang="en-US" sz="2000" dirty="0" smtClean="0"/>
              <a:t>Mostly used for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a single variable.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13</a:t>
            </a:fld>
            <a:endParaRPr lang="en-AU" altLang="x-none"/>
          </a:p>
        </p:txBody>
      </p:sp>
      <p:sp>
        <p:nvSpPr>
          <p:cNvPr id="5" name="Rectangle 4"/>
          <p:cNvSpPr/>
          <p:nvPr/>
        </p:nvSpPr>
        <p:spPr>
          <a:xfrm>
            <a:off x="467544" y="4903066"/>
            <a:ext cx="7056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Source: https</a:t>
            </a:r>
            <a:r>
              <a:rPr lang="en-US" sz="1000" dirty="0"/>
              <a:t>://</a:t>
            </a:r>
            <a:r>
              <a:rPr lang="en-US" sz="1000" dirty="0" err="1"/>
              <a:t>humansofdata.atlan.com</a:t>
            </a:r>
            <a:r>
              <a:rPr lang="en-US" sz="1000" dirty="0"/>
              <a:t>/2018/09/qualitative-quantitative-data-analysis-methods/</a:t>
            </a:r>
          </a:p>
        </p:txBody>
      </p:sp>
      <p:sp>
        <p:nvSpPr>
          <p:cNvPr id="6" name="Explosion 1 5"/>
          <p:cNvSpPr/>
          <p:nvPr/>
        </p:nvSpPr>
        <p:spPr>
          <a:xfrm>
            <a:off x="5508104" y="-92546"/>
            <a:ext cx="4680520" cy="345638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7688"/>
                </a:solidFill>
              </a:rPr>
              <a:t>Turn raw numbers into meaningful data through the application of critical thinking</a:t>
            </a:r>
            <a:r>
              <a:rPr lang="is-IS" dirty="0" smtClean="0">
                <a:solidFill>
                  <a:srgbClr val="527688"/>
                </a:solidFill>
              </a:rPr>
              <a:t>…</a:t>
            </a:r>
            <a:r>
              <a:rPr lang="is-IS" b="1" dirty="0" smtClean="0">
                <a:solidFill>
                  <a:srgbClr val="527688"/>
                </a:solidFill>
              </a:rPr>
              <a:t>What does the data mean?</a:t>
            </a:r>
            <a:r>
              <a:rPr lang="en-US" b="1" dirty="0" smtClean="0">
                <a:solidFill>
                  <a:srgbClr val="527688"/>
                </a:solidFill>
              </a:rPr>
              <a:t> </a:t>
            </a:r>
            <a:endParaRPr lang="en-US" b="1" dirty="0">
              <a:solidFill>
                <a:srgbClr val="5276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0166"/>
            <a:ext cx="8229600" cy="35833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Descriptive statistics (for example):</a:t>
            </a:r>
          </a:p>
          <a:p>
            <a:r>
              <a:rPr lang="en-US" sz="2000" b="1" dirty="0" smtClean="0"/>
              <a:t>Mean: </a:t>
            </a:r>
            <a:r>
              <a:rPr lang="en-US" sz="2000" dirty="0" smtClean="0"/>
              <a:t>numerical average of a set of values</a:t>
            </a:r>
          </a:p>
          <a:p>
            <a:r>
              <a:rPr lang="en-US" sz="2000" b="1" dirty="0" smtClean="0"/>
              <a:t>Median: </a:t>
            </a:r>
            <a:r>
              <a:rPr lang="en-US" sz="2000" dirty="0" smtClean="0"/>
              <a:t>midpoint of a set of numerical values</a:t>
            </a:r>
          </a:p>
          <a:p>
            <a:r>
              <a:rPr lang="en-US" sz="2000" b="1" dirty="0"/>
              <a:t>Frequency: </a:t>
            </a:r>
            <a:r>
              <a:rPr lang="en-US" sz="2000" dirty="0"/>
              <a:t>the number of times a value is </a:t>
            </a:r>
            <a:r>
              <a:rPr lang="en-US" sz="2000" dirty="0" smtClean="0"/>
              <a:t>found (how often)</a:t>
            </a:r>
            <a:endParaRPr lang="en-US" sz="2000" dirty="0"/>
          </a:p>
          <a:p>
            <a:r>
              <a:rPr lang="en-US" sz="2000" b="1" dirty="0" smtClean="0"/>
              <a:t>Percentage: </a:t>
            </a:r>
            <a:r>
              <a:rPr lang="en-US" sz="2000" dirty="0" smtClean="0"/>
              <a:t>used to express how a value or group of respondents within the data relates to a larger group of respondents</a:t>
            </a:r>
          </a:p>
          <a:p>
            <a:r>
              <a:rPr lang="en-US" sz="2000" b="1" dirty="0" smtClean="0"/>
              <a:t>Measures of Dispersion</a:t>
            </a:r>
          </a:p>
          <a:p>
            <a:pPr lvl="1"/>
            <a:r>
              <a:rPr lang="en-US" sz="1600" b="1" dirty="0" smtClean="0"/>
              <a:t>Range: </a:t>
            </a:r>
            <a:r>
              <a:rPr lang="en-US" sz="1600" dirty="0" smtClean="0"/>
              <a:t>the highest and lowest value in a set of values</a:t>
            </a:r>
          </a:p>
          <a:p>
            <a:pPr lvl="1"/>
            <a:r>
              <a:rPr lang="en-US" sz="1600" b="1" dirty="0" smtClean="0"/>
              <a:t>Deviation: </a:t>
            </a:r>
            <a:r>
              <a:rPr lang="en-US" sz="1600" dirty="0" smtClean="0"/>
              <a:t>how measurements for a group are spread out from the average (mean), or 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3066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 smtClean="0"/>
              <a:t>3/4: </a:t>
            </a:r>
            <a:r>
              <a:rPr lang="en-US" dirty="0" smtClean="0"/>
              <a:t>Presenting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24963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0921"/>
          <a:stretch/>
        </p:blipFill>
        <p:spPr>
          <a:xfrm>
            <a:off x="734" y="573088"/>
            <a:ext cx="4211225" cy="42637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16</a:t>
            </a:fld>
            <a:endParaRPr lang="en-AU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299" t="62006" r="299"/>
          <a:stretch/>
        </p:blipFill>
        <p:spPr>
          <a:xfrm>
            <a:off x="4355976" y="1136788"/>
            <a:ext cx="4422848" cy="3136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5147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400" dirty="0" smtClean="0">
                <a:solidFill>
                  <a:schemeClr val="bg1"/>
                </a:solidFill>
              </a:rPr>
              <a:t>Presenting data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 smtClean="0"/>
              <a:t>4/4</a:t>
            </a:r>
            <a:r>
              <a:rPr lang="en-US" b="1" dirty="0" smtClean="0"/>
              <a:t>: </a:t>
            </a:r>
            <a:r>
              <a:rPr lang="en-US" dirty="0" smtClean="0"/>
              <a:t>Group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17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5074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Define roles and responsibilities for data analysis</a:t>
            </a:r>
          </a:p>
          <a:p>
            <a:r>
              <a:rPr lang="en-AU" dirty="0" smtClean="0"/>
              <a:t>Discuss schedule for team meetings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18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3876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r>
              <a:rPr lang="is-IS" dirty="0" smtClean="0"/>
              <a:t>…Week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19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082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Acknowledgement of country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3219822"/>
            <a:ext cx="8229600" cy="3157537"/>
          </a:xfrm>
        </p:spPr>
        <p:txBody>
          <a:bodyPr/>
          <a:lstStyle/>
          <a:p>
            <a:pPr marL="0" indent="0" algn="ctr">
              <a:buNone/>
            </a:pPr>
            <a:r>
              <a:rPr lang="en-AU" sz="2000" dirty="0"/>
              <a:t>We acknowledge and celebrate the First Australians on whose traditional lands we meet and work, and whose cultures are among the oldest continuing cultures in human history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</a:t>
            </a:fld>
            <a:endParaRPr lang="en-AU" altLang="x-non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73" y="1430338"/>
            <a:ext cx="3545423" cy="1684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7" y="4590817"/>
            <a:ext cx="7978576" cy="2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48504"/>
            <a:ext cx="8352928" cy="30588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Present main findings and identify their implications</a:t>
            </a:r>
          </a:p>
          <a:p>
            <a:r>
              <a:rPr lang="en-US" sz="2400" dirty="0"/>
              <a:t>Qualitative findings may include tables or charts.</a:t>
            </a:r>
          </a:p>
          <a:p>
            <a:r>
              <a:rPr lang="en-US" sz="2400" dirty="0"/>
              <a:t>Quantitative findings may include tables, histograms, other?</a:t>
            </a:r>
          </a:p>
          <a:p>
            <a:pPr marL="0" indent="0">
              <a:buNone/>
            </a:pPr>
            <a:r>
              <a:rPr lang="en-US" sz="2400" dirty="0" smtClean="0"/>
              <a:t>Discuss </a:t>
            </a:r>
            <a:r>
              <a:rPr lang="en-US" sz="2400" dirty="0" smtClean="0"/>
              <a:t>your main findings and their implications in relation to your POV and the topic.</a:t>
            </a:r>
          </a:p>
          <a:p>
            <a:pPr marL="0" indent="0">
              <a:buNone/>
            </a:pPr>
            <a:endParaRPr lang="en-US" sz="28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20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85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21</a:t>
            </a:fld>
            <a:endParaRPr lang="en-AU" altLang="x-none"/>
          </a:p>
        </p:txBody>
      </p:sp>
      <p:pic>
        <p:nvPicPr>
          <p:cNvPr id="2050" name="Picture 2" descr="Image result for empathi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5838" r="10669" b="16812"/>
          <a:stretch/>
        </p:blipFill>
        <p:spPr bwMode="auto">
          <a:xfrm>
            <a:off x="249636" y="771550"/>
            <a:ext cx="8437164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123478"/>
            <a:ext cx="62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Design Thinking is an iterative cyclic process for innovation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5536" y="627534"/>
            <a:ext cx="5472608" cy="4176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1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22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6747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EEDB-BB68-3744-88DF-3B37F5095CB2}" type="slidenum">
              <a:rPr lang="en-AU" altLang="x-none" smtClean="0"/>
              <a:pPr/>
              <a:t>23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930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(Week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688"/>
            <a:ext cx="8229600" cy="358333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You were 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Practice the Design Thinking process to solve your partner’s problem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Apply </a:t>
            </a:r>
            <a:r>
              <a:rPr lang="en-US" altLang="en-US" sz="2800" dirty="0" smtClean="0"/>
              <a:t>professional skills when </a:t>
            </a:r>
            <a:r>
              <a:rPr lang="en-US" altLang="en-US" sz="2800" dirty="0" err="1" smtClean="0"/>
              <a:t>empathising</a:t>
            </a:r>
            <a:r>
              <a:rPr lang="en-US" altLang="en-US" sz="2800" dirty="0" smtClean="0"/>
              <a:t> and g</a:t>
            </a:r>
            <a:r>
              <a:rPr lang="en-US" sz="2800" dirty="0" smtClean="0"/>
              <a:t>athering </a:t>
            </a:r>
            <a:r>
              <a:rPr lang="en-US" sz="2800" dirty="0" smtClean="0"/>
              <a:t>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Develop questions for an </a:t>
            </a:r>
            <a:r>
              <a:rPr lang="en-US" altLang="en-US" sz="2800" dirty="0" smtClean="0"/>
              <a:t>interview/questionnaire for Professional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9944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(Week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7614"/>
            <a:ext cx="8496944" cy="322504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You will be 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Collect data through surveys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Analyse</a:t>
            </a:r>
            <a:r>
              <a:rPr lang="en-US" altLang="en-US" sz="2800" dirty="0"/>
              <a:t> qualitative and quantitative </a:t>
            </a:r>
            <a:r>
              <a:rPr lang="en-US" altLang="en-US" sz="2800" dirty="0" smtClean="0"/>
              <a:t>data 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Data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Meet </a:t>
            </a:r>
            <a:r>
              <a:rPr lang="en-US" altLang="en-US" sz="2800" dirty="0" smtClean="0"/>
              <a:t>with your team and prepare your professional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941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5</a:t>
            </a:fld>
            <a:endParaRPr lang="en-AU" altLang="x-none"/>
          </a:p>
        </p:txBody>
      </p:sp>
      <p:pic>
        <p:nvPicPr>
          <p:cNvPr id="2050" name="Picture 2" descr="Image result for empathi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5838" r="10669" b="16812"/>
          <a:stretch/>
        </p:blipFill>
        <p:spPr bwMode="auto">
          <a:xfrm>
            <a:off x="249636" y="771550"/>
            <a:ext cx="8437164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123478"/>
            <a:ext cx="62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Design Thinking is an iterative cyclic process for innovation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 smtClean="0"/>
              <a:t>1/4: Collect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6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23449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5566"/>
            <a:ext cx="8147247" cy="33997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When you collect your data </a:t>
            </a:r>
          </a:p>
          <a:p>
            <a:pPr marL="0" indent="0">
              <a:buNone/>
            </a:pPr>
            <a:endParaRPr lang="en-US" sz="2400" b="1" dirty="0" smtClean="0"/>
          </a:p>
          <a:p>
            <a:pPr lvl="1"/>
            <a:r>
              <a:rPr lang="en-US" sz="2000" dirty="0" smtClean="0"/>
              <a:t>Consider </a:t>
            </a:r>
            <a:r>
              <a:rPr lang="en-US" sz="2000" dirty="0"/>
              <a:t>safety (physical and mental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/>
            <a:r>
              <a:rPr lang="en-US" sz="2000" dirty="0" smtClean="0"/>
              <a:t>Communicate any risks to participants.</a:t>
            </a:r>
          </a:p>
          <a:p>
            <a:pPr lvl="1"/>
            <a:r>
              <a:rPr lang="en-US" sz="2000" dirty="0" smtClean="0"/>
              <a:t>Have participants provide informed consent.</a:t>
            </a:r>
          </a:p>
          <a:p>
            <a:pPr lvl="1"/>
            <a:r>
              <a:rPr lang="en-US" sz="2000" dirty="0" smtClean="0"/>
              <a:t>Ensure participant responses remain confidential.</a:t>
            </a:r>
          </a:p>
          <a:p>
            <a:pPr lvl="1"/>
            <a:r>
              <a:rPr lang="en-US" sz="2000" dirty="0" smtClean="0"/>
              <a:t>Store and manage any data collected ethically.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7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395536" y="482548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More info: Listen to Industry Lecture </a:t>
            </a:r>
            <a:r>
              <a:rPr lang="en-US" sz="1600" b="1" dirty="0" smtClean="0"/>
              <a:t>Rod </a:t>
            </a:r>
            <a:r>
              <a:rPr lang="en-US" sz="1600" b="1" dirty="0" smtClean="0"/>
              <a:t>Lamberts on Ethics</a:t>
            </a:r>
            <a:endParaRPr lang="en-US" sz="1600" b="1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F95FC70-B88B-2348-8288-82238A8BCC14}"/>
              </a:ext>
            </a:extLst>
          </p:cNvPr>
          <p:cNvSpPr txBox="1">
            <a:spLocks/>
          </p:cNvSpPr>
          <p:nvPr/>
        </p:nvSpPr>
        <p:spPr bwMode="auto">
          <a:xfrm>
            <a:off x="4082752" y="51470"/>
            <a:ext cx="5061248" cy="63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AU" sz="2000" dirty="0" smtClean="0">
                <a:solidFill>
                  <a:schemeClr val="bg1"/>
                </a:solidFill>
              </a:rPr>
              <a:t>Week 9 Tutorial Preparation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681980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dirty="0" smtClean="0"/>
              <a:t>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/>
              <a:t>2</a:t>
            </a:r>
            <a:r>
              <a:rPr lang="en-US" b="1" dirty="0" smtClean="0"/>
              <a:t>/4: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8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82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676456" cy="3778898"/>
          </a:xfrm>
        </p:spPr>
        <p:txBody>
          <a:bodyPr/>
          <a:lstStyle/>
          <a:p>
            <a:r>
              <a:rPr lang="en-US" sz="2000" dirty="0" smtClean="0"/>
              <a:t>Qualitative </a:t>
            </a:r>
            <a:r>
              <a:rPr lang="en-US" sz="2000" dirty="0" smtClean="0"/>
              <a:t>analysis includes codes, categories and themes</a:t>
            </a:r>
          </a:p>
          <a:p>
            <a:pPr lvl="1"/>
            <a:r>
              <a:rPr lang="en-US" sz="1600" dirty="0" smtClean="0"/>
              <a:t>Go through responses from 1-2 questions line by line. Use open or pre-defined codes.</a:t>
            </a:r>
          </a:p>
          <a:p>
            <a:pPr lvl="1"/>
            <a:r>
              <a:rPr lang="en-US" sz="1600" dirty="0" smtClean="0"/>
              <a:t>Code individual words, phrases, sentences, chunks, sections.</a:t>
            </a:r>
          </a:p>
          <a:p>
            <a:pPr lvl="1"/>
            <a:r>
              <a:rPr lang="en-US" sz="1600" dirty="0" smtClean="0"/>
              <a:t>Include example quotes to explain or justify your coding system.</a:t>
            </a:r>
          </a:p>
          <a:p>
            <a:pPr lvl="1"/>
            <a:r>
              <a:rPr lang="en-US" sz="1600" dirty="0" smtClean="0"/>
              <a:t>Code only what relates to your POV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Compare </a:t>
            </a:r>
            <a:r>
              <a:rPr lang="en-US" sz="1600" dirty="0"/>
              <a:t>individual coding systems and example quotes.</a:t>
            </a:r>
          </a:p>
          <a:p>
            <a:pPr lvl="1"/>
            <a:r>
              <a:rPr lang="en-US" sz="1600" dirty="0"/>
              <a:t>Agree on a group approach to coding the data using example quotes to justify your decisions.</a:t>
            </a:r>
          </a:p>
          <a:p>
            <a:pPr lvl="1"/>
            <a:r>
              <a:rPr lang="en-US" sz="1600" dirty="0"/>
              <a:t>Reduce the data and codes into relevant categories and themes.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9</a:t>
            </a:fld>
            <a:endParaRPr lang="en-AU" altLang="x-non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qualitative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2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6052</TotalTime>
  <Words>616</Words>
  <Application>Microsoft Office PowerPoint</Application>
  <PresentationFormat>On-screen Show (16:9)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ANUPowerpointTemplate2010</vt:lpstr>
      <vt:lpstr>ENGN6250 /​ COMP6250  Professional Practice 1</vt:lpstr>
      <vt:lpstr>Acknowledgement of country</vt:lpstr>
      <vt:lpstr>Last week (Week 7)</vt:lpstr>
      <vt:lpstr>This week (Week 8)</vt:lpstr>
      <vt:lpstr>PowerPoint Presentation</vt:lpstr>
      <vt:lpstr>Activity 1/4: Collect data</vt:lpstr>
      <vt:lpstr>PowerPoint Presentation</vt:lpstr>
      <vt:lpstr>Activity 2/4: Data Analysis</vt:lpstr>
      <vt:lpstr>Analysing qualitative data</vt:lpstr>
      <vt:lpstr>Analysing qualitative data</vt:lpstr>
      <vt:lpstr>PowerPoint Presentation</vt:lpstr>
      <vt:lpstr>Analysing quantitative data</vt:lpstr>
      <vt:lpstr>Analysing quantitative data</vt:lpstr>
      <vt:lpstr>Analysing quantitative data</vt:lpstr>
      <vt:lpstr>Activity 3/4: Presenting data</vt:lpstr>
      <vt:lpstr>PowerPoint Presentation</vt:lpstr>
      <vt:lpstr>Activity 4/4: Group Work</vt:lpstr>
      <vt:lpstr>Group Work</vt:lpstr>
      <vt:lpstr>Looking ahead…Week 9</vt:lpstr>
      <vt:lpstr>Week 9</vt:lpstr>
      <vt:lpstr>PowerPoint Presentation</vt:lpstr>
      <vt:lpstr>Questions???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Ankita Gagrani</cp:lastModifiedBy>
  <cp:revision>240</cp:revision>
  <dcterms:created xsi:type="dcterms:W3CDTF">2010-10-19T05:25:31Z</dcterms:created>
  <dcterms:modified xsi:type="dcterms:W3CDTF">2020-04-27T22:53:41Z</dcterms:modified>
</cp:coreProperties>
</file>