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100" d="100"/>
          <a:sy n="100" d="100"/>
        </p:scale>
        <p:origin x="72" y="-206"/>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CDC6B-6CDF-4717-8E3E-493ED9F9465E}" type="datetimeFigureOut">
              <a:rPr lang="zh-CN" altLang="en-US" smtClean="0"/>
              <a:t>2021/6/1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6E7DF-0317-4D76-A7D2-997296CEFBDF}" type="slidenum">
              <a:rPr lang="zh-CN" altLang="en-US" smtClean="0"/>
              <a:t>‹#›</a:t>
            </a:fld>
            <a:endParaRPr lang="zh-CN" altLang="en-US"/>
          </a:p>
        </p:txBody>
      </p:sp>
    </p:spTree>
    <p:extLst>
      <p:ext uri="{BB962C8B-B14F-4D97-AF65-F5344CB8AC3E}">
        <p14:creationId xmlns:p14="http://schemas.microsoft.com/office/powerpoint/2010/main" val="342244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2021/6/1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2021/6/1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2021/6/1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2021/6/1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2021/6/1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2021/6/1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file:///C:\Users\yiyuan\AppData\Local\Temp\wps\INetCache\c0e514426b74f4fa56e0407ac3e17cc3"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Autofit/>
          </a:bodyPr>
          <a:lstStyle/>
          <a:p>
            <a:r>
              <a:rPr lang="zh-CN" altLang="zh-CN" sz="4400"/>
              <a:t>论文分享：</a:t>
            </a:r>
            <a:r>
              <a:rPr lang="en-US" altLang="zh-CN" sz="4400"/>
              <a:t>Eyeriss V2</a:t>
            </a:r>
          </a:p>
        </p:txBody>
      </p:sp>
      <p:sp>
        <p:nvSpPr>
          <p:cNvPr id="3" name="副标题 2"/>
          <p:cNvSpPr>
            <a:spLocks noGrp="1"/>
          </p:cNvSpPr>
          <p:nvPr>
            <p:ph type="subTitle" idx="1"/>
            <p:custDataLst>
              <p:tags r:id="rId3"/>
            </p:custDataLst>
          </p:nvPr>
        </p:nvSpPr>
        <p:spPr/>
        <p:txBody>
          <a:bodyPr/>
          <a:lstStyle/>
          <a:p>
            <a:r>
              <a:rPr lang="zh-CN" altLang="en-US"/>
              <a:t>周依源</a:t>
            </a:r>
            <a:r>
              <a:rPr lang="en-US" altLang="zh-CN"/>
              <a:t> 2021.06.01</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D4A5E-74A9-4D69-9A60-5E1AE468CF0A}"/>
              </a:ext>
            </a:extLst>
          </p:cNvPr>
          <p:cNvSpPr>
            <a:spLocks noGrp="1"/>
          </p:cNvSpPr>
          <p:nvPr>
            <p:ph type="title"/>
          </p:nvPr>
        </p:nvSpPr>
        <p:spPr/>
        <p:txBody>
          <a:bodyPr/>
          <a:lstStyle/>
          <a:p>
            <a:r>
              <a:rPr lang="en-US" altLang="zh-CN" dirty="0"/>
              <a:t>Contribution</a:t>
            </a:r>
            <a:endParaRPr lang="zh-CN" altLang="en-US" dirty="0"/>
          </a:p>
        </p:txBody>
      </p:sp>
      <p:sp>
        <p:nvSpPr>
          <p:cNvPr id="5" name="矩形 4">
            <a:extLst>
              <a:ext uri="{FF2B5EF4-FFF2-40B4-BE49-F238E27FC236}">
                <a16:creationId xmlns:a16="http://schemas.microsoft.com/office/drawing/2014/main" id="{D524539D-04BB-44F1-9582-F2E198992B83}"/>
              </a:ext>
            </a:extLst>
          </p:cNvPr>
          <p:cNvSpPr/>
          <p:nvPr/>
        </p:nvSpPr>
        <p:spPr>
          <a:xfrm>
            <a:off x="608400" y="1749058"/>
            <a:ext cx="10585380" cy="2308324"/>
          </a:xfrm>
          <a:prstGeom prst="rect">
            <a:avLst/>
          </a:prstGeom>
        </p:spPr>
        <p:txBody>
          <a:bodyPr wrap="square">
            <a:spAutoFit/>
          </a:bodyPr>
          <a:lstStyle/>
          <a:p>
            <a:pPr marL="285750" indent="-285750">
              <a:buFont typeface="Arial" panose="020B0604020202020204" pitchFamily="34" charset="0"/>
              <a:buChar char="•"/>
            </a:pPr>
            <a:r>
              <a:rPr lang="en-US" altLang="zh-CN" dirty="0"/>
              <a:t>A novel </a:t>
            </a:r>
            <a:r>
              <a:rPr lang="en-US" altLang="zh-CN" dirty="0" err="1"/>
              <a:t>NoC</a:t>
            </a:r>
            <a:r>
              <a:rPr lang="en-US" altLang="zh-CN" dirty="0"/>
              <a:t>, called hierarchical mesh, that is designed to adapt to a wide range of bandwidth requirements.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 PE that exploits the sparsity in weights and activations to achieve improved throughput and energy efficiency across a variety of DNN layers.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 flexible accelerator, </a:t>
            </a:r>
            <a:r>
              <a:rPr lang="en-US" altLang="zh-CN" dirty="0" err="1"/>
              <a:t>Eyeriss</a:t>
            </a:r>
            <a:r>
              <a:rPr lang="en-US" altLang="zh-CN" dirty="0"/>
              <a:t> v2, that combines the above contributions to efficiently support both compact and sparse DNNs.</a:t>
            </a:r>
          </a:p>
        </p:txBody>
      </p:sp>
    </p:spTree>
    <p:extLst>
      <p:ext uri="{BB962C8B-B14F-4D97-AF65-F5344CB8AC3E}">
        <p14:creationId xmlns:p14="http://schemas.microsoft.com/office/powerpoint/2010/main" val="44030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solidFill>
                  <a:srgbClr val="FF0000"/>
                </a:solidFill>
              </a:rPr>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t>Experiment</a:t>
            </a:r>
          </a:p>
          <a:p>
            <a:pPr marL="514350" indent="-514350">
              <a:buFont typeface="Arial" panose="020B0604020202020204" pitchFamily="34" charset="0"/>
              <a:buAutoNum type="arabicPeriod"/>
            </a:pPr>
            <a:r>
              <a:rPr lang="en-US" altLang="zh-CN" sz="2800" dirty="0"/>
              <a:t>Summary</a:t>
            </a:r>
          </a:p>
          <a:p>
            <a:pPr marL="514350" indent="-514350">
              <a:buAutoNum type="arabicPeriod"/>
            </a:pPr>
            <a:endParaRPr lang="en-US" altLang="zh-CN" sz="2800" dirty="0"/>
          </a:p>
        </p:txBody>
      </p:sp>
    </p:spTree>
    <p:custDataLst>
      <p:tags r:id="rId1"/>
    </p:custDataLst>
    <p:extLst>
      <p:ext uri="{BB962C8B-B14F-4D97-AF65-F5344CB8AC3E}">
        <p14:creationId xmlns:p14="http://schemas.microsoft.com/office/powerpoint/2010/main" val="144336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7EB0E-C276-49EC-BCE1-1E0985299465}"/>
              </a:ext>
            </a:extLst>
          </p:cNvPr>
          <p:cNvSpPr>
            <a:spLocks noGrp="1"/>
          </p:cNvSpPr>
          <p:nvPr>
            <p:ph type="title"/>
          </p:nvPr>
        </p:nvSpPr>
        <p:spPr/>
        <p:txBody>
          <a:bodyPr/>
          <a:lstStyle/>
          <a:p>
            <a:r>
              <a:rPr lang="en-US" altLang="zh-CN" dirty="0"/>
              <a:t>Architecture Overview</a:t>
            </a:r>
            <a:endParaRPr lang="zh-CN" altLang="en-US" dirty="0"/>
          </a:p>
        </p:txBody>
      </p:sp>
      <p:pic>
        <p:nvPicPr>
          <p:cNvPr id="4" name="图片 3">
            <a:extLst>
              <a:ext uri="{FF2B5EF4-FFF2-40B4-BE49-F238E27FC236}">
                <a16:creationId xmlns:a16="http://schemas.microsoft.com/office/drawing/2014/main" id="{B71D62B7-8657-4AFD-9DA2-251FD5D2F4E8}"/>
              </a:ext>
            </a:extLst>
          </p:cNvPr>
          <p:cNvPicPr>
            <a:picLocks noChangeAspect="1"/>
          </p:cNvPicPr>
          <p:nvPr/>
        </p:nvPicPr>
        <p:blipFill>
          <a:blip r:embed="rId2"/>
          <a:stretch>
            <a:fillRect/>
          </a:stretch>
        </p:blipFill>
        <p:spPr>
          <a:xfrm>
            <a:off x="718037" y="2600994"/>
            <a:ext cx="4826545" cy="2419413"/>
          </a:xfrm>
          <a:prstGeom prst="rect">
            <a:avLst/>
          </a:prstGeom>
        </p:spPr>
      </p:pic>
      <p:sp>
        <p:nvSpPr>
          <p:cNvPr id="5" name="矩形 4">
            <a:extLst>
              <a:ext uri="{FF2B5EF4-FFF2-40B4-BE49-F238E27FC236}">
                <a16:creationId xmlns:a16="http://schemas.microsoft.com/office/drawing/2014/main" id="{00A6E7B5-2DB8-4529-954E-9FEFBCD270F1}"/>
              </a:ext>
            </a:extLst>
          </p:cNvPr>
          <p:cNvSpPr/>
          <p:nvPr/>
        </p:nvSpPr>
        <p:spPr>
          <a:xfrm>
            <a:off x="6204440" y="2874894"/>
            <a:ext cx="5445369" cy="2031325"/>
          </a:xfrm>
          <a:prstGeom prst="rect">
            <a:avLst/>
          </a:prstGeom>
        </p:spPr>
        <p:txBody>
          <a:bodyPr wrap="square">
            <a:spAutoFit/>
          </a:bodyPr>
          <a:lstStyle/>
          <a:p>
            <a:pPr marL="285750" indent="-285750">
              <a:buFont typeface="Arial" panose="020B0604020202020204" pitchFamily="34" charset="0"/>
              <a:buChar char="•"/>
            </a:pPr>
            <a:r>
              <a:rPr lang="zh-CN" altLang="en-US" dirty="0"/>
              <a:t>Eyeriss v2 uses </a:t>
            </a:r>
            <a:r>
              <a:rPr lang="zh-CN" altLang="en-US" dirty="0">
                <a:solidFill>
                  <a:srgbClr val="FF0000"/>
                </a:solidFill>
              </a:rPr>
              <a:t>a hierarchical structure</a:t>
            </a:r>
            <a:r>
              <a:rPr lang="zh-CN" altLang="en-US" dirty="0"/>
              <a:t>, where the PEs and GLBs are </a:t>
            </a:r>
            <a:r>
              <a:rPr lang="zh-CN" altLang="en-US" dirty="0">
                <a:solidFill>
                  <a:srgbClr val="FF0000"/>
                </a:solidFill>
              </a:rPr>
              <a:t>grouped into clusters </a:t>
            </a:r>
            <a:r>
              <a:rPr lang="zh-CN" altLang="en-US" dirty="0"/>
              <a:t>in order to support </a:t>
            </a:r>
            <a:r>
              <a:rPr lang="zh-CN" altLang="en-US" dirty="0">
                <a:solidFill>
                  <a:srgbClr val="FF0000"/>
                </a:solidFill>
              </a:rPr>
              <a:t>a flexible on-chip network (NoC) </a:t>
            </a:r>
            <a:r>
              <a:rPr lang="zh-CN" altLang="en-US" dirty="0"/>
              <a:t>that connects the GLBs to the PEs at low cost</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I</a:t>
            </a:r>
            <a:r>
              <a:rPr lang="zh-CN" altLang="en-US" dirty="0"/>
              <a:t>n contrast, the original Eyeriss used a flat multicast NoC between the GLB and PEs.</a:t>
            </a:r>
          </a:p>
        </p:txBody>
      </p:sp>
    </p:spTree>
    <p:extLst>
      <p:ext uri="{BB962C8B-B14F-4D97-AF65-F5344CB8AC3E}">
        <p14:creationId xmlns:p14="http://schemas.microsoft.com/office/powerpoint/2010/main" val="8965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D7922-7929-4E10-9CD6-DEFA21C76073}"/>
              </a:ext>
            </a:extLst>
          </p:cNvPr>
          <p:cNvSpPr>
            <a:spLocks noGrp="1"/>
          </p:cNvSpPr>
          <p:nvPr>
            <p:ph type="title"/>
          </p:nvPr>
        </p:nvSpPr>
        <p:spPr/>
        <p:txBody>
          <a:bodyPr/>
          <a:lstStyle/>
          <a:p>
            <a:r>
              <a:rPr lang="en-US" altLang="zh-CN" dirty="0"/>
              <a:t>Architecture Overview</a:t>
            </a:r>
            <a:endParaRPr lang="zh-CN" altLang="en-US" dirty="0"/>
          </a:p>
        </p:txBody>
      </p:sp>
      <p:pic>
        <p:nvPicPr>
          <p:cNvPr id="4" name="图片 3">
            <a:extLst>
              <a:ext uri="{FF2B5EF4-FFF2-40B4-BE49-F238E27FC236}">
                <a16:creationId xmlns:a16="http://schemas.microsoft.com/office/drawing/2014/main" id="{40FF477F-9C4E-4585-A406-B9E142DFF698}"/>
              </a:ext>
            </a:extLst>
          </p:cNvPr>
          <p:cNvPicPr>
            <a:picLocks noChangeAspect="1"/>
          </p:cNvPicPr>
          <p:nvPr/>
        </p:nvPicPr>
        <p:blipFill>
          <a:blip r:embed="rId2"/>
          <a:stretch>
            <a:fillRect/>
          </a:stretch>
        </p:blipFill>
        <p:spPr>
          <a:xfrm>
            <a:off x="531353" y="1395239"/>
            <a:ext cx="6645216" cy="4854361"/>
          </a:xfrm>
          <a:prstGeom prst="rect">
            <a:avLst/>
          </a:prstGeom>
        </p:spPr>
      </p:pic>
      <p:pic>
        <p:nvPicPr>
          <p:cNvPr id="5" name="图片 4">
            <a:extLst>
              <a:ext uri="{FF2B5EF4-FFF2-40B4-BE49-F238E27FC236}">
                <a16:creationId xmlns:a16="http://schemas.microsoft.com/office/drawing/2014/main" id="{42921A6D-9DA5-4344-9C41-44A6672AEFD0}"/>
              </a:ext>
            </a:extLst>
          </p:cNvPr>
          <p:cNvPicPr>
            <a:picLocks noChangeAspect="1"/>
          </p:cNvPicPr>
          <p:nvPr/>
        </p:nvPicPr>
        <p:blipFill>
          <a:blip r:embed="rId3"/>
          <a:stretch>
            <a:fillRect/>
          </a:stretch>
        </p:blipFill>
        <p:spPr>
          <a:xfrm>
            <a:off x="7429500" y="2334807"/>
            <a:ext cx="4359776" cy="2322603"/>
          </a:xfrm>
          <a:prstGeom prst="rect">
            <a:avLst/>
          </a:prstGeom>
        </p:spPr>
      </p:pic>
    </p:spTree>
    <p:extLst>
      <p:ext uri="{BB962C8B-B14F-4D97-AF65-F5344CB8AC3E}">
        <p14:creationId xmlns:p14="http://schemas.microsoft.com/office/powerpoint/2010/main" val="393511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5D9DB-6884-4251-B37B-C6462D6E9D3B}"/>
              </a:ext>
            </a:extLst>
          </p:cNvPr>
          <p:cNvSpPr>
            <a:spLocks noGrp="1"/>
          </p:cNvSpPr>
          <p:nvPr>
            <p:ph type="title"/>
          </p:nvPr>
        </p:nvSpPr>
        <p:spPr/>
        <p:txBody>
          <a:bodyPr/>
          <a:lstStyle/>
          <a:p>
            <a:r>
              <a:rPr lang="en-US" altLang="zh-CN" dirty="0"/>
              <a:t>Data movement</a:t>
            </a:r>
            <a:endParaRPr lang="zh-CN" altLang="en-US" dirty="0"/>
          </a:p>
        </p:txBody>
      </p:sp>
      <p:sp>
        <p:nvSpPr>
          <p:cNvPr id="4" name="文本框 3">
            <a:extLst>
              <a:ext uri="{FF2B5EF4-FFF2-40B4-BE49-F238E27FC236}">
                <a16:creationId xmlns:a16="http://schemas.microsoft.com/office/drawing/2014/main" id="{F12C8E11-D358-49C0-A6F7-693B4051258B}"/>
              </a:ext>
            </a:extLst>
          </p:cNvPr>
          <p:cNvSpPr txBox="1"/>
          <p:nvPr/>
        </p:nvSpPr>
        <p:spPr>
          <a:xfrm>
            <a:off x="692220" y="1922978"/>
            <a:ext cx="8479578"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b="1" i="1" dirty="0" err="1"/>
              <a:t>iacts</a:t>
            </a:r>
            <a:r>
              <a:rPr lang="en-US" altLang="zh-CN" i="1" dirty="0"/>
              <a:t> </a:t>
            </a:r>
            <a:r>
              <a:rPr lang="en-US" altLang="zh-CN" dirty="0"/>
              <a:t>are read from off-chip into the GLB cluster, where  they can be stored into the GLB memory or get passed  directly to the router cluster depending on the configuration.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i="1" dirty="0" err="1"/>
              <a:t>psums</a:t>
            </a:r>
            <a:r>
              <a:rPr lang="en-US" altLang="zh-CN" i="1" dirty="0"/>
              <a:t> </a:t>
            </a:r>
            <a:r>
              <a:rPr lang="en-US" altLang="zh-CN" dirty="0"/>
              <a:t>are always stored in the GLB memory once they get out of the PE cluster. The final output activations skip the GLB cluster and go directly off-chip.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i="1" dirty="0"/>
              <a:t>weights</a:t>
            </a:r>
            <a:r>
              <a:rPr lang="en-US" altLang="zh-CN" i="1" dirty="0"/>
              <a:t> </a:t>
            </a:r>
            <a:r>
              <a:rPr lang="en-US" altLang="zh-CN" dirty="0"/>
              <a:t>are not stored in GLB and get passed to the router clusters and eventually stored in the </a:t>
            </a:r>
            <a:r>
              <a:rPr lang="en-US" altLang="zh-CN" dirty="0" err="1"/>
              <a:t>SPads</a:t>
            </a:r>
            <a:r>
              <a:rPr lang="en-US" altLang="zh-CN" dirty="0"/>
              <a:t> in each PE directly.</a:t>
            </a:r>
            <a:endParaRPr lang="zh-CN" altLang="en-US" dirty="0"/>
          </a:p>
        </p:txBody>
      </p:sp>
      <p:sp>
        <p:nvSpPr>
          <p:cNvPr id="5" name="文本框 4">
            <a:extLst>
              <a:ext uri="{FF2B5EF4-FFF2-40B4-BE49-F238E27FC236}">
                <a16:creationId xmlns:a16="http://schemas.microsoft.com/office/drawing/2014/main" id="{58761497-23A3-4BA6-8F0C-D9E8154CC4DD}"/>
              </a:ext>
            </a:extLst>
          </p:cNvPr>
          <p:cNvSpPr txBox="1"/>
          <p:nvPr/>
        </p:nvSpPr>
        <p:spPr>
          <a:xfrm>
            <a:off x="1266093" y="5359333"/>
            <a:ext cx="6699270" cy="369332"/>
          </a:xfrm>
          <a:prstGeom prst="rect">
            <a:avLst/>
          </a:prstGeom>
          <a:noFill/>
        </p:spPr>
        <p:txBody>
          <a:bodyPr wrap="none" rtlCol="0">
            <a:spAutoFit/>
          </a:bodyPr>
          <a:lstStyle/>
          <a:p>
            <a:r>
              <a:rPr lang="zh-CN" altLang="en-US" dirty="0"/>
              <a:t>为什么</a:t>
            </a:r>
            <a:r>
              <a:rPr lang="en-US" altLang="zh-CN" dirty="0"/>
              <a:t>weights</a:t>
            </a:r>
            <a:r>
              <a:rPr lang="zh-CN" altLang="en-US" dirty="0"/>
              <a:t>存储在</a:t>
            </a:r>
            <a:r>
              <a:rPr lang="en-US" altLang="zh-CN" dirty="0" err="1"/>
              <a:t>Spads</a:t>
            </a:r>
            <a:r>
              <a:rPr lang="zh-CN" altLang="en-US" dirty="0"/>
              <a:t>中，而</a:t>
            </a:r>
            <a:r>
              <a:rPr lang="en-US" altLang="zh-CN" dirty="0" err="1"/>
              <a:t>iacts</a:t>
            </a:r>
            <a:r>
              <a:rPr lang="zh-CN" altLang="en-US" dirty="0"/>
              <a:t>和</a:t>
            </a:r>
            <a:r>
              <a:rPr lang="en-US" altLang="zh-CN" dirty="0" err="1"/>
              <a:t>psums</a:t>
            </a:r>
            <a:r>
              <a:rPr lang="zh-CN" altLang="en-US" dirty="0"/>
              <a:t>存储在</a:t>
            </a:r>
            <a:r>
              <a:rPr lang="en-US" altLang="zh-CN" dirty="0"/>
              <a:t>GLB</a:t>
            </a:r>
            <a:r>
              <a:rPr lang="zh-CN" altLang="en-US" dirty="0"/>
              <a:t>中？</a:t>
            </a:r>
          </a:p>
        </p:txBody>
      </p:sp>
    </p:spTree>
    <p:extLst>
      <p:ext uri="{BB962C8B-B14F-4D97-AF65-F5344CB8AC3E}">
        <p14:creationId xmlns:p14="http://schemas.microsoft.com/office/powerpoint/2010/main" val="2313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t>Architecture Overview</a:t>
            </a:r>
          </a:p>
          <a:p>
            <a:pPr marL="514350" indent="-514350">
              <a:buAutoNum type="arabicPeriod"/>
            </a:pPr>
            <a:r>
              <a:rPr lang="en-US" altLang="zh-CN" sz="2800" dirty="0">
                <a:solidFill>
                  <a:srgbClr val="FF0000"/>
                </a:solidFill>
              </a:rPr>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t>Experiment</a:t>
            </a:r>
          </a:p>
          <a:p>
            <a:pPr marL="514350" indent="-514350">
              <a:buFont typeface="Arial" panose="020B0604020202020204" pitchFamily="34" charset="0"/>
              <a:buAutoNum type="arabicPeriod"/>
            </a:pPr>
            <a:r>
              <a:rPr lang="en-US" altLang="zh-CN" sz="2800" dirty="0"/>
              <a:t>Summary</a:t>
            </a:r>
          </a:p>
          <a:p>
            <a:pPr marL="514350" indent="-514350">
              <a:buAutoNum type="arabicPeriod"/>
            </a:pPr>
            <a:endParaRPr lang="en-US" altLang="zh-CN" sz="2800" dirty="0"/>
          </a:p>
        </p:txBody>
      </p:sp>
    </p:spTree>
    <p:custDataLst>
      <p:tags r:id="rId1"/>
    </p:custDataLst>
    <p:extLst>
      <p:ext uri="{BB962C8B-B14F-4D97-AF65-F5344CB8AC3E}">
        <p14:creationId xmlns:p14="http://schemas.microsoft.com/office/powerpoint/2010/main" val="251471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F9542-5F55-489C-B9AF-EC8FF2A9C443}"/>
              </a:ext>
            </a:extLst>
          </p:cNvPr>
          <p:cNvSpPr>
            <a:spLocks noGrp="1"/>
          </p:cNvSpPr>
          <p:nvPr>
            <p:ph type="title"/>
          </p:nvPr>
        </p:nvSpPr>
        <p:spPr/>
        <p:txBody>
          <a:bodyPr/>
          <a:lstStyle/>
          <a:p>
            <a:r>
              <a:rPr lang="en-US" altLang="zh-CN" dirty="0"/>
              <a:t>Motivation</a:t>
            </a:r>
            <a:endParaRPr lang="zh-CN" altLang="en-US" dirty="0"/>
          </a:p>
        </p:txBody>
      </p:sp>
      <p:pic>
        <p:nvPicPr>
          <p:cNvPr id="4" name="图片 3">
            <a:extLst>
              <a:ext uri="{FF2B5EF4-FFF2-40B4-BE49-F238E27FC236}">
                <a16:creationId xmlns:a16="http://schemas.microsoft.com/office/drawing/2014/main" id="{D57A9B8E-B01C-43BC-97EA-B5A180F12988}"/>
              </a:ext>
            </a:extLst>
          </p:cNvPr>
          <p:cNvPicPr>
            <a:picLocks noChangeAspect="1"/>
          </p:cNvPicPr>
          <p:nvPr/>
        </p:nvPicPr>
        <p:blipFill>
          <a:blip r:embed="rId2"/>
          <a:stretch>
            <a:fillRect/>
          </a:stretch>
        </p:blipFill>
        <p:spPr>
          <a:xfrm>
            <a:off x="445477" y="1629322"/>
            <a:ext cx="4590171" cy="1796827"/>
          </a:xfrm>
          <a:prstGeom prst="rect">
            <a:avLst/>
          </a:prstGeom>
        </p:spPr>
      </p:pic>
      <p:pic>
        <p:nvPicPr>
          <p:cNvPr id="7" name="图片 6">
            <a:extLst>
              <a:ext uri="{FF2B5EF4-FFF2-40B4-BE49-F238E27FC236}">
                <a16:creationId xmlns:a16="http://schemas.microsoft.com/office/drawing/2014/main" id="{48C7F172-7481-415E-B5F8-EC1BDED65CC6}"/>
              </a:ext>
            </a:extLst>
          </p:cNvPr>
          <p:cNvPicPr>
            <a:picLocks noChangeAspect="1"/>
          </p:cNvPicPr>
          <p:nvPr/>
        </p:nvPicPr>
        <p:blipFill>
          <a:blip r:embed="rId3"/>
          <a:stretch>
            <a:fillRect/>
          </a:stretch>
        </p:blipFill>
        <p:spPr>
          <a:xfrm>
            <a:off x="5556737" y="932925"/>
            <a:ext cx="2637696" cy="2845571"/>
          </a:xfrm>
          <a:prstGeom prst="rect">
            <a:avLst/>
          </a:prstGeom>
        </p:spPr>
      </p:pic>
      <p:sp>
        <p:nvSpPr>
          <p:cNvPr id="8" name="文本框 7">
            <a:extLst>
              <a:ext uri="{FF2B5EF4-FFF2-40B4-BE49-F238E27FC236}">
                <a16:creationId xmlns:a16="http://schemas.microsoft.com/office/drawing/2014/main" id="{515E7909-192A-4A36-B0D2-548F9F95E8BA}"/>
              </a:ext>
            </a:extLst>
          </p:cNvPr>
          <p:cNvSpPr txBox="1"/>
          <p:nvPr/>
        </p:nvSpPr>
        <p:spPr>
          <a:xfrm>
            <a:off x="445477" y="3941276"/>
            <a:ext cx="5823438" cy="2308324"/>
          </a:xfrm>
          <a:prstGeom prst="rect">
            <a:avLst/>
          </a:prstGeom>
          <a:noFill/>
        </p:spPr>
        <p:txBody>
          <a:bodyPr wrap="square" rtlCol="0">
            <a:spAutoFit/>
          </a:bodyPr>
          <a:lstStyle/>
          <a:p>
            <a:r>
              <a:rPr lang="en-US" altLang="zh-CN" dirty="0"/>
              <a:t>Weights/</a:t>
            </a:r>
            <a:r>
              <a:rPr lang="en-US" altLang="zh-CN" dirty="0" err="1"/>
              <a:t>iact</a:t>
            </a:r>
            <a:r>
              <a:rPr lang="en-US" altLang="zh-CN" dirty="0"/>
              <a:t>/</a:t>
            </a:r>
            <a:r>
              <a:rPr lang="en-US" altLang="zh-CN" dirty="0" err="1"/>
              <a:t>psum</a:t>
            </a:r>
            <a:r>
              <a:rPr lang="zh-CN" altLang="en-US" dirty="0"/>
              <a:t> </a:t>
            </a:r>
            <a:r>
              <a:rPr lang="en-US" altLang="zh-CN" dirty="0"/>
              <a:t>require different </a:t>
            </a:r>
            <a:r>
              <a:rPr lang="en-US" altLang="zh-CN" dirty="0" err="1"/>
              <a:t>NoC</a:t>
            </a:r>
            <a:r>
              <a:rPr lang="en-US" altLang="zh-CN" dirty="0"/>
              <a:t>,</a:t>
            </a:r>
            <a:r>
              <a:rPr lang="zh-CN" altLang="en-US" dirty="0"/>
              <a:t> </a:t>
            </a:r>
            <a:endParaRPr lang="en-US" altLang="zh-CN" dirty="0"/>
          </a:p>
          <a:p>
            <a:r>
              <a:rPr lang="en-US" altLang="zh-CN" dirty="0"/>
              <a:t>e.g.</a:t>
            </a:r>
            <a:r>
              <a:rPr lang="zh-CN" altLang="en-US" dirty="0"/>
              <a:t> </a:t>
            </a:r>
            <a:r>
              <a:rPr lang="en-US" altLang="zh-CN" dirty="0"/>
              <a:t>output-stationary dataflow:</a:t>
            </a:r>
          </a:p>
          <a:p>
            <a:pPr marL="285750" indent="-285750">
              <a:buFont typeface="Arial" panose="020B0604020202020204" pitchFamily="34" charset="0"/>
              <a:buChar char="•"/>
            </a:pPr>
            <a:r>
              <a:rPr lang="en-US" altLang="zh-CN" dirty="0"/>
              <a:t>1D horizontal  multicast network to reuse the same weight in the same row</a:t>
            </a:r>
          </a:p>
          <a:p>
            <a:pPr marL="285750" indent="-285750">
              <a:buFont typeface="Arial" panose="020B0604020202020204" pitchFamily="34" charset="0"/>
              <a:buChar char="•"/>
            </a:pPr>
            <a:r>
              <a:rPr lang="en-US" altLang="zh-CN" dirty="0"/>
              <a:t>1D vertical multicast network to reuse  the same </a:t>
            </a:r>
            <a:r>
              <a:rPr lang="en-US" altLang="zh-CN" dirty="0" err="1"/>
              <a:t>iact</a:t>
            </a:r>
            <a:r>
              <a:rPr lang="en-US" altLang="zh-CN" dirty="0"/>
              <a:t> across PEs in the same column</a:t>
            </a:r>
          </a:p>
          <a:p>
            <a:pPr marL="285750" indent="-285750">
              <a:buFont typeface="Arial" panose="020B0604020202020204" pitchFamily="34" charset="0"/>
              <a:buChar char="•"/>
            </a:pPr>
            <a:r>
              <a:rPr lang="en-US" altLang="zh-CN" dirty="0"/>
              <a:t>unicast network that gathers the unique output activations from each PE</a:t>
            </a:r>
            <a:endParaRPr lang="zh-CN" altLang="en-US" dirty="0"/>
          </a:p>
        </p:txBody>
      </p:sp>
      <p:sp>
        <p:nvSpPr>
          <p:cNvPr id="9" name="矩形 8">
            <a:extLst>
              <a:ext uri="{FF2B5EF4-FFF2-40B4-BE49-F238E27FC236}">
                <a16:creationId xmlns:a16="http://schemas.microsoft.com/office/drawing/2014/main" id="{AE9D7AA7-2D9D-4321-9357-016D6F7AEEE2}"/>
              </a:ext>
            </a:extLst>
          </p:cNvPr>
          <p:cNvSpPr/>
          <p:nvPr/>
        </p:nvSpPr>
        <p:spPr>
          <a:xfrm>
            <a:off x="6875585" y="4207774"/>
            <a:ext cx="5124046" cy="1754326"/>
          </a:xfrm>
          <a:prstGeom prst="rect">
            <a:avLst/>
          </a:prstGeom>
        </p:spPr>
        <p:txBody>
          <a:bodyPr wrap="square">
            <a:spAutoFit/>
          </a:bodyPr>
          <a:lstStyle/>
          <a:p>
            <a:r>
              <a:rPr lang="en-US" altLang="zh-CN" dirty="0"/>
              <a:t>The lack of input or output channels made it difficult to efficiently utilize this example due to its rigid </a:t>
            </a:r>
            <a:r>
              <a:rPr lang="en-US" altLang="zh-CN" dirty="0" err="1"/>
              <a:t>NoC</a:t>
            </a:r>
            <a:r>
              <a:rPr lang="en-US" altLang="zh-CN" dirty="0"/>
              <a:t> design.</a:t>
            </a:r>
          </a:p>
          <a:p>
            <a:pPr marL="285750" indent="-285750">
              <a:buFont typeface="Arial" panose="020B0604020202020204" pitchFamily="34" charset="0"/>
              <a:buChar char="•"/>
            </a:pPr>
            <a:r>
              <a:rPr lang="en-US" altLang="zh-CN" dirty="0"/>
              <a:t>depth-wise layers of </a:t>
            </a:r>
            <a:r>
              <a:rPr lang="en-US" altLang="zh-CN" dirty="0" err="1"/>
              <a:t>MobileNet</a:t>
            </a:r>
            <a:endParaRPr lang="en-US" altLang="zh-CN" dirty="0"/>
          </a:p>
          <a:p>
            <a:pPr marL="285750" indent="-285750">
              <a:buFont typeface="Arial" panose="020B0604020202020204" pitchFamily="34" charset="0"/>
              <a:buChar char="•"/>
            </a:pPr>
            <a:r>
              <a:rPr lang="en-US" altLang="zh-CN" dirty="0"/>
              <a:t>bottleneck layers of </a:t>
            </a:r>
            <a:r>
              <a:rPr lang="en-US" altLang="zh-CN" dirty="0" err="1"/>
              <a:t>ResNet</a:t>
            </a:r>
            <a:r>
              <a:rPr lang="en-US" altLang="zh-CN" dirty="0"/>
              <a:t> and </a:t>
            </a:r>
            <a:r>
              <a:rPr lang="en-US" altLang="zh-CN" dirty="0" err="1"/>
              <a:t>GoogLeNet</a:t>
            </a:r>
            <a:endParaRPr lang="en-US" altLang="zh-CN" dirty="0"/>
          </a:p>
          <a:p>
            <a:pPr marL="285750" indent="-285750">
              <a:buFont typeface="Arial" panose="020B0604020202020204" pitchFamily="34" charset="0"/>
              <a:buChar char="•"/>
            </a:pPr>
            <a:r>
              <a:rPr lang="en-US" altLang="zh-CN" dirty="0"/>
              <a:t>fully-connected layers with small batch size</a:t>
            </a:r>
            <a:endParaRPr lang="zh-CN" altLang="en-US" dirty="0"/>
          </a:p>
        </p:txBody>
      </p:sp>
      <p:pic>
        <p:nvPicPr>
          <p:cNvPr id="10" name="图片 9">
            <a:extLst>
              <a:ext uri="{FF2B5EF4-FFF2-40B4-BE49-F238E27FC236}">
                <a16:creationId xmlns:a16="http://schemas.microsoft.com/office/drawing/2014/main" id="{C89C3DD2-2A15-4B53-A572-26A1B9B09FE7}"/>
              </a:ext>
            </a:extLst>
          </p:cNvPr>
          <p:cNvPicPr>
            <a:picLocks noChangeAspect="1"/>
          </p:cNvPicPr>
          <p:nvPr/>
        </p:nvPicPr>
        <p:blipFill>
          <a:blip r:embed="rId4"/>
          <a:stretch>
            <a:fillRect/>
          </a:stretch>
        </p:blipFill>
        <p:spPr>
          <a:xfrm>
            <a:off x="8399524" y="1420270"/>
            <a:ext cx="2797009" cy="1886809"/>
          </a:xfrm>
          <a:prstGeom prst="rect">
            <a:avLst/>
          </a:prstGeom>
        </p:spPr>
      </p:pic>
    </p:spTree>
    <p:extLst>
      <p:ext uri="{BB962C8B-B14F-4D97-AF65-F5344CB8AC3E}">
        <p14:creationId xmlns:p14="http://schemas.microsoft.com/office/powerpoint/2010/main" val="55511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33836-95CC-404E-941B-28353F7E4ED4}"/>
              </a:ext>
            </a:extLst>
          </p:cNvPr>
          <p:cNvSpPr>
            <a:spLocks noGrp="1"/>
          </p:cNvSpPr>
          <p:nvPr>
            <p:ph type="title"/>
          </p:nvPr>
        </p:nvSpPr>
        <p:spPr/>
        <p:txBody>
          <a:bodyPr/>
          <a:lstStyle/>
          <a:p>
            <a:r>
              <a:rPr lang="en-US" altLang="zh-CN" dirty="0"/>
              <a:t>Motivation</a:t>
            </a:r>
            <a:endParaRPr lang="zh-CN" altLang="en-US" dirty="0"/>
          </a:p>
        </p:txBody>
      </p:sp>
      <p:pic>
        <p:nvPicPr>
          <p:cNvPr id="4" name="图片 3">
            <a:extLst>
              <a:ext uri="{FF2B5EF4-FFF2-40B4-BE49-F238E27FC236}">
                <a16:creationId xmlns:a16="http://schemas.microsoft.com/office/drawing/2014/main" id="{D4DD9F25-BCE9-46C3-A342-1AC757EBF955}"/>
              </a:ext>
            </a:extLst>
          </p:cNvPr>
          <p:cNvPicPr>
            <a:picLocks noChangeAspect="1"/>
          </p:cNvPicPr>
          <p:nvPr/>
        </p:nvPicPr>
        <p:blipFill>
          <a:blip r:embed="rId2"/>
          <a:stretch>
            <a:fillRect/>
          </a:stretch>
        </p:blipFill>
        <p:spPr>
          <a:xfrm>
            <a:off x="2546837" y="1397580"/>
            <a:ext cx="5896839" cy="2308324"/>
          </a:xfrm>
          <a:prstGeom prst="rect">
            <a:avLst/>
          </a:prstGeom>
        </p:spPr>
      </p:pic>
      <p:sp>
        <p:nvSpPr>
          <p:cNvPr id="5" name="文本框 4">
            <a:extLst>
              <a:ext uri="{FF2B5EF4-FFF2-40B4-BE49-F238E27FC236}">
                <a16:creationId xmlns:a16="http://schemas.microsoft.com/office/drawing/2014/main" id="{9527605E-99BF-4374-8BA3-428B3DCD12F0}"/>
              </a:ext>
            </a:extLst>
          </p:cNvPr>
          <p:cNvSpPr txBox="1"/>
          <p:nvPr/>
        </p:nvSpPr>
        <p:spPr>
          <a:xfrm>
            <a:off x="493766" y="3789485"/>
            <a:ext cx="11198468"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broadcast network can exploit the  most data reuse, but its low source bandwidth can limit the throughput when data reuse is low. </a:t>
            </a:r>
          </a:p>
          <a:p>
            <a:pPr marL="285750" indent="-285750">
              <a:buFont typeface="Arial" panose="020B0604020202020204" pitchFamily="34" charset="0"/>
              <a:buChar char="•"/>
            </a:pPr>
            <a:r>
              <a:rPr lang="en-US" altLang="zh-CN" dirty="0"/>
              <a:t>The unicast network can  provide the most source bandwidth but misses out on the data reuse opportunity when available.</a:t>
            </a:r>
          </a:p>
          <a:p>
            <a:pPr marL="285750" indent="-285750">
              <a:buFont typeface="Arial" panose="020B0604020202020204" pitchFamily="34" charset="0"/>
              <a:buChar char="•"/>
            </a:pPr>
            <a:r>
              <a:rPr lang="en-US" altLang="zh-CN" dirty="0"/>
              <a:t>An all-to-all network that connects any data sources to any destinations can adapt to the varying amount of data reuse and bandwidth requirements.</a:t>
            </a:r>
          </a:p>
          <a:p>
            <a:pPr marL="285750" indent="-285750">
              <a:buFont typeface="Arial" panose="020B0604020202020204" pitchFamily="34" charset="0"/>
              <a:buChar char="•"/>
            </a:pPr>
            <a:r>
              <a:rPr lang="en-US" altLang="zh-CN" dirty="0"/>
              <a:t>However, the cost of its design increases quadratically with the number of nodes and therefore is difficult to scale up.</a:t>
            </a:r>
            <a:endParaRPr lang="zh-CN" altLang="en-US" dirty="0"/>
          </a:p>
        </p:txBody>
      </p:sp>
    </p:spTree>
    <p:extLst>
      <p:ext uri="{BB962C8B-B14F-4D97-AF65-F5344CB8AC3E}">
        <p14:creationId xmlns:p14="http://schemas.microsoft.com/office/powerpoint/2010/main" val="104510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E95BC-2964-4E42-8D53-DFE6D158DA4A}"/>
              </a:ext>
            </a:extLst>
          </p:cNvPr>
          <p:cNvSpPr>
            <a:spLocks noGrp="1"/>
          </p:cNvSpPr>
          <p:nvPr>
            <p:ph type="title"/>
          </p:nvPr>
        </p:nvSpPr>
        <p:spPr/>
        <p:txBody>
          <a:bodyPr/>
          <a:lstStyle/>
          <a:p>
            <a:r>
              <a:rPr lang="en-US" altLang="zh-CN" dirty="0"/>
              <a:t>High-Level Concept</a:t>
            </a:r>
            <a:endParaRPr lang="zh-CN" altLang="en-US" dirty="0"/>
          </a:p>
        </p:txBody>
      </p:sp>
      <p:pic>
        <p:nvPicPr>
          <p:cNvPr id="4" name="图片 3">
            <a:extLst>
              <a:ext uri="{FF2B5EF4-FFF2-40B4-BE49-F238E27FC236}">
                <a16:creationId xmlns:a16="http://schemas.microsoft.com/office/drawing/2014/main" id="{90AF33CC-1C1D-4FAE-AFCB-F070B4A2EAC2}"/>
              </a:ext>
            </a:extLst>
          </p:cNvPr>
          <p:cNvPicPr>
            <a:picLocks noChangeAspect="1"/>
          </p:cNvPicPr>
          <p:nvPr/>
        </p:nvPicPr>
        <p:blipFill>
          <a:blip r:embed="rId2"/>
          <a:stretch>
            <a:fillRect/>
          </a:stretch>
        </p:blipFill>
        <p:spPr>
          <a:xfrm>
            <a:off x="929640" y="1589550"/>
            <a:ext cx="10089326" cy="2962620"/>
          </a:xfrm>
          <a:prstGeom prst="rect">
            <a:avLst/>
          </a:prstGeom>
        </p:spPr>
      </p:pic>
      <p:sp>
        <p:nvSpPr>
          <p:cNvPr id="5" name="文本框 4">
            <a:extLst>
              <a:ext uri="{FF2B5EF4-FFF2-40B4-BE49-F238E27FC236}">
                <a16:creationId xmlns:a16="http://schemas.microsoft.com/office/drawing/2014/main" id="{35636B46-BC66-486E-9F43-4C29692A845E}"/>
              </a:ext>
            </a:extLst>
          </p:cNvPr>
          <p:cNvSpPr txBox="1"/>
          <p:nvPr/>
        </p:nvSpPr>
        <p:spPr>
          <a:xfrm>
            <a:off x="1175825" y="4757382"/>
            <a:ext cx="865250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At the lower level, the all-to-all network is limited within the scope of a cluster.</a:t>
            </a:r>
          </a:p>
          <a:p>
            <a:pPr marL="742950" lvl="1" indent="-285750">
              <a:buFont typeface="Arial" panose="020B0604020202020204" pitchFamily="34" charset="0"/>
              <a:buChar char="•"/>
            </a:pPr>
            <a:r>
              <a:rPr lang="en-US" altLang="zh-CN" dirty="0"/>
              <a:t>Each cluster has 12 PEs and the cost is acceptable</a:t>
            </a:r>
          </a:p>
          <a:p>
            <a:pPr marL="285750" indent="-285750">
              <a:buFont typeface="Arial" panose="020B0604020202020204" pitchFamily="34" charset="0"/>
              <a:buChar char="•"/>
            </a:pPr>
            <a:r>
              <a:rPr lang="en-US" altLang="zh-CN" dirty="0"/>
              <a:t>At the top level, the clusters are further connected with a mesh network. </a:t>
            </a:r>
          </a:p>
          <a:p>
            <a:pPr marL="742950" lvl="1" indent="-285750">
              <a:buFont typeface="Arial" panose="020B0604020202020204" pitchFamily="34" charset="0"/>
              <a:buChar char="•"/>
            </a:pPr>
            <a:r>
              <a:rPr lang="en-US" altLang="zh-CN" dirty="0"/>
              <a:t> The implementation cost increases linearly instead of quadratically</a:t>
            </a:r>
            <a:endParaRPr lang="zh-CN" altLang="en-US" dirty="0"/>
          </a:p>
        </p:txBody>
      </p:sp>
      <p:cxnSp>
        <p:nvCxnSpPr>
          <p:cNvPr id="8" name="直接连接符 7">
            <a:extLst>
              <a:ext uri="{FF2B5EF4-FFF2-40B4-BE49-F238E27FC236}">
                <a16:creationId xmlns:a16="http://schemas.microsoft.com/office/drawing/2014/main" id="{5885B314-85A3-4939-9F6A-2B56FB4B13FC}"/>
              </a:ext>
            </a:extLst>
          </p:cNvPr>
          <p:cNvCxnSpPr/>
          <p:nvPr/>
        </p:nvCxnSpPr>
        <p:spPr>
          <a:xfrm>
            <a:off x="9994985" y="4950069"/>
            <a:ext cx="15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0F16D6D-AE3D-470B-95DD-FB294BF12124}"/>
              </a:ext>
            </a:extLst>
          </p:cNvPr>
          <p:cNvCxnSpPr/>
          <p:nvPr/>
        </p:nvCxnSpPr>
        <p:spPr>
          <a:xfrm>
            <a:off x="9994985" y="5275384"/>
            <a:ext cx="15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16FE6B9-D77A-4ABA-8941-27CBCC2332A9}"/>
              </a:ext>
            </a:extLst>
          </p:cNvPr>
          <p:cNvCxnSpPr/>
          <p:nvPr/>
        </p:nvCxnSpPr>
        <p:spPr>
          <a:xfrm>
            <a:off x="9994985" y="5627076"/>
            <a:ext cx="15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093EF57-40A0-46A4-98F7-C8A7D702F13D}"/>
              </a:ext>
            </a:extLst>
          </p:cNvPr>
          <p:cNvCxnSpPr/>
          <p:nvPr/>
        </p:nvCxnSpPr>
        <p:spPr>
          <a:xfrm>
            <a:off x="9994985" y="5957711"/>
            <a:ext cx="15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32DA1E-81EE-4A7B-B678-A7EA9F3EE01A}"/>
              </a:ext>
            </a:extLst>
          </p:cNvPr>
          <p:cNvCxnSpPr>
            <a:cxnSpLocks/>
          </p:cNvCxnSpPr>
          <p:nvPr/>
        </p:nvCxnSpPr>
        <p:spPr>
          <a:xfrm>
            <a:off x="10330961" y="4552170"/>
            <a:ext cx="0" cy="173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C0521F4-7B62-460B-B78F-96524B7818B4}"/>
              </a:ext>
            </a:extLst>
          </p:cNvPr>
          <p:cNvCxnSpPr>
            <a:cxnSpLocks/>
          </p:cNvCxnSpPr>
          <p:nvPr/>
        </p:nvCxnSpPr>
        <p:spPr>
          <a:xfrm>
            <a:off x="10673861" y="4570498"/>
            <a:ext cx="0" cy="173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983D96C-DFFD-42B3-BBDA-11459C9C521B}"/>
              </a:ext>
            </a:extLst>
          </p:cNvPr>
          <p:cNvCxnSpPr>
            <a:cxnSpLocks/>
          </p:cNvCxnSpPr>
          <p:nvPr/>
        </p:nvCxnSpPr>
        <p:spPr>
          <a:xfrm>
            <a:off x="11018966" y="4552170"/>
            <a:ext cx="0" cy="173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4B0EB0A-7BA4-4C66-B7E0-81FAD2DBA26A}"/>
              </a:ext>
            </a:extLst>
          </p:cNvPr>
          <p:cNvCxnSpPr>
            <a:cxnSpLocks/>
          </p:cNvCxnSpPr>
          <p:nvPr/>
        </p:nvCxnSpPr>
        <p:spPr>
          <a:xfrm>
            <a:off x="11344281" y="4552170"/>
            <a:ext cx="0" cy="173433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7BF33B1A-2AE4-425B-9FC8-081A2BB05350}"/>
              </a:ext>
            </a:extLst>
          </p:cNvPr>
          <p:cNvSpPr/>
          <p:nvPr/>
        </p:nvSpPr>
        <p:spPr>
          <a:xfrm>
            <a:off x="10290235" y="4903861"/>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516ADC6-5052-4BA5-8F1F-FE2CDD64878B}"/>
              </a:ext>
            </a:extLst>
          </p:cNvPr>
          <p:cNvSpPr/>
          <p:nvPr/>
        </p:nvSpPr>
        <p:spPr>
          <a:xfrm>
            <a:off x="10635340" y="4903861"/>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1E65D3CA-D373-4976-BA27-42EB79E173BB}"/>
              </a:ext>
            </a:extLst>
          </p:cNvPr>
          <p:cNvSpPr/>
          <p:nvPr/>
        </p:nvSpPr>
        <p:spPr>
          <a:xfrm>
            <a:off x="10968860" y="4903861"/>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25489C3-DA26-4689-9DBC-94BEA669DC8B}"/>
              </a:ext>
            </a:extLst>
          </p:cNvPr>
          <p:cNvSpPr/>
          <p:nvPr/>
        </p:nvSpPr>
        <p:spPr>
          <a:xfrm>
            <a:off x="11304657" y="4903861"/>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D30B626-A947-4382-8F12-844F7AF270B4}"/>
              </a:ext>
            </a:extLst>
          </p:cNvPr>
          <p:cNvSpPr/>
          <p:nvPr/>
        </p:nvSpPr>
        <p:spPr>
          <a:xfrm>
            <a:off x="10294047" y="5234495"/>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75E1176-388A-4BB2-9CE5-32148BE35AB3}"/>
              </a:ext>
            </a:extLst>
          </p:cNvPr>
          <p:cNvSpPr/>
          <p:nvPr/>
        </p:nvSpPr>
        <p:spPr>
          <a:xfrm>
            <a:off x="11308469" y="5234495"/>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BDBCAFC-43DE-47B4-9892-D4C075F6013A}"/>
              </a:ext>
            </a:extLst>
          </p:cNvPr>
          <p:cNvSpPr/>
          <p:nvPr/>
        </p:nvSpPr>
        <p:spPr>
          <a:xfrm>
            <a:off x="10635340" y="5234495"/>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5005096-73FF-44FF-918B-8A5BE775D673}"/>
              </a:ext>
            </a:extLst>
          </p:cNvPr>
          <p:cNvSpPr/>
          <p:nvPr/>
        </p:nvSpPr>
        <p:spPr>
          <a:xfrm>
            <a:off x="10979135" y="5232712"/>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D384927-2117-46D3-8E78-FAEC49574468}"/>
              </a:ext>
            </a:extLst>
          </p:cNvPr>
          <p:cNvSpPr/>
          <p:nvPr/>
        </p:nvSpPr>
        <p:spPr>
          <a:xfrm>
            <a:off x="10290235" y="5584404"/>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BB0E892A-C223-473B-9F9A-C5626948E5AF}"/>
              </a:ext>
            </a:extLst>
          </p:cNvPr>
          <p:cNvSpPr/>
          <p:nvPr/>
        </p:nvSpPr>
        <p:spPr>
          <a:xfrm>
            <a:off x="10635340" y="5584404"/>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FC266B3-ABCD-4E6E-A452-B49A6E0D2686}"/>
              </a:ext>
            </a:extLst>
          </p:cNvPr>
          <p:cNvSpPr/>
          <p:nvPr/>
        </p:nvSpPr>
        <p:spPr>
          <a:xfrm>
            <a:off x="10968860" y="5584404"/>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F3C75B8-6B15-445D-8AE9-31F147B59396}"/>
              </a:ext>
            </a:extLst>
          </p:cNvPr>
          <p:cNvSpPr/>
          <p:nvPr/>
        </p:nvSpPr>
        <p:spPr>
          <a:xfrm>
            <a:off x="11304657" y="5584404"/>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8028654E-CE97-419D-B3E0-A0907A2AAC1D}"/>
              </a:ext>
            </a:extLst>
          </p:cNvPr>
          <p:cNvSpPr/>
          <p:nvPr/>
        </p:nvSpPr>
        <p:spPr>
          <a:xfrm>
            <a:off x="10290235" y="5915039"/>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E5CFC6C-2067-4CB1-A787-0AF0B1AB4E82}"/>
              </a:ext>
            </a:extLst>
          </p:cNvPr>
          <p:cNvSpPr/>
          <p:nvPr/>
        </p:nvSpPr>
        <p:spPr>
          <a:xfrm>
            <a:off x="10635340" y="5915039"/>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F5BB2212-7A34-4332-A54D-D34B5452FBEB}"/>
              </a:ext>
            </a:extLst>
          </p:cNvPr>
          <p:cNvSpPr/>
          <p:nvPr/>
        </p:nvSpPr>
        <p:spPr>
          <a:xfrm>
            <a:off x="10968860" y="5915039"/>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A566BE9-9402-4EE5-972B-6507B57A5A5F}"/>
              </a:ext>
            </a:extLst>
          </p:cNvPr>
          <p:cNvSpPr/>
          <p:nvPr/>
        </p:nvSpPr>
        <p:spPr>
          <a:xfrm>
            <a:off x="11304657" y="5915039"/>
            <a:ext cx="79248" cy="85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367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F37DE-C1C8-4BD0-8802-396E0A0A30AC}"/>
              </a:ext>
            </a:extLst>
          </p:cNvPr>
          <p:cNvSpPr>
            <a:spLocks noGrp="1"/>
          </p:cNvSpPr>
          <p:nvPr>
            <p:ph type="title"/>
          </p:nvPr>
        </p:nvSpPr>
        <p:spPr/>
        <p:txBody>
          <a:bodyPr/>
          <a:lstStyle/>
          <a:p>
            <a:r>
              <a:rPr lang="en-US" altLang="zh-CN" dirty="0"/>
              <a:t>Use Case</a:t>
            </a:r>
            <a:endParaRPr lang="zh-CN" altLang="en-US" dirty="0"/>
          </a:p>
        </p:txBody>
      </p:sp>
      <p:pic>
        <p:nvPicPr>
          <p:cNvPr id="4" name="图片 3">
            <a:extLst>
              <a:ext uri="{FF2B5EF4-FFF2-40B4-BE49-F238E27FC236}">
                <a16:creationId xmlns:a16="http://schemas.microsoft.com/office/drawing/2014/main" id="{C8A2A5A3-579A-4EEC-B679-1E8B5BFC3BFB}"/>
              </a:ext>
            </a:extLst>
          </p:cNvPr>
          <p:cNvPicPr>
            <a:picLocks noChangeAspect="1"/>
          </p:cNvPicPr>
          <p:nvPr/>
        </p:nvPicPr>
        <p:blipFill>
          <a:blip r:embed="rId2"/>
          <a:stretch>
            <a:fillRect/>
          </a:stretch>
        </p:blipFill>
        <p:spPr>
          <a:xfrm>
            <a:off x="628987" y="1451362"/>
            <a:ext cx="5464013" cy="4198984"/>
          </a:xfrm>
          <a:prstGeom prst="rect">
            <a:avLst/>
          </a:prstGeom>
        </p:spPr>
      </p:pic>
      <p:sp>
        <p:nvSpPr>
          <p:cNvPr id="5" name="矩形 4">
            <a:extLst>
              <a:ext uri="{FF2B5EF4-FFF2-40B4-BE49-F238E27FC236}">
                <a16:creationId xmlns:a16="http://schemas.microsoft.com/office/drawing/2014/main" id="{B158A6BB-5CC3-4C9F-9E84-57165DF39330}"/>
              </a:ext>
            </a:extLst>
          </p:cNvPr>
          <p:cNvSpPr/>
          <p:nvPr/>
        </p:nvSpPr>
        <p:spPr>
          <a:xfrm>
            <a:off x="6396000" y="1680028"/>
            <a:ext cx="5234940" cy="3970318"/>
          </a:xfrm>
          <a:prstGeom prst="rect">
            <a:avLst/>
          </a:prstGeom>
        </p:spPr>
        <p:txBody>
          <a:bodyPr wrap="square">
            <a:spAutoFit/>
          </a:bodyPr>
          <a:lstStyle/>
          <a:p>
            <a:pPr marL="342900" indent="-342900">
              <a:buAutoNum type="alphaLcParenR"/>
            </a:pPr>
            <a:r>
              <a:rPr lang="en-US" altLang="zh-CN" dirty="0">
                <a:solidFill>
                  <a:srgbClr val="000000"/>
                </a:solidFill>
                <a:latin typeface="NimbusRomNo9L-Regu"/>
              </a:rPr>
              <a:t>CONV: either the HM-</a:t>
            </a:r>
            <a:r>
              <a:rPr lang="en-US" altLang="zh-CN" dirty="0" err="1">
                <a:solidFill>
                  <a:srgbClr val="000000"/>
                </a:solidFill>
                <a:latin typeface="NimbusRomNo9L-Regu"/>
              </a:rPr>
              <a:t>NoC</a:t>
            </a:r>
            <a:r>
              <a:rPr lang="en-US" altLang="zh-CN" dirty="0">
                <a:solidFill>
                  <a:srgbClr val="000000"/>
                </a:solidFill>
                <a:latin typeface="NimbusRomNo9L-Regu"/>
              </a:rPr>
              <a:t> for </a:t>
            </a:r>
            <a:r>
              <a:rPr lang="en-US" altLang="zh-CN" dirty="0" err="1">
                <a:solidFill>
                  <a:srgbClr val="000000"/>
                </a:solidFill>
                <a:latin typeface="NimbusRomNo9L-Regu"/>
              </a:rPr>
              <a:t>iact</a:t>
            </a:r>
            <a:r>
              <a:rPr lang="en-US" altLang="zh-CN" dirty="0">
                <a:solidFill>
                  <a:srgbClr val="000000"/>
                </a:solidFill>
                <a:latin typeface="NimbusRomNo9L-Regu"/>
              </a:rPr>
              <a:t> or weight has to be configured </a:t>
            </a:r>
            <a:r>
              <a:rPr lang="en-US" altLang="zh-CN" dirty="0"/>
              <a:t> </a:t>
            </a:r>
            <a:r>
              <a:rPr lang="en-US" altLang="zh-CN" dirty="0">
                <a:solidFill>
                  <a:srgbClr val="000000"/>
                </a:solidFill>
                <a:latin typeface="NimbusRomNo9L-Regu"/>
              </a:rPr>
              <a:t>into the grouped-multicast mode, while the other one configured into the interleaved-multicast mode. </a:t>
            </a:r>
          </a:p>
          <a:p>
            <a:pPr marL="342900" indent="-342900">
              <a:buAutoNum type="alphaLcParenR"/>
            </a:pPr>
            <a:endParaRPr lang="en-US" altLang="zh-CN" dirty="0">
              <a:solidFill>
                <a:srgbClr val="000000"/>
              </a:solidFill>
              <a:latin typeface="NimbusRomNo9L-Regu"/>
            </a:endParaRPr>
          </a:p>
          <a:p>
            <a:pPr marL="342900" indent="-342900">
              <a:buAutoNum type="alphaLcParenR"/>
            </a:pPr>
            <a:endParaRPr lang="en-US" altLang="zh-CN" dirty="0">
              <a:solidFill>
                <a:srgbClr val="000000"/>
              </a:solidFill>
              <a:latin typeface="NimbusRomNo9L-Regu"/>
            </a:endParaRPr>
          </a:p>
          <a:p>
            <a:pPr marL="342900" indent="-342900">
              <a:buAutoNum type="alphaLcParenR"/>
            </a:pPr>
            <a:r>
              <a:rPr lang="en-US" altLang="zh-CN" dirty="0"/>
              <a:t>Depth-wise CONV: only exploit the reuse of weights by broadcasting the weights to all PEs while fetching unique </a:t>
            </a:r>
            <a:r>
              <a:rPr lang="en-US" altLang="zh-CN" dirty="0" err="1"/>
              <a:t>iacts</a:t>
            </a:r>
            <a:r>
              <a:rPr lang="en-US" altLang="zh-CN" dirty="0"/>
              <a:t> for each PE.</a:t>
            </a:r>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r>
              <a:rPr lang="en-US" altLang="zh-CN" dirty="0"/>
              <a:t>FC with small batch: the weights are now unicast to the PEs while the </a:t>
            </a:r>
            <a:r>
              <a:rPr lang="en-US" altLang="zh-CN" dirty="0" err="1"/>
              <a:t>iacts</a:t>
            </a:r>
            <a:r>
              <a:rPr lang="en-US" altLang="zh-CN" dirty="0"/>
              <a:t> are broadcast to all PEs.</a:t>
            </a:r>
            <a:endParaRPr lang="zh-CN" altLang="en-US" dirty="0"/>
          </a:p>
        </p:txBody>
      </p:sp>
    </p:spTree>
    <p:extLst>
      <p:ext uri="{BB962C8B-B14F-4D97-AF65-F5344CB8AC3E}">
        <p14:creationId xmlns:p14="http://schemas.microsoft.com/office/powerpoint/2010/main" val="153715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2"/>
            </p:custDataLst>
          </p:nvPr>
        </p:nvPicPr>
        <p:blipFill>
          <a:blip r:embed="rId4"/>
          <a:stretch>
            <a:fillRect/>
          </a:stretch>
        </p:blipFill>
        <p:spPr>
          <a:xfrm>
            <a:off x="1376680" y="1914525"/>
            <a:ext cx="9830435" cy="1930400"/>
          </a:xfrm>
          <a:prstGeom prst="rect">
            <a:avLst/>
          </a:prstGeom>
        </p:spPr>
      </p:pic>
      <p:sp>
        <p:nvSpPr>
          <p:cNvPr id="2" name="文本框 1">
            <a:extLst>
              <a:ext uri="{FF2B5EF4-FFF2-40B4-BE49-F238E27FC236}">
                <a16:creationId xmlns:a16="http://schemas.microsoft.com/office/drawing/2014/main" id="{E5A132B6-348B-4923-8C80-6321600CB83A}"/>
              </a:ext>
            </a:extLst>
          </p:cNvPr>
          <p:cNvSpPr txBox="1"/>
          <p:nvPr/>
        </p:nvSpPr>
        <p:spPr>
          <a:xfrm>
            <a:off x="5272697" y="4369695"/>
            <a:ext cx="1646605" cy="369332"/>
          </a:xfrm>
          <a:prstGeom prst="rect">
            <a:avLst/>
          </a:prstGeom>
          <a:noFill/>
        </p:spPr>
        <p:txBody>
          <a:bodyPr wrap="none" rtlCol="0">
            <a:spAutoFit/>
          </a:bodyPr>
          <a:lstStyle/>
          <a:p>
            <a:r>
              <a:rPr lang="en-US" altLang="zh-CN" dirty="0"/>
              <a:t>JETCAS 2019</a:t>
            </a:r>
            <a:endParaRPr lang="zh-CN" altLang="en-US" dirty="0"/>
          </a:p>
        </p:txBody>
      </p:sp>
      <p:sp>
        <p:nvSpPr>
          <p:cNvPr id="3" name="矩形 2">
            <a:extLst>
              <a:ext uri="{FF2B5EF4-FFF2-40B4-BE49-F238E27FC236}">
                <a16:creationId xmlns:a16="http://schemas.microsoft.com/office/drawing/2014/main" id="{1D4FB146-A9A8-45BF-B886-05F7C4337097}"/>
              </a:ext>
            </a:extLst>
          </p:cNvPr>
          <p:cNvSpPr/>
          <p:nvPr/>
        </p:nvSpPr>
        <p:spPr>
          <a:xfrm>
            <a:off x="2487758" y="4739027"/>
            <a:ext cx="8206154" cy="369332"/>
          </a:xfrm>
          <a:prstGeom prst="rect">
            <a:avLst/>
          </a:prstGeom>
        </p:spPr>
        <p:txBody>
          <a:bodyPr wrap="square">
            <a:spAutoFit/>
          </a:bodyPr>
          <a:lstStyle/>
          <a:p>
            <a:r>
              <a:rPr lang="en-US" altLang="zh-CN" dirty="0">
                <a:solidFill>
                  <a:srgbClr val="333333"/>
                </a:solidFill>
                <a:latin typeface="Helvetica Neue"/>
              </a:rPr>
              <a:t>(IEEE Journal on Emerging and Selected Topics in Circuits and Systems)</a:t>
            </a:r>
            <a:endParaRPr lang="zh-CN" altLang="en-US" dirty="0"/>
          </a:p>
        </p:txBody>
      </p:sp>
      <p:sp>
        <p:nvSpPr>
          <p:cNvPr id="5" name="文本框 4">
            <a:extLst>
              <a:ext uri="{FF2B5EF4-FFF2-40B4-BE49-F238E27FC236}">
                <a16:creationId xmlns:a16="http://schemas.microsoft.com/office/drawing/2014/main" id="{D2EF72F9-823F-4FF3-B230-BAAD6424488F}"/>
              </a:ext>
            </a:extLst>
          </p:cNvPr>
          <p:cNvSpPr txBox="1"/>
          <p:nvPr/>
        </p:nvSpPr>
        <p:spPr>
          <a:xfrm>
            <a:off x="4836647" y="5633129"/>
            <a:ext cx="2518703" cy="369332"/>
          </a:xfrm>
          <a:prstGeom prst="rect">
            <a:avLst/>
          </a:prstGeom>
          <a:noFill/>
        </p:spPr>
        <p:txBody>
          <a:bodyPr wrap="none" rtlCol="0">
            <a:spAutoFit/>
          </a:bodyPr>
          <a:lstStyle/>
          <a:p>
            <a:r>
              <a:rPr lang="en-US" altLang="zh-CN" dirty="0" err="1"/>
              <a:t>Eyeriss</a:t>
            </a:r>
            <a:r>
              <a:rPr lang="en-US" altLang="zh-CN" dirty="0"/>
              <a:t> V1: ISCA 2016</a:t>
            </a: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71EA5-5409-40FC-8BDB-732F74346C6F}"/>
              </a:ext>
            </a:extLst>
          </p:cNvPr>
          <p:cNvSpPr>
            <a:spLocks noGrp="1"/>
          </p:cNvSpPr>
          <p:nvPr>
            <p:ph type="title"/>
          </p:nvPr>
        </p:nvSpPr>
        <p:spPr/>
        <p:txBody>
          <a:bodyPr/>
          <a:lstStyle/>
          <a:p>
            <a:r>
              <a:rPr lang="en-US" altLang="zh-CN" dirty="0"/>
              <a:t>Implementation Details</a:t>
            </a:r>
            <a:endParaRPr lang="zh-CN" altLang="en-US" dirty="0"/>
          </a:p>
        </p:txBody>
      </p:sp>
      <p:pic>
        <p:nvPicPr>
          <p:cNvPr id="4" name="图片 3">
            <a:extLst>
              <a:ext uri="{FF2B5EF4-FFF2-40B4-BE49-F238E27FC236}">
                <a16:creationId xmlns:a16="http://schemas.microsoft.com/office/drawing/2014/main" id="{134A2F81-A2B4-4D05-BF7F-0F203041C4C0}"/>
              </a:ext>
            </a:extLst>
          </p:cNvPr>
          <p:cNvPicPr>
            <a:picLocks noChangeAspect="1"/>
          </p:cNvPicPr>
          <p:nvPr/>
        </p:nvPicPr>
        <p:blipFill>
          <a:blip r:embed="rId2"/>
          <a:stretch>
            <a:fillRect/>
          </a:stretch>
        </p:blipFill>
        <p:spPr>
          <a:xfrm>
            <a:off x="1380392" y="2150224"/>
            <a:ext cx="3625948" cy="4137465"/>
          </a:xfrm>
          <a:prstGeom prst="rect">
            <a:avLst/>
          </a:prstGeom>
        </p:spPr>
      </p:pic>
      <p:sp>
        <p:nvSpPr>
          <p:cNvPr id="5" name="文本框 4">
            <a:extLst>
              <a:ext uri="{FF2B5EF4-FFF2-40B4-BE49-F238E27FC236}">
                <a16:creationId xmlns:a16="http://schemas.microsoft.com/office/drawing/2014/main" id="{39BEE700-FEF4-4E4E-B8DA-BBB688458CBD}"/>
              </a:ext>
            </a:extLst>
          </p:cNvPr>
          <p:cNvSpPr txBox="1"/>
          <p:nvPr/>
        </p:nvSpPr>
        <p:spPr>
          <a:xfrm>
            <a:off x="861646" y="1502411"/>
            <a:ext cx="3403496" cy="369332"/>
          </a:xfrm>
          <a:prstGeom prst="rect">
            <a:avLst/>
          </a:prstGeom>
          <a:noFill/>
        </p:spPr>
        <p:txBody>
          <a:bodyPr wrap="none" rtlCol="0">
            <a:spAutoFit/>
          </a:bodyPr>
          <a:lstStyle/>
          <a:p>
            <a:r>
              <a:rPr lang="en-US" altLang="zh-CN" i="1" dirty="0"/>
              <a:t>1) HM-</a:t>
            </a:r>
            <a:r>
              <a:rPr lang="en-US" altLang="zh-CN" i="1" dirty="0" err="1"/>
              <a:t>NoC</a:t>
            </a:r>
            <a:r>
              <a:rPr lang="en-US" altLang="zh-CN" i="1" dirty="0"/>
              <a:t> for input activations</a:t>
            </a:r>
            <a:endParaRPr lang="zh-CN" altLang="en-US" dirty="0"/>
          </a:p>
        </p:txBody>
      </p:sp>
      <p:sp>
        <p:nvSpPr>
          <p:cNvPr id="6" name="矩形 5">
            <a:extLst>
              <a:ext uri="{FF2B5EF4-FFF2-40B4-BE49-F238E27FC236}">
                <a16:creationId xmlns:a16="http://schemas.microsoft.com/office/drawing/2014/main" id="{161335B6-44C1-4ACC-979F-5B920BCAFDFF}"/>
              </a:ext>
            </a:extLst>
          </p:cNvPr>
          <p:cNvSpPr/>
          <p:nvPr/>
        </p:nvSpPr>
        <p:spPr>
          <a:xfrm>
            <a:off x="5411959" y="2033833"/>
            <a:ext cx="6096000" cy="3970318"/>
          </a:xfrm>
          <a:prstGeom prst="rect">
            <a:avLst/>
          </a:prstGeom>
        </p:spPr>
        <p:txBody>
          <a:bodyPr>
            <a:spAutoFit/>
          </a:bodyPr>
          <a:lstStyle/>
          <a:p>
            <a:pPr marL="285750" indent="-285750">
              <a:buFont typeface="Arial" panose="020B0604020202020204" pitchFamily="34" charset="0"/>
              <a:buChar char="•"/>
            </a:pPr>
            <a:r>
              <a:rPr lang="en-US" altLang="zh-CN" dirty="0">
                <a:solidFill>
                  <a:srgbClr val="000000"/>
                </a:solidFill>
                <a:latin typeface="NimbusRomNo9L-Regu"/>
              </a:rPr>
              <a:t>There are three </a:t>
            </a:r>
            <a:r>
              <a:rPr lang="en-US" altLang="zh-CN" dirty="0" err="1">
                <a:solidFill>
                  <a:srgbClr val="000000"/>
                </a:solidFill>
                <a:latin typeface="NimbusRomNo9L-Regu"/>
              </a:rPr>
              <a:t>iact</a:t>
            </a:r>
            <a:r>
              <a:rPr lang="en-US" altLang="zh-CN" dirty="0">
                <a:solidFill>
                  <a:srgbClr val="000000"/>
                </a:solidFill>
                <a:latin typeface="NimbusRomNo9L-Regu"/>
              </a:rPr>
              <a:t> </a:t>
            </a:r>
            <a:r>
              <a:rPr lang="en-US" altLang="zh-CN" dirty="0"/>
              <a:t> </a:t>
            </a:r>
            <a:r>
              <a:rPr lang="en-US" altLang="zh-CN" dirty="0">
                <a:solidFill>
                  <a:srgbClr val="000000"/>
                </a:solidFill>
                <a:latin typeface="NimbusRomNo9L-Regu"/>
              </a:rPr>
              <a:t>routers per router cluster, one for each </a:t>
            </a:r>
            <a:r>
              <a:rPr lang="en-US" altLang="zh-CN" dirty="0" err="1">
                <a:solidFill>
                  <a:srgbClr val="000000"/>
                </a:solidFill>
                <a:latin typeface="NimbusRomNo9L-Regu"/>
              </a:rPr>
              <a:t>iact</a:t>
            </a:r>
            <a:r>
              <a:rPr lang="en-US" altLang="zh-CN" dirty="0">
                <a:solidFill>
                  <a:srgbClr val="000000"/>
                </a:solidFill>
                <a:latin typeface="NimbusRomNo9L-Regu"/>
              </a:rPr>
              <a:t> SRAM bank in </a:t>
            </a:r>
            <a:r>
              <a:rPr lang="en-US" altLang="zh-CN" dirty="0"/>
              <a:t> </a:t>
            </a:r>
            <a:r>
              <a:rPr lang="en-US" altLang="zh-CN" dirty="0">
                <a:solidFill>
                  <a:srgbClr val="000000"/>
                </a:solidFill>
                <a:latin typeface="NimbusRomNo9L-Regu"/>
              </a:rPr>
              <a:t>the GLB cluster. </a:t>
            </a:r>
          </a:p>
          <a:p>
            <a:pPr marL="285750" indent="-285750">
              <a:buFont typeface="Arial" panose="020B0604020202020204" pitchFamily="34" charset="0"/>
              <a:buChar char="•"/>
            </a:pPr>
            <a:endParaRPr lang="en-US" altLang="zh-CN" dirty="0">
              <a:solidFill>
                <a:srgbClr val="000000"/>
              </a:solidFill>
              <a:latin typeface="NimbusRomNo9L-Regu"/>
            </a:endParaRPr>
          </a:p>
          <a:p>
            <a:pPr marL="285750" indent="-285750">
              <a:buFont typeface="Arial" panose="020B0604020202020204" pitchFamily="34" charset="0"/>
              <a:buChar char="•"/>
            </a:pPr>
            <a:r>
              <a:rPr lang="en-US" altLang="zh-CN" dirty="0">
                <a:solidFill>
                  <a:srgbClr val="000000"/>
                </a:solidFill>
                <a:latin typeface="NimbusRomNo9L-Regu"/>
              </a:rPr>
              <a:t>Each router for </a:t>
            </a:r>
            <a:r>
              <a:rPr lang="en-US" altLang="zh-CN" dirty="0" err="1">
                <a:solidFill>
                  <a:srgbClr val="000000"/>
                </a:solidFill>
                <a:latin typeface="NimbusRomNo9L-Regu"/>
              </a:rPr>
              <a:t>iact</a:t>
            </a:r>
            <a:r>
              <a:rPr lang="en-US" altLang="zh-CN" dirty="0">
                <a:solidFill>
                  <a:srgbClr val="000000"/>
                </a:solidFill>
                <a:latin typeface="NimbusRomNo9L-Regu"/>
              </a:rPr>
              <a:t> has four source ports </a:t>
            </a:r>
            <a:r>
              <a:rPr lang="en-US" altLang="zh-CN" dirty="0"/>
              <a:t> </a:t>
            </a:r>
            <a:r>
              <a:rPr lang="en-US" altLang="zh-CN" dirty="0">
                <a:solidFill>
                  <a:srgbClr val="000000"/>
                </a:solidFill>
                <a:latin typeface="NimbusRomNo9L-Regu"/>
              </a:rPr>
              <a:t>(to receive data) and four destination ports (to transmit data).</a:t>
            </a:r>
          </a:p>
          <a:p>
            <a:pPr marL="285750" indent="-285750">
              <a:buFont typeface="Arial" panose="020B0604020202020204" pitchFamily="34" charset="0"/>
              <a:buChar char="•"/>
            </a:pPr>
            <a:endParaRPr lang="en-US" altLang="zh-CN" dirty="0">
              <a:solidFill>
                <a:srgbClr val="000000"/>
              </a:solidFill>
              <a:latin typeface="NimbusRomNo9L-Regu"/>
            </a:endParaRPr>
          </a:p>
          <a:p>
            <a:pPr marL="285750" indent="-285750">
              <a:buFont typeface="Arial" panose="020B0604020202020204" pitchFamily="34" charset="0"/>
              <a:buChar char="•"/>
            </a:pPr>
            <a:r>
              <a:rPr lang="en-US" altLang="zh-CN" dirty="0">
                <a:solidFill>
                  <a:srgbClr val="000000"/>
                </a:solidFill>
                <a:latin typeface="NimbusRomNo9L-Regu"/>
              </a:rPr>
              <a:t>Three of the source and destination ports are used to receive and transmit data from the other clusters in the mesh.</a:t>
            </a:r>
          </a:p>
          <a:p>
            <a:pPr marL="285750" indent="-285750">
              <a:buFont typeface="Arial" panose="020B0604020202020204" pitchFamily="34" charset="0"/>
              <a:buChar char="•"/>
            </a:pPr>
            <a:endParaRPr lang="en-US" altLang="zh-CN" dirty="0">
              <a:solidFill>
                <a:srgbClr val="000000"/>
              </a:solidFill>
              <a:latin typeface="NimbusRomNo9L-Regu"/>
            </a:endParaRPr>
          </a:p>
          <a:p>
            <a:pPr marL="285750" indent="-285750">
              <a:buFont typeface="Arial" panose="020B0604020202020204" pitchFamily="34" charset="0"/>
              <a:buChar char="•"/>
            </a:pPr>
            <a:r>
              <a:rPr lang="en-US" altLang="zh-CN" dirty="0">
                <a:solidFill>
                  <a:srgbClr val="000000"/>
                </a:solidFill>
                <a:latin typeface="NimbusRomNo9L-Regu"/>
              </a:rPr>
              <a:t>The fourth source port connects to the GLB cluster to receive data either from the memory bank or off-chip, and the fourth destination port connects to all the 3×4 PEs in the cluster.</a:t>
            </a:r>
            <a:endParaRPr lang="zh-CN" altLang="en-US" dirty="0">
              <a:solidFill>
                <a:srgbClr val="000000"/>
              </a:solidFill>
              <a:latin typeface="NimbusRomNo9L-Regu"/>
            </a:endParaRPr>
          </a:p>
        </p:txBody>
      </p:sp>
    </p:spTree>
    <p:extLst>
      <p:ext uri="{BB962C8B-B14F-4D97-AF65-F5344CB8AC3E}">
        <p14:creationId xmlns:p14="http://schemas.microsoft.com/office/powerpoint/2010/main" val="2491136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F7BB0-81DF-4487-87D9-B87FF5368C40}"/>
              </a:ext>
            </a:extLst>
          </p:cNvPr>
          <p:cNvSpPr>
            <a:spLocks noGrp="1"/>
          </p:cNvSpPr>
          <p:nvPr>
            <p:ph type="title"/>
          </p:nvPr>
        </p:nvSpPr>
        <p:spPr/>
        <p:txBody>
          <a:bodyPr/>
          <a:lstStyle/>
          <a:p>
            <a:r>
              <a:rPr lang="en-US" altLang="zh-CN" dirty="0"/>
              <a:t>Implementation Details</a:t>
            </a:r>
            <a:endParaRPr lang="zh-CN" altLang="en-US" dirty="0"/>
          </a:p>
        </p:txBody>
      </p:sp>
      <p:pic>
        <p:nvPicPr>
          <p:cNvPr id="4" name="图片 3">
            <a:extLst>
              <a:ext uri="{FF2B5EF4-FFF2-40B4-BE49-F238E27FC236}">
                <a16:creationId xmlns:a16="http://schemas.microsoft.com/office/drawing/2014/main" id="{EC26CF85-E33F-486B-A1CF-0CB931CA74C7}"/>
              </a:ext>
            </a:extLst>
          </p:cNvPr>
          <p:cNvPicPr>
            <a:picLocks noChangeAspect="1"/>
          </p:cNvPicPr>
          <p:nvPr/>
        </p:nvPicPr>
        <p:blipFill>
          <a:blip r:embed="rId2"/>
          <a:stretch>
            <a:fillRect/>
          </a:stretch>
        </p:blipFill>
        <p:spPr>
          <a:xfrm>
            <a:off x="2189928" y="1676524"/>
            <a:ext cx="5666503" cy="4100023"/>
          </a:xfrm>
          <a:prstGeom prst="rect">
            <a:avLst/>
          </a:prstGeom>
        </p:spPr>
      </p:pic>
    </p:spTree>
    <p:extLst>
      <p:ext uri="{BB962C8B-B14F-4D97-AF65-F5344CB8AC3E}">
        <p14:creationId xmlns:p14="http://schemas.microsoft.com/office/powerpoint/2010/main" val="2632042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A0B26-381D-4DAA-A0E6-CAF897B6B91B}"/>
              </a:ext>
            </a:extLst>
          </p:cNvPr>
          <p:cNvSpPr>
            <a:spLocks noGrp="1"/>
          </p:cNvSpPr>
          <p:nvPr>
            <p:ph type="title"/>
          </p:nvPr>
        </p:nvSpPr>
        <p:spPr/>
        <p:txBody>
          <a:bodyPr/>
          <a:lstStyle/>
          <a:p>
            <a:r>
              <a:rPr lang="en-US" altLang="zh-CN" dirty="0"/>
              <a:t>Implementation Details</a:t>
            </a:r>
            <a:endParaRPr lang="zh-CN" altLang="en-US" dirty="0"/>
          </a:p>
        </p:txBody>
      </p:sp>
      <p:sp>
        <p:nvSpPr>
          <p:cNvPr id="4" name="文本框 3">
            <a:extLst>
              <a:ext uri="{FF2B5EF4-FFF2-40B4-BE49-F238E27FC236}">
                <a16:creationId xmlns:a16="http://schemas.microsoft.com/office/drawing/2014/main" id="{AA6159D4-7C1C-4525-A689-ECE9977B752B}"/>
              </a:ext>
            </a:extLst>
          </p:cNvPr>
          <p:cNvSpPr txBox="1"/>
          <p:nvPr/>
        </p:nvSpPr>
        <p:spPr>
          <a:xfrm>
            <a:off x="608400" y="1423280"/>
            <a:ext cx="2531462" cy="369332"/>
          </a:xfrm>
          <a:prstGeom prst="rect">
            <a:avLst/>
          </a:prstGeom>
          <a:noFill/>
        </p:spPr>
        <p:txBody>
          <a:bodyPr wrap="none" rtlCol="0">
            <a:spAutoFit/>
          </a:bodyPr>
          <a:lstStyle/>
          <a:p>
            <a:r>
              <a:rPr lang="en-US" altLang="zh-CN" i="1" dirty="0"/>
              <a:t>2) HM-</a:t>
            </a:r>
            <a:r>
              <a:rPr lang="en-US" altLang="zh-CN" i="1" dirty="0" err="1"/>
              <a:t>NoC</a:t>
            </a:r>
            <a:r>
              <a:rPr lang="en-US" altLang="zh-CN" i="1" dirty="0"/>
              <a:t> for weights</a:t>
            </a:r>
            <a:endParaRPr lang="zh-CN" altLang="en-US" dirty="0"/>
          </a:p>
        </p:txBody>
      </p:sp>
      <p:pic>
        <p:nvPicPr>
          <p:cNvPr id="5" name="图片 4">
            <a:extLst>
              <a:ext uri="{FF2B5EF4-FFF2-40B4-BE49-F238E27FC236}">
                <a16:creationId xmlns:a16="http://schemas.microsoft.com/office/drawing/2014/main" id="{1D6CAA3F-ADE6-4FD9-B87B-61553C59C7A5}"/>
              </a:ext>
            </a:extLst>
          </p:cNvPr>
          <p:cNvPicPr>
            <a:picLocks noChangeAspect="1"/>
          </p:cNvPicPr>
          <p:nvPr/>
        </p:nvPicPr>
        <p:blipFill>
          <a:blip r:embed="rId2"/>
          <a:stretch>
            <a:fillRect/>
          </a:stretch>
        </p:blipFill>
        <p:spPr>
          <a:xfrm>
            <a:off x="696323" y="2285872"/>
            <a:ext cx="4029771" cy="3353445"/>
          </a:xfrm>
          <a:prstGeom prst="rect">
            <a:avLst/>
          </a:prstGeom>
        </p:spPr>
      </p:pic>
      <p:sp>
        <p:nvSpPr>
          <p:cNvPr id="6" name="文本框 5">
            <a:extLst>
              <a:ext uri="{FF2B5EF4-FFF2-40B4-BE49-F238E27FC236}">
                <a16:creationId xmlns:a16="http://schemas.microsoft.com/office/drawing/2014/main" id="{8AFA58C8-71D2-4D36-A0FE-86FD4807C97D}"/>
              </a:ext>
            </a:extLst>
          </p:cNvPr>
          <p:cNvSpPr txBox="1"/>
          <p:nvPr/>
        </p:nvSpPr>
        <p:spPr>
          <a:xfrm>
            <a:off x="6771808" y="1423280"/>
            <a:ext cx="2428870" cy="369332"/>
          </a:xfrm>
          <a:prstGeom prst="rect">
            <a:avLst/>
          </a:prstGeom>
          <a:noFill/>
        </p:spPr>
        <p:txBody>
          <a:bodyPr wrap="none" rtlCol="0">
            <a:spAutoFit/>
          </a:bodyPr>
          <a:lstStyle/>
          <a:p>
            <a:r>
              <a:rPr lang="en-US" altLang="zh-CN" i="1" dirty="0"/>
              <a:t>3) HM-</a:t>
            </a:r>
            <a:r>
              <a:rPr lang="en-US" altLang="zh-CN" i="1" dirty="0" err="1"/>
              <a:t>NoC</a:t>
            </a:r>
            <a:r>
              <a:rPr lang="en-US" altLang="zh-CN" i="1" dirty="0"/>
              <a:t> for </a:t>
            </a:r>
            <a:r>
              <a:rPr lang="en-US" altLang="zh-CN" i="1" dirty="0" err="1"/>
              <a:t>psums</a:t>
            </a:r>
            <a:endParaRPr lang="zh-CN" altLang="en-US" dirty="0"/>
          </a:p>
        </p:txBody>
      </p:sp>
      <p:pic>
        <p:nvPicPr>
          <p:cNvPr id="7" name="图片 6">
            <a:extLst>
              <a:ext uri="{FF2B5EF4-FFF2-40B4-BE49-F238E27FC236}">
                <a16:creationId xmlns:a16="http://schemas.microsoft.com/office/drawing/2014/main" id="{02552A81-7412-4FB1-BF1A-7954EC032217}"/>
              </a:ext>
            </a:extLst>
          </p:cNvPr>
          <p:cNvPicPr>
            <a:picLocks noChangeAspect="1"/>
          </p:cNvPicPr>
          <p:nvPr/>
        </p:nvPicPr>
        <p:blipFill>
          <a:blip r:embed="rId3"/>
          <a:stretch>
            <a:fillRect/>
          </a:stretch>
        </p:blipFill>
        <p:spPr>
          <a:xfrm>
            <a:off x="6375068" y="2121139"/>
            <a:ext cx="4463565" cy="3682913"/>
          </a:xfrm>
          <a:prstGeom prst="rect">
            <a:avLst/>
          </a:prstGeom>
        </p:spPr>
      </p:pic>
    </p:spTree>
    <p:extLst>
      <p:ext uri="{BB962C8B-B14F-4D97-AF65-F5344CB8AC3E}">
        <p14:creationId xmlns:p14="http://schemas.microsoft.com/office/powerpoint/2010/main" val="30592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C549-4913-44A2-B5BA-F51DEA8CFA85}"/>
              </a:ext>
            </a:extLst>
          </p:cNvPr>
          <p:cNvSpPr>
            <a:spLocks noGrp="1"/>
          </p:cNvSpPr>
          <p:nvPr>
            <p:ph type="title"/>
          </p:nvPr>
        </p:nvSpPr>
        <p:spPr/>
        <p:txBody>
          <a:bodyPr/>
          <a:lstStyle/>
          <a:p>
            <a:r>
              <a:rPr lang="en-US" altLang="zh-CN" dirty="0"/>
              <a:t>Scalability</a:t>
            </a:r>
            <a:endParaRPr lang="zh-CN" altLang="en-US" dirty="0"/>
          </a:p>
        </p:txBody>
      </p:sp>
      <p:sp>
        <p:nvSpPr>
          <p:cNvPr id="4" name="矩形 3">
            <a:extLst>
              <a:ext uri="{FF2B5EF4-FFF2-40B4-BE49-F238E27FC236}">
                <a16:creationId xmlns:a16="http://schemas.microsoft.com/office/drawing/2014/main" id="{D8C66F51-47FF-4C64-8F7B-F42365D45B8E}"/>
              </a:ext>
            </a:extLst>
          </p:cNvPr>
          <p:cNvSpPr/>
          <p:nvPr/>
        </p:nvSpPr>
        <p:spPr>
          <a:xfrm>
            <a:off x="720969" y="1575973"/>
            <a:ext cx="7297615" cy="369332"/>
          </a:xfrm>
          <a:prstGeom prst="rect">
            <a:avLst/>
          </a:prstGeom>
        </p:spPr>
        <p:txBody>
          <a:bodyPr wrap="square">
            <a:spAutoFit/>
          </a:bodyPr>
          <a:lstStyle/>
          <a:p>
            <a:r>
              <a:rPr lang="en-US" altLang="zh-CN" dirty="0">
                <a:solidFill>
                  <a:srgbClr val="000000"/>
                </a:solidFill>
                <a:latin typeface="NimbusRomNo9L-Regu"/>
              </a:rPr>
              <a:t>A key design focus of the HM-</a:t>
            </a:r>
            <a:r>
              <a:rPr lang="en-US" altLang="zh-CN" dirty="0" err="1">
                <a:solidFill>
                  <a:srgbClr val="000000"/>
                </a:solidFill>
                <a:latin typeface="NimbusRomNo9L-Regu"/>
              </a:rPr>
              <a:t>NoC</a:t>
            </a:r>
            <a:r>
              <a:rPr lang="en-US" altLang="zh-CN" dirty="0">
                <a:solidFill>
                  <a:srgbClr val="000000"/>
                </a:solidFill>
                <a:latin typeface="NimbusRomNo9L-Regu"/>
              </a:rPr>
              <a:t> is to enable strong scaling for </a:t>
            </a:r>
            <a:r>
              <a:rPr lang="en-US" altLang="zh-CN" dirty="0" err="1">
                <a:solidFill>
                  <a:srgbClr val="000000"/>
                </a:solidFill>
                <a:latin typeface="NimbusRomNo9L-Regu"/>
              </a:rPr>
              <a:t>Eyeriss</a:t>
            </a:r>
            <a:r>
              <a:rPr lang="en-US" altLang="zh-CN" dirty="0">
                <a:solidFill>
                  <a:srgbClr val="000000"/>
                </a:solidFill>
                <a:latin typeface="NimbusRomNo9L-Regu"/>
              </a:rPr>
              <a:t> v2</a:t>
            </a:r>
            <a:endParaRPr lang="zh-CN" altLang="en-US" dirty="0"/>
          </a:p>
        </p:txBody>
      </p:sp>
      <p:pic>
        <p:nvPicPr>
          <p:cNvPr id="5" name="图片 4">
            <a:extLst>
              <a:ext uri="{FF2B5EF4-FFF2-40B4-BE49-F238E27FC236}">
                <a16:creationId xmlns:a16="http://schemas.microsoft.com/office/drawing/2014/main" id="{9954ECB4-DF14-43B3-9686-9677FDDBDBEB}"/>
              </a:ext>
            </a:extLst>
          </p:cNvPr>
          <p:cNvPicPr>
            <a:picLocks noChangeAspect="1"/>
          </p:cNvPicPr>
          <p:nvPr/>
        </p:nvPicPr>
        <p:blipFill>
          <a:blip r:embed="rId2"/>
          <a:stretch>
            <a:fillRect/>
          </a:stretch>
        </p:blipFill>
        <p:spPr>
          <a:xfrm>
            <a:off x="446355" y="2371551"/>
            <a:ext cx="6134632" cy="3627434"/>
          </a:xfrm>
          <a:prstGeom prst="rect">
            <a:avLst/>
          </a:prstGeom>
        </p:spPr>
      </p:pic>
      <p:sp>
        <p:nvSpPr>
          <p:cNvPr id="6" name="矩形 5">
            <a:extLst>
              <a:ext uri="{FF2B5EF4-FFF2-40B4-BE49-F238E27FC236}">
                <a16:creationId xmlns:a16="http://schemas.microsoft.com/office/drawing/2014/main" id="{5C22BC9B-C81D-486F-8AE0-29965F0419F5}"/>
              </a:ext>
            </a:extLst>
          </p:cNvPr>
          <p:cNvSpPr/>
          <p:nvPr/>
        </p:nvSpPr>
        <p:spPr>
          <a:xfrm>
            <a:off x="6873270" y="3077536"/>
            <a:ext cx="4704330" cy="1200329"/>
          </a:xfrm>
          <a:prstGeom prst="rect">
            <a:avLst/>
          </a:prstGeom>
        </p:spPr>
        <p:txBody>
          <a:bodyPr wrap="square">
            <a:spAutoFit/>
          </a:bodyPr>
          <a:lstStyle/>
          <a:p>
            <a:r>
              <a:rPr lang="en-US" altLang="zh-CN" dirty="0">
                <a:solidFill>
                  <a:srgbClr val="000000"/>
                </a:solidFill>
                <a:latin typeface="NimbusRomNo9L-Regu"/>
              </a:rPr>
              <a:t>For all three DNNs, the performance of </a:t>
            </a:r>
            <a:r>
              <a:rPr lang="en-US" altLang="zh-CN" dirty="0" err="1">
                <a:solidFill>
                  <a:srgbClr val="000000"/>
                </a:solidFill>
                <a:latin typeface="NimbusRomNo9L-Regu"/>
              </a:rPr>
              <a:t>Eyeriss</a:t>
            </a:r>
            <a:r>
              <a:rPr lang="en-US" altLang="zh-CN" dirty="0">
                <a:solidFill>
                  <a:srgbClr val="000000"/>
                </a:solidFill>
                <a:latin typeface="NimbusRomNo9L-Regu"/>
              </a:rPr>
              <a:t> v2 scales linearly from 256 to 1024 PEs, and achieves more than 85% of the linearly scaled performance at 16384 PEs.</a:t>
            </a:r>
            <a:endParaRPr lang="zh-CN" altLang="en-US" dirty="0">
              <a:solidFill>
                <a:srgbClr val="000000"/>
              </a:solidFill>
              <a:latin typeface="NimbusRomNo9L-Regu"/>
            </a:endParaRPr>
          </a:p>
        </p:txBody>
      </p:sp>
    </p:spTree>
    <p:extLst>
      <p:ext uri="{BB962C8B-B14F-4D97-AF65-F5344CB8AC3E}">
        <p14:creationId xmlns:p14="http://schemas.microsoft.com/office/powerpoint/2010/main" val="143087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solidFill>
                  <a:srgbClr val="FF0000"/>
                </a:solidFill>
              </a:rPr>
              <a:t>Sparse Processing with SIMD Support</a:t>
            </a:r>
          </a:p>
          <a:p>
            <a:pPr marL="514350" indent="-514350">
              <a:buAutoNum type="arabicPeriod"/>
            </a:pPr>
            <a:r>
              <a:rPr lang="en-US" altLang="zh-CN" sz="2800" dirty="0"/>
              <a:t>Experiment</a:t>
            </a:r>
          </a:p>
          <a:p>
            <a:pPr marL="514350" indent="-514350">
              <a:buFont typeface="Arial" panose="020B0604020202020204" pitchFamily="34" charset="0"/>
              <a:buAutoNum type="arabicPeriod"/>
            </a:pPr>
            <a:r>
              <a:rPr lang="en-US" altLang="zh-CN" sz="2800" dirty="0"/>
              <a:t>Summary</a:t>
            </a:r>
          </a:p>
          <a:p>
            <a:pPr marL="514350" indent="-514350">
              <a:buAutoNum type="arabicPeriod"/>
            </a:pPr>
            <a:endParaRPr lang="en-US" altLang="zh-CN" sz="2800" dirty="0"/>
          </a:p>
        </p:txBody>
      </p:sp>
    </p:spTree>
    <p:custDataLst>
      <p:tags r:id="rId1"/>
    </p:custDataLst>
    <p:extLst>
      <p:ext uri="{BB962C8B-B14F-4D97-AF65-F5344CB8AC3E}">
        <p14:creationId xmlns:p14="http://schemas.microsoft.com/office/powerpoint/2010/main" val="77256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19030-9034-49BC-A90C-3394070F5496}"/>
              </a:ext>
            </a:extLst>
          </p:cNvPr>
          <p:cNvSpPr>
            <a:spLocks noGrp="1"/>
          </p:cNvSpPr>
          <p:nvPr>
            <p:ph type="title"/>
          </p:nvPr>
        </p:nvSpPr>
        <p:spPr/>
        <p:txBody>
          <a:bodyPr/>
          <a:lstStyle/>
          <a:p>
            <a:r>
              <a:rPr lang="en-US" altLang="zh-CN" dirty="0"/>
              <a:t>Sparse PE Architecture</a:t>
            </a:r>
            <a:endParaRPr lang="zh-CN" altLang="en-US" dirty="0"/>
          </a:p>
        </p:txBody>
      </p:sp>
      <p:pic>
        <p:nvPicPr>
          <p:cNvPr id="4" name="图片 3">
            <a:extLst>
              <a:ext uri="{FF2B5EF4-FFF2-40B4-BE49-F238E27FC236}">
                <a16:creationId xmlns:a16="http://schemas.microsoft.com/office/drawing/2014/main" id="{ACCAE22A-74CB-4F30-A18A-0F1F306F7672}"/>
              </a:ext>
            </a:extLst>
          </p:cNvPr>
          <p:cNvPicPr>
            <a:picLocks noChangeAspect="1"/>
          </p:cNvPicPr>
          <p:nvPr/>
        </p:nvPicPr>
        <p:blipFill>
          <a:blip r:embed="rId2"/>
          <a:stretch>
            <a:fillRect/>
          </a:stretch>
        </p:blipFill>
        <p:spPr>
          <a:xfrm>
            <a:off x="623041" y="1461985"/>
            <a:ext cx="5353829" cy="3493480"/>
          </a:xfrm>
          <a:prstGeom prst="rect">
            <a:avLst/>
          </a:prstGeom>
        </p:spPr>
      </p:pic>
      <p:sp>
        <p:nvSpPr>
          <p:cNvPr id="5" name="矩形 4">
            <a:extLst>
              <a:ext uri="{FF2B5EF4-FFF2-40B4-BE49-F238E27FC236}">
                <a16:creationId xmlns:a16="http://schemas.microsoft.com/office/drawing/2014/main" id="{7D5FD102-DB14-45AC-9D57-A1006A8CAB5A}"/>
              </a:ext>
            </a:extLst>
          </p:cNvPr>
          <p:cNvSpPr/>
          <p:nvPr/>
        </p:nvSpPr>
        <p:spPr>
          <a:xfrm>
            <a:off x="1797139" y="5211349"/>
            <a:ext cx="3005631" cy="369332"/>
          </a:xfrm>
          <a:prstGeom prst="rect">
            <a:avLst/>
          </a:prstGeom>
        </p:spPr>
        <p:txBody>
          <a:bodyPr wrap="none">
            <a:spAutoFit/>
          </a:bodyPr>
          <a:lstStyle/>
          <a:p>
            <a:r>
              <a:rPr lang="en-US" altLang="zh-CN" dirty="0">
                <a:solidFill>
                  <a:srgbClr val="000000"/>
                </a:solidFill>
                <a:latin typeface="NimbusRomNo9L-Regu"/>
              </a:rPr>
              <a:t>uncompressed original </a:t>
            </a:r>
            <a:r>
              <a:rPr lang="en-US" altLang="zh-CN" dirty="0" err="1">
                <a:solidFill>
                  <a:srgbClr val="000000"/>
                </a:solidFill>
                <a:latin typeface="NimbusRomNo9L-Regu"/>
              </a:rPr>
              <a:t>Eyeriss</a:t>
            </a:r>
            <a:endParaRPr lang="zh-CN" altLang="en-US" dirty="0"/>
          </a:p>
        </p:txBody>
      </p:sp>
      <p:pic>
        <p:nvPicPr>
          <p:cNvPr id="6" name="图片 5">
            <a:extLst>
              <a:ext uri="{FF2B5EF4-FFF2-40B4-BE49-F238E27FC236}">
                <a16:creationId xmlns:a16="http://schemas.microsoft.com/office/drawing/2014/main" id="{251ADF28-4796-4A1A-B4A3-3DCED11B0C27}"/>
              </a:ext>
            </a:extLst>
          </p:cNvPr>
          <p:cNvPicPr>
            <a:picLocks noChangeAspect="1"/>
          </p:cNvPicPr>
          <p:nvPr/>
        </p:nvPicPr>
        <p:blipFill>
          <a:blip r:embed="rId3"/>
          <a:stretch>
            <a:fillRect/>
          </a:stretch>
        </p:blipFill>
        <p:spPr>
          <a:xfrm>
            <a:off x="6628443" y="1682259"/>
            <a:ext cx="4734474" cy="3493482"/>
          </a:xfrm>
          <a:prstGeom prst="rect">
            <a:avLst/>
          </a:prstGeom>
        </p:spPr>
      </p:pic>
    </p:spTree>
    <p:extLst>
      <p:ext uri="{BB962C8B-B14F-4D97-AF65-F5344CB8AC3E}">
        <p14:creationId xmlns:p14="http://schemas.microsoft.com/office/powerpoint/2010/main" val="1598042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38E79-C097-4F11-985E-101E01492977}"/>
              </a:ext>
            </a:extLst>
          </p:cNvPr>
          <p:cNvSpPr>
            <a:spLocks noGrp="1"/>
          </p:cNvSpPr>
          <p:nvPr>
            <p:ph type="title"/>
          </p:nvPr>
        </p:nvSpPr>
        <p:spPr/>
        <p:txBody>
          <a:bodyPr/>
          <a:lstStyle/>
          <a:p>
            <a:r>
              <a:rPr lang="en-US" altLang="zh-CN" dirty="0"/>
              <a:t>Sparse PE Architecture</a:t>
            </a:r>
            <a:endParaRPr lang="zh-CN" altLang="en-US" dirty="0"/>
          </a:p>
        </p:txBody>
      </p:sp>
      <p:pic>
        <p:nvPicPr>
          <p:cNvPr id="4" name="图片 3">
            <a:extLst>
              <a:ext uri="{FF2B5EF4-FFF2-40B4-BE49-F238E27FC236}">
                <a16:creationId xmlns:a16="http://schemas.microsoft.com/office/drawing/2014/main" id="{B07CF62A-9CEF-4B48-8482-630CC31B8A6D}"/>
              </a:ext>
            </a:extLst>
          </p:cNvPr>
          <p:cNvPicPr>
            <a:picLocks noChangeAspect="1"/>
          </p:cNvPicPr>
          <p:nvPr/>
        </p:nvPicPr>
        <p:blipFill>
          <a:blip r:embed="rId2"/>
          <a:stretch>
            <a:fillRect/>
          </a:stretch>
        </p:blipFill>
        <p:spPr>
          <a:xfrm>
            <a:off x="436685" y="1917631"/>
            <a:ext cx="4447182" cy="3022738"/>
          </a:xfrm>
          <a:prstGeom prst="rect">
            <a:avLst/>
          </a:prstGeom>
        </p:spPr>
      </p:pic>
      <p:sp>
        <p:nvSpPr>
          <p:cNvPr id="5" name="矩形 4">
            <a:extLst>
              <a:ext uri="{FF2B5EF4-FFF2-40B4-BE49-F238E27FC236}">
                <a16:creationId xmlns:a16="http://schemas.microsoft.com/office/drawing/2014/main" id="{78BE419F-B8B1-4E8A-9719-D111F2CA3689}"/>
              </a:ext>
            </a:extLst>
          </p:cNvPr>
          <p:cNvSpPr/>
          <p:nvPr/>
        </p:nvSpPr>
        <p:spPr>
          <a:xfrm>
            <a:off x="5055577" y="2455204"/>
            <a:ext cx="6937130" cy="2308324"/>
          </a:xfrm>
          <a:prstGeom prst="rect">
            <a:avLst/>
          </a:prstGeom>
        </p:spPr>
        <p:txBody>
          <a:bodyPr wrap="square">
            <a:spAutoFit/>
          </a:bodyPr>
          <a:lstStyle/>
          <a:p>
            <a:r>
              <a:rPr lang="en-US" altLang="zh-CN" b="1" dirty="0">
                <a:solidFill>
                  <a:srgbClr val="000000"/>
                </a:solidFill>
                <a:latin typeface="NimbusRomNo9L-Regu"/>
              </a:rPr>
              <a:t>The PE is  implemented using seven pipeline stages and five </a:t>
            </a:r>
            <a:r>
              <a:rPr lang="en-US" altLang="zh-CN" b="1" dirty="0" err="1">
                <a:solidFill>
                  <a:srgbClr val="000000"/>
                </a:solidFill>
                <a:latin typeface="NimbusRomNo9L-Regu"/>
              </a:rPr>
              <a:t>SPads</a:t>
            </a:r>
            <a:r>
              <a:rPr lang="en-US" altLang="zh-CN" b="1" dirty="0">
                <a:solidFill>
                  <a:srgbClr val="000000"/>
                </a:solidFill>
                <a:latin typeface="NimbusRomNo9L-Regu"/>
              </a:rPr>
              <a:t>. </a:t>
            </a:r>
          </a:p>
          <a:p>
            <a:endParaRPr lang="en-US" altLang="zh-CN" dirty="0">
              <a:solidFill>
                <a:srgbClr val="000000"/>
              </a:solidFill>
              <a:latin typeface="NimbusRomNo9L-Regu"/>
            </a:endParaRPr>
          </a:p>
          <a:p>
            <a:pPr marL="285750" indent="-285750">
              <a:buFont typeface="Arial" panose="020B0604020202020204" pitchFamily="34" charset="0"/>
              <a:buChar char="•"/>
            </a:pPr>
            <a:r>
              <a:rPr lang="en-US" altLang="zh-CN" dirty="0">
                <a:solidFill>
                  <a:srgbClr val="000000"/>
                </a:solidFill>
                <a:latin typeface="NimbusRomNo9L-Regu"/>
              </a:rPr>
              <a:t>The first two pipeline stages are responsible for fetching non-zero  </a:t>
            </a:r>
            <a:r>
              <a:rPr lang="en-US" altLang="zh-CN" dirty="0" err="1">
                <a:solidFill>
                  <a:srgbClr val="000000"/>
                </a:solidFill>
                <a:latin typeface="NimbusRomNo9L-Regu"/>
              </a:rPr>
              <a:t>iacts</a:t>
            </a:r>
            <a:r>
              <a:rPr lang="en-US" altLang="zh-CN" dirty="0">
                <a:solidFill>
                  <a:srgbClr val="000000"/>
                </a:solidFill>
                <a:latin typeface="NimbusRomNo9L-Regu"/>
              </a:rPr>
              <a:t> from the </a:t>
            </a:r>
            <a:r>
              <a:rPr lang="en-US" altLang="zh-CN" dirty="0" err="1">
                <a:solidFill>
                  <a:srgbClr val="000000"/>
                </a:solidFill>
                <a:latin typeface="NimbusRomNo9L-Regu"/>
              </a:rPr>
              <a:t>SPads</a:t>
            </a:r>
            <a:r>
              <a:rPr lang="en-US" altLang="zh-CN" dirty="0">
                <a:solidFill>
                  <a:srgbClr val="000000"/>
                </a:solidFill>
                <a:latin typeface="NimbusRomNo9L-Regu"/>
              </a:rPr>
              <a:t>. </a:t>
            </a:r>
          </a:p>
          <a:p>
            <a:pPr marL="285750" indent="-285750">
              <a:buFont typeface="Arial" panose="020B0604020202020204" pitchFamily="34" charset="0"/>
              <a:buChar char="•"/>
            </a:pPr>
            <a:r>
              <a:rPr lang="en-US" altLang="zh-CN" dirty="0">
                <a:solidFill>
                  <a:srgbClr val="000000"/>
                </a:solidFill>
                <a:latin typeface="NimbusRomNo9L-Regu"/>
              </a:rPr>
              <a:t>The next three pipeline stages read the corresponding weights.</a:t>
            </a:r>
          </a:p>
          <a:p>
            <a:pPr marL="285750" indent="-285750">
              <a:buFont typeface="Arial" panose="020B0604020202020204" pitchFamily="34" charset="0"/>
              <a:buChar char="•"/>
            </a:pPr>
            <a:r>
              <a:rPr lang="en-US" altLang="zh-CN" dirty="0">
                <a:solidFill>
                  <a:srgbClr val="000000"/>
                </a:solidFill>
                <a:latin typeface="NimbusRomNo9L-Regu"/>
              </a:rPr>
              <a:t>The final two stages in the pipeline perform the MAC computation on the fetched non-zero </a:t>
            </a:r>
            <a:r>
              <a:rPr lang="en-US" altLang="zh-CN" dirty="0" err="1">
                <a:solidFill>
                  <a:srgbClr val="000000"/>
                </a:solidFill>
                <a:latin typeface="NimbusRomNo9L-Regu"/>
              </a:rPr>
              <a:t>iact</a:t>
            </a:r>
            <a:r>
              <a:rPr lang="en-US" altLang="zh-CN" dirty="0">
                <a:solidFill>
                  <a:srgbClr val="000000"/>
                </a:solidFill>
                <a:latin typeface="NimbusRomNo9L-Regu"/>
              </a:rPr>
              <a:t> and weight,  and then send the updated </a:t>
            </a:r>
            <a:r>
              <a:rPr lang="en-US" altLang="zh-CN" dirty="0" err="1">
                <a:solidFill>
                  <a:srgbClr val="000000"/>
                </a:solidFill>
                <a:latin typeface="NimbusRomNo9L-Regu"/>
              </a:rPr>
              <a:t>psum</a:t>
            </a:r>
            <a:r>
              <a:rPr lang="en-US" altLang="zh-CN" dirty="0">
                <a:solidFill>
                  <a:srgbClr val="000000"/>
                </a:solidFill>
                <a:latin typeface="NimbusRomNo9L-Regu"/>
              </a:rPr>
              <a:t> either back to the </a:t>
            </a:r>
            <a:r>
              <a:rPr lang="en-US" altLang="zh-CN" dirty="0" err="1">
                <a:solidFill>
                  <a:srgbClr val="000000"/>
                </a:solidFill>
                <a:latin typeface="NimbusRomNo9L-Regu"/>
              </a:rPr>
              <a:t>psum</a:t>
            </a:r>
            <a:r>
              <a:rPr lang="en-US" altLang="zh-CN" dirty="0">
                <a:solidFill>
                  <a:srgbClr val="000000"/>
                </a:solidFill>
                <a:latin typeface="NimbusRomNo9L-Regu"/>
              </a:rPr>
              <a:t> </a:t>
            </a:r>
            <a:r>
              <a:rPr lang="en-US" altLang="zh-CN" dirty="0" err="1">
                <a:solidFill>
                  <a:srgbClr val="000000"/>
                </a:solidFill>
                <a:latin typeface="NimbusRomNo9L-Regu"/>
              </a:rPr>
              <a:t>SPad</a:t>
            </a:r>
            <a:r>
              <a:rPr lang="en-US" altLang="zh-CN" dirty="0">
                <a:solidFill>
                  <a:srgbClr val="000000"/>
                </a:solidFill>
                <a:latin typeface="NimbusRomNo9L-Regu"/>
              </a:rPr>
              <a:t>  or out of the PE.</a:t>
            </a:r>
            <a:endParaRPr lang="zh-CN" altLang="en-US" dirty="0">
              <a:solidFill>
                <a:srgbClr val="000000"/>
              </a:solidFill>
              <a:latin typeface="NimbusRomNo9L-Regu"/>
            </a:endParaRPr>
          </a:p>
        </p:txBody>
      </p:sp>
    </p:spTree>
    <p:extLst>
      <p:ext uri="{BB962C8B-B14F-4D97-AF65-F5344CB8AC3E}">
        <p14:creationId xmlns:p14="http://schemas.microsoft.com/office/powerpoint/2010/main" val="109622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solidFill>
                  <a:srgbClr val="FF0000"/>
                </a:solidFill>
              </a:rPr>
              <a:t>Experiment</a:t>
            </a:r>
          </a:p>
          <a:p>
            <a:pPr marL="514350" indent="-514350">
              <a:buFont typeface="Arial" panose="020B0604020202020204" pitchFamily="34" charset="0"/>
              <a:buAutoNum type="arabicPeriod"/>
            </a:pPr>
            <a:r>
              <a:rPr lang="en-US" altLang="zh-CN" sz="2800" dirty="0"/>
              <a:t>Summary</a:t>
            </a:r>
          </a:p>
          <a:p>
            <a:pPr marL="514350" indent="-514350">
              <a:buAutoNum type="arabicPeriod"/>
            </a:pPr>
            <a:endParaRPr lang="en-US" altLang="zh-CN" sz="2800" dirty="0">
              <a:solidFill>
                <a:srgbClr val="FF0000"/>
              </a:solidFill>
            </a:endParaRPr>
          </a:p>
        </p:txBody>
      </p:sp>
    </p:spTree>
    <p:custDataLst>
      <p:tags r:id="rId1"/>
    </p:custDataLst>
    <p:extLst>
      <p:ext uri="{BB962C8B-B14F-4D97-AF65-F5344CB8AC3E}">
        <p14:creationId xmlns:p14="http://schemas.microsoft.com/office/powerpoint/2010/main" val="201760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9B9DE-2CFA-4BB4-944B-91C902ED1F4A}"/>
              </a:ext>
            </a:extLst>
          </p:cNvPr>
          <p:cNvSpPr>
            <a:spLocks noGrp="1"/>
          </p:cNvSpPr>
          <p:nvPr>
            <p:ph type="title"/>
          </p:nvPr>
        </p:nvSpPr>
        <p:spPr/>
        <p:txBody>
          <a:bodyPr/>
          <a:lstStyle/>
          <a:p>
            <a:r>
              <a:rPr lang="en-US" altLang="zh-CN" dirty="0"/>
              <a:t>Experiment</a:t>
            </a:r>
            <a:endParaRPr lang="zh-CN" altLang="en-US" dirty="0"/>
          </a:p>
        </p:txBody>
      </p:sp>
      <p:pic>
        <p:nvPicPr>
          <p:cNvPr id="4" name="图片 3">
            <a:extLst>
              <a:ext uri="{FF2B5EF4-FFF2-40B4-BE49-F238E27FC236}">
                <a16:creationId xmlns:a16="http://schemas.microsoft.com/office/drawing/2014/main" id="{599C7FB5-01BD-4BCE-986A-94370329C71F}"/>
              </a:ext>
            </a:extLst>
          </p:cNvPr>
          <p:cNvPicPr>
            <a:picLocks noChangeAspect="1"/>
          </p:cNvPicPr>
          <p:nvPr/>
        </p:nvPicPr>
        <p:blipFill>
          <a:blip r:embed="rId2"/>
          <a:stretch>
            <a:fillRect/>
          </a:stretch>
        </p:blipFill>
        <p:spPr>
          <a:xfrm>
            <a:off x="2309630" y="1969477"/>
            <a:ext cx="6870966" cy="3405348"/>
          </a:xfrm>
          <a:prstGeom prst="rect">
            <a:avLst/>
          </a:prstGeom>
        </p:spPr>
      </p:pic>
    </p:spTree>
    <p:extLst>
      <p:ext uri="{BB962C8B-B14F-4D97-AF65-F5344CB8AC3E}">
        <p14:creationId xmlns:p14="http://schemas.microsoft.com/office/powerpoint/2010/main" val="1766071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FEF8-EE14-46FB-88CF-248DD234BE37}"/>
              </a:ext>
            </a:extLst>
          </p:cNvPr>
          <p:cNvSpPr>
            <a:spLocks noGrp="1"/>
          </p:cNvSpPr>
          <p:nvPr>
            <p:ph type="title"/>
          </p:nvPr>
        </p:nvSpPr>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9F945A34-6382-4668-AFAB-C865910445C7}"/>
              </a:ext>
            </a:extLst>
          </p:cNvPr>
          <p:cNvPicPr>
            <a:picLocks noChangeAspect="1"/>
          </p:cNvPicPr>
          <p:nvPr/>
        </p:nvPicPr>
        <p:blipFill>
          <a:blip r:embed="rId2"/>
          <a:stretch>
            <a:fillRect/>
          </a:stretch>
        </p:blipFill>
        <p:spPr>
          <a:xfrm>
            <a:off x="914838" y="1536201"/>
            <a:ext cx="9458522" cy="2302821"/>
          </a:xfrm>
          <a:prstGeom prst="rect">
            <a:avLst/>
          </a:prstGeom>
        </p:spPr>
      </p:pic>
      <p:pic>
        <p:nvPicPr>
          <p:cNvPr id="5" name="图片 4">
            <a:extLst>
              <a:ext uri="{FF2B5EF4-FFF2-40B4-BE49-F238E27FC236}">
                <a16:creationId xmlns:a16="http://schemas.microsoft.com/office/drawing/2014/main" id="{16DC9066-C084-485B-8EBD-8E6E3EDD3647}"/>
              </a:ext>
            </a:extLst>
          </p:cNvPr>
          <p:cNvPicPr>
            <a:picLocks noChangeAspect="1"/>
          </p:cNvPicPr>
          <p:nvPr/>
        </p:nvPicPr>
        <p:blipFill>
          <a:blip r:embed="rId3"/>
          <a:stretch>
            <a:fillRect/>
          </a:stretch>
        </p:blipFill>
        <p:spPr>
          <a:xfrm>
            <a:off x="914838" y="3839022"/>
            <a:ext cx="9797999" cy="2554675"/>
          </a:xfrm>
          <a:prstGeom prst="rect">
            <a:avLst/>
          </a:prstGeom>
        </p:spPr>
      </p:pic>
    </p:spTree>
    <p:extLst>
      <p:ext uri="{BB962C8B-B14F-4D97-AF65-F5344CB8AC3E}">
        <p14:creationId xmlns:p14="http://schemas.microsoft.com/office/powerpoint/2010/main" val="113540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t>Experiment</a:t>
            </a:r>
          </a:p>
          <a:p>
            <a:pPr marL="514350" indent="-514350">
              <a:buAutoNum type="arabicPeriod"/>
            </a:pPr>
            <a:r>
              <a:rPr lang="en-US" altLang="zh-CN" sz="2800" dirty="0"/>
              <a:t>Summary</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738A2-36E9-4C8C-B172-864557417F65}"/>
              </a:ext>
            </a:extLst>
          </p:cNvPr>
          <p:cNvSpPr>
            <a:spLocks noGrp="1"/>
          </p:cNvSpPr>
          <p:nvPr>
            <p:ph type="title"/>
          </p:nvPr>
        </p:nvSpPr>
        <p:spPr/>
        <p:txBody>
          <a:bodyPr/>
          <a:lstStyle/>
          <a:p>
            <a:r>
              <a:rPr lang="en-US" altLang="zh-CN" dirty="0"/>
              <a:t>Experiments</a:t>
            </a:r>
            <a:endParaRPr lang="zh-CN" altLang="en-US" dirty="0"/>
          </a:p>
        </p:txBody>
      </p:sp>
      <p:pic>
        <p:nvPicPr>
          <p:cNvPr id="5" name="图片 4">
            <a:extLst>
              <a:ext uri="{FF2B5EF4-FFF2-40B4-BE49-F238E27FC236}">
                <a16:creationId xmlns:a16="http://schemas.microsoft.com/office/drawing/2014/main" id="{00A80672-BB6F-448F-A6D9-74D7E5DE69A0}"/>
              </a:ext>
            </a:extLst>
          </p:cNvPr>
          <p:cNvPicPr>
            <a:picLocks noChangeAspect="1"/>
          </p:cNvPicPr>
          <p:nvPr/>
        </p:nvPicPr>
        <p:blipFill>
          <a:blip r:embed="rId2"/>
          <a:stretch>
            <a:fillRect/>
          </a:stretch>
        </p:blipFill>
        <p:spPr>
          <a:xfrm>
            <a:off x="956150" y="1760341"/>
            <a:ext cx="10455546" cy="3970364"/>
          </a:xfrm>
          <a:prstGeom prst="rect">
            <a:avLst/>
          </a:prstGeom>
        </p:spPr>
      </p:pic>
    </p:spTree>
    <p:extLst>
      <p:ext uri="{BB962C8B-B14F-4D97-AF65-F5344CB8AC3E}">
        <p14:creationId xmlns:p14="http://schemas.microsoft.com/office/powerpoint/2010/main" val="397512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t>Introduction</a:t>
            </a:r>
          </a:p>
          <a:p>
            <a:pPr marL="514350" indent="-514350">
              <a:buAutoNum type="arabicPeriod"/>
            </a:pPr>
            <a:r>
              <a:rPr lang="en-US" altLang="zh-CN" sz="2800" dirty="0"/>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t>Experiment</a:t>
            </a:r>
          </a:p>
          <a:p>
            <a:pPr marL="514350" indent="-514350">
              <a:buAutoNum type="arabicPeriod"/>
            </a:pPr>
            <a:r>
              <a:rPr lang="en-US" altLang="zh-CN" sz="2800" dirty="0">
                <a:solidFill>
                  <a:srgbClr val="FF0000"/>
                </a:solidFill>
              </a:rPr>
              <a:t>Summary</a:t>
            </a:r>
          </a:p>
        </p:txBody>
      </p:sp>
    </p:spTree>
    <p:custDataLst>
      <p:tags r:id="rId1"/>
    </p:custDataLst>
    <p:extLst>
      <p:ext uri="{BB962C8B-B14F-4D97-AF65-F5344CB8AC3E}">
        <p14:creationId xmlns:p14="http://schemas.microsoft.com/office/powerpoint/2010/main" val="1322524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015CE-7883-48F4-B2FC-0A9993AE40AC}"/>
              </a:ext>
            </a:extLst>
          </p:cNvPr>
          <p:cNvSpPr>
            <a:spLocks noGrp="1"/>
          </p:cNvSpPr>
          <p:nvPr>
            <p:ph type="title"/>
          </p:nvPr>
        </p:nvSpPr>
        <p:spPr/>
        <p:txBody>
          <a:bodyPr/>
          <a:lstStyle/>
          <a:p>
            <a:r>
              <a:rPr lang="en-US" altLang="zh-CN" dirty="0"/>
              <a:t>Summary</a:t>
            </a:r>
            <a:endParaRPr lang="zh-CN" altLang="en-US" dirty="0"/>
          </a:p>
        </p:txBody>
      </p:sp>
      <p:sp>
        <p:nvSpPr>
          <p:cNvPr id="5" name="矩形 4">
            <a:extLst>
              <a:ext uri="{FF2B5EF4-FFF2-40B4-BE49-F238E27FC236}">
                <a16:creationId xmlns:a16="http://schemas.microsoft.com/office/drawing/2014/main" id="{EAA71D8A-0A60-4775-AADA-D5EF392A06BC}"/>
              </a:ext>
            </a:extLst>
          </p:cNvPr>
          <p:cNvSpPr/>
          <p:nvPr/>
        </p:nvSpPr>
        <p:spPr>
          <a:xfrm>
            <a:off x="770792" y="1534051"/>
            <a:ext cx="8786447" cy="2308324"/>
          </a:xfrm>
          <a:prstGeom prst="rect">
            <a:avLst/>
          </a:prstGeom>
          <a:ln>
            <a:solidFill>
              <a:schemeClr val="tx1"/>
            </a:solidFill>
          </a:ln>
        </p:spPr>
        <p:txBody>
          <a:bodyPr wrap="square">
            <a:spAutoFit/>
          </a:bodyPr>
          <a:lstStyle/>
          <a:p>
            <a:r>
              <a:rPr lang="en-US" altLang="zh-CN" b="1" dirty="0">
                <a:solidFill>
                  <a:srgbClr val="000000"/>
                </a:solidFill>
                <a:latin typeface="NimbusRomNo9L-Regu"/>
              </a:rPr>
              <a:t>Problem 1</a:t>
            </a:r>
          </a:p>
          <a:p>
            <a:r>
              <a:rPr lang="en-US" altLang="zh-CN" dirty="0">
                <a:solidFill>
                  <a:srgbClr val="000000"/>
                </a:solidFill>
                <a:latin typeface="NimbusRomNo9L-Regu"/>
              </a:rPr>
              <a:t>The varying layer shapes makes the on-chip network (</a:t>
            </a:r>
            <a:r>
              <a:rPr lang="en-US" altLang="zh-CN" dirty="0" err="1">
                <a:solidFill>
                  <a:srgbClr val="000000"/>
                </a:solidFill>
                <a:latin typeface="NimbusRomNo9L-Regu"/>
              </a:rPr>
              <a:t>NoC</a:t>
            </a:r>
            <a:r>
              <a:rPr lang="en-US" altLang="zh-CN" dirty="0">
                <a:solidFill>
                  <a:srgbClr val="000000"/>
                </a:solidFill>
                <a:latin typeface="NimbusRomNo9L-Regu"/>
              </a:rPr>
              <a:t>) the performance bottleneck since conventional </a:t>
            </a:r>
            <a:r>
              <a:rPr lang="en-US" altLang="zh-CN" dirty="0" err="1">
                <a:solidFill>
                  <a:srgbClr val="000000"/>
                </a:solidFill>
                <a:latin typeface="NimbusRomNo9L-Regu"/>
              </a:rPr>
              <a:t>NoC</a:t>
            </a:r>
            <a:r>
              <a:rPr lang="en-US" altLang="zh-CN" dirty="0">
                <a:solidFill>
                  <a:srgbClr val="000000"/>
                </a:solidFill>
                <a:latin typeface="NimbusRomNo9L-Regu"/>
              </a:rPr>
              <a:t> design poses strong assumptions on the amount of data reuse and required data bandwidth for each data type, which is too rigid to adapt.</a:t>
            </a:r>
          </a:p>
          <a:p>
            <a:endParaRPr lang="en-US" altLang="zh-CN" dirty="0">
              <a:solidFill>
                <a:srgbClr val="000000"/>
              </a:solidFill>
              <a:latin typeface="NimbusRomNo9L-Regu"/>
            </a:endParaRPr>
          </a:p>
          <a:p>
            <a:r>
              <a:rPr lang="en-US" altLang="zh-CN" b="1" dirty="0">
                <a:solidFill>
                  <a:srgbClr val="000000"/>
                </a:solidFill>
                <a:latin typeface="NimbusRomNo9L-Regu"/>
              </a:rPr>
              <a:t>Solution</a:t>
            </a:r>
          </a:p>
          <a:p>
            <a:r>
              <a:rPr lang="en-US" altLang="zh-CN" dirty="0">
                <a:solidFill>
                  <a:srgbClr val="000000"/>
                </a:solidFill>
                <a:latin typeface="NimbusRomNo9L-Regu"/>
              </a:rPr>
              <a:t>Introduce HM-</a:t>
            </a:r>
            <a:r>
              <a:rPr lang="en-US" altLang="zh-CN" dirty="0" err="1">
                <a:solidFill>
                  <a:srgbClr val="000000"/>
                </a:solidFill>
                <a:latin typeface="NimbusRomNo9L-Regu"/>
              </a:rPr>
              <a:t>NoC</a:t>
            </a:r>
            <a:r>
              <a:rPr lang="en-US" altLang="zh-CN" dirty="0">
                <a:solidFill>
                  <a:srgbClr val="000000"/>
                </a:solidFill>
                <a:latin typeface="NimbusRomNo9L-Regu"/>
              </a:rPr>
              <a:t> (hierarchical mesh network), which can be configured into different modes that can deliver from high bandwidth to high data reuse.</a:t>
            </a:r>
            <a:endParaRPr lang="zh-CN" altLang="en-US" dirty="0">
              <a:solidFill>
                <a:srgbClr val="000000"/>
              </a:solidFill>
              <a:latin typeface="NimbusRomNo9L-Regu"/>
            </a:endParaRPr>
          </a:p>
        </p:txBody>
      </p:sp>
      <p:pic>
        <p:nvPicPr>
          <p:cNvPr id="7" name="图片 6">
            <a:extLst>
              <a:ext uri="{FF2B5EF4-FFF2-40B4-BE49-F238E27FC236}">
                <a16:creationId xmlns:a16="http://schemas.microsoft.com/office/drawing/2014/main" id="{8A5BC49F-13CA-4AE5-B80C-CA0DF6041FD3}"/>
              </a:ext>
            </a:extLst>
          </p:cNvPr>
          <p:cNvPicPr>
            <a:picLocks noChangeAspect="1"/>
          </p:cNvPicPr>
          <p:nvPr/>
        </p:nvPicPr>
        <p:blipFill>
          <a:blip r:embed="rId2"/>
          <a:stretch>
            <a:fillRect/>
          </a:stretch>
        </p:blipFill>
        <p:spPr>
          <a:xfrm>
            <a:off x="770792" y="4062426"/>
            <a:ext cx="3026690" cy="1742600"/>
          </a:xfrm>
          <a:prstGeom prst="rect">
            <a:avLst/>
          </a:prstGeom>
        </p:spPr>
      </p:pic>
      <p:sp>
        <p:nvSpPr>
          <p:cNvPr id="8" name="文本框 7">
            <a:extLst>
              <a:ext uri="{FF2B5EF4-FFF2-40B4-BE49-F238E27FC236}">
                <a16:creationId xmlns:a16="http://schemas.microsoft.com/office/drawing/2014/main" id="{17204856-653F-4B7D-8B04-06AA30DBB36F}"/>
              </a:ext>
            </a:extLst>
          </p:cNvPr>
          <p:cNvSpPr txBox="1"/>
          <p:nvPr/>
        </p:nvSpPr>
        <p:spPr>
          <a:xfrm>
            <a:off x="4229100" y="4348950"/>
            <a:ext cx="6769802" cy="1169551"/>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t>固定的</a:t>
            </a:r>
            <a:r>
              <a:rPr lang="en-US" altLang="zh-CN" sz="1400" dirty="0"/>
              <a:t>spatial mapping</a:t>
            </a:r>
            <a:r>
              <a:rPr lang="zh-CN" altLang="en-US" sz="1400" dirty="0"/>
              <a:t>依赖于某些</a:t>
            </a:r>
            <a:r>
              <a:rPr lang="en-US" altLang="zh-CN" sz="1400" dirty="0"/>
              <a:t>dimension</a:t>
            </a:r>
          </a:p>
          <a:p>
            <a:pPr marL="285750" indent="-285750">
              <a:buFont typeface="Arial" panose="020B0604020202020204" pitchFamily="34" charset="0"/>
              <a:buChar char="•"/>
            </a:pPr>
            <a:r>
              <a:rPr lang="zh-CN" altLang="en-US" sz="1400" dirty="0"/>
              <a:t>当某一</a:t>
            </a:r>
            <a:r>
              <a:rPr lang="en-US" altLang="zh-CN" sz="1400" dirty="0"/>
              <a:t>dimension</a:t>
            </a:r>
            <a:r>
              <a:rPr lang="zh-CN" altLang="en-US" sz="1400" dirty="0"/>
              <a:t>小于</a:t>
            </a:r>
            <a:r>
              <a:rPr lang="en-US" altLang="zh-CN" sz="1400" dirty="0"/>
              <a:t>PE array</a:t>
            </a:r>
            <a:r>
              <a:rPr lang="zh-CN" altLang="en-US" sz="1400" dirty="0"/>
              <a:t>的</a:t>
            </a:r>
            <a:r>
              <a:rPr lang="en-US" altLang="zh-CN" sz="1400" dirty="0"/>
              <a:t>size</a:t>
            </a:r>
            <a:r>
              <a:rPr lang="zh-CN" altLang="en-US" sz="1400" dirty="0"/>
              <a:t>时，通过</a:t>
            </a:r>
            <a:r>
              <a:rPr lang="en-US" altLang="zh-CN" sz="1400" dirty="0"/>
              <a:t>tiling</a:t>
            </a:r>
            <a:r>
              <a:rPr lang="zh-CN" altLang="en-US" sz="1400" dirty="0"/>
              <a:t>用其他</a:t>
            </a:r>
            <a:r>
              <a:rPr lang="en-US" altLang="zh-CN" sz="1400" dirty="0"/>
              <a:t>dimension</a:t>
            </a:r>
            <a:r>
              <a:rPr lang="zh-CN" altLang="en-US" sz="1400" dirty="0"/>
              <a:t>来填充</a:t>
            </a:r>
            <a:endParaRPr lang="en-US" altLang="zh-CN" sz="1400" dirty="0"/>
          </a:p>
          <a:p>
            <a:pPr marL="285750" indent="-285750">
              <a:buFont typeface="Arial" panose="020B0604020202020204" pitchFamily="34" charset="0"/>
              <a:buChar char="•"/>
            </a:pPr>
            <a:r>
              <a:rPr lang="en-US" altLang="zh-CN" sz="1400" dirty="0"/>
              <a:t> </a:t>
            </a:r>
            <a:r>
              <a:rPr lang="zh-CN" altLang="en-US" sz="1400" dirty="0"/>
              <a:t>不同的</a:t>
            </a:r>
            <a:r>
              <a:rPr lang="en-US" altLang="zh-CN" sz="1400" dirty="0"/>
              <a:t>dimension</a:t>
            </a:r>
            <a:r>
              <a:rPr lang="zh-CN" altLang="en-US" sz="1400" dirty="0"/>
              <a:t>填充会带来不同的</a:t>
            </a:r>
            <a:r>
              <a:rPr lang="en-US" altLang="zh-CN" sz="1400" dirty="0"/>
              <a:t>data reuse</a:t>
            </a:r>
            <a:r>
              <a:rPr lang="zh-CN" altLang="en-US" sz="1400" dirty="0"/>
              <a:t>，对</a:t>
            </a:r>
            <a:r>
              <a:rPr lang="en-US" altLang="zh-CN" sz="1400" dirty="0" err="1"/>
              <a:t>NoC</a:t>
            </a:r>
            <a:r>
              <a:rPr lang="zh-CN" altLang="en-US" sz="1400" dirty="0"/>
              <a:t>的</a:t>
            </a:r>
            <a:r>
              <a:rPr lang="en-US" altLang="zh-CN" sz="1400" dirty="0"/>
              <a:t>bandwidth</a:t>
            </a:r>
            <a:r>
              <a:rPr lang="zh-CN" altLang="en-US" sz="1400" dirty="0"/>
              <a:t>的要求不同</a:t>
            </a:r>
            <a:endParaRPr lang="en-US" altLang="zh-CN" sz="1400" dirty="0"/>
          </a:p>
          <a:p>
            <a:pPr marL="742950" lvl="1" indent="-285750">
              <a:buFont typeface="Arial" panose="020B0604020202020204" pitchFamily="34" charset="0"/>
              <a:buChar char="•"/>
            </a:pPr>
            <a:r>
              <a:rPr lang="en-US" altLang="zh-CN" sz="1400" dirty="0"/>
              <a:t>Trade-off between reuse and bandwidth</a:t>
            </a:r>
          </a:p>
          <a:p>
            <a:pPr marL="285750" indent="-285750">
              <a:buFont typeface="Arial" panose="020B0604020202020204" pitchFamily="34" charset="0"/>
              <a:buChar char="•"/>
            </a:pPr>
            <a:r>
              <a:rPr lang="zh-CN" altLang="en-US" sz="1400" dirty="0"/>
              <a:t>设计</a:t>
            </a:r>
            <a:r>
              <a:rPr lang="en-US" altLang="zh-CN" sz="1400" dirty="0"/>
              <a:t>hierarchy mesh </a:t>
            </a:r>
            <a:r>
              <a:rPr lang="en-US" altLang="zh-CN" sz="1400" dirty="0" err="1"/>
              <a:t>NoC</a:t>
            </a:r>
            <a:r>
              <a:rPr lang="zh-CN" altLang="en-US" sz="1400" dirty="0"/>
              <a:t>来适应不同</a:t>
            </a:r>
            <a:r>
              <a:rPr lang="en-US" altLang="zh-CN" sz="1400" dirty="0"/>
              <a:t>shape</a:t>
            </a:r>
            <a:r>
              <a:rPr lang="zh-CN" altLang="en-US" sz="1400" dirty="0"/>
              <a:t>的</a:t>
            </a:r>
            <a:r>
              <a:rPr lang="en-US" altLang="zh-CN" sz="1400" dirty="0"/>
              <a:t>workload</a:t>
            </a:r>
            <a:endParaRPr lang="zh-CN" altLang="en-US" sz="1400" dirty="0"/>
          </a:p>
        </p:txBody>
      </p:sp>
    </p:spTree>
    <p:extLst>
      <p:ext uri="{BB962C8B-B14F-4D97-AF65-F5344CB8AC3E}">
        <p14:creationId xmlns:p14="http://schemas.microsoft.com/office/powerpoint/2010/main" val="188624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8B542-A9F2-4470-AC3C-FE2F33C57C8F}"/>
              </a:ext>
            </a:extLst>
          </p:cNvPr>
          <p:cNvSpPr>
            <a:spLocks noGrp="1"/>
          </p:cNvSpPr>
          <p:nvPr>
            <p:ph type="title"/>
          </p:nvPr>
        </p:nvSpPr>
        <p:spPr/>
        <p:txBody>
          <a:bodyPr/>
          <a:lstStyle/>
          <a:p>
            <a:r>
              <a:rPr lang="en-US" altLang="zh-CN" dirty="0"/>
              <a:t>Summary</a:t>
            </a:r>
            <a:endParaRPr lang="zh-CN" altLang="en-US" dirty="0"/>
          </a:p>
        </p:txBody>
      </p:sp>
      <p:sp>
        <p:nvSpPr>
          <p:cNvPr id="4" name="矩形 3">
            <a:extLst>
              <a:ext uri="{FF2B5EF4-FFF2-40B4-BE49-F238E27FC236}">
                <a16:creationId xmlns:a16="http://schemas.microsoft.com/office/drawing/2014/main" id="{0D1B7336-968B-4C78-97A2-06DB497635CC}"/>
              </a:ext>
            </a:extLst>
          </p:cNvPr>
          <p:cNvSpPr/>
          <p:nvPr/>
        </p:nvSpPr>
        <p:spPr>
          <a:xfrm>
            <a:off x="757869" y="1697295"/>
            <a:ext cx="8786447" cy="2031325"/>
          </a:xfrm>
          <a:prstGeom prst="rect">
            <a:avLst/>
          </a:prstGeom>
          <a:ln>
            <a:solidFill>
              <a:schemeClr val="tx1"/>
            </a:solidFill>
          </a:ln>
        </p:spPr>
        <p:txBody>
          <a:bodyPr wrap="square">
            <a:spAutoFit/>
          </a:bodyPr>
          <a:lstStyle/>
          <a:p>
            <a:r>
              <a:rPr lang="en-US" altLang="zh-CN" b="1" dirty="0">
                <a:solidFill>
                  <a:srgbClr val="000000"/>
                </a:solidFill>
                <a:latin typeface="NimbusRomNo9L-Regu"/>
              </a:rPr>
              <a:t>Problem 2</a:t>
            </a:r>
          </a:p>
          <a:p>
            <a:r>
              <a:rPr lang="en-US" altLang="zh-CN" dirty="0">
                <a:solidFill>
                  <a:srgbClr val="000000"/>
                </a:solidFill>
                <a:latin typeface="NimbusRomNo9L-Regu"/>
              </a:rPr>
              <a:t>Sparse weights and input activations</a:t>
            </a:r>
          </a:p>
          <a:p>
            <a:endParaRPr lang="en-US" altLang="zh-CN" dirty="0">
              <a:solidFill>
                <a:srgbClr val="000000"/>
              </a:solidFill>
              <a:latin typeface="NimbusRomNo9L-Regu"/>
            </a:endParaRPr>
          </a:p>
          <a:p>
            <a:r>
              <a:rPr lang="en-US" altLang="zh-CN" b="1" dirty="0">
                <a:solidFill>
                  <a:srgbClr val="000000"/>
                </a:solidFill>
                <a:latin typeface="NimbusRomNo9L-Regu"/>
              </a:rPr>
              <a:t>Solution</a:t>
            </a:r>
          </a:p>
          <a:p>
            <a:r>
              <a:rPr lang="en-US" altLang="zh-CN" dirty="0">
                <a:solidFill>
                  <a:srgbClr val="000000"/>
                </a:solidFill>
                <a:latin typeface="NimbusRomNo9L-Regu"/>
              </a:rPr>
              <a:t>Incorporates a new PE architecture that support processing sparse weights and input activations directly in compressed domain to improve not only energy efficiency but also throughput. It also adds SIMD support so that each PE can process 2 MACs per cycles.</a:t>
            </a:r>
            <a:endParaRPr lang="zh-CN" altLang="en-US" dirty="0">
              <a:solidFill>
                <a:srgbClr val="000000"/>
              </a:solidFill>
              <a:latin typeface="NimbusRomNo9L-Regu"/>
            </a:endParaRPr>
          </a:p>
        </p:txBody>
      </p:sp>
      <p:sp>
        <p:nvSpPr>
          <p:cNvPr id="5" name="矩形 4">
            <a:extLst>
              <a:ext uri="{FF2B5EF4-FFF2-40B4-BE49-F238E27FC236}">
                <a16:creationId xmlns:a16="http://schemas.microsoft.com/office/drawing/2014/main" id="{56CC0BE8-B116-4320-B8F0-39BA1C2A0468}"/>
              </a:ext>
            </a:extLst>
          </p:cNvPr>
          <p:cNvSpPr/>
          <p:nvPr/>
        </p:nvSpPr>
        <p:spPr>
          <a:xfrm>
            <a:off x="757869" y="4217423"/>
            <a:ext cx="8786447" cy="1477328"/>
          </a:xfrm>
          <a:prstGeom prst="rect">
            <a:avLst/>
          </a:prstGeom>
          <a:ln>
            <a:solidFill>
              <a:schemeClr val="tx1"/>
            </a:solidFill>
          </a:ln>
        </p:spPr>
        <p:txBody>
          <a:bodyPr wrap="square">
            <a:spAutoFit/>
          </a:bodyPr>
          <a:lstStyle/>
          <a:p>
            <a:r>
              <a:rPr lang="en-US" altLang="zh-CN" b="1" dirty="0">
                <a:solidFill>
                  <a:srgbClr val="000000"/>
                </a:solidFill>
                <a:latin typeface="NimbusRomNo9L-Regu"/>
              </a:rPr>
              <a:t>Results</a:t>
            </a:r>
          </a:p>
          <a:p>
            <a:pPr marL="285750" indent="-285750">
              <a:buFont typeface="Arial" panose="020B0604020202020204" pitchFamily="34" charset="0"/>
              <a:buChar char="•"/>
            </a:pPr>
            <a:r>
              <a:rPr lang="en-US" altLang="zh-CN" dirty="0">
                <a:solidFill>
                  <a:srgbClr val="000000"/>
                </a:solidFill>
                <a:latin typeface="NimbusRomNo9L-Regu"/>
              </a:rPr>
              <a:t>Overall, </a:t>
            </a:r>
            <a:r>
              <a:rPr lang="en-US" altLang="zh-CN" dirty="0" err="1">
                <a:solidFill>
                  <a:srgbClr val="000000"/>
                </a:solidFill>
                <a:latin typeface="NimbusRomNo9L-Regu"/>
              </a:rPr>
              <a:t>Eyeriss</a:t>
            </a:r>
            <a:r>
              <a:rPr lang="en-US" altLang="zh-CN" dirty="0">
                <a:solidFill>
                  <a:srgbClr val="000000"/>
                </a:solidFill>
                <a:latin typeface="NimbusRomNo9L-Regu"/>
              </a:rPr>
              <a:t> v2 achieves 42.5× and 11.3× improvement in throughput and energy efficiency, respectively, with sparse </a:t>
            </a:r>
            <a:r>
              <a:rPr lang="en-US" altLang="zh-CN" dirty="0" err="1">
                <a:solidFill>
                  <a:srgbClr val="000000"/>
                </a:solidFill>
                <a:latin typeface="NimbusRomNo9L-Regu"/>
              </a:rPr>
              <a:t>AlexNet</a:t>
            </a:r>
            <a:r>
              <a:rPr lang="en-US" altLang="zh-CN" dirty="0">
                <a:solidFill>
                  <a:srgbClr val="000000"/>
                </a:solidFill>
                <a:latin typeface="NimbusRomNo9L-Regu"/>
              </a:rPr>
              <a:t> compared to </a:t>
            </a:r>
            <a:r>
              <a:rPr lang="en-US" altLang="zh-CN" dirty="0" err="1">
                <a:solidFill>
                  <a:srgbClr val="000000"/>
                </a:solidFill>
                <a:latin typeface="NimbusRomNo9L-Regu"/>
              </a:rPr>
              <a:t>Eyeriss</a:t>
            </a:r>
            <a:r>
              <a:rPr lang="en-US" altLang="zh-CN" dirty="0">
                <a:solidFill>
                  <a:srgbClr val="000000"/>
                </a:solidFill>
                <a:latin typeface="NimbusRomNo9L-Regu"/>
              </a:rPr>
              <a:t> v1 running </a:t>
            </a:r>
            <a:r>
              <a:rPr lang="en-US" altLang="zh-CN" dirty="0" err="1">
                <a:solidFill>
                  <a:srgbClr val="000000"/>
                </a:solidFill>
                <a:latin typeface="NimbusRomNo9L-Regu"/>
              </a:rPr>
              <a:t>AlexNet</a:t>
            </a:r>
            <a:r>
              <a:rPr lang="en-US" altLang="zh-CN" dirty="0">
                <a:solidFill>
                  <a:srgbClr val="000000"/>
                </a:solidFill>
                <a:latin typeface="NimbusRomNo9L-Regu"/>
              </a:rPr>
              <a:t>.</a:t>
            </a:r>
          </a:p>
          <a:p>
            <a:pPr marL="285750" indent="-285750">
              <a:buFont typeface="Arial" panose="020B0604020202020204" pitchFamily="34" charset="0"/>
              <a:buChar char="•"/>
            </a:pPr>
            <a:r>
              <a:rPr lang="en-US" altLang="zh-CN" dirty="0">
                <a:solidFill>
                  <a:srgbClr val="000000"/>
                </a:solidFill>
                <a:latin typeface="NimbusRomNo9L-Regu"/>
              </a:rPr>
              <a:t>It also achieves 12.6× and 2.5× improvement in throughput and energy efficiency, respectively, with sparse </a:t>
            </a:r>
            <a:r>
              <a:rPr lang="en-US" altLang="zh-CN" dirty="0" err="1">
                <a:solidFill>
                  <a:srgbClr val="000000"/>
                </a:solidFill>
                <a:latin typeface="NimbusRomNo9L-Regu"/>
              </a:rPr>
              <a:t>MobileNet</a:t>
            </a:r>
            <a:r>
              <a:rPr lang="en-US" altLang="zh-CN" dirty="0">
                <a:solidFill>
                  <a:srgbClr val="000000"/>
                </a:solidFill>
                <a:latin typeface="NimbusRomNo9L-Regu"/>
              </a:rPr>
              <a:t> compared to </a:t>
            </a:r>
            <a:r>
              <a:rPr lang="en-US" altLang="zh-CN" dirty="0" err="1">
                <a:solidFill>
                  <a:srgbClr val="000000"/>
                </a:solidFill>
                <a:latin typeface="NimbusRomNo9L-Regu"/>
              </a:rPr>
              <a:t>Eyeriss</a:t>
            </a:r>
            <a:r>
              <a:rPr lang="en-US" altLang="zh-CN" dirty="0">
                <a:solidFill>
                  <a:srgbClr val="000000"/>
                </a:solidFill>
                <a:latin typeface="NimbusRomNo9L-Regu"/>
              </a:rPr>
              <a:t> v1 running </a:t>
            </a:r>
            <a:r>
              <a:rPr lang="en-US" altLang="zh-CN" dirty="0" err="1">
                <a:solidFill>
                  <a:srgbClr val="000000"/>
                </a:solidFill>
                <a:latin typeface="NimbusRomNo9L-Regu"/>
              </a:rPr>
              <a:t>MobileNet</a:t>
            </a:r>
            <a:r>
              <a:rPr lang="en-US" altLang="zh-CN" dirty="0">
                <a:solidFill>
                  <a:srgbClr val="000000"/>
                </a:solidFill>
                <a:latin typeface="NimbusRomNo9L-Regu"/>
              </a:rPr>
              <a:t>.</a:t>
            </a:r>
            <a:endParaRPr lang="zh-CN" altLang="en-US" dirty="0">
              <a:solidFill>
                <a:srgbClr val="000000"/>
              </a:solidFill>
              <a:latin typeface="NimbusRomNo9L-Regu"/>
            </a:endParaRPr>
          </a:p>
        </p:txBody>
      </p:sp>
    </p:spTree>
    <p:extLst>
      <p:ext uri="{BB962C8B-B14F-4D97-AF65-F5344CB8AC3E}">
        <p14:creationId xmlns:p14="http://schemas.microsoft.com/office/powerpoint/2010/main" val="21853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81B9B-51D7-45B8-A00A-B15E8016190D}"/>
              </a:ext>
            </a:extLst>
          </p:cNvPr>
          <p:cNvSpPr>
            <a:spLocks noGrp="1"/>
          </p:cNvSpPr>
          <p:nvPr>
            <p:ph type="title"/>
          </p:nvPr>
        </p:nvSpPr>
        <p:spPr/>
        <p:txBody>
          <a:bodyPr/>
          <a:lstStyle/>
          <a:p>
            <a:r>
              <a:rPr lang="en-US" altLang="zh-CN" dirty="0"/>
              <a:t>Comments</a:t>
            </a:r>
            <a:endParaRPr lang="zh-CN" altLang="en-US" dirty="0"/>
          </a:p>
        </p:txBody>
      </p:sp>
      <p:sp>
        <p:nvSpPr>
          <p:cNvPr id="4" name="文本框 3">
            <a:extLst>
              <a:ext uri="{FF2B5EF4-FFF2-40B4-BE49-F238E27FC236}">
                <a16:creationId xmlns:a16="http://schemas.microsoft.com/office/drawing/2014/main" id="{25995C8E-77E3-47EA-9C8C-BB39DC3F9DBA}"/>
              </a:ext>
            </a:extLst>
          </p:cNvPr>
          <p:cNvSpPr txBox="1"/>
          <p:nvPr/>
        </p:nvSpPr>
        <p:spPr>
          <a:xfrm>
            <a:off x="498840" y="1547446"/>
            <a:ext cx="11399335" cy="3416320"/>
          </a:xfrm>
          <a:prstGeom prst="rect">
            <a:avLst/>
          </a:prstGeom>
          <a:noFill/>
        </p:spPr>
        <p:txBody>
          <a:bodyPr wrap="square" rtlCol="0">
            <a:spAutoFit/>
          </a:bodyPr>
          <a:lstStyle/>
          <a:p>
            <a:r>
              <a:rPr lang="zh-CN" altLang="en-US" b="1" dirty="0"/>
              <a:t>优点</a:t>
            </a:r>
            <a:endParaRPr lang="en-US" altLang="zh-CN" b="1" dirty="0"/>
          </a:p>
          <a:p>
            <a:endParaRPr lang="en-US" altLang="zh-CN" dirty="0"/>
          </a:p>
          <a:p>
            <a:pPr marL="285750" indent="-285750">
              <a:buFont typeface="Arial" panose="020B0604020202020204" pitchFamily="34" charset="0"/>
              <a:buChar char="•"/>
            </a:pPr>
            <a:r>
              <a:rPr lang="zh-CN" altLang="en-US" dirty="0"/>
              <a:t>分层的</a:t>
            </a:r>
            <a:r>
              <a:rPr lang="en-US" altLang="zh-CN" dirty="0" err="1"/>
              <a:t>NoC</a:t>
            </a:r>
            <a:r>
              <a:rPr lang="zh-CN" altLang="en-US" dirty="0"/>
              <a:t>，</a:t>
            </a:r>
            <a:r>
              <a:rPr lang="en-US" altLang="zh-CN" dirty="0"/>
              <a:t>PE clusters</a:t>
            </a:r>
            <a:r>
              <a:rPr lang="zh-CN" altLang="en-US" dirty="0"/>
              <a:t>内部采用</a:t>
            </a:r>
            <a:r>
              <a:rPr lang="en-US" altLang="zh-CN" dirty="0"/>
              <a:t>all-to-all network</a:t>
            </a:r>
            <a:r>
              <a:rPr lang="zh-CN" altLang="en-US" dirty="0"/>
              <a:t>，</a:t>
            </a:r>
            <a:r>
              <a:rPr lang="en-US" altLang="zh-CN" dirty="0"/>
              <a:t>clusters</a:t>
            </a:r>
            <a:r>
              <a:rPr lang="zh-CN" altLang="en-US" dirty="0"/>
              <a:t>间采用</a:t>
            </a:r>
            <a:r>
              <a:rPr lang="en-US" altLang="zh-CN" dirty="0"/>
              <a:t>mesh network</a:t>
            </a:r>
            <a:r>
              <a:rPr lang="zh-CN" altLang="en-US" dirty="0"/>
              <a:t>，兼顾了</a:t>
            </a:r>
            <a:r>
              <a:rPr lang="en-US" altLang="zh-CN" dirty="0"/>
              <a:t>flexibility</a:t>
            </a:r>
            <a:r>
              <a:rPr lang="zh-CN" altLang="en-US" dirty="0"/>
              <a:t>和</a:t>
            </a:r>
            <a:r>
              <a:rPr lang="en-US" altLang="zh-CN" dirty="0"/>
              <a:t>scalability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分析了不同情况下（</a:t>
            </a:r>
            <a:r>
              <a:rPr lang="en-US" altLang="zh-CN" dirty="0"/>
              <a:t>CONV, Depth-wise CONV, FC</a:t>
            </a:r>
            <a:r>
              <a:rPr lang="zh-CN" altLang="en-US" dirty="0"/>
              <a:t>）</a:t>
            </a:r>
            <a:r>
              <a:rPr lang="en-US" altLang="zh-CN" dirty="0"/>
              <a:t>data reuse</a:t>
            </a:r>
            <a:r>
              <a:rPr lang="zh-CN" altLang="en-US" dirty="0"/>
              <a:t>的情况和适宜的</a:t>
            </a:r>
            <a:r>
              <a:rPr lang="en-US" altLang="zh-CN" dirty="0" err="1"/>
              <a:t>NoC</a:t>
            </a:r>
            <a:r>
              <a:rPr lang="zh-CN" altLang="en-US" dirty="0"/>
              <a:t>，并设计了可配置的</a:t>
            </a:r>
            <a:r>
              <a:rPr lang="en-US" altLang="zh-CN" dirty="0" err="1"/>
              <a:t>NoC</a:t>
            </a:r>
            <a:r>
              <a:rPr lang="zh-CN" altLang="en-US" dirty="0"/>
              <a:t>来实现各种情况</a:t>
            </a:r>
            <a:endParaRPr lang="en-US" altLang="zh-CN" dirty="0"/>
          </a:p>
          <a:p>
            <a:pPr marL="285750" indent="-285750">
              <a:buFont typeface="Arial" panose="020B0604020202020204" pitchFamily="34" charset="0"/>
              <a:buChar char="•"/>
            </a:pPr>
            <a:endParaRPr lang="en-US" altLang="zh-CN" dirty="0"/>
          </a:p>
          <a:p>
            <a:endParaRPr lang="en-US" altLang="zh-CN" dirty="0"/>
          </a:p>
          <a:p>
            <a:r>
              <a:rPr lang="zh-CN" altLang="en-US" b="1" dirty="0"/>
              <a:t>缺点</a:t>
            </a:r>
            <a:endParaRPr lang="en-US" altLang="zh-CN" b="1" dirty="0"/>
          </a:p>
          <a:p>
            <a:endParaRPr lang="en-US" altLang="zh-CN" dirty="0"/>
          </a:p>
          <a:p>
            <a:r>
              <a:rPr lang="en-US" altLang="zh-CN" dirty="0"/>
              <a:t>Challenges for Compact DNN</a:t>
            </a:r>
            <a:r>
              <a:rPr lang="zh-CN" altLang="en-US" dirty="0"/>
              <a:t>讲的不是很清楚，很难看懂。</a:t>
            </a:r>
            <a:endParaRPr lang="en-US" altLang="zh-CN" dirty="0"/>
          </a:p>
        </p:txBody>
      </p:sp>
    </p:spTree>
    <p:extLst>
      <p:ext uri="{BB962C8B-B14F-4D97-AF65-F5344CB8AC3E}">
        <p14:creationId xmlns:p14="http://schemas.microsoft.com/office/powerpoint/2010/main" val="28262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Contents</a:t>
            </a:r>
          </a:p>
        </p:txBody>
      </p:sp>
      <p:sp>
        <p:nvSpPr>
          <p:cNvPr id="3" name="内容占位符 2"/>
          <p:cNvSpPr>
            <a:spLocks noGrp="1"/>
          </p:cNvSpPr>
          <p:nvPr>
            <p:ph idx="1"/>
          </p:nvPr>
        </p:nvSpPr>
        <p:spPr/>
        <p:txBody>
          <a:bodyPr/>
          <a:lstStyle/>
          <a:p>
            <a:pPr marL="514350" indent="-514350">
              <a:buAutoNum type="arabicPeriod"/>
            </a:pPr>
            <a:r>
              <a:rPr lang="en-US" altLang="zh-CN" sz="2800" dirty="0">
                <a:solidFill>
                  <a:srgbClr val="FF0000"/>
                </a:solidFill>
              </a:rPr>
              <a:t>Introduction</a:t>
            </a:r>
          </a:p>
          <a:p>
            <a:pPr marL="514350" indent="-514350">
              <a:buAutoNum type="arabicPeriod"/>
            </a:pPr>
            <a:r>
              <a:rPr lang="en-US" altLang="zh-CN" sz="2800" dirty="0"/>
              <a:t>Architecture Overview</a:t>
            </a:r>
          </a:p>
          <a:p>
            <a:pPr marL="514350" indent="-514350">
              <a:buAutoNum type="arabicPeriod"/>
            </a:pPr>
            <a:r>
              <a:rPr lang="en-US" altLang="zh-CN" sz="2800" dirty="0"/>
              <a:t>Flexible Hierarchical Mesh On-Chip Network</a:t>
            </a:r>
          </a:p>
          <a:p>
            <a:pPr marL="514350" indent="-514350">
              <a:buAutoNum type="arabicPeriod"/>
            </a:pPr>
            <a:r>
              <a:rPr lang="en-US" altLang="zh-CN" sz="2800" dirty="0"/>
              <a:t>Sparse Processing with SIMD Support</a:t>
            </a:r>
          </a:p>
          <a:p>
            <a:pPr marL="514350" indent="-514350">
              <a:buAutoNum type="arabicPeriod"/>
            </a:pPr>
            <a:r>
              <a:rPr lang="en-US" altLang="zh-CN" sz="2800" dirty="0"/>
              <a:t>Experiment</a:t>
            </a:r>
          </a:p>
          <a:p>
            <a:pPr marL="514350" indent="-514350">
              <a:buFont typeface="Arial" panose="020B0604020202020204" pitchFamily="34" charset="0"/>
              <a:buAutoNum type="arabicPeriod"/>
            </a:pPr>
            <a:r>
              <a:rPr lang="en-US" altLang="zh-CN" sz="2800" dirty="0"/>
              <a:t>Summary</a:t>
            </a:r>
          </a:p>
          <a:p>
            <a:pPr marL="514350" indent="-514350">
              <a:buAutoNum type="arabicPeriod"/>
            </a:pPr>
            <a:endParaRPr lang="en-US" altLang="zh-CN" sz="28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Introduction</a:t>
            </a:r>
          </a:p>
        </p:txBody>
      </p:sp>
      <p:sp>
        <p:nvSpPr>
          <p:cNvPr id="4" name="文本框 3"/>
          <p:cNvSpPr txBox="1"/>
          <p:nvPr/>
        </p:nvSpPr>
        <p:spPr>
          <a:xfrm>
            <a:off x="675005" y="1833245"/>
            <a:ext cx="9761464" cy="2862322"/>
          </a:xfrm>
          <a:prstGeom prst="rect">
            <a:avLst/>
          </a:prstGeom>
          <a:noFill/>
        </p:spPr>
        <p:txBody>
          <a:bodyPr wrap="square" rtlCol="0" anchor="t">
            <a:spAutoFit/>
          </a:bodyPr>
          <a:lstStyle/>
          <a:p>
            <a:r>
              <a:rPr lang="en-US" altLang="zh-CN" dirty="0"/>
              <a:t>T</a:t>
            </a:r>
            <a:r>
              <a:rPr lang="zh-CN" altLang="en-US" dirty="0"/>
              <a:t>here has been an increasing effort to reduce the computational complexity of DNNs</a:t>
            </a:r>
            <a:r>
              <a:rPr lang="en-US" altLang="zh-CN" dirty="0"/>
              <a:t>, particularly for those targeted at mobile devices:</a:t>
            </a:r>
          </a:p>
          <a:p>
            <a:endParaRPr lang="en-US" altLang="zh-CN" dirty="0"/>
          </a:p>
          <a:p>
            <a:pPr marL="285750" indent="-285750">
              <a:buFont typeface="Arial" panose="020B0604020202020204" pitchFamily="34" charset="0"/>
              <a:buChar char="•"/>
            </a:pPr>
            <a:r>
              <a:rPr lang="en-US" altLang="zh-CN" dirty="0"/>
              <a:t>reduced precision of weights and activation </a:t>
            </a:r>
          </a:p>
          <a:p>
            <a:pPr marL="742950" lvl="1" indent="-285750">
              <a:buFont typeface="Arial" panose="020B0604020202020204" pitchFamily="34" charset="0"/>
              <a:buChar char="•"/>
            </a:pPr>
            <a:r>
              <a:rPr lang="en-US" altLang="zh-CN" dirty="0"/>
              <a:t>Envision, Thinker, UNPU, Loom, Stripes</a:t>
            </a:r>
          </a:p>
          <a:p>
            <a:pPr lvl="1"/>
            <a:endParaRPr lang="en-US" altLang="zh-CN" dirty="0"/>
          </a:p>
          <a:p>
            <a:pPr marL="285750" indent="-285750">
              <a:buFont typeface="Arial" panose="020B0604020202020204" pitchFamily="34" charset="0"/>
              <a:buChar char="•"/>
            </a:pPr>
            <a:r>
              <a:rPr lang="en-US" altLang="zh-CN" dirty="0">
                <a:solidFill>
                  <a:srgbClr val="FF0000"/>
                </a:solidFill>
              </a:rPr>
              <a:t>compact network architectures (this work)</a:t>
            </a:r>
          </a:p>
          <a:p>
            <a:pPr marL="742950" lvl="1" indent="-285750">
              <a:buFont typeface="Arial" panose="020B0604020202020204" pitchFamily="34" charset="0"/>
              <a:buChar char="•"/>
            </a:pPr>
            <a:r>
              <a:rPr lang="en-US" altLang="zh-CN" dirty="0">
                <a:solidFill>
                  <a:srgbClr val="FF0000"/>
                </a:solidFill>
              </a:rPr>
              <a:t>Depth-wise Convolution (</a:t>
            </a:r>
            <a:r>
              <a:rPr lang="en-US" altLang="zh-CN" dirty="0" err="1">
                <a:solidFill>
                  <a:srgbClr val="FF0000"/>
                </a:solidFill>
              </a:rPr>
              <a:t>MobileNet</a:t>
            </a:r>
            <a:r>
              <a:rPr lang="en-US" altLang="zh-CN" dirty="0">
                <a:solidFill>
                  <a:srgbClr val="FF0000"/>
                </a:solidFill>
              </a:rPr>
              <a:t>)</a:t>
            </a:r>
          </a:p>
          <a:p>
            <a:endParaRPr lang="en-US" altLang="zh-CN" dirty="0">
              <a:solidFill>
                <a:srgbClr val="FF0000"/>
              </a:solidFill>
            </a:endParaRPr>
          </a:p>
          <a:p>
            <a:pPr marL="285750" indent="-285750">
              <a:buFont typeface="Arial" panose="020B0604020202020204" pitchFamily="34" charset="0"/>
              <a:buChar char="•"/>
            </a:pPr>
            <a:r>
              <a:rPr lang="en-US" altLang="zh-CN" dirty="0">
                <a:solidFill>
                  <a:srgbClr val="FF0000"/>
                </a:solidFill>
              </a:rPr>
              <a:t>increasing sparsity in the filter weights </a:t>
            </a:r>
            <a:r>
              <a:rPr lang="en-US" altLang="zh-CN" dirty="0">
                <a:solidFill>
                  <a:srgbClr val="FF0000"/>
                </a:solidFill>
                <a:sym typeface="+mn-ea"/>
              </a:rPr>
              <a:t>(this work)</a:t>
            </a:r>
            <a:endParaRPr lang="en-US" altLang="zh-CN" dirty="0">
              <a:solidFill>
                <a:srgbClr val="FF0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Challenges for Compact DNNs</a:t>
            </a:r>
          </a:p>
        </p:txBody>
      </p:sp>
      <p:pic>
        <p:nvPicPr>
          <p:cNvPr id="4" name="图片 3"/>
          <p:cNvPicPr>
            <a:picLocks noChangeAspect="1"/>
          </p:cNvPicPr>
          <p:nvPr/>
        </p:nvPicPr>
        <p:blipFill>
          <a:blip r:embed="rId3"/>
          <a:stretch>
            <a:fillRect/>
          </a:stretch>
        </p:blipFill>
        <p:spPr>
          <a:xfrm>
            <a:off x="1014730" y="3191510"/>
            <a:ext cx="3686175" cy="2712085"/>
          </a:xfrm>
          <a:prstGeom prst="rect">
            <a:avLst/>
          </a:prstGeom>
        </p:spPr>
      </p:pic>
      <p:sp>
        <p:nvSpPr>
          <p:cNvPr id="5" name="文本框 4"/>
          <p:cNvSpPr txBox="1"/>
          <p:nvPr/>
        </p:nvSpPr>
        <p:spPr>
          <a:xfrm>
            <a:off x="608330" y="1885315"/>
            <a:ext cx="4647565" cy="9531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1400"/>
              <a:t>The trend for compact networks is evident in how the</a:t>
            </a:r>
            <a:r>
              <a:rPr lang="en-US" altLang="zh-CN" sz="1400"/>
              <a:t> </a:t>
            </a:r>
            <a:r>
              <a:rPr lang="zh-CN" altLang="en-US" sz="1400"/>
              <a:t>iconic DNNs have evolved over time.</a:t>
            </a:r>
          </a:p>
          <a:p>
            <a:pPr marL="285750" indent="-285750">
              <a:buFont typeface="Arial" panose="020B0604020202020204" pitchFamily="34" charset="0"/>
              <a:buChar char="•"/>
            </a:pPr>
            <a:r>
              <a:rPr lang="en-US" altLang="zh-CN" sz="1400"/>
              <a:t>W</a:t>
            </a:r>
            <a:r>
              <a:rPr lang="zh-CN" altLang="en-US" sz="1400"/>
              <a:t>idely varying DNN layer shapes</a:t>
            </a:r>
            <a:r>
              <a:rPr lang="en-US" altLang="zh-CN" sz="1400"/>
              <a:t> results in changes in a key property of DNNs: data reuse.</a:t>
            </a:r>
          </a:p>
        </p:txBody>
      </p:sp>
      <p:pic>
        <p:nvPicPr>
          <p:cNvPr id="6" name="图片 5"/>
          <p:cNvPicPr>
            <a:picLocks noChangeAspect="1"/>
          </p:cNvPicPr>
          <p:nvPr/>
        </p:nvPicPr>
        <p:blipFill>
          <a:blip r:embed="rId4"/>
          <a:stretch>
            <a:fillRect/>
          </a:stretch>
        </p:blipFill>
        <p:spPr>
          <a:xfrm>
            <a:off x="6447790" y="1760220"/>
            <a:ext cx="4631055" cy="4498340"/>
          </a:xfrm>
          <a:prstGeom prst="rect">
            <a:avLst/>
          </a:prstGeom>
        </p:spPr>
      </p:pic>
      <p:sp>
        <p:nvSpPr>
          <p:cNvPr id="8" name="文本框 7"/>
          <p:cNvSpPr txBox="1"/>
          <p:nvPr/>
        </p:nvSpPr>
        <p:spPr>
          <a:xfrm>
            <a:off x="7468870" y="1473835"/>
            <a:ext cx="3374390" cy="245110"/>
          </a:xfrm>
          <a:prstGeom prst="rect">
            <a:avLst/>
          </a:prstGeom>
          <a:noFill/>
        </p:spPr>
        <p:txBody>
          <a:bodyPr wrap="square" rtlCol="0">
            <a:spAutoFit/>
          </a:bodyPr>
          <a:lstStyle/>
          <a:p>
            <a:r>
              <a:rPr lang="en-US" altLang="zh-CN" sz="1000"/>
              <a:t>reuse: variation increases, amount decreases</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Challenges for Compact DNNs</a:t>
            </a:r>
            <a:endParaRPr lang="zh-CN" altLang="en-US"/>
          </a:p>
        </p:txBody>
      </p:sp>
      <p:pic>
        <p:nvPicPr>
          <p:cNvPr id="4" name="图片 3"/>
          <p:cNvPicPr>
            <a:picLocks noChangeAspect="1"/>
          </p:cNvPicPr>
          <p:nvPr/>
        </p:nvPicPr>
        <p:blipFill>
          <a:blip r:embed="rId3"/>
          <a:stretch>
            <a:fillRect/>
          </a:stretch>
        </p:blipFill>
        <p:spPr>
          <a:xfrm>
            <a:off x="332105" y="2996565"/>
            <a:ext cx="3700145" cy="2247900"/>
          </a:xfrm>
          <a:prstGeom prst="rect">
            <a:avLst/>
          </a:prstGeom>
        </p:spPr>
      </p:pic>
      <p:sp>
        <p:nvSpPr>
          <p:cNvPr id="5" name="文本框 4"/>
          <p:cNvSpPr txBox="1"/>
          <p:nvPr/>
        </p:nvSpPr>
        <p:spPr>
          <a:xfrm>
            <a:off x="755650" y="1524000"/>
            <a:ext cx="3116580" cy="368300"/>
          </a:xfrm>
          <a:prstGeom prst="rect">
            <a:avLst/>
          </a:prstGeom>
          <a:noFill/>
        </p:spPr>
        <p:txBody>
          <a:bodyPr wrap="none" rtlCol="0">
            <a:spAutoFit/>
          </a:bodyPr>
          <a:lstStyle/>
          <a:p>
            <a:r>
              <a:rPr lang="en-US" altLang="zh-CN"/>
              <a:t>Challenge 1: Array Utilization</a:t>
            </a:r>
          </a:p>
        </p:txBody>
      </p:sp>
      <p:sp>
        <p:nvSpPr>
          <p:cNvPr id="6" name="文本框 5"/>
          <p:cNvSpPr txBox="1"/>
          <p:nvPr/>
        </p:nvSpPr>
        <p:spPr>
          <a:xfrm>
            <a:off x="806450" y="1987550"/>
            <a:ext cx="8896350" cy="645160"/>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Many existing DNN accelerators rely on </a:t>
            </a:r>
            <a:r>
              <a:rPr lang="zh-CN" altLang="en-US" sz="1200">
                <a:solidFill>
                  <a:srgbClr val="FF0000"/>
                </a:solidFill>
              </a:rPr>
              <a:t>a set of pre-selected data dimensions</a:t>
            </a:r>
            <a:r>
              <a:rPr lang="zh-CN" altLang="en-US" sz="1200"/>
              <a:t> to</a:t>
            </a:r>
            <a:r>
              <a:rPr lang="en-US" altLang="zh-CN" sz="1200"/>
              <a:t> </a:t>
            </a:r>
            <a:r>
              <a:rPr lang="zh-CN" altLang="en-US" sz="1200"/>
              <a:t>exploit both high parallelism across an array of processing</a:t>
            </a:r>
            <a:r>
              <a:rPr lang="en-US" altLang="zh-CN" sz="1200"/>
              <a:t> </a:t>
            </a:r>
            <a:r>
              <a:rPr lang="zh-CN" altLang="en-US" sz="1200"/>
              <a:t>elements (PEs) for high performance and data reuse for high</a:t>
            </a:r>
            <a:r>
              <a:rPr lang="en-US" altLang="zh-CN" sz="1200"/>
              <a:t> </a:t>
            </a:r>
            <a:r>
              <a:rPr lang="zh-CN" altLang="en-US" sz="1200"/>
              <a:t>energy efficiency.</a:t>
            </a:r>
          </a:p>
          <a:p>
            <a:pPr marL="171450" indent="-171450">
              <a:buFont typeface="Arial" panose="020B0604020202020204" pitchFamily="34" charset="0"/>
              <a:buChar char="•"/>
            </a:pPr>
            <a:r>
              <a:rPr lang="zh-CN" altLang="en-US" sz="1200"/>
              <a:t>When the set of pre-selected data dimensions diminish due</a:t>
            </a:r>
            <a:r>
              <a:rPr lang="en-US" altLang="zh-CN" sz="1200"/>
              <a:t> </a:t>
            </a:r>
            <a:r>
              <a:rPr lang="zh-CN" altLang="en-US" sz="1200"/>
              <a:t>to a change in DNN shapes and sizes,</a:t>
            </a:r>
            <a:r>
              <a:rPr lang="en-US" altLang="zh-CN" sz="1200"/>
              <a:t> efficiency decreases.</a:t>
            </a:r>
          </a:p>
        </p:txBody>
      </p:sp>
      <p:pic>
        <p:nvPicPr>
          <p:cNvPr id="7" name="图片 6"/>
          <p:cNvPicPr>
            <a:picLocks noChangeAspect="1"/>
          </p:cNvPicPr>
          <p:nvPr/>
        </p:nvPicPr>
        <p:blipFill>
          <a:blip r:embed="rId4"/>
          <a:stretch>
            <a:fillRect/>
          </a:stretch>
        </p:blipFill>
        <p:spPr>
          <a:xfrm>
            <a:off x="7496810" y="2915285"/>
            <a:ext cx="4476750" cy="2577465"/>
          </a:xfrm>
          <a:prstGeom prst="rect">
            <a:avLst/>
          </a:prstGeom>
        </p:spPr>
      </p:pic>
      <p:pic>
        <p:nvPicPr>
          <p:cNvPr id="100" name="图片 99"/>
          <p:cNvPicPr/>
          <p:nvPr/>
        </p:nvPicPr>
        <p:blipFill>
          <a:blip r:embed="rId5" r:link="rId6"/>
          <a:stretch>
            <a:fillRect/>
          </a:stretch>
        </p:blipFill>
        <p:spPr>
          <a:xfrm>
            <a:off x="4032250" y="3306445"/>
            <a:ext cx="3464560" cy="1467485"/>
          </a:xfrm>
          <a:prstGeom prst="rect">
            <a:avLst/>
          </a:prstGeom>
          <a:noFill/>
          <a:ln w="9525">
            <a:noFill/>
          </a:ln>
        </p:spPr>
      </p:pic>
      <p:sp>
        <p:nvSpPr>
          <p:cNvPr id="8" name="文本框 7"/>
          <p:cNvSpPr txBox="1"/>
          <p:nvPr/>
        </p:nvSpPr>
        <p:spPr>
          <a:xfrm>
            <a:off x="4542790" y="4962525"/>
            <a:ext cx="2771140" cy="460375"/>
          </a:xfrm>
          <a:prstGeom prst="rect">
            <a:avLst/>
          </a:prstGeom>
          <a:noFill/>
        </p:spPr>
        <p:txBody>
          <a:bodyPr wrap="none" rtlCol="0">
            <a:spAutoFit/>
          </a:bodyPr>
          <a:lstStyle/>
          <a:p>
            <a:pPr algn="ctr"/>
            <a:r>
              <a:rPr lang="en-US" altLang="zh-CN" sz="1200"/>
              <a:t>Depth-wise Convolution</a:t>
            </a:r>
          </a:p>
          <a:p>
            <a:pPr algn="ctr"/>
            <a:r>
              <a:rPr lang="en-US" altLang="zh-CN" sz="1200" i="1"/>
              <a:t>(input channels = output channels = 1)</a:t>
            </a:r>
          </a:p>
        </p:txBody>
      </p:sp>
      <p:sp>
        <p:nvSpPr>
          <p:cNvPr id="10" name="文本框 9"/>
          <p:cNvSpPr txBox="1"/>
          <p:nvPr/>
        </p:nvSpPr>
        <p:spPr>
          <a:xfrm>
            <a:off x="6945630" y="3484245"/>
            <a:ext cx="989330" cy="229870"/>
          </a:xfrm>
          <a:prstGeom prst="rect">
            <a:avLst/>
          </a:prstGeom>
          <a:noFill/>
        </p:spPr>
        <p:txBody>
          <a:bodyPr wrap="none" rtlCol="0">
            <a:spAutoFit/>
          </a:bodyPr>
          <a:lstStyle/>
          <a:p>
            <a:r>
              <a:rPr lang="en-US" altLang="zh-CN" sz="900" i="1">
                <a:solidFill>
                  <a:schemeClr val="accent4">
                    <a:lumMod val="75000"/>
                  </a:schemeClr>
                </a:solidFill>
              </a:rPr>
              <a:t>output channels</a:t>
            </a:r>
          </a:p>
        </p:txBody>
      </p:sp>
      <p:sp>
        <p:nvSpPr>
          <p:cNvPr id="11" name="文本框 10"/>
          <p:cNvSpPr txBox="1"/>
          <p:nvPr/>
        </p:nvSpPr>
        <p:spPr>
          <a:xfrm>
            <a:off x="7980680" y="4374515"/>
            <a:ext cx="919480" cy="229870"/>
          </a:xfrm>
          <a:prstGeom prst="rect">
            <a:avLst/>
          </a:prstGeom>
          <a:noFill/>
        </p:spPr>
        <p:txBody>
          <a:bodyPr wrap="none" rtlCol="0">
            <a:spAutoFit/>
          </a:bodyPr>
          <a:lstStyle/>
          <a:p>
            <a:r>
              <a:rPr lang="en-US" altLang="zh-CN" sz="900" i="1">
                <a:solidFill>
                  <a:schemeClr val="accent4">
                    <a:lumMod val="75000"/>
                  </a:schemeClr>
                </a:solidFill>
              </a:rPr>
              <a:t>input channels</a:t>
            </a:r>
          </a:p>
        </p:txBody>
      </p:sp>
      <p:sp>
        <p:nvSpPr>
          <p:cNvPr id="12" name="文本框 11"/>
          <p:cNvSpPr txBox="1"/>
          <p:nvPr/>
        </p:nvSpPr>
        <p:spPr>
          <a:xfrm>
            <a:off x="9212580" y="4374515"/>
            <a:ext cx="1230630" cy="229870"/>
          </a:xfrm>
          <a:prstGeom prst="rect">
            <a:avLst/>
          </a:prstGeom>
          <a:noFill/>
        </p:spPr>
        <p:txBody>
          <a:bodyPr wrap="none" rtlCol="0">
            <a:spAutoFit/>
          </a:bodyPr>
          <a:lstStyle/>
          <a:p>
            <a:r>
              <a:rPr lang="en-US" altLang="zh-CN" sz="900" i="1">
                <a:solidFill>
                  <a:schemeClr val="accent4">
                    <a:lumMod val="75000"/>
                  </a:schemeClr>
                </a:solidFill>
              </a:rPr>
              <a:t>output width x height</a:t>
            </a:r>
          </a:p>
        </p:txBody>
      </p:sp>
      <p:sp>
        <p:nvSpPr>
          <p:cNvPr id="13" name="文本框 12"/>
          <p:cNvSpPr txBox="1"/>
          <p:nvPr/>
        </p:nvSpPr>
        <p:spPr>
          <a:xfrm>
            <a:off x="10831830" y="4374515"/>
            <a:ext cx="843280" cy="229870"/>
          </a:xfrm>
          <a:prstGeom prst="rect">
            <a:avLst/>
          </a:prstGeom>
          <a:noFill/>
        </p:spPr>
        <p:txBody>
          <a:bodyPr wrap="none" rtlCol="0">
            <a:spAutoFit/>
          </a:bodyPr>
          <a:lstStyle/>
          <a:p>
            <a:r>
              <a:rPr lang="en-US" altLang="zh-CN" sz="900" i="1">
                <a:solidFill>
                  <a:schemeClr val="accent4">
                    <a:lumMod val="75000"/>
                  </a:schemeClr>
                </a:solidFill>
              </a:rPr>
              <a:t>output height</a:t>
            </a:r>
          </a:p>
        </p:txBody>
      </p:sp>
      <p:sp>
        <p:nvSpPr>
          <p:cNvPr id="14" name="文本框 13"/>
          <p:cNvSpPr txBox="1"/>
          <p:nvPr/>
        </p:nvSpPr>
        <p:spPr>
          <a:xfrm>
            <a:off x="10361930" y="2996565"/>
            <a:ext cx="741680" cy="229870"/>
          </a:xfrm>
          <a:prstGeom prst="rect">
            <a:avLst/>
          </a:prstGeom>
          <a:noFill/>
        </p:spPr>
        <p:txBody>
          <a:bodyPr wrap="none" rtlCol="0">
            <a:spAutoFit/>
          </a:bodyPr>
          <a:lstStyle/>
          <a:p>
            <a:r>
              <a:rPr lang="en-US" altLang="zh-CN" sz="900" i="1">
                <a:solidFill>
                  <a:schemeClr val="accent4">
                    <a:lumMod val="75000"/>
                  </a:schemeClr>
                </a:solidFill>
              </a:rPr>
              <a:t>filter height</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Challenges for Compact DNNs</a:t>
            </a:r>
            <a:endParaRPr lang="zh-CN" altLang="en-US"/>
          </a:p>
        </p:txBody>
      </p:sp>
      <p:sp>
        <p:nvSpPr>
          <p:cNvPr id="4" name="文本框 3"/>
          <p:cNvSpPr txBox="1"/>
          <p:nvPr/>
        </p:nvSpPr>
        <p:spPr>
          <a:xfrm>
            <a:off x="708660" y="1466850"/>
            <a:ext cx="2887980" cy="368300"/>
          </a:xfrm>
          <a:prstGeom prst="rect">
            <a:avLst/>
          </a:prstGeom>
          <a:noFill/>
        </p:spPr>
        <p:txBody>
          <a:bodyPr wrap="none" rtlCol="0" anchor="t">
            <a:spAutoFit/>
          </a:bodyPr>
          <a:lstStyle/>
          <a:p>
            <a:r>
              <a:rPr lang="en-US" altLang="zh-CN">
                <a:sym typeface="+mn-ea"/>
              </a:rPr>
              <a:t>Challenge 2: PE Utilization</a:t>
            </a:r>
            <a:endParaRPr lang="zh-CN" altLang="en-US"/>
          </a:p>
        </p:txBody>
      </p:sp>
      <p:sp>
        <p:nvSpPr>
          <p:cNvPr id="6" name="文本框 5"/>
          <p:cNvSpPr txBox="1"/>
          <p:nvPr/>
        </p:nvSpPr>
        <p:spPr>
          <a:xfrm>
            <a:off x="608330" y="2042795"/>
            <a:ext cx="11226165" cy="369252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dirty="0"/>
              <a:t>A lower data reuse also implies that a</a:t>
            </a:r>
            <a:r>
              <a:rPr lang="en-US" altLang="zh-CN" dirty="0"/>
              <a:t> </a:t>
            </a:r>
            <a:r>
              <a:rPr lang="zh-CN" altLang="en-US" dirty="0"/>
              <a:t>higher data bandwidth is required to keep the PEs busy</a:t>
            </a:r>
            <a:r>
              <a:rPr lang="en-US" altLang="zh-CN" dirty="0"/>
              <a:t>.</a:t>
            </a:r>
          </a:p>
          <a:p>
            <a:pPr indent="0">
              <a:buFont typeface="Arial" panose="020B0604020202020204" pitchFamily="34" charset="0"/>
              <a:buNone/>
            </a:pPr>
            <a:endParaRPr lang="en-US" altLang="zh-CN" dirty="0"/>
          </a:p>
          <a:p>
            <a:pPr marL="285750" indent="-285750">
              <a:buFont typeface="Arial" panose="020B0604020202020204" pitchFamily="34" charset="0"/>
              <a:buChar char="•"/>
            </a:pPr>
            <a:r>
              <a:rPr lang="en-US" altLang="zh-CN" dirty="0"/>
              <a:t>If the on-chip network (</a:t>
            </a:r>
            <a:r>
              <a:rPr lang="en-US" altLang="zh-CN" dirty="0" err="1"/>
              <a:t>NoC</a:t>
            </a:r>
            <a:r>
              <a:rPr lang="en-US" altLang="zh-CN" dirty="0"/>
              <a:t>) for data delivery to the PEs is designed for high spatial reuse scenarios, e.g., a broadcast network, the insufficient bandwidth can lead to reduced utilization of the PEs.</a:t>
            </a:r>
          </a:p>
          <a:p>
            <a:pPr indent="0">
              <a:buFont typeface="Arial" panose="020B0604020202020204" pitchFamily="34" charset="0"/>
              <a:buNone/>
            </a:pPr>
            <a:endParaRPr lang="en-US" altLang="zh-CN" dirty="0"/>
          </a:p>
          <a:p>
            <a:pPr marL="285750" indent="-285750">
              <a:buFont typeface="Arial" panose="020B0604020202020204" pitchFamily="34" charset="0"/>
              <a:buChar char="•"/>
            </a:pPr>
            <a:r>
              <a:rPr lang="en-US" altLang="zh-CN" dirty="0"/>
              <a:t>For instance, even though </a:t>
            </a:r>
            <a:r>
              <a:rPr lang="en-US" altLang="zh-CN" dirty="0" err="1"/>
              <a:t>Eyeriss</a:t>
            </a:r>
            <a:r>
              <a:rPr lang="en-US" altLang="zh-CN" dirty="0"/>
              <a:t> can better utilize the array, its broadcast </a:t>
            </a:r>
            <a:r>
              <a:rPr lang="en-US" altLang="zh-CN" dirty="0" err="1"/>
              <a:t>NoC</a:t>
            </a:r>
            <a:r>
              <a:rPr lang="en-US" altLang="zh-CN" dirty="0"/>
              <a:t>(which supports multicast) is not going to provide adequate bandwidth to support high throughput processing at high parallelism.</a:t>
            </a:r>
          </a:p>
          <a:p>
            <a:pPr indent="0">
              <a:buFont typeface="Arial" panose="020B0604020202020204" pitchFamily="34" charset="0"/>
              <a:buNone/>
            </a:pPr>
            <a:endParaRPr lang="en-US" altLang="zh-CN" dirty="0"/>
          </a:p>
          <a:p>
            <a:pPr marL="285750" indent="-285750">
              <a:buFont typeface="Arial" panose="020B0604020202020204" pitchFamily="34" charset="0"/>
              <a:buChar char="•"/>
            </a:pPr>
            <a:r>
              <a:rPr lang="en-US" altLang="zh-CN" dirty="0"/>
              <a:t>However, if the </a:t>
            </a:r>
            <a:r>
              <a:rPr lang="en-US" altLang="zh-CN" dirty="0" err="1"/>
              <a:t>NoC</a:t>
            </a:r>
            <a:r>
              <a:rPr lang="en-US" altLang="zh-CN" dirty="0"/>
              <a:t> is optimized for high bandwidth scenarios, e.g., many unicast networks, it may not be able to take advantage of data reuse when available.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solidFill>
                  <a:schemeClr val="accent5">
                    <a:lumMod val="75000"/>
                  </a:schemeClr>
                </a:solidFill>
              </a:rPr>
              <a:t>NoC</a:t>
            </a:r>
            <a:r>
              <a:rPr lang="en-US" altLang="zh-CN" dirty="0">
                <a:solidFill>
                  <a:schemeClr val="accent5">
                    <a:lumMod val="75000"/>
                  </a:schemeClr>
                </a:solidFill>
              </a:rPr>
              <a:t> has to be able to provide high bandwidth when data reuse is low while still being able to exploit data reuse with high parallelism.</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B19EA-D305-44DA-B1E0-F73094214FAE}"/>
              </a:ext>
            </a:extLst>
          </p:cNvPr>
          <p:cNvSpPr>
            <a:spLocks noGrp="1"/>
          </p:cNvSpPr>
          <p:nvPr>
            <p:ph type="title"/>
          </p:nvPr>
        </p:nvSpPr>
        <p:spPr/>
        <p:txBody>
          <a:bodyPr/>
          <a:lstStyle/>
          <a:p>
            <a:r>
              <a:rPr lang="en-US" altLang="zh-CN" dirty="0"/>
              <a:t>Challenges for Sparse DNNs</a:t>
            </a:r>
            <a:endParaRPr lang="zh-CN" altLang="en-US" dirty="0"/>
          </a:p>
        </p:txBody>
      </p:sp>
      <p:sp>
        <p:nvSpPr>
          <p:cNvPr id="4" name="文本框 3">
            <a:extLst>
              <a:ext uri="{FF2B5EF4-FFF2-40B4-BE49-F238E27FC236}">
                <a16:creationId xmlns:a16="http://schemas.microsoft.com/office/drawing/2014/main" id="{4C0B54C3-C30A-41EF-B306-AC11DF928039}"/>
              </a:ext>
            </a:extLst>
          </p:cNvPr>
          <p:cNvSpPr txBox="1"/>
          <p:nvPr/>
        </p:nvSpPr>
        <p:spPr>
          <a:xfrm>
            <a:off x="608400" y="1749669"/>
            <a:ext cx="10128809" cy="1477328"/>
          </a:xfrm>
          <a:prstGeom prst="rect">
            <a:avLst/>
          </a:prstGeom>
          <a:noFill/>
        </p:spPr>
        <p:txBody>
          <a:bodyPr wrap="square" rtlCol="0">
            <a:spAutoFit/>
          </a:bodyPr>
          <a:lstStyle/>
          <a:p>
            <a:pPr marL="342900" indent="-342900">
              <a:buAutoNum type="arabicParenR"/>
            </a:pPr>
            <a:r>
              <a:rPr lang="en-US" altLang="zh-CN" i="1" dirty="0"/>
              <a:t>Irregular Accesses Patterns</a:t>
            </a:r>
          </a:p>
          <a:p>
            <a:pPr marL="285750" indent="-285750">
              <a:buFont typeface="Arial" panose="020B0604020202020204" pitchFamily="34" charset="0"/>
              <a:buChar char="•"/>
            </a:pPr>
            <a:r>
              <a:rPr lang="en-US" altLang="zh-CN" dirty="0"/>
              <a:t>It is complex to find the next non-zero value to read without wasting cycles reading zeros.</a:t>
            </a:r>
            <a:endParaRPr lang="en-US" altLang="zh-CN" i="1" dirty="0"/>
          </a:p>
          <a:p>
            <a:endParaRPr lang="en-US" altLang="zh-CN" i="1" dirty="0"/>
          </a:p>
          <a:p>
            <a:r>
              <a:rPr lang="en-US" altLang="zh-CN" i="1" dirty="0"/>
              <a:t>2) Workload Imbalance and PE Utilization</a:t>
            </a:r>
          </a:p>
          <a:p>
            <a:pPr marL="285750" indent="-285750">
              <a:buFont typeface="Arial" panose="020B0604020202020204" pitchFamily="34" charset="0"/>
              <a:buChar char="•"/>
            </a:pPr>
            <a:r>
              <a:rPr lang="en-US" altLang="zh-CN" dirty="0"/>
              <a:t>The amount of work to be  performed at each PE depends on sparsity</a:t>
            </a:r>
            <a:endParaRPr lang="en-US" altLang="zh-CN" i="1" dirty="0"/>
          </a:p>
        </p:txBody>
      </p:sp>
      <p:pic>
        <p:nvPicPr>
          <p:cNvPr id="5" name="图片 4">
            <a:extLst>
              <a:ext uri="{FF2B5EF4-FFF2-40B4-BE49-F238E27FC236}">
                <a16:creationId xmlns:a16="http://schemas.microsoft.com/office/drawing/2014/main" id="{D470A719-296D-4B4F-AFC9-B1CBC1E896A2}"/>
              </a:ext>
            </a:extLst>
          </p:cNvPr>
          <p:cNvPicPr>
            <a:picLocks noChangeAspect="1"/>
          </p:cNvPicPr>
          <p:nvPr/>
        </p:nvPicPr>
        <p:blipFill>
          <a:blip r:embed="rId2"/>
          <a:stretch>
            <a:fillRect/>
          </a:stretch>
        </p:blipFill>
        <p:spPr>
          <a:xfrm>
            <a:off x="3449111" y="3725229"/>
            <a:ext cx="3514397" cy="2221266"/>
          </a:xfrm>
          <a:prstGeom prst="rect">
            <a:avLst/>
          </a:prstGeom>
        </p:spPr>
      </p:pic>
    </p:spTree>
    <p:extLst>
      <p:ext uri="{BB962C8B-B14F-4D97-AF65-F5344CB8AC3E}">
        <p14:creationId xmlns:p14="http://schemas.microsoft.com/office/powerpoint/2010/main" val="3898469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80,&quot;width&quot;:2077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1670</Words>
  <Application>Microsoft Office PowerPoint</Application>
  <PresentationFormat>宽屏</PresentationFormat>
  <Paragraphs>200</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Helvetica Neue</vt:lpstr>
      <vt:lpstr>NimbusRomNo9L-Regu</vt:lpstr>
      <vt:lpstr>等线</vt:lpstr>
      <vt:lpstr>微软雅黑</vt:lpstr>
      <vt:lpstr>Arial</vt:lpstr>
      <vt:lpstr>Wingdings</vt:lpstr>
      <vt:lpstr>Office 主题​​</vt:lpstr>
      <vt:lpstr>论文分享：Eyeriss V2</vt:lpstr>
      <vt:lpstr>PowerPoint 演示文稿</vt:lpstr>
      <vt:lpstr>Contents</vt:lpstr>
      <vt:lpstr>Contents</vt:lpstr>
      <vt:lpstr>Introduction</vt:lpstr>
      <vt:lpstr>Challenges for Compact DNNs</vt:lpstr>
      <vt:lpstr>Challenges for Compact DNNs</vt:lpstr>
      <vt:lpstr>Challenges for Compact DNNs</vt:lpstr>
      <vt:lpstr>Challenges for Sparse DNNs</vt:lpstr>
      <vt:lpstr>Contribution</vt:lpstr>
      <vt:lpstr>Contents</vt:lpstr>
      <vt:lpstr>Architecture Overview</vt:lpstr>
      <vt:lpstr>Architecture Overview</vt:lpstr>
      <vt:lpstr>Data movement</vt:lpstr>
      <vt:lpstr>Contents</vt:lpstr>
      <vt:lpstr>Motivation</vt:lpstr>
      <vt:lpstr>Motivation</vt:lpstr>
      <vt:lpstr>High-Level Concept</vt:lpstr>
      <vt:lpstr>Use Case</vt:lpstr>
      <vt:lpstr>Implementation Details</vt:lpstr>
      <vt:lpstr>Implementation Details</vt:lpstr>
      <vt:lpstr>Implementation Details</vt:lpstr>
      <vt:lpstr>Scalability</vt:lpstr>
      <vt:lpstr>Contents</vt:lpstr>
      <vt:lpstr>Sparse PE Architecture</vt:lpstr>
      <vt:lpstr>Sparse PE Architecture</vt:lpstr>
      <vt:lpstr>Contents</vt:lpstr>
      <vt:lpstr>Experiment</vt:lpstr>
      <vt:lpstr>Experiments</vt:lpstr>
      <vt:lpstr>Experiments</vt:lpstr>
      <vt:lpstr>Contents</vt:lpstr>
      <vt:lpstr>Summary</vt:lpstr>
      <vt:lpstr>Summary</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yiyuan</cp:lastModifiedBy>
  <cp:revision>174</cp:revision>
  <dcterms:created xsi:type="dcterms:W3CDTF">2019-06-19T02:08:00Z</dcterms:created>
  <dcterms:modified xsi:type="dcterms:W3CDTF">2021-06-01T02:00:11Z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0DA492E51AE14C35914E3FE3C3BD33BD</vt:lpwstr>
  </property>
</Properties>
</file>