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60" r:id="rId4"/>
    <p:sldId id="258" r:id="rId5"/>
    <p:sldId id="259" r:id="rId6"/>
    <p:sldId id="261" r:id="rId7"/>
    <p:sldId id="264" r:id="rId8"/>
    <p:sldId id="262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-24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FC75B-8B6C-44B9-A226-D2887C986E0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2799D-2FD2-4BA7-A5DC-7C1FDEE8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82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deferred re-weighting (DRW) [4]: re-sampling and re-weighting is deferred until the later stage of the training</a:t>
            </a:r>
          </a:p>
          <a:p>
            <a:r>
              <a:rPr lang="en-US" altLang="zh-CN" dirty="0"/>
              <a:t>SMOTE [5]: a variant of re-sampling with data augmentation</a:t>
            </a:r>
          </a:p>
          <a:p>
            <a:r>
              <a:rPr lang="en-US" altLang="zh-CN" dirty="0"/>
              <a:t>label-distribution-aware margin (LDAM) [4]: the classifier is trained to impose larger margin to minority classes</a:t>
            </a:r>
          </a:p>
          <a:p>
            <a:r>
              <a:rPr lang="en-US" altLang="zh-CN" dirty="0"/>
              <a:t>geometric mean scores (GM) [26, 3], which are defined by the arithmetic and geometric mean over class-wise sensitivity (i.e., recall)</a:t>
            </a:r>
          </a:p>
          <a:p>
            <a:r>
              <a:rPr lang="en-US" altLang="zh-CN"/>
              <a:t>Erm: empirical risk minimization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2799D-2FD2-4BA7-A5DC-7C1FDEE814E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273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2799D-2FD2-4BA7-A5DC-7C1FDEE814E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81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20AAB-F219-4B41-9291-AD5FC7BB3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1DC289-DFE3-4DCE-9E09-42037ACDB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876B6-42A7-457C-9EFD-DC20686A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0362-6E63-4212-9FEF-F5E44B06C62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4A8F7-5CF9-4208-963A-FAB4E746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B390A-227F-41FE-917D-CBA93FFB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DC3B-72F9-45CA-9C71-7D8B81130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24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EBB91-E9AE-4CCA-9803-E118B2F3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C190D9-3ABE-49E5-8743-8AEA78885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7EB6B-1239-456F-8FC4-5D814110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0362-6E63-4212-9FEF-F5E44B06C62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E9FF0-3D96-4FDC-900E-8EDE9C6E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2909E-1F34-4DB5-B5CD-1DB59682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DC3B-72F9-45CA-9C71-7D8B81130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02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B0FCC5-F0D1-4072-B1D7-10B3B89B8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D33514-A887-44A5-AF98-CE4CC8FB8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C0A6E-408E-4661-9E62-08348D81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0362-6E63-4212-9FEF-F5E44B06C62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898FC-D165-44FD-95EB-5B204D4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8162E-90F2-4DF6-8684-D9FA9C00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DC3B-72F9-45CA-9C71-7D8B81130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40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8B374-68D7-46E6-A82E-2475A153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3E6F9-F3E0-4F0B-B8FA-6CF75355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33A3F-806D-4C7D-9135-B6D35AB8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0362-6E63-4212-9FEF-F5E44B06C62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C4107-B6AA-41F4-92E0-49FC45E2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45C275-6D53-4D54-9089-01AC1CDE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DC3B-72F9-45CA-9C71-7D8B81130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71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D463B-1E41-4165-9444-A92EB816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FC024-56FF-415C-B401-37587169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6AAC8-F1EA-4A01-9088-E6FC18D4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0362-6E63-4212-9FEF-F5E44B06C62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CE233-404F-4F71-A99E-1397833F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7467A8-8FB9-4B8F-AE80-BB42F61E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DC3B-72F9-45CA-9C71-7D8B81130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0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6BDCF-B916-46F4-B268-63D0F274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70F89-F500-47B9-9286-C9A222317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5631C-75B4-4245-8B14-FCBD44504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994FD9-081E-4CA6-B084-A6FB3DB3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0362-6E63-4212-9FEF-F5E44B06C62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1DCA44-6E05-468B-8F7C-1F1EA3B9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7ADEFB-2D0E-4810-A571-EDEE7284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DC3B-72F9-45CA-9C71-7D8B81130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87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6F085-3761-4F5D-B9C8-F06ECB01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0CB43A-8824-44F4-B1C8-07F0E6101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C69183-1A06-4790-AF7B-4725BCBDC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2A2F91-2C56-4CEE-A9DE-2A94DDED0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2C49A2-FF99-423A-A338-3F02E004E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1B8E6F-8C6E-4615-B271-FBE704E9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0362-6E63-4212-9FEF-F5E44B06C62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F3286A-CB35-483E-BDB7-B21551E4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0E8690-0FEA-46FA-BCFB-A9C35969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DC3B-72F9-45CA-9C71-7D8B81130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77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7FAD3-22D9-4AC9-90BB-0397775C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FB2DEA-4E77-4863-A651-CEE940F1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0362-6E63-4212-9FEF-F5E44B06C62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9D96F0-829E-4B43-8B9F-FCFC7D51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75F96F-E3CD-48F3-84AD-36C8AC1F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DC3B-72F9-45CA-9C71-7D8B81130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98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6C59FA-48F0-4DD5-B9DA-4443DCDF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0362-6E63-4212-9FEF-F5E44B06C62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8D86FF-DD70-4AF9-9B56-060A2E5A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C0AAC5-18E1-40EC-AD96-04F4922E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DC3B-72F9-45CA-9C71-7D8B81130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39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66D5B-3A9C-4AEB-A5EE-9A18A083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CBE11-AD0B-4B6F-A272-827D7BC7F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07A291-2400-40AA-93C4-21A3B6511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772EBA-C9F7-419E-B45E-AE4C3A14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0362-6E63-4212-9FEF-F5E44B06C62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57F960-F421-433A-AE93-EF4AE428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BA9316-DB0D-4F7A-8630-6BC1BF81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DC3B-72F9-45CA-9C71-7D8B81130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89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D0F90-B02E-4C21-A0A1-CCE38E51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1ECD89-3F76-425D-A7B4-5799D6F5E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C42A7E-0CFD-4B27-AEA6-BA0BF920C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D91291-7184-45D7-965D-DFDEFC4D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0362-6E63-4212-9FEF-F5E44B06C62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3DE13F-C2E9-44FC-8E74-D0F9244C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F24E02-8202-4290-87E4-22CC1039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DC3B-72F9-45CA-9C71-7D8B81130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3DE0B-A78B-4966-B82E-11A0DDEB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902C53-4108-4B7F-98C4-3384C5584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C364B-4615-4C58-86DC-0D52B93F9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F0362-6E63-4212-9FEF-F5E44B06C62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52BF0-83CC-4BD6-BF7C-5D492A377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4A3A9-9C62-4EA5-BF2C-5C3318614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8DC3B-72F9-45CA-9C71-7D8B81130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06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9CF32-CBD4-4709-96DA-E1AB15825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M2m: Imbalanced Classification via Major-to-minor Translation</a:t>
            </a:r>
            <a:br>
              <a:rPr lang="en-US" altLang="zh-CN" sz="4800" dirty="0"/>
            </a:br>
            <a:r>
              <a:rPr lang="en-US" altLang="zh-CN" sz="2000" dirty="0" err="1"/>
              <a:t>Jaehyung</a:t>
            </a:r>
            <a:r>
              <a:rPr lang="en-US" altLang="zh-CN" sz="2000" dirty="0"/>
              <a:t> Kim et al.</a:t>
            </a:r>
            <a:r>
              <a:rPr lang="zh-CN" altLang="en-US" sz="2000" dirty="0"/>
              <a:t>，</a:t>
            </a:r>
            <a:r>
              <a:rPr lang="en-US" altLang="zh-CN" sz="2000" dirty="0"/>
              <a:t>CVPR</a:t>
            </a:r>
            <a:r>
              <a:rPr lang="zh-CN" altLang="en-US" sz="2000" dirty="0"/>
              <a:t>’</a:t>
            </a:r>
            <a:r>
              <a:rPr lang="en-US" altLang="zh-CN" sz="2000" dirty="0"/>
              <a:t>2020</a:t>
            </a:r>
            <a:endParaRPr lang="zh-CN" altLang="en-US" sz="2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9C5CAE-6F5E-4F22-95C5-DB9A1E7CF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孙肖仪</a:t>
            </a:r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635316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29BA8-B1E2-4F5E-AF83-551D77A6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1E285B-610F-473B-9696-BD78E1816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training of f: </a:t>
            </a:r>
          </a:p>
          <a:p>
            <a:pPr lvl="1"/>
            <a:r>
              <a:rPr lang="en-US" altLang="zh-CN" dirty="0"/>
              <a:t>generate new minority samples from a (relatively) major class k</a:t>
            </a:r>
            <a:r>
              <a:rPr lang="en-US" altLang="zh-CN" sz="1200" dirty="0"/>
              <a:t>0</a:t>
            </a:r>
            <a:r>
              <a:rPr lang="en-US" altLang="zh-CN" dirty="0"/>
              <a:t>&lt;k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296C9D-9B23-458A-A2C7-7F678D716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119" y="2781300"/>
            <a:ext cx="4000500" cy="647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7DE6BF-088E-415E-AB4F-4610F7829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85" y="3429000"/>
            <a:ext cx="4911968" cy="33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6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5E26C-E390-461D-9861-E1E56944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9CFEC-7A8D-4FCB-AC56-6DBFFCCFC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Sample rejection criterion</a:t>
            </a:r>
          </a:p>
          <a:p>
            <a:pPr lvl="1"/>
            <a:r>
              <a:rPr lang="en-US" altLang="zh-CN" dirty="0"/>
              <a:t>rejecting each of the synthetic samples randomly with probability depending on k</a:t>
            </a:r>
            <a:r>
              <a:rPr lang="en-US" altLang="zh-CN" sz="1400" dirty="0"/>
              <a:t>0</a:t>
            </a:r>
            <a:r>
              <a:rPr lang="en-US" altLang="zh-CN" dirty="0"/>
              <a:t> and k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For example, if β = 0.999, the synthetic samples are accepted with probability more than 99% if N</a:t>
            </a:r>
            <a:r>
              <a:rPr lang="en-US" altLang="zh-CN" sz="1200" dirty="0"/>
              <a:t>k0</a:t>
            </a:r>
            <a:r>
              <a:rPr lang="en-US" altLang="zh-CN" dirty="0"/>
              <a:t> −</a:t>
            </a:r>
            <a:r>
              <a:rPr lang="en-US" altLang="zh-CN" dirty="0" err="1"/>
              <a:t>N</a:t>
            </a:r>
            <a:r>
              <a:rPr lang="en-US" altLang="zh-CN" sz="1400" dirty="0" err="1"/>
              <a:t>k</a:t>
            </a:r>
            <a:r>
              <a:rPr lang="en-US" altLang="zh-CN" dirty="0"/>
              <a:t> &gt; 4602. 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B6E383-B8D5-4A88-9136-942EBB9FB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893" y="3101486"/>
            <a:ext cx="36576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8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A0234-AC9B-457C-9866-BC827A8C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2B918-3E12-4006-AB6C-D63EF20E9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Optimal seed sampling:</a:t>
            </a:r>
          </a:p>
          <a:p>
            <a:r>
              <a:rPr lang="en-US" altLang="zh-CN" dirty="0"/>
              <a:t>how to choose a (majority) seed sample x</a:t>
            </a:r>
            <a:r>
              <a:rPr lang="en-US" altLang="zh-CN" sz="1600" dirty="0"/>
              <a:t>0</a:t>
            </a:r>
            <a:r>
              <a:rPr lang="en-US" altLang="zh-CN" dirty="0"/>
              <a:t> with class k</a:t>
            </a:r>
            <a:r>
              <a:rPr lang="en-US" altLang="zh-CN" sz="1800" dirty="0"/>
              <a:t>0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Q maximizes the acceptance probability</a:t>
            </a:r>
          </a:p>
          <a:p>
            <a:pPr lvl="1"/>
            <a:r>
              <a:rPr lang="en-US" altLang="zh-CN" dirty="0"/>
              <a:t>Q chooses diverse classes as much as possible i.e., the entropy H(Q)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7E812F-4E0F-474E-BC7A-8F862D09C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413" y="2850171"/>
            <a:ext cx="1390650" cy="266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9C648A-52C3-4C00-942F-D4D4AC047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983" y="3779227"/>
            <a:ext cx="33718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6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02CF0-9138-4E14-B867-3B77C452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97CBC-31BA-4662-9353-91FCC47BB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631"/>
            <a:ext cx="10515600" cy="4637331"/>
          </a:xfrm>
        </p:spPr>
        <p:txBody>
          <a:bodyPr/>
          <a:lstStyle/>
          <a:p>
            <a:r>
              <a:rPr lang="en-US" altLang="zh-CN" dirty="0"/>
              <a:t>CIFAR-LT-10/100 datasets </a:t>
            </a:r>
          </a:p>
          <a:p>
            <a:pPr lvl="1"/>
            <a:r>
              <a:rPr lang="en-US" altLang="zh-CN" dirty="0"/>
              <a:t>control the imbalance ratio </a:t>
            </a:r>
            <a:r>
              <a:rPr lang="el-GR" altLang="zh-CN" dirty="0"/>
              <a:t>ρ ∈ {100,10}</a:t>
            </a:r>
            <a:r>
              <a:rPr lang="en-US" altLang="zh-CN" dirty="0"/>
              <a:t> and artificially reduce the training sample sizes of each class except the first class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55968E-986F-427D-B33F-C1EF77C55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922" y="3057135"/>
            <a:ext cx="7430233" cy="343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52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C4420-B9C9-4025-A2FF-181359E4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CADD3-C754-40CD-80E8-BA3D6BF6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Real-world imbalanced datasets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F770AC-F8EC-4476-B61D-67D63FF31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61" y="2511629"/>
            <a:ext cx="8241550" cy="350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5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45C4F-608A-466D-833D-9F60FB0D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08C67-4B00-41FC-BF3C-C8E4DD7F1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effect of </a:t>
            </a:r>
            <a:r>
              <a:rPr lang="el-GR" altLang="zh-CN" dirty="0"/>
              <a:t>λ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0CA2A6-7E69-4973-BE56-0DB8EB8C7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00" y="2423623"/>
            <a:ext cx="61626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92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4ACAE-FE9E-4C00-8E0A-BCBA29D3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conclude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78390-BE92-439B-ACE4-CE0147405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Pros: translate the majority classes to the minority classes</a:t>
            </a:r>
          </a:p>
          <a:p>
            <a:pPr lvl="1"/>
            <a:r>
              <a:rPr lang="en-US" altLang="zh-CN" dirty="0"/>
              <a:t>classifier g is enough to capture the information in the small minority dataset</a:t>
            </a:r>
          </a:p>
          <a:p>
            <a:pPr lvl="1"/>
            <a:r>
              <a:rPr lang="en-US" altLang="zh-CN" dirty="0"/>
              <a:t>the sample diversity in the majority dataset is utilized to prevent over-fitting on the minority classes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Cons: why randomly rejection helps to solve the problem?</a:t>
            </a:r>
          </a:p>
          <a:p>
            <a:pPr lvl="1"/>
            <a:r>
              <a:rPr lang="en-US" altLang="zh-CN" dirty="0"/>
              <a:t>g is not that perfect: the synthetic samples still contain some discriminative features of the original class k</a:t>
            </a:r>
            <a:r>
              <a:rPr lang="en-US" altLang="zh-CN" sz="1600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54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71194-CD42-4710-8ADA-39F1A002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1E49F-AFB1-4ABB-B35E-AFE9AB4F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 imbalance problem</a:t>
            </a:r>
          </a:p>
          <a:p>
            <a:pPr lvl="1"/>
            <a:r>
              <a:rPr lang="en-US" altLang="zh-CN" dirty="0"/>
              <a:t>In most real-world scenarios, labeled training datasets are highly class-imbalanced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Expensive data acquisition process and the labeling cost leads a dataset to have a “long-tailed” label distribution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90A360-1113-4967-A2B1-C490DEAB2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15" y="4210538"/>
            <a:ext cx="2647462" cy="264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5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71194-CD42-4710-8ADA-39F1A002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1E49F-AFB1-4ABB-B35E-AFE9AB4F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 imbalance problem</a:t>
            </a:r>
          </a:p>
          <a:p>
            <a:pPr lvl="1"/>
            <a:r>
              <a:rPr lang="en-US" altLang="zh-CN" dirty="0"/>
              <a:t>In most real-world scenarios, labeled training datasets are highly class-imbalanced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Expensive data acquisition process and the labeling cost leads a dataset to have a “long-tailed” label distribution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90A360-1113-4967-A2B1-C490DEAB2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15" y="4210538"/>
            <a:ext cx="2647462" cy="2647462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5565670-520B-4586-AFAC-0E14AF4D9578}"/>
              </a:ext>
            </a:extLst>
          </p:cNvPr>
          <p:cNvCxnSpPr/>
          <p:nvPr/>
        </p:nvCxnSpPr>
        <p:spPr>
          <a:xfrm>
            <a:off x="2102338" y="4376615"/>
            <a:ext cx="1398954" cy="16021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26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6E700-818A-4B72-BFD6-9D2BFB61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methods for data imbalance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78B96-F9D9-4A96-BB67-874BB0F7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Sampling Methods</a:t>
            </a:r>
          </a:p>
          <a:p>
            <a:pPr lvl="1"/>
            <a:r>
              <a:rPr lang="en-US" altLang="zh-CN" dirty="0"/>
              <a:t>Under-sampling</a:t>
            </a:r>
          </a:p>
          <a:p>
            <a:pPr lvl="2"/>
            <a:r>
              <a:rPr lang="en-US" altLang="zh-CN" dirty="0"/>
              <a:t>main idea: remove majority class samples from the data</a:t>
            </a:r>
          </a:p>
          <a:p>
            <a:pPr lvl="2"/>
            <a:r>
              <a:rPr lang="en-US" altLang="zh-CN" dirty="0"/>
              <a:t>Sample method</a:t>
            </a:r>
          </a:p>
          <a:p>
            <a:pPr lvl="3"/>
            <a:r>
              <a:rPr lang="en-US" altLang="zh-CN" dirty="0"/>
              <a:t>random under-sampling</a:t>
            </a:r>
          </a:p>
          <a:p>
            <a:pPr lvl="3"/>
            <a:r>
              <a:rPr lang="en-US" altLang="zh-CN" dirty="0"/>
              <a:t>informed under-sampling:  training multiple classifiers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Over-sampling</a:t>
            </a:r>
          </a:p>
          <a:p>
            <a:pPr lvl="2"/>
            <a:r>
              <a:rPr lang="en-US" altLang="zh-CN" dirty="0"/>
              <a:t>main idea:  compensate the lack of minority samples</a:t>
            </a:r>
          </a:p>
          <a:p>
            <a:pPr lvl="2"/>
            <a:r>
              <a:rPr lang="en-US" altLang="zh-CN" dirty="0"/>
              <a:t>Sample method</a:t>
            </a:r>
          </a:p>
          <a:p>
            <a:pPr lvl="3"/>
            <a:r>
              <a:rPr lang="en-US" altLang="zh-CN" dirty="0"/>
              <a:t>duplicate minority samples</a:t>
            </a:r>
          </a:p>
          <a:p>
            <a:pPr lvl="3"/>
            <a:r>
              <a:rPr lang="en-US" altLang="zh-CN" dirty="0"/>
              <a:t>generates synthetic minority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20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C3CD6-65E9-4939-9D0D-076BCBAE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methods for data imbalance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8CF91-C911-462E-AA83-EFD2381CA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Cost-Sensitive Methods</a:t>
            </a:r>
          </a:p>
          <a:p>
            <a:pPr lvl="1"/>
            <a:r>
              <a:rPr lang="en-US" altLang="zh-CN" dirty="0"/>
              <a:t>Main idea: applying different costs for different samples</a:t>
            </a:r>
          </a:p>
          <a:p>
            <a:pPr lvl="1"/>
            <a:r>
              <a:rPr lang="en-US" altLang="zh-CN" dirty="0"/>
              <a:t>Methods:</a:t>
            </a:r>
          </a:p>
          <a:p>
            <a:pPr lvl="2"/>
            <a:r>
              <a:rPr lang="en-US" altLang="zh-CN" dirty="0"/>
              <a:t>cost function formulation:</a:t>
            </a:r>
          </a:p>
          <a:p>
            <a:pPr lvl="3"/>
            <a:r>
              <a:rPr lang="en-US" altLang="zh-CN" dirty="0"/>
              <a:t>a new loss function                          , weigh the class objectives </a:t>
            </a:r>
          </a:p>
          <a:p>
            <a:pPr lvl="3"/>
            <a:endParaRPr lang="en-US" altLang="zh-CN" dirty="0"/>
          </a:p>
          <a:p>
            <a:pPr lvl="3"/>
            <a:r>
              <a:rPr lang="en-US" altLang="zh-CN" dirty="0"/>
              <a:t>Focal loss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endParaRPr lang="en-US" altLang="zh-CN" dirty="0"/>
          </a:p>
          <a:p>
            <a:pPr lvl="3"/>
            <a:r>
              <a:rPr lang="en-US" altLang="zh-CN" dirty="0"/>
              <a:t>Directly improve F1 score loss:</a:t>
            </a:r>
          </a:p>
          <a:p>
            <a:pPr lvl="3"/>
            <a:endParaRPr lang="en-US" altLang="zh-CN" dirty="0"/>
          </a:p>
          <a:p>
            <a:pPr lvl="3"/>
            <a:r>
              <a:rPr lang="en-US" altLang="zh-CN" dirty="0"/>
              <a:t>and </a:t>
            </a:r>
          </a:p>
          <a:p>
            <a:pPr lvl="3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303844-D407-4598-A734-C8F34DB55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305" y="3429000"/>
            <a:ext cx="1476375" cy="266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2AE9AC-D530-4053-894F-20F398804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639" y="3963044"/>
            <a:ext cx="2667000" cy="4095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4BC15C-842D-4F75-879A-D209DC6A4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371" y="4605553"/>
            <a:ext cx="2180493" cy="4919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F008F8-0D0E-4B9A-9A66-8C69A3DD7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555" y="5173693"/>
            <a:ext cx="3200400" cy="523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D96842-5F77-4C13-B681-9D426F7FB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1557" y="3833449"/>
            <a:ext cx="3351700" cy="215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6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C3CD6-65E9-4939-9D0D-076BCBAE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methods for data imbalance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8CF91-C911-462E-AA83-EFD2381CA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Ensemble Learning Methods</a:t>
            </a:r>
          </a:p>
          <a:p>
            <a:pPr lvl="1"/>
            <a:r>
              <a:rPr lang="en-US" altLang="zh-CN" dirty="0"/>
              <a:t>Main idea: utilize multiple weak classifiers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combines sampling techniques with boosting algorithm for imbalanced data classification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54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56082-C3ED-45F4-BA5B-503F07B0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methods for data imbalance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E7C87-EC17-4D1D-86CC-DCB05244F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 challenge</a:t>
            </a:r>
          </a:p>
          <a:p>
            <a:pPr lvl="1"/>
            <a:r>
              <a:rPr lang="en-US" altLang="zh-CN" dirty="0"/>
              <a:t>cannot handle the lack of minority information in essence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over-fitting to minority classes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22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CC35F-CE1E-4686-8B76-BFBC64C1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F4469F-7E37-42A2-9121-6C4673F50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propose a new way of generating minority samples</a:t>
            </a:r>
          </a:p>
          <a:p>
            <a:pPr lvl="1"/>
            <a:r>
              <a:rPr lang="en-US" altLang="zh-CN" dirty="0"/>
              <a:t>Different from applies data augmentation to minority samples, this work generate minority samples from majority samples</a:t>
            </a:r>
          </a:p>
          <a:p>
            <a:pPr lvl="1"/>
            <a:r>
              <a:rPr lang="en-US" altLang="zh-CN" dirty="0"/>
              <a:t>design a sample rejection criterion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D1356A-B712-4CF8-8B48-AEC354DD7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40" y="3545757"/>
            <a:ext cx="5425952" cy="307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2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B58AA-1588-418E-BD16-4362A50B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Problem definition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CF9A4-F902-4909-ADA2-6CE0C32AD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 classes from a dataset</a:t>
            </a:r>
          </a:p>
          <a:p>
            <a:r>
              <a:rPr lang="en-US" altLang="zh-CN" dirty="0"/>
              <a:t>Let                   denote the total sample size of D, </a:t>
            </a:r>
            <a:r>
              <a:rPr lang="pt-BR" altLang="zh-CN" dirty="0"/>
              <a:t>we assume N</a:t>
            </a:r>
            <a:r>
              <a:rPr lang="pt-BR" altLang="zh-CN" sz="1600" dirty="0"/>
              <a:t>1</a:t>
            </a:r>
            <a:r>
              <a:rPr lang="pt-BR" altLang="zh-CN" dirty="0"/>
              <a:t> ≥ N</a:t>
            </a:r>
            <a:r>
              <a:rPr lang="pt-BR" altLang="zh-CN" sz="1400" dirty="0"/>
              <a:t>2</a:t>
            </a:r>
            <a:r>
              <a:rPr lang="pt-BR" altLang="zh-CN" dirty="0"/>
              <a:t> ≥ ··· ≥ N</a:t>
            </a:r>
            <a:r>
              <a:rPr lang="pt-BR" altLang="zh-CN" sz="1200" dirty="0"/>
              <a:t>K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assume a “virtually balanced” training dataset </a:t>
            </a:r>
            <a:r>
              <a:rPr lang="en-US" altLang="zh-CN" dirty="0" err="1"/>
              <a:t>D</a:t>
            </a:r>
            <a:r>
              <a:rPr lang="en-US" altLang="zh-CN" sz="1400" dirty="0" err="1"/>
              <a:t>bal</a:t>
            </a:r>
            <a:r>
              <a:rPr lang="en-US" altLang="zh-CN" dirty="0"/>
              <a:t> made from D</a:t>
            </a:r>
            <a:r>
              <a:rPr lang="en-US" altLang="zh-CN" sz="1600" dirty="0"/>
              <a:t>s</a:t>
            </a:r>
          </a:p>
          <a:p>
            <a:r>
              <a:rPr lang="en-US" altLang="zh-CN" dirty="0"/>
              <a:t>baseline classifier g is trained from </a:t>
            </a:r>
            <a:r>
              <a:rPr lang="en-US" altLang="zh-CN" dirty="0" err="1">
                <a:solidFill>
                  <a:prstClr val="black"/>
                </a:solidFill>
              </a:rPr>
              <a:t>D</a:t>
            </a:r>
            <a:r>
              <a:rPr lang="en-US" altLang="zh-CN" sz="1400" dirty="0" err="1">
                <a:solidFill>
                  <a:prstClr val="black"/>
                </a:solidFill>
              </a:rPr>
              <a:t>bal</a:t>
            </a:r>
            <a:endParaRPr lang="en-US" altLang="zh-CN" sz="1400" dirty="0">
              <a:solidFill>
                <a:prstClr val="black"/>
              </a:solidFill>
            </a:endParaRPr>
          </a:p>
          <a:p>
            <a:r>
              <a:rPr lang="en-US" altLang="zh-CN" dirty="0"/>
              <a:t>goal of the model:</a:t>
            </a:r>
          </a:p>
          <a:p>
            <a:r>
              <a:rPr lang="en-US" altLang="zh-CN" dirty="0"/>
              <a:t>g may be over-fitted to minority classes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281A98-F2CF-434C-AFA3-3A1386F8B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989" y="1908175"/>
            <a:ext cx="1943100" cy="4000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79C180-296B-43A4-ACB4-E1D57CCC3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844" y="2455984"/>
            <a:ext cx="1543050" cy="304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982EA2-AEAC-463B-B829-0F8D57091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338" y="4248847"/>
            <a:ext cx="2301142" cy="52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9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611</Words>
  <Application>Microsoft Office PowerPoint</Application>
  <PresentationFormat>宽屏</PresentationFormat>
  <Paragraphs>97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M2m: Imbalanced Classification via Major-to-minor Translation Jaehyung Kim et al.，CVPR’2020</vt:lpstr>
      <vt:lpstr>Background</vt:lpstr>
      <vt:lpstr>Background</vt:lpstr>
      <vt:lpstr>Common methods for data imbalance</vt:lpstr>
      <vt:lpstr>Common methods for data imbalance</vt:lpstr>
      <vt:lpstr>Common methods for data imbalance</vt:lpstr>
      <vt:lpstr>Common methods for data imbalance</vt:lpstr>
      <vt:lpstr>Contribution</vt:lpstr>
      <vt:lpstr> Problem definition</vt:lpstr>
      <vt:lpstr>Method</vt:lpstr>
      <vt:lpstr>Method</vt:lpstr>
      <vt:lpstr>Method</vt:lpstr>
      <vt:lpstr> Experiments</vt:lpstr>
      <vt:lpstr>Experiments</vt:lpstr>
      <vt:lpstr>Experiments</vt:lpstr>
      <vt:lpstr>To conclude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M2m: Imbalanced Classification via Major-to-minor Translation Jaehyung Kim et al.，CVPR’2020</dc:title>
  <dc:creator>Wenqing Ding</dc:creator>
  <cp:lastModifiedBy>Wenqing Ding</cp:lastModifiedBy>
  <cp:revision>32</cp:revision>
  <dcterms:created xsi:type="dcterms:W3CDTF">2020-11-21T09:13:14Z</dcterms:created>
  <dcterms:modified xsi:type="dcterms:W3CDTF">2020-11-24T08:30:37Z</dcterms:modified>
</cp:coreProperties>
</file>