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0" r:id="rId5"/>
    <p:sldId id="259" r:id="rId6"/>
    <p:sldId id="268" r:id="rId7"/>
    <p:sldId id="269" r:id="rId8"/>
    <p:sldId id="270" r:id="rId9"/>
    <p:sldId id="261" r:id="rId10"/>
    <p:sldId id="271" r:id="rId11"/>
    <p:sldId id="262" r:id="rId12"/>
    <p:sldId id="263" r:id="rId13"/>
    <p:sldId id="272" r:id="rId14"/>
    <p:sldId id="264" r:id="rId15"/>
    <p:sldId id="267" r:id="rId16"/>
    <p:sldId id="273" r:id="rId17"/>
    <p:sldId id="265" r:id="rId18"/>
    <p:sldId id="266" r:id="rId19"/>
    <p:sldId id="274" r:id="rId20"/>
    <p:sldId id="275" r:id="rId21"/>
    <p:sldId id="276" r:id="rId22"/>
    <p:sldId id="278" r:id="rId23"/>
    <p:sldId id="277" r:id="rId24"/>
    <p:sldId id="27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66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1B4F31-FAC9-473B-8374-1E4D48DA5C8C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1B852-B4E9-47B1-BF0E-2EDF57591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091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FAST’20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1B852-B4E9-47B1-BF0E-2EDF5759127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816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SCSI - Small Computer System Interface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1B852-B4E9-47B1-BF0E-2EDF5759127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029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1B852-B4E9-47B1-BF0E-2EDF5759127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132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1B852-B4E9-47B1-BF0E-2EDF5759127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396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g-list is maintained by the operating system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1B852-B4E9-47B1-BF0E-2EDF5759127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608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g-list is maintained by the operating system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1B852-B4E9-47B1-BF0E-2EDF5759127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326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g-list is maintained by the operating system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1B852-B4E9-47B1-BF0E-2EDF5759127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866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g-list is maintained by the operating system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1B852-B4E9-47B1-BF0E-2EDF5759127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837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CF39A-2F6B-4A3B-8788-3BB864C0F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AB104E-BD97-4D37-8FE9-EAD33B39B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0EDBC1-E951-4F36-B862-04CB2478D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4273-BAF1-4235-B90D-7DA92107AD45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9FD63B-2554-4268-8800-0EB32B6F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FE0DFC-0E7D-48B0-9A66-9BA02314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CF6E-7EA1-44EE-8674-31FECB0D4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0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78BA71-6C0F-42A2-B2CA-EC1F631A1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F6DA70-356E-4BD7-A7A7-0C9A66414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DAF5B3-9A5B-45C9-9572-0EF5FA759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4273-BAF1-4235-B90D-7DA92107AD45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088658-11B1-4C02-B58C-C03E3B6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2923A0-AD63-4C65-9C95-114DD3318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CF6E-7EA1-44EE-8674-31FECB0D4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146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DBE6F8-01AB-4237-8F10-8012C25387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AF3D6C-02AB-4516-B010-56EE96363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1B46C5-85DF-489A-A69A-EF71742C2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4273-BAF1-4235-B90D-7DA92107AD45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F4E23F-48AE-4847-A840-4D2ABEEEE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853CFF-CE97-4AC3-9C7C-9C2FA2636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CF6E-7EA1-44EE-8674-31FECB0D4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580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E3328-1C92-43DB-B551-82B02914E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F92786-9CE6-4883-B087-3D20DF2EC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661BC5-39A8-42C7-907E-89D55C7F5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4273-BAF1-4235-B90D-7DA92107AD45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4D00F1-373F-494C-AA5E-B98BAD175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D71570-8DE9-4D21-A065-5F1F7010F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CF6E-7EA1-44EE-8674-31FECB0D4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295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0A138-A964-4D8D-A280-CDC3C39E9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38A598-12E3-415A-8DF1-988D1D579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7C1EA4-F480-4967-BE41-B51ACA6A9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4273-BAF1-4235-B90D-7DA92107AD45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8A4E33-B248-4CD6-B036-50BF8943E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BD214A-BF93-4664-A311-C662659FB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CF6E-7EA1-44EE-8674-31FECB0D4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093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5654B-EF0B-4ED6-B848-064F11F33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84A11-2F7E-4D44-B393-8847F43D18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DCFCFB-A1E3-42AC-B23F-48BCD1ED1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380CDC-6705-46FB-A11D-063E2881B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4273-BAF1-4235-B90D-7DA92107AD45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548319-559A-4895-A839-4427A84C3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F1AB31-411F-4347-ACE2-EAF4F0C7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CF6E-7EA1-44EE-8674-31FECB0D4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40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817775-158B-4584-B01E-BF906CD2E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3EAD1C-862E-4A5A-A130-2ED064A7C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AEA8A6-8AC2-4F23-BF84-2892EBD5B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24ACB1-17B7-4401-BD6E-8154E24507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F71FEC-DB70-4575-8733-21174DB3F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242FDB-1F98-475D-94DE-950270D7A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4273-BAF1-4235-B90D-7DA92107AD45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5A0A5E-2961-45A8-AF78-C2AF5BB2A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17B588-7465-4AB7-90B5-3CAC5BDA2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CF6E-7EA1-44EE-8674-31FECB0D4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02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B6674-1D6D-46EB-BF95-8775E284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AF54AE-AAF3-48C8-82A3-617437C2F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4273-BAF1-4235-B90D-7DA92107AD45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D42B44-7ADC-47F1-B289-740D34760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CB6FD6-697F-4564-B63C-8B063B6A2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CF6E-7EA1-44EE-8674-31FECB0D4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933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4D6F2D-4DD7-493B-AA81-DCDACBD88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4273-BAF1-4235-B90D-7DA92107AD45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19DD05-BADD-47D7-90A4-FC3F6B4EA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35E218-87AF-459F-A864-4BA6D22AD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CF6E-7EA1-44EE-8674-31FECB0D4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719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610A7-571E-4A4A-B715-5B528B9A9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6B13F8-43B4-41E5-B164-12D01B697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7D159F-C485-423D-8A69-D020E3953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6A600D-FE6D-49EC-A1F0-8125CF126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4273-BAF1-4235-B90D-7DA92107AD45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12891D-84D1-4A8A-A013-83C4EDEA1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999AD8-9010-44AA-B653-680A2E9EF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CF6E-7EA1-44EE-8674-31FECB0D4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805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53562-C650-43CB-91BB-ABDE4A279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83F207-1CFB-409F-889E-70C0DEA461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9FFF3A-AF2F-425A-9ACE-C4F70861D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1B42EF-5DCF-4D86-B611-F402815E7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4273-BAF1-4235-B90D-7DA92107AD45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90930B-E95A-4E7B-93BD-7B13A974C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4AD245-BE57-405B-B14B-46A7D6FD4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CF6E-7EA1-44EE-8674-31FECB0D4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11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8D7CC9-6E6B-4F58-97F1-AC4D813C0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3DFE6D-B403-4470-A5D5-E8815AEA1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AD3CCD-A9B4-4374-BF5C-E02816857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E4273-BAF1-4235-B90D-7DA92107AD45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11B250-73AD-42A8-B31A-8B0CDB5796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2F6FF6-B6B3-45AD-9246-54A9C41A49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0CF6E-7EA1-44EE-8674-31FECB0D4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943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5D08EC9-3148-4A8B-A825-DCFF300EB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57828"/>
            <a:ext cx="12192000" cy="214234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000F477-7078-4DA1-956F-06E1BC0B3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7301" y="5162263"/>
            <a:ext cx="4817397" cy="32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811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C3834-79FC-4228-9CB7-D5CB05AD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Factors – usage and age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2D6D9C-B475-4EF3-B805-456D5F27F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07799" cy="2182404"/>
          </a:xfrm>
        </p:spPr>
        <p:txBody>
          <a:bodyPr/>
          <a:lstStyle/>
          <a:p>
            <a:r>
              <a:rPr lang="en-US" altLang="zh-CN" dirty="0"/>
              <a:t>Age</a:t>
            </a:r>
          </a:p>
          <a:p>
            <a:r>
              <a:rPr lang="en-US" altLang="zh-CN" dirty="0"/>
              <a:t>Observations</a:t>
            </a:r>
          </a:p>
          <a:p>
            <a:pPr lvl="1"/>
            <a:r>
              <a:rPr lang="en-US" altLang="zh-CN" dirty="0"/>
              <a:t>An unexpectedly long period of infant mortality: 1-2 years</a:t>
            </a:r>
          </a:p>
          <a:p>
            <a:pPr lvl="1"/>
            <a:r>
              <a:rPr lang="en-US" altLang="zh-CN" dirty="0"/>
              <a:t>Differs from “bathtub” model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43E8842-637A-49BC-88D7-E1DD6043D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9592" y="1825625"/>
            <a:ext cx="4044208" cy="4653326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7F654695-D6B5-40F7-9F8F-0B2FBDA6449A}"/>
              </a:ext>
            </a:extLst>
          </p:cNvPr>
          <p:cNvSpPr txBox="1">
            <a:spLocks/>
          </p:cNvSpPr>
          <p:nvPr/>
        </p:nvSpPr>
        <p:spPr>
          <a:xfrm>
            <a:off x="838200" y="4341812"/>
            <a:ext cx="5707799" cy="2182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Finding 2</a:t>
            </a:r>
            <a:r>
              <a:rPr lang="en-US" altLang="zh-CN" dirty="0"/>
              <a:t>: A very drawn-out period of infant mortality (more than a year) with 2-3X larger failure rates.</a:t>
            </a:r>
          </a:p>
        </p:txBody>
      </p:sp>
    </p:spTree>
    <p:extLst>
      <p:ext uri="{BB962C8B-B14F-4D97-AF65-F5344CB8AC3E}">
        <p14:creationId xmlns:p14="http://schemas.microsoft.com/office/powerpoint/2010/main" val="346986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C3834-79FC-4228-9CB7-D5CB05AD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Factors – technology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2D6D9C-B475-4EF3-B805-456D5F27F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86729"/>
          </a:xfrm>
        </p:spPr>
        <p:txBody>
          <a:bodyPr/>
          <a:lstStyle/>
          <a:p>
            <a:r>
              <a:rPr lang="en-US" altLang="zh-CN" dirty="0"/>
              <a:t>Technology (flash type): SLC, </a:t>
            </a:r>
            <a:r>
              <a:rPr lang="en-US" altLang="zh-CN" dirty="0" err="1"/>
              <a:t>cMLC</a:t>
            </a:r>
            <a:r>
              <a:rPr lang="en-US" altLang="zh-CN" dirty="0"/>
              <a:t>, </a:t>
            </a:r>
            <a:r>
              <a:rPr lang="en-US" altLang="zh-CN" dirty="0" err="1"/>
              <a:t>eMLC</a:t>
            </a:r>
            <a:r>
              <a:rPr lang="en-US" altLang="zh-CN" dirty="0"/>
              <a:t>, 3D-TLC</a:t>
            </a:r>
          </a:p>
          <a:p>
            <a:r>
              <a:rPr lang="en-US" altLang="zh-CN" dirty="0"/>
              <a:t>Observations</a:t>
            </a:r>
          </a:p>
          <a:p>
            <a:pPr lvl="1"/>
            <a:r>
              <a:rPr lang="en-US" altLang="zh-CN" dirty="0"/>
              <a:t>Higher ARRs for 3D-TLC devices; 3D-TLC drives have consumed 10-15X more of their spare blocks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0DBC801-6630-481D-A336-B626859EDCCF}"/>
              </a:ext>
            </a:extLst>
          </p:cNvPr>
          <p:cNvSpPr txBox="1">
            <a:spLocks/>
          </p:cNvSpPr>
          <p:nvPr/>
        </p:nvSpPr>
        <p:spPr>
          <a:xfrm>
            <a:off x="838200" y="4069647"/>
            <a:ext cx="10515600" cy="1886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Finding 3</a:t>
            </a:r>
            <a:r>
              <a:rPr lang="en-US" altLang="zh-CN" dirty="0"/>
              <a:t>: The highest replacement rates are associated with 3D-TLC SSDs. However, no single flash type has noticeably higher replacement rates than the others, indicating that other factors can have a bigger impact on reliability.</a:t>
            </a:r>
          </a:p>
        </p:txBody>
      </p:sp>
    </p:spTree>
    <p:extLst>
      <p:ext uri="{BB962C8B-B14F-4D97-AF65-F5344CB8AC3E}">
        <p14:creationId xmlns:p14="http://schemas.microsoft.com/office/powerpoint/2010/main" val="162541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C3834-79FC-4228-9CB7-D5CB05AD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Factors – capacity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2D6D9C-B475-4EF3-B805-456D5F27F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Observations</a:t>
            </a:r>
          </a:p>
          <a:p>
            <a:pPr lvl="1"/>
            <a:r>
              <a:rPr lang="en-US" altLang="zh-CN" dirty="0"/>
              <a:t>For larger capacities, there is a clear trend for increasing ARRs.</a:t>
            </a:r>
          </a:p>
          <a:p>
            <a:pPr lvl="1"/>
            <a:r>
              <a:rPr lang="en-US" altLang="zh-CN" dirty="0"/>
              <a:t>For the largest capacity drives, the rate of predictive failures is lower, and the rate of severe failures is higher.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9CA69B-6D1D-4AF1-8DA9-AE84931ED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194" y="3525511"/>
            <a:ext cx="8375612" cy="317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663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C3834-79FC-4228-9CB7-D5CB05AD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Factors – capacity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2D6D9C-B475-4EF3-B805-456D5F27F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48401"/>
          </a:xfrm>
        </p:spPr>
        <p:txBody>
          <a:bodyPr/>
          <a:lstStyle/>
          <a:p>
            <a:r>
              <a:rPr lang="en-US" altLang="zh-CN" dirty="0"/>
              <a:t>Observations</a:t>
            </a:r>
          </a:p>
          <a:p>
            <a:pPr lvl="1"/>
            <a:r>
              <a:rPr lang="en-US" altLang="zh-CN" dirty="0"/>
              <a:t>For larger capacities, there is a clear trend for increasing ARRs.</a:t>
            </a:r>
          </a:p>
          <a:p>
            <a:pPr lvl="1"/>
            <a:r>
              <a:rPr lang="en-US" altLang="zh-CN" dirty="0"/>
              <a:t>For the largest capacity drives, the rate of predictive failures is lower, and the rate of severe failures is higher.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DAF3AF1-9165-4706-BD1F-6F28FDA28985}"/>
              </a:ext>
            </a:extLst>
          </p:cNvPr>
          <p:cNvSpPr txBox="1">
            <a:spLocks/>
          </p:cNvSpPr>
          <p:nvPr/>
        </p:nvSpPr>
        <p:spPr>
          <a:xfrm>
            <a:off x="838200" y="3976564"/>
            <a:ext cx="10515600" cy="1848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Finding 4</a:t>
            </a:r>
            <a:r>
              <a:rPr lang="en-US" altLang="zh-CN" dirty="0"/>
              <a:t>: Drives with very large capacities not only see a higher replacement rate overall, but also see more severe failures and fewer of the (more benign) predictive failures.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3669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C3834-79FC-4228-9CB7-D5CB05AD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Factors – lithography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2D6D9C-B475-4EF3-B805-456D5F27F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47032" cy="3211788"/>
          </a:xfrm>
        </p:spPr>
        <p:txBody>
          <a:bodyPr/>
          <a:lstStyle/>
          <a:p>
            <a:r>
              <a:rPr lang="en-US" altLang="zh-CN" dirty="0"/>
              <a:t>Lithography</a:t>
            </a:r>
          </a:p>
          <a:p>
            <a:pPr lvl="1"/>
            <a:r>
              <a:rPr lang="en-US" altLang="zh-CN" dirty="0"/>
              <a:t>Models with smaller lithography report higher RBERs</a:t>
            </a:r>
          </a:p>
          <a:p>
            <a:r>
              <a:rPr lang="en-US" altLang="zh-CN" dirty="0"/>
              <a:t>Observations</a:t>
            </a:r>
          </a:p>
          <a:p>
            <a:pPr lvl="1"/>
            <a:r>
              <a:rPr lang="en-US" altLang="zh-CN" dirty="0" err="1"/>
              <a:t>eMLC</a:t>
            </a:r>
            <a:r>
              <a:rPr lang="en-US" altLang="zh-CN" dirty="0"/>
              <a:t> drives: higher ARRs for the higher density 1xnm drives</a:t>
            </a:r>
          </a:p>
          <a:p>
            <a:pPr lvl="1"/>
            <a:r>
              <a:rPr lang="en-US" altLang="zh-CN" dirty="0"/>
              <a:t>3D-TLC drives: higher ARRs for the lower density V2 drives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7A6F75-EF3E-4D4F-91EB-082717305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259" y="1908401"/>
            <a:ext cx="4443529" cy="3260423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EFEA1A2-D6C6-45F8-8DE2-DDE9DA620920}"/>
              </a:ext>
            </a:extLst>
          </p:cNvPr>
          <p:cNvSpPr txBox="1">
            <a:spLocks/>
          </p:cNvSpPr>
          <p:nvPr/>
        </p:nvSpPr>
        <p:spPr>
          <a:xfrm>
            <a:off x="838199" y="5250956"/>
            <a:ext cx="6455099" cy="1541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Finding 5</a:t>
            </a:r>
            <a:r>
              <a:rPr lang="en-US" altLang="zh-CN" dirty="0"/>
              <a:t>: Higher density drives do not always see higher replacement rates.</a:t>
            </a:r>
          </a:p>
          <a:p>
            <a:r>
              <a:rPr lang="en-US" altLang="zh-CN" dirty="0"/>
              <a:t>However, no explanation…</a:t>
            </a:r>
          </a:p>
        </p:txBody>
      </p:sp>
    </p:spTree>
    <p:extLst>
      <p:ext uri="{BB962C8B-B14F-4D97-AF65-F5344CB8AC3E}">
        <p14:creationId xmlns:p14="http://schemas.microsoft.com/office/powerpoint/2010/main" val="194345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C3834-79FC-4228-9CB7-D5CB05AD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Factors – firmware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2D6D9C-B475-4EF3-B805-456D5F27F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92636" cy="2691621"/>
          </a:xfrm>
        </p:spPr>
        <p:txBody>
          <a:bodyPr>
            <a:normAutofit/>
          </a:bodyPr>
          <a:lstStyle/>
          <a:p>
            <a:r>
              <a:rPr lang="en-US" altLang="zh-CN" dirty="0"/>
              <a:t>Firmware (within the same family)</a:t>
            </a:r>
          </a:p>
          <a:p>
            <a:r>
              <a:rPr lang="en-US" altLang="zh-CN" dirty="0"/>
              <a:t>Observations</a:t>
            </a:r>
          </a:p>
          <a:p>
            <a:pPr lvl="1"/>
            <a:r>
              <a:rPr lang="en-US" altLang="zh-CN" dirty="0"/>
              <a:t>Tremendous impact: an order of magnitude higher ARR  for the earliest versions</a:t>
            </a:r>
          </a:p>
          <a:p>
            <a:pPr lvl="1"/>
            <a:r>
              <a:rPr lang="en-US" altLang="zh-CN" dirty="0"/>
              <a:t>Not due to infant mortality</a:t>
            </a:r>
          </a:p>
          <a:p>
            <a:r>
              <a:rPr lang="en-US" altLang="zh-CN" dirty="0"/>
              <a:t>Explanations: bug fixes and improvements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247BDAB-613A-429F-B35E-1C048BF76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836" y="2033645"/>
            <a:ext cx="4319571" cy="2790710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9E07601-0A1B-4353-B2ED-8B60FC7D79D5}"/>
              </a:ext>
            </a:extLst>
          </p:cNvPr>
          <p:cNvSpPr txBox="1">
            <a:spLocks/>
          </p:cNvSpPr>
          <p:nvPr/>
        </p:nvSpPr>
        <p:spPr>
          <a:xfrm>
            <a:off x="838200" y="4769116"/>
            <a:ext cx="6892636" cy="1723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Finding 6</a:t>
            </a:r>
            <a:r>
              <a:rPr lang="en-US" altLang="zh-CN" dirty="0"/>
              <a:t>: Earlier firmware versions can be correlated with significantly higher replacement rates, emphasizing the importance of firmware updates.</a:t>
            </a:r>
          </a:p>
        </p:txBody>
      </p:sp>
    </p:spTree>
    <p:extLst>
      <p:ext uri="{BB962C8B-B14F-4D97-AF65-F5344CB8AC3E}">
        <p14:creationId xmlns:p14="http://schemas.microsoft.com/office/powerpoint/2010/main" val="192141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C3834-79FC-4228-9CB7-D5CB05AD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Factors – number of bad blocks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2D6D9C-B475-4EF3-B805-456D5F27F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325564"/>
          </a:xfrm>
        </p:spPr>
        <p:txBody>
          <a:bodyPr/>
          <a:lstStyle/>
          <a:p>
            <a:r>
              <a:rPr lang="en-US" altLang="zh-CN" dirty="0"/>
              <a:t>Metrics</a:t>
            </a:r>
          </a:p>
          <a:p>
            <a:pPr lvl="1"/>
            <a:r>
              <a:rPr lang="en-US" altLang="zh-CN" dirty="0"/>
              <a:t>Length of </a:t>
            </a:r>
            <a:r>
              <a:rPr lang="en-US" altLang="zh-CN" i="1" dirty="0"/>
              <a:t>g-list</a:t>
            </a:r>
            <a:r>
              <a:rPr lang="en-US" altLang="zh-CN" dirty="0"/>
              <a:t> (an entry for every unrecoverable block)</a:t>
            </a:r>
          </a:p>
          <a:p>
            <a:pPr lvl="1"/>
            <a:r>
              <a:rPr lang="en-US" altLang="zh-CN" dirty="0"/>
              <a:t>Number of consumed spare blocks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DD9234C-5C9C-43DD-8FC8-DF193B03C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842" y="3436629"/>
            <a:ext cx="8274316" cy="306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720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C3834-79FC-4228-9CB7-D5CB05AD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Factors – number of bad blocks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2D6D9C-B475-4EF3-B805-456D5F27F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325564"/>
          </a:xfrm>
        </p:spPr>
        <p:txBody>
          <a:bodyPr/>
          <a:lstStyle/>
          <a:p>
            <a:r>
              <a:rPr lang="en-US" altLang="zh-CN" dirty="0"/>
              <a:t>Metrics</a:t>
            </a:r>
          </a:p>
          <a:p>
            <a:pPr lvl="1"/>
            <a:r>
              <a:rPr lang="en-US" altLang="zh-CN" dirty="0"/>
              <a:t>Length of </a:t>
            </a:r>
            <a:r>
              <a:rPr lang="en-US" altLang="zh-CN" i="1" dirty="0"/>
              <a:t>g-list</a:t>
            </a:r>
            <a:r>
              <a:rPr lang="en-US" altLang="zh-CN" dirty="0"/>
              <a:t> (an entry for every unrecoverable block)</a:t>
            </a:r>
          </a:p>
          <a:p>
            <a:pPr lvl="1"/>
            <a:r>
              <a:rPr lang="en-US" altLang="zh-CN" dirty="0"/>
              <a:t>Number of consumed spare blocks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E47C63F-C4DB-40C5-862A-465D7AB6A5AF}"/>
              </a:ext>
            </a:extLst>
          </p:cNvPr>
          <p:cNvSpPr txBox="1">
            <a:spLocks/>
          </p:cNvSpPr>
          <p:nvPr/>
        </p:nvSpPr>
        <p:spPr>
          <a:xfrm>
            <a:off x="838200" y="3706811"/>
            <a:ext cx="10515600" cy="2260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Finding 7</a:t>
            </a:r>
            <a:r>
              <a:rPr lang="en-US" altLang="zh-CN" dirty="0"/>
              <a:t>: SSDs with a non-empty </a:t>
            </a:r>
            <a:r>
              <a:rPr lang="en-US" altLang="zh-CN" i="1" dirty="0"/>
              <a:t>g-list</a:t>
            </a:r>
            <a:r>
              <a:rPr lang="en-US" altLang="zh-CN" dirty="0"/>
              <a:t> have a higher ARR, not only due to predictive failures, but also other reasons.</a:t>
            </a:r>
          </a:p>
          <a:p>
            <a:r>
              <a:rPr lang="en-US" altLang="zh-CN" b="1" dirty="0"/>
              <a:t>Finding 8</a:t>
            </a:r>
            <a:r>
              <a:rPr lang="en-US" altLang="zh-CN" dirty="0"/>
              <a:t>: SSDs that make greater use of their spare blocks are more likely to be replaced in the future.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5300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C3834-79FC-4228-9CB7-D5CB05AD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Factors – others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2D6D9C-B475-4EF3-B805-456D5F27F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Factors</a:t>
            </a:r>
          </a:p>
          <a:p>
            <a:pPr lvl="1"/>
            <a:r>
              <a:rPr lang="en-US" altLang="zh-CN" dirty="0"/>
              <a:t>System role: storage, cache</a:t>
            </a:r>
          </a:p>
          <a:p>
            <a:pPr lvl="1"/>
            <a:r>
              <a:rPr lang="en-US" altLang="zh-CN" dirty="0"/>
              <a:t>Device role: data, parity</a:t>
            </a:r>
          </a:p>
          <a:p>
            <a:pPr lvl="1"/>
            <a:r>
              <a:rPr lang="en-US" altLang="zh-CN" dirty="0"/>
              <a:t>The amount of Over-provisioning</a:t>
            </a:r>
          </a:p>
          <a:p>
            <a:endParaRPr lang="en-US" altLang="zh-CN" dirty="0"/>
          </a:p>
          <a:p>
            <a:r>
              <a:rPr lang="en-US" altLang="zh-CN" b="1" dirty="0"/>
              <a:t>No clear correlation.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470675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C3834-79FC-4228-9CB7-D5CB05AD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Correlations between failures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2D6D9C-B475-4EF3-B805-456D5F27F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019069" cy="4509471"/>
          </a:xfrm>
        </p:spPr>
        <p:txBody>
          <a:bodyPr>
            <a:normAutofit/>
          </a:bodyPr>
          <a:lstStyle/>
          <a:p>
            <a:r>
              <a:rPr lang="en-US" altLang="zh-CN" dirty="0"/>
              <a:t>Temporal correlations</a:t>
            </a:r>
          </a:p>
          <a:p>
            <a:r>
              <a:rPr lang="en-US" altLang="zh-CN" dirty="0"/>
              <a:t>Observations</a:t>
            </a:r>
          </a:p>
          <a:p>
            <a:pPr lvl="1"/>
            <a:r>
              <a:rPr lang="en-US" altLang="zh-CN" dirty="0"/>
              <a:t>The probability that a RAID group experience a drive replacement: 0.0504%</a:t>
            </a:r>
          </a:p>
          <a:p>
            <a:pPr lvl="1"/>
            <a:r>
              <a:rPr lang="en-US" altLang="zh-CN" dirty="0"/>
              <a:t>Another replacement within a week: 9.39%</a:t>
            </a:r>
          </a:p>
          <a:p>
            <a:pPr lvl="1"/>
            <a:r>
              <a:rPr lang="en-US" altLang="zh-CN" dirty="0"/>
              <a:t>The second replacement follows within a short interval</a:t>
            </a:r>
          </a:p>
          <a:p>
            <a:r>
              <a:rPr lang="en-US" altLang="zh-CN" dirty="0"/>
              <a:t>Explanations</a:t>
            </a:r>
          </a:p>
          <a:p>
            <a:pPr lvl="1"/>
            <a:r>
              <a:rPr lang="en-US" altLang="zh-CN" dirty="0"/>
              <a:t>RAID reconstruction imposes additional loads to the other drives</a:t>
            </a:r>
          </a:p>
          <a:p>
            <a:pPr lvl="1"/>
            <a:r>
              <a:rPr lang="en-US" altLang="zh-CN" dirty="0"/>
              <a:t>Shared environmental issues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9A675DC-18D8-4970-A85E-2EF5E5AFD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6977" y="1690688"/>
            <a:ext cx="3292541" cy="431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365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05433D-3000-4606-9401-F68999461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255406-A136-4222-A644-08E73B998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Introduction</a:t>
            </a:r>
          </a:p>
          <a:p>
            <a:r>
              <a:rPr lang="en-US" altLang="zh-CN" dirty="0"/>
              <a:t>Background</a:t>
            </a:r>
          </a:p>
          <a:p>
            <a:r>
              <a:rPr lang="en-US" altLang="zh-CN" dirty="0"/>
              <a:t>Overall observations</a:t>
            </a:r>
          </a:p>
          <a:p>
            <a:r>
              <a:rPr lang="en-US" altLang="zh-CN" dirty="0"/>
              <a:t>Factors impacting reliability</a:t>
            </a:r>
          </a:p>
          <a:p>
            <a:r>
              <a:rPr lang="en-US" altLang="zh-CN" dirty="0"/>
              <a:t>Correlations between failures</a:t>
            </a:r>
          </a:p>
          <a:p>
            <a:r>
              <a:rPr lang="en-US" altLang="zh-CN" dirty="0"/>
              <a:t>Lessons learned</a:t>
            </a:r>
          </a:p>
          <a:p>
            <a:r>
              <a:rPr lang="en-US" altLang="zh-CN" dirty="0"/>
              <a:t>Takeaways</a:t>
            </a:r>
          </a:p>
        </p:txBody>
      </p:sp>
    </p:spTree>
    <p:extLst>
      <p:ext uri="{BB962C8B-B14F-4D97-AF65-F5344CB8AC3E}">
        <p14:creationId xmlns:p14="http://schemas.microsoft.com/office/powerpoint/2010/main" val="1928298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C3834-79FC-4228-9CB7-D5CB05AD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Correlations between failures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2D6D9C-B475-4EF3-B805-456D5F27F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799122"/>
          </a:xfrm>
        </p:spPr>
        <p:txBody>
          <a:bodyPr>
            <a:normAutofit/>
          </a:bodyPr>
          <a:lstStyle/>
          <a:p>
            <a:r>
              <a:rPr lang="en-US" altLang="zh-CN" dirty="0"/>
              <a:t>RAID group size</a:t>
            </a:r>
          </a:p>
          <a:p>
            <a:r>
              <a:rPr lang="en-US" altLang="zh-CN" dirty="0"/>
              <a:t>Observations</a:t>
            </a:r>
          </a:p>
          <a:p>
            <a:pPr lvl="1"/>
            <a:r>
              <a:rPr lang="en-US" altLang="zh-CN" dirty="0"/>
              <a:t>Larger RAID groups have higher ARRs</a:t>
            </a:r>
          </a:p>
          <a:p>
            <a:pPr lvl="1"/>
            <a:r>
              <a:rPr lang="en-US" altLang="zh-CN" dirty="0"/>
              <a:t>For the groups with at least 2 replacements, the correlation is not clear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7552B46-D908-4234-B79C-DA2E5CDC0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871" y="3759686"/>
            <a:ext cx="7878258" cy="264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436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C3834-79FC-4228-9CB7-D5CB05AD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Correlations between failures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2D6D9C-B475-4EF3-B805-456D5F27F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799122"/>
          </a:xfrm>
        </p:spPr>
        <p:txBody>
          <a:bodyPr>
            <a:normAutofit/>
          </a:bodyPr>
          <a:lstStyle/>
          <a:p>
            <a:r>
              <a:rPr lang="en-US" altLang="zh-CN" dirty="0"/>
              <a:t>RAID group size</a:t>
            </a:r>
          </a:p>
          <a:p>
            <a:r>
              <a:rPr lang="en-US" altLang="zh-CN" dirty="0"/>
              <a:t>Observations</a:t>
            </a:r>
          </a:p>
          <a:p>
            <a:pPr lvl="1"/>
            <a:r>
              <a:rPr lang="en-US" altLang="zh-CN" dirty="0"/>
              <a:t>Larger RAID groups have higher ARRs</a:t>
            </a:r>
          </a:p>
          <a:p>
            <a:pPr lvl="1"/>
            <a:r>
              <a:rPr lang="en-US" altLang="zh-CN" dirty="0"/>
              <a:t>For the groups with at least 2 replacements, the correlation is not clear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145FCE9-9625-4EE3-B3AD-633BF4CA95F2}"/>
              </a:ext>
            </a:extLst>
          </p:cNvPr>
          <p:cNvSpPr txBox="1">
            <a:spLocks/>
          </p:cNvSpPr>
          <p:nvPr/>
        </p:nvSpPr>
        <p:spPr>
          <a:xfrm>
            <a:off x="838200" y="3987516"/>
            <a:ext cx="10515600" cy="1799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Finding 9</a:t>
            </a:r>
            <a:r>
              <a:rPr lang="en-US" altLang="zh-CN" dirty="0"/>
              <a:t>: Large RAID groups have a larger number of drive replacements. The rate of multiple failures is not correlated with RAID group size, because a follow-up failure is not correlated with RAID group size.</a:t>
            </a:r>
          </a:p>
        </p:txBody>
      </p:sp>
    </p:spTree>
    <p:extLst>
      <p:ext uri="{BB962C8B-B14F-4D97-AF65-F5344CB8AC3E}">
        <p14:creationId xmlns:p14="http://schemas.microsoft.com/office/powerpoint/2010/main" val="2193260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C3834-79FC-4228-9CB7-D5CB05AD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Lessons learned (1)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2D6D9C-B475-4EF3-B805-456D5F27F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importance of firmware updates.</a:t>
            </a:r>
          </a:p>
          <a:p>
            <a:r>
              <a:rPr lang="en-US" altLang="zh-CN" dirty="0"/>
              <a:t>Larger RAID group size create more potential for failures, however, not multiple failures.</a:t>
            </a:r>
          </a:p>
          <a:p>
            <a:r>
              <a:rPr lang="en-US" altLang="zh-CN" dirty="0"/>
              <a:t>Single parity RAID configurations might be susceptible to data loss because of temporal correlation of failures.</a:t>
            </a:r>
          </a:p>
          <a:p>
            <a:r>
              <a:rPr lang="en-US" altLang="zh-CN" dirty="0"/>
              <a:t>Drives with very large capacities see more severe failures.</a:t>
            </a:r>
          </a:p>
          <a:p>
            <a:r>
              <a:rPr lang="en-US" altLang="zh-CN" dirty="0"/>
              <a:t>Bad prediction for large capacities.</a:t>
            </a:r>
          </a:p>
          <a:p>
            <a:r>
              <a:rPr lang="en-US" altLang="zh-CN" dirty="0"/>
              <a:t>A move towards QLC’s PE cycle limits poses no risks, although they are significantly lower than current TLC’s.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5767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C3834-79FC-4228-9CB7-D5CB05AD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Lessons learned (2)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2D6D9C-B475-4EF3-B805-456D5F27F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failures due to infant mortality are likely to be a big threat.</a:t>
            </a:r>
          </a:p>
          <a:p>
            <a:r>
              <a:rPr lang="en-US" altLang="zh-CN" dirty="0"/>
              <a:t>In contrast to the “bathtub”, the authors observe no sign of failure rate increases at the end of life and also a very drawn-out period of infant mortality. </a:t>
            </a:r>
          </a:p>
          <a:p>
            <a:r>
              <a:rPr lang="en-US" altLang="zh-CN" dirty="0"/>
              <a:t>An extended, more intense burn-in period before deployment is recommended, since there is room to sacrifice some PE cycles in the burn-in process.</a:t>
            </a:r>
          </a:p>
          <a:p>
            <a:r>
              <a:rPr lang="en-US" altLang="zh-CN" dirty="0"/>
              <a:t>Flash type plays a smaller role than lithography or capacity.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1437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C3834-79FC-4228-9CB7-D5CB05AD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Takeaways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2D6D9C-B475-4EF3-B805-456D5F27F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SSD reliability vs. DRAM reliability</a:t>
            </a:r>
          </a:p>
          <a:p>
            <a:r>
              <a:rPr lang="en-US" altLang="zh-CN" dirty="0"/>
              <a:t>A thorough analysis about SSD. A good start.</a:t>
            </a:r>
          </a:p>
          <a:p>
            <a:r>
              <a:rPr lang="en-US" altLang="zh-CN" dirty="0"/>
              <a:t>Lessons learned are useful.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279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05433D-3000-4606-9401-F68999461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255406-A136-4222-A644-08E73B998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SSD reliability in NetApp</a:t>
            </a:r>
          </a:p>
          <a:p>
            <a:pPr lvl="1"/>
            <a:r>
              <a:rPr lang="en-US" altLang="zh-CN" dirty="0"/>
              <a:t>SSDs, not HDDs</a:t>
            </a:r>
          </a:p>
          <a:p>
            <a:pPr lvl="1"/>
            <a:r>
              <a:rPr lang="en-US" altLang="zh-CN" dirty="0"/>
              <a:t>Enterprise storage systems, not cloud data centers</a:t>
            </a:r>
          </a:p>
          <a:p>
            <a:pPr lvl="2"/>
            <a:r>
              <a:rPr lang="en-US" altLang="zh-CN" dirty="0"/>
              <a:t>High-end drives with RAID</a:t>
            </a:r>
          </a:p>
          <a:p>
            <a:pPr lvl="1"/>
            <a:r>
              <a:rPr lang="en-US" altLang="zh-CN" dirty="0"/>
              <a:t>Important characteristics of failures</a:t>
            </a:r>
          </a:p>
          <a:p>
            <a:pPr lvl="2"/>
            <a:r>
              <a:rPr lang="en-US" altLang="zh-CN" dirty="0"/>
              <a:t>Introduced in </a:t>
            </a:r>
            <a:r>
              <a:rPr lang="en-US" altLang="zh-CN" i="1" dirty="0"/>
              <a:t>Factors</a:t>
            </a:r>
          </a:p>
          <a:p>
            <a:r>
              <a:rPr lang="en-US" altLang="zh-CN" dirty="0"/>
              <a:t>Provide observations, findings, 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2735211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F03D3-D6FC-4F43-8137-31043187C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DF59E4-AEC4-4092-B554-EDA091175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System</a:t>
            </a:r>
          </a:p>
          <a:p>
            <a:pPr lvl="1"/>
            <a:r>
              <a:rPr lang="en-US" altLang="zh-CN" dirty="0"/>
              <a:t>WAFL file system: software RAID</a:t>
            </a:r>
          </a:p>
          <a:p>
            <a:pPr lvl="1"/>
            <a:r>
              <a:rPr lang="en-US" altLang="zh-CN" dirty="0"/>
              <a:t>Data ONTAP operating system</a:t>
            </a:r>
          </a:p>
          <a:p>
            <a:r>
              <a:rPr lang="en-US" altLang="zh-CN" dirty="0"/>
              <a:t>Data</a:t>
            </a:r>
          </a:p>
          <a:p>
            <a:pPr lvl="1"/>
            <a:r>
              <a:rPr lang="en-US" altLang="zh-CN" dirty="0"/>
              <a:t>2017.1 – 2019.5</a:t>
            </a:r>
          </a:p>
          <a:p>
            <a:pPr lvl="1"/>
            <a:r>
              <a:rPr lang="en-US" altLang="zh-CN" dirty="0"/>
              <a:t>System and device parameters</a:t>
            </a:r>
          </a:p>
          <a:p>
            <a:pPr lvl="1"/>
            <a:r>
              <a:rPr lang="en-US" altLang="zh-CN" dirty="0"/>
              <a:t>Failure/replacement, reason</a:t>
            </a:r>
          </a:p>
        </p:txBody>
      </p:sp>
    </p:spTree>
    <p:extLst>
      <p:ext uri="{BB962C8B-B14F-4D97-AF65-F5344CB8AC3E}">
        <p14:creationId xmlns:p14="http://schemas.microsoft.com/office/powerpoint/2010/main" val="3529031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F03D3-D6FC-4F43-8137-31043187C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DF59E4-AEC4-4092-B554-EDA091175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7276"/>
          </a:xfrm>
        </p:spPr>
        <p:txBody>
          <a:bodyPr/>
          <a:lstStyle/>
          <a:p>
            <a:r>
              <a:rPr lang="en-US" altLang="zh-CN" dirty="0"/>
              <a:t>SSDs</a:t>
            </a:r>
          </a:p>
          <a:p>
            <a:pPr lvl="1"/>
            <a:r>
              <a:rPr lang="en-US" altLang="zh-CN" dirty="0"/>
              <a:t>1.4 millions drives</a:t>
            </a:r>
          </a:p>
          <a:p>
            <a:pPr lvl="1"/>
            <a:r>
              <a:rPr lang="en-US" altLang="zh-CN" dirty="0"/>
              <a:t>3 manufacturers</a:t>
            </a:r>
          </a:p>
          <a:p>
            <a:pPr lvl="1"/>
            <a:r>
              <a:rPr lang="en-US" altLang="zh-CN" dirty="0"/>
              <a:t>18 different models</a:t>
            </a:r>
          </a:p>
          <a:p>
            <a:pPr lvl="1"/>
            <a:r>
              <a:rPr lang="en-US" altLang="zh-CN" dirty="0"/>
              <a:t>12 different capacities: 200GB – 15.3TB</a:t>
            </a:r>
          </a:p>
          <a:p>
            <a:pPr lvl="1"/>
            <a:r>
              <a:rPr lang="en-US" altLang="zh-CN" dirty="0"/>
              <a:t>4 different flash technologies: SLC, </a:t>
            </a:r>
            <a:r>
              <a:rPr lang="en-US" altLang="zh-CN" dirty="0" err="1"/>
              <a:t>cMLC</a:t>
            </a:r>
            <a:r>
              <a:rPr lang="en-US" altLang="zh-CN" dirty="0"/>
              <a:t>, </a:t>
            </a:r>
            <a:r>
              <a:rPr lang="en-US" altLang="zh-CN" dirty="0" err="1"/>
              <a:t>eMLC</a:t>
            </a:r>
            <a:r>
              <a:rPr lang="en-US" altLang="zh-CN" dirty="0"/>
              <a:t>, 3D-TLC</a:t>
            </a:r>
          </a:p>
          <a:p>
            <a:pPr lvl="1"/>
            <a:r>
              <a:rPr lang="en-US" altLang="zh-CN" dirty="0"/>
              <a:t>Usage, lithography, firmware</a:t>
            </a:r>
          </a:p>
          <a:p>
            <a:r>
              <a:rPr lang="en-US" altLang="zh-CN" dirty="0"/>
              <a:t>Health metrics</a:t>
            </a:r>
          </a:p>
          <a:p>
            <a:pPr lvl="1"/>
            <a:r>
              <a:rPr lang="en-US" altLang="zh-CN" dirty="0"/>
              <a:t>Number of bad blocks, percentage of spare blocks consumed</a:t>
            </a:r>
          </a:p>
          <a:p>
            <a:pPr lvl="1"/>
            <a:r>
              <a:rPr lang="en-US" altLang="zh-CN" dirty="0"/>
              <a:t>Annual Replacement Rate (ARR)</a:t>
            </a:r>
          </a:p>
          <a:p>
            <a:pPr lvl="2"/>
            <a:r>
              <a:rPr lang="en-US" altLang="zh-CN" dirty="0"/>
              <a:t>Number of device failures / number of device years</a:t>
            </a:r>
          </a:p>
        </p:txBody>
      </p:sp>
    </p:spTree>
    <p:extLst>
      <p:ext uri="{BB962C8B-B14F-4D97-AF65-F5344CB8AC3E}">
        <p14:creationId xmlns:p14="http://schemas.microsoft.com/office/powerpoint/2010/main" val="3117559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C3834-79FC-4228-9CB7-D5CB05AD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Overall observations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2D6D9C-B475-4EF3-B805-456D5F27F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Average ARR: 0.22%</a:t>
            </a:r>
          </a:p>
          <a:p>
            <a:pPr lvl="1"/>
            <a:r>
              <a:rPr lang="en-US" altLang="zh-CN" dirty="0"/>
              <a:t>Vary widely (0.07% - 1.2%)</a:t>
            </a:r>
          </a:p>
          <a:p>
            <a:pPr lvl="1"/>
            <a:r>
              <a:rPr lang="en-US" altLang="zh-CN" dirty="0"/>
              <a:t>Significantly lower than that of data centers</a:t>
            </a:r>
          </a:p>
          <a:p>
            <a:r>
              <a:rPr lang="en-US" altLang="zh-CN" dirty="0"/>
              <a:t>The percentage of consumed spare blocks is on average less than 15%.</a:t>
            </a:r>
          </a:p>
          <a:p>
            <a:r>
              <a:rPr lang="en-US" altLang="zh-CN" dirty="0"/>
              <a:t>For vast majority of drives, early death to wear-out after prematurely reaching the PE cycle limit is unlikely.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2899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C3834-79FC-4228-9CB7-D5CB05AD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Overall observations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2D6D9C-B475-4EF3-B805-456D5F27F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66634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Reasons for replacements</a:t>
            </a:r>
          </a:p>
          <a:p>
            <a:pPr lvl="1"/>
            <a:r>
              <a:rPr lang="en-US" altLang="zh-CN" dirty="0"/>
              <a:t>Category A (most severe)</a:t>
            </a:r>
          </a:p>
          <a:p>
            <a:pPr lvl="2"/>
            <a:r>
              <a:rPr lang="en-US" altLang="zh-CN" dirty="0"/>
              <a:t>SCSI error (32.78%)</a:t>
            </a:r>
          </a:p>
          <a:p>
            <a:pPr lvl="2"/>
            <a:r>
              <a:rPr lang="en-US" altLang="zh-CN" dirty="0"/>
              <a:t>Unresponsive drive (0.60%)</a:t>
            </a:r>
          </a:p>
          <a:p>
            <a:pPr lvl="1"/>
            <a:r>
              <a:rPr lang="en-US" altLang="zh-CN" dirty="0"/>
              <a:t>Category B</a:t>
            </a:r>
          </a:p>
          <a:p>
            <a:pPr lvl="2"/>
            <a:r>
              <a:rPr lang="en-US" altLang="zh-CN" dirty="0"/>
              <a:t>Lost writes</a:t>
            </a:r>
          </a:p>
          <a:p>
            <a:pPr lvl="1"/>
            <a:r>
              <a:rPr lang="en-US" altLang="zh-CN" dirty="0"/>
              <a:t>Category C</a:t>
            </a:r>
          </a:p>
          <a:p>
            <a:pPr lvl="2"/>
            <a:r>
              <a:rPr lang="en-US" altLang="zh-CN" dirty="0"/>
              <a:t>Aborted commands</a:t>
            </a:r>
          </a:p>
          <a:p>
            <a:pPr lvl="2"/>
            <a:r>
              <a:rPr lang="en-US" altLang="zh-CN" dirty="0"/>
              <a:t>Command timeouts</a:t>
            </a:r>
          </a:p>
          <a:p>
            <a:pPr lvl="1"/>
            <a:r>
              <a:rPr lang="en-US" altLang="zh-CN" dirty="0"/>
              <a:t>Category D (most benign) (34.44%)</a:t>
            </a:r>
          </a:p>
          <a:p>
            <a:pPr lvl="2"/>
            <a:r>
              <a:rPr lang="en-US" altLang="zh-CN" dirty="0"/>
              <a:t>Predictive failures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108AB0F-C83B-45BB-9BDA-A25F23672127}"/>
              </a:ext>
            </a:extLst>
          </p:cNvPr>
          <p:cNvSpPr txBox="1">
            <a:spLocks/>
          </p:cNvSpPr>
          <p:nvPr/>
        </p:nvSpPr>
        <p:spPr>
          <a:xfrm>
            <a:off x="7539692" y="1825625"/>
            <a:ext cx="39313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1" dirty="0"/>
              <a:t>Finding 1</a:t>
            </a:r>
            <a:r>
              <a:rPr lang="en-US" altLang="zh-CN" dirty="0"/>
              <a:t>: One third of replacements are associated with the most severe reason type, i.e. SCSI error. One third of drive replacements are merely preventative based on predictions.</a:t>
            </a:r>
          </a:p>
        </p:txBody>
      </p:sp>
    </p:spTree>
    <p:extLst>
      <p:ext uri="{BB962C8B-B14F-4D97-AF65-F5344CB8AC3E}">
        <p14:creationId xmlns:p14="http://schemas.microsoft.com/office/powerpoint/2010/main" val="172014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C3834-79FC-4228-9CB7-D5CB05AD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Factors impacting reliability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2D6D9C-B475-4EF3-B805-456D5F27F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Reliability metric: Annual Replacement Rate</a:t>
            </a:r>
          </a:p>
          <a:p>
            <a:endParaRPr lang="en-US" altLang="zh-CN" dirty="0"/>
          </a:p>
          <a:p>
            <a:r>
              <a:rPr lang="en-US" altLang="zh-CN" dirty="0"/>
              <a:t>9 factors</a:t>
            </a:r>
          </a:p>
          <a:p>
            <a:endParaRPr lang="en-US" altLang="zh-CN" dirty="0"/>
          </a:p>
          <a:p>
            <a:r>
              <a:rPr lang="en-US" altLang="zh-CN" dirty="0"/>
              <a:t>Usually broken down by replacement category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0949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C3834-79FC-4228-9CB7-D5CB05AD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Factors – usage and age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2D6D9C-B475-4EF3-B805-456D5F27F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07799" cy="4351338"/>
          </a:xfrm>
        </p:spPr>
        <p:txBody>
          <a:bodyPr/>
          <a:lstStyle/>
          <a:p>
            <a:r>
              <a:rPr lang="en-US" altLang="zh-CN" dirty="0"/>
              <a:t>Usage: Rated life used</a:t>
            </a:r>
          </a:p>
          <a:p>
            <a:pPr lvl="1"/>
            <a:r>
              <a:rPr lang="en-US" altLang="zh-CN" dirty="0"/>
              <a:t>(used PE cycles / PE cycle limit) %</a:t>
            </a:r>
          </a:p>
          <a:p>
            <a:r>
              <a:rPr lang="en-US" altLang="zh-CN" dirty="0"/>
              <a:t>Observations</a:t>
            </a:r>
          </a:p>
          <a:p>
            <a:pPr lvl="1"/>
            <a:r>
              <a:rPr lang="en-US" altLang="zh-CN" dirty="0"/>
              <a:t>Infant mortality</a:t>
            </a:r>
          </a:p>
          <a:p>
            <a:pPr lvl="1"/>
            <a:r>
              <a:rPr lang="en-US" altLang="zh-CN" dirty="0"/>
              <a:t>Heavily used drives are more likely to be replaced due to predictive failures</a:t>
            </a:r>
          </a:p>
          <a:p>
            <a:pPr lvl="1"/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87AB272-ABE6-4998-AC26-8B4E9C782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363" y="1825625"/>
            <a:ext cx="4975845" cy="383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693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2505</TotalTime>
  <Words>1155</Words>
  <Application>Microsoft Office PowerPoint</Application>
  <PresentationFormat>宽屏</PresentationFormat>
  <Paragraphs>169</Paragraphs>
  <Slides>24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等线</vt:lpstr>
      <vt:lpstr>等线 Light</vt:lpstr>
      <vt:lpstr>Arial</vt:lpstr>
      <vt:lpstr>Office 主题​​</vt:lpstr>
      <vt:lpstr>PowerPoint 演示文稿</vt:lpstr>
      <vt:lpstr>Outline</vt:lpstr>
      <vt:lpstr>Introduction</vt:lpstr>
      <vt:lpstr>Background</vt:lpstr>
      <vt:lpstr>Background</vt:lpstr>
      <vt:lpstr>Overall observations</vt:lpstr>
      <vt:lpstr>Overall observations</vt:lpstr>
      <vt:lpstr>Factors impacting reliability</vt:lpstr>
      <vt:lpstr>Factors – usage and age</vt:lpstr>
      <vt:lpstr>Factors – usage and age</vt:lpstr>
      <vt:lpstr>Factors – technology </vt:lpstr>
      <vt:lpstr>Factors – capacity </vt:lpstr>
      <vt:lpstr>Factors – capacity </vt:lpstr>
      <vt:lpstr>Factors – lithography </vt:lpstr>
      <vt:lpstr>Factors – firmware</vt:lpstr>
      <vt:lpstr>Factors – number of bad blocks</vt:lpstr>
      <vt:lpstr>Factors – number of bad blocks</vt:lpstr>
      <vt:lpstr>Factors – others</vt:lpstr>
      <vt:lpstr>Correlations between failures</vt:lpstr>
      <vt:lpstr>Correlations between failures</vt:lpstr>
      <vt:lpstr>Correlations between failures</vt:lpstr>
      <vt:lpstr>Lessons learned (1)</vt:lpstr>
      <vt:lpstr>Lessons learned (2)</vt:lpstr>
      <vt:lpstr>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Xingyi</dc:creator>
  <cp:lastModifiedBy>Wang Xingyi</cp:lastModifiedBy>
  <cp:revision>63</cp:revision>
  <dcterms:created xsi:type="dcterms:W3CDTF">2020-10-20T04:22:30Z</dcterms:created>
  <dcterms:modified xsi:type="dcterms:W3CDTF">2020-11-25T01:54:08Z</dcterms:modified>
</cp:coreProperties>
</file>