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1260" r:id="rId2"/>
    <p:sldId id="328" r:id="rId3"/>
    <p:sldId id="1292" r:id="rId4"/>
    <p:sldId id="1285" r:id="rId5"/>
    <p:sldId id="1284" r:id="rId6"/>
    <p:sldId id="1293" r:id="rId7"/>
    <p:sldId id="1294" r:id="rId8"/>
    <p:sldId id="1295" r:id="rId9"/>
    <p:sldId id="1297" r:id="rId10"/>
    <p:sldId id="1298" r:id="rId11"/>
    <p:sldId id="1300" r:id="rId12"/>
    <p:sldId id="1301" r:id="rId13"/>
    <p:sldId id="1302" r:id="rId14"/>
    <p:sldId id="1303" r:id="rId15"/>
    <p:sldId id="25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79B"/>
    <a:srgbClr val="BF1369"/>
    <a:srgbClr val="0070C0"/>
    <a:srgbClr val="ED499B"/>
    <a:srgbClr val="F490CE"/>
    <a:srgbClr val="C9151E"/>
    <a:srgbClr val="6FA5DB"/>
    <a:srgbClr val="A9A9A9"/>
    <a:srgbClr val="F28A4F"/>
    <a:srgbClr val="F8D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 autoAdjust="0"/>
    <p:restoredTop sz="92476" autoAdjust="0"/>
  </p:normalViewPr>
  <p:slideViewPr>
    <p:cSldViewPr snapToGrid="0">
      <p:cViewPr varScale="1">
        <p:scale>
          <a:sx n="105" d="100"/>
          <a:sy n="105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5081"/>
            <a:ext cx="12192000" cy="52425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65472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520554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4187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48" y="6128124"/>
            <a:ext cx="2458720" cy="650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0958847" y="647508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54231" y="6475089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0958845" y="6475087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0958847" y="647509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54231" y="647509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958845" y="647508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295057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510744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4" y="6065809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187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48" y="6128124"/>
            <a:ext cx="2458720" cy="6508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5081"/>
            <a:ext cx="12192000" cy="52425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440"/>
            <a:ext cx="12192000" cy="52425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4059" y="289877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222463" y="648188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819228" y="648188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222461" y="648188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819227" y="648188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48" y="6128124"/>
            <a:ext cx="2458720" cy="6508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64794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0" y="6479471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3" y="647947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19" y="6479471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222462" y="6481877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19227" y="648332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222460" y="6481877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1244"/>
            <a:ext cx="1517655" cy="4014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71244"/>
            <a:ext cx="12192001" cy="454928"/>
          </a:xfrm>
          <a:prstGeom prst="rect">
            <a:avLst/>
          </a:prstGeom>
        </p:spPr>
      </p:pic>
    </p:spTree>
    <p:custDataLst>
      <p:tags r:id="rId16"/>
    </p:custDataLst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587431"/>
            <a:ext cx="12192000" cy="899510"/>
          </a:xfrm>
        </p:spPr>
        <p:txBody>
          <a:bodyPr/>
          <a:lstStyle/>
          <a:p>
            <a:r>
              <a:rPr lang="en-US" altLang="zh-CN" sz="3600" dirty="0"/>
              <a:t>Sparse Tensor Core: Algorithm and Hardware Co-Design for Vector-wise Sparse Neural Networks on Modern GPUs</a:t>
            </a:r>
            <a:endParaRPr lang="en-US" altLang="zh-CN" sz="20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313405" y="6044718"/>
            <a:ext cx="7367828" cy="358856"/>
          </a:xfrm>
        </p:spPr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7"/>
    </mc:Choice>
    <mc:Fallback xmlns="">
      <p:transition spd="slow" advTm="120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 Micro-architecture Design for Sparse Tensor Core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867EEA-8886-4879-B2E5-CD7F0A28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4" y="1905959"/>
            <a:ext cx="6038152" cy="4496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BC5574-123A-4CB8-9FC2-2F3FE93B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471" y="2036296"/>
            <a:ext cx="5295970" cy="4195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4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Accuracy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ED11BD-6894-4778-BA00-081D1BAB6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564" y="1601659"/>
            <a:ext cx="4679868" cy="487534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E8C6F3C-B043-47AB-B537-BD5D1CE45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768" y="1912508"/>
            <a:ext cx="4896652" cy="42533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21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Performance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D8BDD5-525F-4364-A467-BBEEB4A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811"/>
            <a:ext cx="7657143" cy="4342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CBE35B-EFB0-4123-A049-10F432E4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926" y="5045099"/>
            <a:ext cx="3753354" cy="11863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87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Personal View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对项目的借鉴意义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r>
              <a:rPr lang="en-US" altLang="zh-CN" dirty="0"/>
              <a:t>K</a:t>
            </a:r>
            <a:r>
              <a:rPr lang="zh-CN" altLang="en-US" dirty="0"/>
              <a:t>的过程。其实本质上是在决定这个编码的大小。本质上是根据对最后的正确率的影响。然后搜索策略的话，感觉可以分为两种。</a:t>
            </a:r>
            <a:endParaRPr lang="en-US" altLang="zh-CN" dirty="0"/>
          </a:p>
          <a:p>
            <a:pPr lvl="2"/>
            <a:r>
              <a:rPr lang="zh-CN" altLang="en-US" dirty="0"/>
              <a:t>如果对于要求精度比较高的情况，可以把</a:t>
            </a:r>
            <a:r>
              <a:rPr lang="en-US" altLang="zh-CN" dirty="0"/>
              <a:t>L</a:t>
            </a:r>
            <a:r>
              <a:rPr lang="zh-CN" altLang="en-US" dirty="0"/>
              <a:t>设置小一点，</a:t>
            </a:r>
            <a:r>
              <a:rPr lang="en-US" altLang="zh-CN" dirty="0"/>
              <a:t>K</a:t>
            </a:r>
            <a:r>
              <a:rPr lang="zh-CN" altLang="en-US" dirty="0"/>
              <a:t>设置大一点，可接受的精度小一点，这种情况下搜索出的稀疏性小一点。</a:t>
            </a:r>
            <a:endParaRPr lang="en-US" altLang="zh-CN" dirty="0"/>
          </a:p>
          <a:p>
            <a:pPr lvl="2"/>
            <a:r>
              <a:rPr lang="zh-CN" altLang="en-US" dirty="0"/>
              <a:t>如果对于时延要求比较高的情况，也就是需要稀疏度大一点的情况，设置和上面刚好相反。</a:t>
            </a:r>
            <a:endParaRPr lang="en-US" altLang="zh-CN" dirty="0"/>
          </a:p>
          <a:p>
            <a:pPr lvl="1"/>
            <a:r>
              <a:rPr lang="zh-CN" altLang="en-US" dirty="0"/>
              <a:t>本质上我们</a:t>
            </a:r>
            <a:r>
              <a:rPr lang="en-US" altLang="zh-CN" dirty="0"/>
              <a:t>meta op</a:t>
            </a:r>
            <a:r>
              <a:rPr lang="zh-CN" altLang="en-US" dirty="0"/>
              <a:t>的大小决定其实感觉和这个决定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的过程是一样的。</a:t>
            </a:r>
            <a:endParaRPr lang="en-US" altLang="zh-CN" dirty="0"/>
          </a:p>
          <a:p>
            <a:pPr lvl="2"/>
            <a:r>
              <a:rPr lang="zh-CN" altLang="en-US" dirty="0"/>
              <a:t>如果我们是针对</a:t>
            </a:r>
            <a:r>
              <a:rPr lang="en-US" altLang="zh-CN" dirty="0"/>
              <a:t>balanced-sparsity</a:t>
            </a:r>
            <a:r>
              <a:rPr lang="zh-CN" altLang="en-US" dirty="0"/>
              <a:t>的这种，给定一个</a:t>
            </a:r>
            <a:r>
              <a:rPr lang="en-US" altLang="zh-CN" dirty="0"/>
              <a:t>meta op</a:t>
            </a:r>
            <a:r>
              <a:rPr lang="zh-CN" altLang="en-US" dirty="0"/>
              <a:t>的大小集合的话，利用上面的思路应该是可以搜索出来比较合适的</a:t>
            </a:r>
            <a:r>
              <a:rPr lang="en-US" altLang="zh-CN" dirty="0"/>
              <a:t>meta op</a:t>
            </a:r>
            <a:r>
              <a:rPr lang="zh-CN" altLang="en-US" dirty="0"/>
              <a:t>的大小的。</a:t>
            </a:r>
            <a:endParaRPr lang="en-US" altLang="zh-CN" dirty="0"/>
          </a:p>
          <a:p>
            <a:pPr lvl="2"/>
            <a:r>
              <a:rPr lang="zh-CN" altLang="en-US" dirty="0"/>
              <a:t>但是对于一些</a:t>
            </a:r>
            <a:r>
              <a:rPr lang="en-US" altLang="zh-CN" dirty="0"/>
              <a:t>meta op</a:t>
            </a:r>
            <a:r>
              <a:rPr lang="zh-CN" altLang="en-US" dirty="0"/>
              <a:t>的组合来说，也就是</a:t>
            </a:r>
            <a:r>
              <a:rPr lang="en-US" altLang="zh-CN" dirty="0" err="1"/>
              <a:t>k,L</a:t>
            </a:r>
            <a:r>
              <a:rPr lang="zh-CN" altLang="en-US" dirty="0"/>
              <a:t>都是不一样的，那么这个搜索的策略。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6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Personal View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对项目的借鉴意义</a:t>
            </a:r>
            <a:endParaRPr lang="en-US" altLang="zh-CN" dirty="0"/>
          </a:p>
          <a:p>
            <a:pPr lvl="2"/>
            <a:r>
              <a:rPr lang="zh-CN" altLang="en-US" dirty="0"/>
              <a:t>因为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是相等的，因此这种情况不会引起负载不均衡的问题，但是我们的项目针对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的这种负载均衡问题还是要考虑。</a:t>
            </a:r>
            <a:endParaRPr lang="en-US" altLang="zh-CN" dirty="0"/>
          </a:p>
          <a:p>
            <a:pPr lvl="2"/>
            <a:r>
              <a:rPr lang="zh-CN" altLang="en-US" dirty="0"/>
              <a:t>之前我们考虑的一直是性能的问题，但是可以从这篇文章里面看出来其实这也会影响最后的精度，因此，我觉得</a:t>
            </a:r>
            <a:r>
              <a:rPr lang="en-US" altLang="zh-CN" dirty="0"/>
              <a:t>meta op</a:t>
            </a:r>
            <a:r>
              <a:rPr lang="zh-CN" altLang="en-US"/>
              <a:t>的大小其实应该是在时延和精度之间做一个平衡，也就是可以</a:t>
            </a:r>
            <a:r>
              <a:rPr lang="zh-CN" altLang="en-US" dirty="0"/>
              <a:t>将硬件返回的</a:t>
            </a:r>
            <a:r>
              <a:rPr lang="en-US" altLang="zh-CN" dirty="0"/>
              <a:t>cost model</a:t>
            </a:r>
            <a:r>
              <a:rPr lang="zh-CN" altLang="en-US" dirty="0"/>
              <a:t>的数值作为惩罚项或者精度分数中一部分来指导这个搜索策略。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6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3544" y="397314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r>
              <a:rPr lang="zh-CN" altLang="en-US" sz="5400" b="1" dirty="0">
                <a:solidFill>
                  <a:schemeClr val="bg1"/>
                </a:solidFill>
              </a:rPr>
              <a:t>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"/>
    </mc:Choice>
    <mc:Fallback xmlns="">
      <p:transition spd="slow" advTm="11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822816"/>
            <a:ext cx="11162884" cy="57418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65765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 神经网络</a:t>
            </a:r>
            <a:r>
              <a:rPr lang="en-US" altLang="zh-CN" dirty="0"/>
              <a:t>top-k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稀疏性</a:t>
            </a:r>
            <a:endParaRPr lang="en-US" altLang="zh-CN" dirty="0"/>
          </a:p>
          <a:p>
            <a:pPr lvl="1"/>
            <a:r>
              <a:rPr lang="en-US" altLang="zh-CN" sz="1600" dirty="0"/>
              <a:t>top-K </a:t>
            </a:r>
            <a:r>
              <a:rPr lang="en-US" altLang="zh-CN" sz="1600" dirty="0" err="1"/>
              <a:t>sparsifying</a:t>
            </a:r>
            <a:r>
              <a:rPr lang="en-US" altLang="zh-CN" sz="1600" dirty="0"/>
              <a:t> and retraining could result in more than 90% sparsity with negligible impact on the model accuracy-&gt;the irregularity of data layout-&gt; CSR incurs poor workload balance -&gt;the GPU is extremely underutilized; </a:t>
            </a:r>
          </a:p>
          <a:p>
            <a:pPr lvl="1"/>
            <a:r>
              <a:rPr lang="en-US" altLang="zh-CN" sz="1600" dirty="0"/>
              <a:t>Structured sparsity-&gt;drop in accuracy</a:t>
            </a:r>
          </a:p>
          <a:p>
            <a:pPr lvl="1"/>
            <a:r>
              <a:rPr lang="en-US" altLang="zh-CN" sz="1600" dirty="0"/>
              <a:t> Existing </a:t>
            </a:r>
            <a:r>
              <a:rPr lang="en-US" altLang="zh-CN" sz="1600" dirty="0" err="1"/>
              <a:t>Sparsifying</a:t>
            </a:r>
            <a:r>
              <a:rPr lang="en-US" altLang="zh-CN" sz="1600" dirty="0"/>
              <a:t> Methods on GPUs </a:t>
            </a:r>
          </a:p>
          <a:p>
            <a:pPr lvl="2"/>
            <a:r>
              <a:rPr lang="en-US" altLang="zh-CN" sz="1200" dirty="0"/>
              <a:t>generic </a:t>
            </a:r>
            <a:r>
              <a:rPr lang="en-US" altLang="zh-CN" sz="1200" dirty="0" err="1"/>
              <a:t>sparsifying</a:t>
            </a:r>
            <a:r>
              <a:rPr lang="en-US" altLang="zh-CN" sz="1200" dirty="0"/>
              <a:t> and unified </a:t>
            </a:r>
            <a:r>
              <a:rPr lang="en-US" altLang="zh-CN" sz="1200" dirty="0" err="1"/>
              <a:t>sparsifying</a:t>
            </a:r>
            <a:r>
              <a:rPr lang="en-US" altLang="zh-CN" sz="1200" dirty="0"/>
              <a:t>.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TensorCore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/>
              <a:t>The Tensor Core is a fast hardware functional block for dense matrix multiplication.</a:t>
            </a:r>
          </a:p>
          <a:p>
            <a:pPr lvl="1"/>
            <a:r>
              <a:rPr lang="en-US" altLang="zh-CN" sz="1600" dirty="0"/>
              <a:t>Tensor Core has been introduced in Volta architecture to provide 8× peak TFLOPs than the FP32 CUDA -&gt; dense matrix.</a:t>
            </a:r>
          </a:p>
          <a:p>
            <a:pPr lvl="1"/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FC621A-25B2-4A91-94FF-14AFF4A0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28" y="1109907"/>
            <a:ext cx="4542857" cy="3485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99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54"/>
    </mc:Choice>
    <mc:Fallback xmlns="">
      <p:transition spd="slow" advTm="1126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822816"/>
            <a:ext cx="11162884" cy="57418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non-structured (hard for </a:t>
            </a:r>
            <a:r>
              <a:rPr lang="en-US" altLang="zh-CN" dirty="0" err="1"/>
              <a:t>tensorcore</a:t>
            </a:r>
            <a:r>
              <a:rPr lang="en-US" altLang="zh-CN" dirty="0"/>
              <a:t> to accelerate) &amp;&amp; structured</a:t>
            </a:r>
            <a:r>
              <a:rPr lang="zh-CN" altLang="en-US" dirty="0"/>
              <a:t>（</a:t>
            </a:r>
            <a:r>
              <a:rPr lang="en-US" altLang="zh-CN" dirty="0"/>
              <a:t>drop in accuracy</a:t>
            </a:r>
            <a:r>
              <a:rPr lang="zh-CN" altLang="en-US" dirty="0"/>
              <a:t>）</a:t>
            </a:r>
            <a:r>
              <a:rPr lang="en-US" altLang="zh-CN" dirty="0"/>
              <a:t>-&gt;generic </a:t>
            </a:r>
            <a:r>
              <a:rPr lang="en-US" altLang="zh-CN" dirty="0" err="1"/>
              <a:t>sparsifying</a:t>
            </a:r>
            <a:r>
              <a:rPr lang="en-US" altLang="zh-CN" dirty="0"/>
              <a:t> (workload, tile, memory access)and unified </a:t>
            </a:r>
            <a:r>
              <a:rPr lang="en-US" altLang="zh-CN" dirty="0" err="1"/>
              <a:t>sparsifying</a:t>
            </a:r>
            <a:r>
              <a:rPr lang="en-US" altLang="zh-CN" dirty="0"/>
              <a:t> (hard for optimized dense libraries)-&gt;find a </a:t>
            </a:r>
            <a:r>
              <a:rPr lang="en-US" altLang="zh-CN" dirty="0" err="1"/>
              <a:t>sparsifying</a:t>
            </a:r>
            <a:r>
              <a:rPr lang="en-US" altLang="zh-CN" dirty="0"/>
              <a:t> method to achieve better performance than generic </a:t>
            </a:r>
            <a:r>
              <a:rPr lang="en-US" altLang="zh-CN" dirty="0" err="1"/>
              <a:t>sparsifying</a:t>
            </a:r>
            <a:r>
              <a:rPr lang="en-US" altLang="zh-CN" dirty="0"/>
              <a:t> and meanwhile eliminate the accuracy drop brought by the unified </a:t>
            </a:r>
            <a:r>
              <a:rPr lang="en-US" altLang="zh-CN" dirty="0" err="1"/>
              <a:t>sparsifying</a:t>
            </a:r>
            <a:r>
              <a:rPr lang="en-US" altLang="zh-CN" dirty="0"/>
              <a:t>-&gt;deploy on </a:t>
            </a:r>
            <a:r>
              <a:rPr lang="en-US" altLang="zh-CN" dirty="0" err="1"/>
              <a:t>Tensorcore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710C07-BC0B-4FF3-B5D2-D5169AE9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6" y="3799367"/>
            <a:ext cx="5836941" cy="21095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B1DA52-EDFA-43DA-AE00-C05D571F9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884" y="2798622"/>
            <a:ext cx="3617215" cy="3510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4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54"/>
    </mc:Choice>
    <mc:Fallback xmlns="">
      <p:transition spd="slow" advTm="1126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39738"/>
            <a:ext cx="11162884" cy="574183"/>
          </a:xfrm>
        </p:spPr>
        <p:txBody>
          <a:bodyPr/>
          <a:lstStyle/>
          <a:p>
            <a:r>
              <a:rPr lang="en-US" altLang="zh-CN" dirty="0"/>
              <a:t>Key design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263651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Vector-wise Sparse Matrix Encoding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divides a weight matrix into multiple vectors and prunes each vector to the same sparsity.-&gt;The sparse weight matrices generated by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VectorSparse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exhibit a better workload balance and higher parallelism than the top-K pruned weight matrices-&gt;accelerate the inference phase of applications.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4141D5-6886-418F-8346-AAC21E62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41" y="2968553"/>
            <a:ext cx="5614259" cy="3594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265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45"/>
    </mc:Choice>
    <mc:Fallback xmlns="">
      <p:transition spd="slow" advTm="1062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6235700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</a:t>
            </a:r>
            <a:r>
              <a:rPr lang="en-US" altLang="zh-CN" dirty="0" err="1"/>
              <a:t>VectorSparse</a:t>
            </a:r>
            <a:r>
              <a:rPr lang="en-US" altLang="zh-CN" dirty="0"/>
              <a:t>: a Methodology of Iterative Vector-wise </a:t>
            </a:r>
            <a:r>
              <a:rPr lang="en-US" altLang="zh-CN" dirty="0" err="1"/>
              <a:t>Sparsifying</a:t>
            </a:r>
            <a:r>
              <a:rPr lang="en-US" altLang="zh-CN" dirty="0"/>
              <a:t> and Retraining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D46F75-EBE4-44FD-9EB6-1C422CA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01" y="575827"/>
            <a:ext cx="4786883" cy="61023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BE0DE3-F122-47D2-9D0C-318504DD5583}"/>
              </a:ext>
            </a:extLst>
          </p:cNvPr>
          <p:cNvSpPr/>
          <p:nvPr/>
        </p:nvSpPr>
        <p:spPr>
          <a:xfrm>
            <a:off x="393700" y="213825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directly pruning a dense weight matrix to a small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vector-wise encoding could lead to significant accuracy drop of the neural networks -&gt; a spatially even distribution of non-zero elements.-&gt;a progressive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pruning method by gradually decreasing K in the vector-wise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sparsifying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0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 GPU Kernel Design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C2D045-4292-46E2-A634-561361E1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97" y="2095500"/>
            <a:ext cx="8836455" cy="308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5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 Tensor Core Design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DE42EF-31C1-4795-8984-75DC3174D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53" y="440092"/>
            <a:ext cx="6931990" cy="60644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BE1544-5DBF-4622-88F0-1E017778FD0C}"/>
              </a:ext>
            </a:extLst>
          </p:cNvPr>
          <p:cNvSpPr/>
          <p:nvPr/>
        </p:nvSpPr>
        <p:spPr>
          <a:xfrm>
            <a:off x="586549" y="2119245"/>
            <a:ext cx="33523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NVIDIA’s Volta architecture [53]. Each Tensor Core is able to execute a 4×4×4</a:t>
            </a:r>
          </a:p>
          <a:p>
            <a:r>
              <a:rPr lang="en-US" altLang="zh-CN" dirty="0"/>
              <a:t>matrix multiplication and addition in one cycle. The Tensor Core in</a:t>
            </a:r>
          </a:p>
          <a:p>
            <a:r>
              <a:rPr lang="en-US" altLang="zh-CN" dirty="0"/>
              <a:t>Volta GPUs provides two execution modes, FP16 mode and mixed</a:t>
            </a:r>
          </a:p>
          <a:p>
            <a:r>
              <a:rPr lang="en-US" altLang="zh-CN" dirty="0"/>
              <a:t>precision mode. In the FP16 mode,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8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 Tensor Core Design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B98191-6951-4DAC-889D-3084EB04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90" y="1367316"/>
            <a:ext cx="8582923" cy="5130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142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2">
            <a:extLst>
              <a:ext uri="{FF2B5EF4-FFF2-40B4-BE49-F238E27FC236}">
                <a16:creationId xmlns:a16="http://schemas.microsoft.com/office/drawing/2014/main" id="{F8330315-09E7-49DF-8DAF-E266D3A6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793133"/>
            <a:ext cx="11162884" cy="574183"/>
          </a:xfrm>
        </p:spPr>
        <p:txBody>
          <a:bodyPr/>
          <a:lstStyle/>
          <a:p>
            <a:r>
              <a:rPr lang="en-US" altLang="zh-CN" dirty="0"/>
              <a:t>Key point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3068DF0-45FC-409F-A7EF-32567CC4B47A}"/>
              </a:ext>
            </a:extLst>
          </p:cNvPr>
          <p:cNvSpPr txBox="1">
            <a:spLocks/>
          </p:cNvSpPr>
          <p:nvPr/>
        </p:nvSpPr>
        <p:spPr>
          <a:xfrm>
            <a:off x="254000" y="1430202"/>
            <a:ext cx="10850368" cy="473833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kumimoji="1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  Micro-architecture Design for Sparse Tensor Core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AFA753-B57A-49BD-A280-EC323A36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9" y="2043314"/>
            <a:ext cx="7419048" cy="322857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DB8F96-66A5-4573-8F94-2F250F0A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65" y="5793438"/>
            <a:ext cx="4095238" cy="542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50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"/>
    </mc:Choice>
    <mc:Fallback xmlns="">
      <p:transition spd="slow" advTm="779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10561</TotalTime>
  <Words>688</Words>
  <Application>Microsoft Office PowerPoint</Application>
  <PresentationFormat>宽屏</PresentationFormat>
  <Paragraphs>57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Wingdings</vt:lpstr>
      <vt:lpstr>2016-VI主题</vt:lpstr>
      <vt:lpstr>Sparse Tensor Core: Algorithm and Hardware Co-Design for Vector-wise Sparse Neural Networks on Modern GPUs</vt:lpstr>
      <vt:lpstr>背景</vt:lpstr>
      <vt:lpstr>Motivation</vt:lpstr>
      <vt:lpstr>Key design</vt:lpstr>
      <vt:lpstr>Key point</vt:lpstr>
      <vt:lpstr>Key point</vt:lpstr>
      <vt:lpstr>Key point</vt:lpstr>
      <vt:lpstr>Key point</vt:lpstr>
      <vt:lpstr>Key point</vt:lpstr>
      <vt:lpstr>Key point</vt:lpstr>
      <vt:lpstr>Experiment</vt:lpstr>
      <vt:lpstr>Experiment</vt:lpstr>
      <vt:lpstr>Personal View</vt:lpstr>
      <vt:lpstr>Personal View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dell</cp:lastModifiedBy>
  <cp:revision>400</cp:revision>
  <dcterms:created xsi:type="dcterms:W3CDTF">2016-01-21T16:32:22Z</dcterms:created>
  <dcterms:modified xsi:type="dcterms:W3CDTF">2021-04-06T02:41:38Z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4ABD20CE-1030-4B36-3F3F-585C3F3F3F0C</vt:lpwstr>
  </property>
  <property fmtid="{D5CDD505-2E9C-101B-9397-08002B2CF9AE}" pid="3" name="ArticulatePath">
    <vt:lpwstr>ppt普通版-实用版-等线版169</vt:lpwstr>
  </property>
</Properties>
</file>