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81760" y="1791335"/>
            <a:ext cx="942911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Is Space-Time Attention All You Need for Video Understanding ?</a:t>
            </a:r>
            <a:endParaRPr lang="en-US" altLang="zh-CN" sz="3600"/>
          </a:p>
          <a:p>
            <a:pPr algn="ctr"/>
            <a:endParaRPr lang="en-US" altLang="zh-CN" sz="3600"/>
          </a:p>
          <a:p>
            <a:pPr algn="ctr"/>
            <a:r>
              <a:rPr lang="en-US" altLang="zh-CN" sz="2400"/>
              <a:t>2021 Facebook</a:t>
            </a:r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8260" y="3963670"/>
            <a:ext cx="6915150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0220" y="969010"/>
            <a:ext cx="8886825" cy="47529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0115" y="442595"/>
            <a:ext cx="2521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Google 2020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51280" y="1346200"/>
            <a:ext cx="9140190" cy="3507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/>
              <a:t>self-attention代替con</a:t>
            </a:r>
            <a:r>
              <a:rPr lang="en-US" altLang="zh-CN" sz="2400"/>
              <a:t>volu</a:t>
            </a:r>
            <a:r>
              <a:rPr lang="zh-CN" altLang="en-US" sz="2400"/>
              <a:t>tion operation用于视频理解任务</a:t>
            </a:r>
            <a:endParaRPr lang="zh-CN" altLang="en-US" sz="240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/>
              <a:t>视频理解任务和NLP很相似，都具备时序特性，需要前后连续加强理解</a:t>
            </a:r>
            <a:endParaRPr lang="zh-CN" altLang="en-US"/>
          </a:p>
          <a:p>
            <a:pPr marL="742950" lvl="1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con</a:t>
            </a:r>
            <a:r>
              <a:rPr lang="en-US" altLang="zh-CN">
                <a:sym typeface="+mn-ea"/>
              </a:rPr>
              <a:t>volu</a:t>
            </a:r>
            <a:r>
              <a:rPr lang="zh-CN" altLang="en-US">
                <a:sym typeface="+mn-ea"/>
              </a:rPr>
              <a:t>tion </a:t>
            </a:r>
            <a:r>
              <a:rPr lang="zh-CN" altLang="en-US"/>
              <a:t>内部缺陷</a:t>
            </a:r>
            <a:endParaRPr lang="zh-CN" altLang="en-US"/>
          </a:p>
          <a:p>
            <a:pPr marL="1200150" lvl="2" indent="-285750"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con</a:t>
            </a:r>
            <a:r>
              <a:rPr lang="en-US" altLang="zh-CN">
                <a:sym typeface="+mn-ea"/>
              </a:rPr>
              <a:t>volu</a:t>
            </a:r>
            <a:r>
              <a:rPr lang="zh-CN" altLang="en-US">
                <a:sym typeface="+mn-ea"/>
              </a:rPr>
              <a:t>tion </a:t>
            </a:r>
            <a:r>
              <a:rPr lang="zh-CN" altLang="en-US"/>
              <a:t>内部有很强的归纳偏执（local connectivity和translation equivariance）。对小数据是有用的，但是对于大量的可用数据会过度限制模型的表现能力。</a:t>
            </a:r>
            <a:endParaRPr lang="zh-CN" altLang="en-US"/>
          </a:p>
          <a:p>
            <a:pPr marL="1200150" lvl="2" indent="-285750">
              <a:buFont typeface="Arial" panose="020B0604020202090204" pitchFamily="34" charset="0"/>
              <a:buChar char="•"/>
            </a:pPr>
            <a:r>
              <a:rPr lang="zh-CN" altLang="en-US"/>
              <a:t>convlution捕捉的是短期的时空信息，难以捕捉长距离的关系。</a:t>
            </a:r>
            <a:endParaRPr lang="zh-CN" altLang="en-US"/>
          </a:p>
          <a:p>
            <a:pPr marL="1200150" lvl="2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/>
              <a:t>Transformers相对于</a:t>
            </a:r>
            <a:r>
              <a:rPr lang="zh-CN" altLang="en-US">
                <a:sym typeface="+mn-ea"/>
              </a:rPr>
              <a:t>con</a:t>
            </a:r>
            <a:r>
              <a:rPr lang="en-US" altLang="zh-CN">
                <a:sym typeface="+mn-ea"/>
              </a:rPr>
              <a:t>volu</a:t>
            </a:r>
            <a:r>
              <a:rPr lang="zh-CN" altLang="en-US">
                <a:sym typeface="+mn-ea"/>
              </a:rPr>
              <a:t>tion </a:t>
            </a:r>
            <a:r>
              <a:rPr lang="zh-CN" altLang="en-US"/>
              <a:t>具备更快的训练和推理速度，尤其是在高分辨率和长视频的计算。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890" y="3804285"/>
            <a:ext cx="3752850" cy="752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r="19091"/>
          <a:stretch>
            <a:fillRect/>
          </a:stretch>
        </p:blipFill>
        <p:spPr>
          <a:xfrm>
            <a:off x="325120" y="4504690"/>
            <a:ext cx="3944620" cy="18218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80" y="360045"/>
            <a:ext cx="4939665" cy="8877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050" y="1455420"/>
            <a:ext cx="5864225" cy="8115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rcRect l="5611" t="10048" r="5426" b="803"/>
          <a:stretch>
            <a:fillRect/>
          </a:stretch>
        </p:blipFill>
        <p:spPr>
          <a:xfrm>
            <a:off x="16510" y="41275"/>
            <a:ext cx="6443980" cy="34537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980" y="3240405"/>
            <a:ext cx="4385945" cy="21564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0055" y="5574665"/>
            <a:ext cx="2999105" cy="5981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490" y="686435"/>
            <a:ext cx="10193655" cy="53422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520" y="666750"/>
            <a:ext cx="10220325" cy="5524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" y="177800"/>
            <a:ext cx="5534025" cy="1952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2243455"/>
            <a:ext cx="5219065" cy="21672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495" y="288290"/>
            <a:ext cx="5489575" cy="23602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3280" y="2648585"/>
            <a:ext cx="5628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ViT</a:t>
            </a:r>
            <a:r>
              <a:rPr lang="zh-CN" altLang="en-US"/>
              <a:t>如果不用</a:t>
            </a:r>
            <a:r>
              <a:rPr lang="en-US" altLang="zh-CN"/>
              <a:t>imageNet pretrain</a:t>
            </a:r>
            <a:r>
              <a:rPr lang="zh-CN" altLang="en-US"/>
              <a:t>，效果会很差</a:t>
            </a:r>
            <a:r>
              <a:rPr lang="en-US" altLang="zh-CN"/>
              <a:t>(the model failed to learn meaningful features)</a:t>
            </a:r>
            <a:endParaRPr lang="en-US" altLang="zh-CN"/>
          </a:p>
          <a:p>
            <a:r>
              <a:rPr lang="en-US" altLang="zh-CN"/>
              <a:t>2. SSv2 requires more examples for training in ViT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29260" y="4523740"/>
            <a:ext cx="48133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时间和空间分开做</a:t>
            </a:r>
            <a:r>
              <a:rPr lang="en-US" altLang="zh-CN"/>
              <a:t>attention</a:t>
            </a:r>
            <a:r>
              <a:rPr lang="zh-CN" altLang="en-US"/>
              <a:t>效果最佳，并且计算量增长可控。</a:t>
            </a:r>
            <a:endParaRPr lang="zh-CN" altLang="en-US"/>
          </a:p>
          <a:p>
            <a:r>
              <a:rPr lang="en-US" altLang="zh-CN"/>
              <a:t>2. SSv2</a:t>
            </a:r>
            <a:r>
              <a:rPr lang="zh-CN" altLang="en-US"/>
              <a:t>中只用</a:t>
            </a:r>
            <a:r>
              <a:rPr lang="en-US" altLang="zh-CN"/>
              <a:t>space attention</a:t>
            </a:r>
            <a:r>
              <a:rPr lang="zh-CN" altLang="en-US"/>
              <a:t>效果骤降，因为该数据集有很强的时序信息。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435" y="3690620"/>
            <a:ext cx="3792855" cy="28644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920" y="69215"/>
            <a:ext cx="5311775" cy="52876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410" y="215265"/>
            <a:ext cx="5237480" cy="19608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775" y="4744085"/>
            <a:ext cx="4865370" cy="1959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320" y="2299335"/>
            <a:ext cx="5034280" cy="22726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WPS 演示</Application>
  <PresentationFormat>宽屏</PresentationFormat>
  <Paragraphs>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</cp:revision>
  <dcterms:created xsi:type="dcterms:W3CDTF">2021-04-05T08:44:36Z</dcterms:created>
  <dcterms:modified xsi:type="dcterms:W3CDTF">2021-04-05T08:44:36Z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