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9B69A-7728-1143-96E0-F9535344E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8D5AF-3732-5244-ABC4-B8E505EFD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76522-C346-F043-8D88-6140FB00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F3A4-B422-D547-960F-74D08408098A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ECBC6A-9601-A741-8AF3-E22CCB38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4DEB5-86DB-6C49-981B-7EA7CB3B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79E7-1C8C-2841-911C-D704ECE66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482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4ED5B-0702-8247-B580-00431A15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59C83E-3CF5-1048-8E01-28217C165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7DC13-5227-494C-8435-D1229968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F3A4-B422-D547-960F-74D08408098A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FC810-684B-8146-AF95-4FC2502B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71B5B-1F73-3547-99BE-653A2C33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79E7-1C8C-2841-911C-D704ECE66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387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7D4A65-F357-084E-B990-89128AAF2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4C6006-1535-8843-BD12-44F585E4A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732D13-1E12-EA47-BE56-91C02504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F3A4-B422-D547-960F-74D08408098A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F7993-6666-094F-9E3B-4C816D28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D7637-BE3B-784F-A4E3-FD32BD4B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79E7-1C8C-2841-911C-D704ECE66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582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6A4DF-88D9-194A-B0B1-883A12A0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B3142-C301-5647-A043-13553C95A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37391-1743-8C4A-AF5A-D5BA636F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F3A4-B422-D547-960F-74D08408098A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85770-2F7D-0C41-B382-36B72EE9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1A141-6561-9F44-8091-3114B818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79E7-1C8C-2841-911C-D704ECE66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1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A4DDB-EE18-F641-A214-5E74B2F1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B3C02A-FCBE-7840-8CED-A9E0DD205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9712A-93E1-6049-9EF0-A2EADD93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F3A4-B422-D547-960F-74D08408098A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75CDC-6E6A-E944-9C0E-0AA1D977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C3677-2B95-194A-B3E5-DF12FD59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79E7-1C8C-2841-911C-D704ECE66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63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B0D7F-B3C7-6A46-B443-F4AF5194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628D9-5623-304B-84F2-DC91A0857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A06DBF-2566-9E4A-B3CB-ACA65480A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C5001-F3AF-AC40-A3F4-17247EAA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F3A4-B422-D547-960F-74D08408098A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8D8CC6-55AC-CF49-9C04-4945A03B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E21C4B-795C-1748-A78A-444B31FC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79E7-1C8C-2841-911C-D704ECE66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44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23278-BA74-0844-A757-560B65BD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4318D9-341B-C247-8ADD-3A3491C51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81D71A-C0B7-FC4A-84BB-922804432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C68A0F-ACE3-864C-B3EC-D4B46EA7C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A65D94-E881-B641-ABDE-19BE51BC1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FC81AF-1077-DD47-91F8-F03CB181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F3A4-B422-D547-960F-74D08408098A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1CAB1B-B51D-F644-AABD-8319E7BA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90BF50-531D-5B4C-B27E-255DA0C2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79E7-1C8C-2841-911C-D704ECE66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55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9656C-BD3D-B74A-8299-CECEE01F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0D5769-8887-2842-B0D9-2F004A4A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F3A4-B422-D547-960F-74D08408098A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9FFB71-531D-5A4B-9B5B-5F5427BB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7F2C0F-676C-CE43-B2DC-BEA5CF6F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79E7-1C8C-2841-911C-D704ECE66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17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E143DA-1E13-9D44-BF54-0486B308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F3A4-B422-D547-960F-74D08408098A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FA4A64-4739-2647-88E0-956B225A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2A9B50-691C-9449-9081-8DE60296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79E7-1C8C-2841-911C-D704ECE66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16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BEEF1-8E18-3C40-9681-6E7D12A4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051D6-F627-2C40-86E7-EC6E26E58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E92E7-8A5C-844B-8342-ABE86AA59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FCD3A4-FD81-C142-9A65-D20B6172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F3A4-B422-D547-960F-74D08408098A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6DE316-EADB-9E48-B842-132D58A1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09B336-6400-AA49-80D5-9A078D0A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79E7-1C8C-2841-911C-D704ECE66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91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916F4-99E7-6E44-915F-D3740334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A6485B-5EB7-7D4A-915B-1B1AFDB22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1EDA36-DF32-3E4E-AF3B-B0D6BE678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3D33A3-DF07-524C-8ECE-41329856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F3A4-B422-D547-960F-74D08408098A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D1BD9B-5ADA-6C40-85EF-8459F8D6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5AF1F8-5160-6E4D-B869-853BD7F5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79E7-1C8C-2841-911C-D704ECE66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10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8A7834-18BA-D545-961C-3DFAFAC1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828EE-0089-E74E-8094-FA31A0948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1E1BA-7B81-3C46-853C-0C1420ABC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F3A4-B422-D547-960F-74D08408098A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33343-2A40-324C-9F53-AC03FA5F6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EDF7C-0C38-8840-91A5-C6FEB0C1B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79E7-1C8C-2841-911C-D704ECE66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D5107-F850-044C-87F0-379A8051C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zh-CN" dirty="0"/>
              <a:t>﻿Optimizing Bit-Serial Matrix Multiplication for Reconfigurable Computing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DB3E7F-7C99-4E43-ACA8-82F3D6627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kumimoji="1" lang="en" altLang="zh-CN" dirty="0"/>
              <a:t>﻿YAMAN UMUROGLU, Xilinx Research Labs, Ireland </a:t>
            </a:r>
          </a:p>
          <a:p>
            <a:pPr algn="l"/>
            <a:r>
              <a:rPr kumimoji="1" lang="en" altLang="zh-CN" dirty="0"/>
              <a:t>DAVIDE CONFICCONI, Xilinx Research Labs, Ireland and </a:t>
            </a:r>
            <a:r>
              <a:rPr kumimoji="1" lang="en" altLang="zh-CN" dirty="0" err="1"/>
              <a:t>Politecnico</a:t>
            </a:r>
            <a:r>
              <a:rPr kumimoji="1" lang="en" altLang="zh-CN" dirty="0"/>
              <a:t> di Milano, Italy </a:t>
            </a:r>
          </a:p>
          <a:p>
            <a:pPr algn="l"/>
            <a:r>
              <a:rPr kumimoji="1" lang="en" altLang="zh-CN" dirty="0"/>
              <a:t>LAHIRU RASNAYAKE, Norwegian University of Science and Technology, Norway</a:t>
            </a:r>
          </a:p>
          <a:p>
            <a:pPr algn="l"/>
            <a:r>
              <a:rPr kumimoji="1" lang="en" altLang="zh-CN" dirty="0"/>
              <a:t>THOMAS B. PREUSSER, </a:t>
            </a:r>
            <a:r>
              <a:rPr kumimoji="1" lang="en" altLang="zh-CN" dirty="0" err="1"/>
              <a:t>Accemic</a:t>
            </a:r>
            <a:r>
              <a:rPr kumimoji="1" lang="en" altLang="zh-CN" dirty="0"/>
              <a:t> Technologies GmbH, Germany </a:t>
            </a:r>
          </a:p>
          <a:p>
            <a:pPr algn="l"/>
            <a:r>
              <a:rPr kumimoji="1" lang="en" altLang="zh-CN" dirty="0"/>
              <a:t>MAGNUS SJÄLANDER, Uppsala University, Sweden and Norwegian University of Science and Technology, Norway Matrix-matrix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97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8D570-EAFE-6048-A956-CFFF1686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AC8D1-F61E-D141-B85F-F789054A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910"/>
            <a:ext cx="10515600" cy="5252053"/>
          </a:xfrm>
        </p:spPr>
        <p:txBody>
          <a:bodyPr/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﻿Power consumption</a:t>
            </a:r>
          </a:p>
          <a:p>
            <a:endParaRPr kumimoji="1"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﻿Parallel-to-Serial Accelerator Performance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A896FF-36E4-9C49-9EBE-83CBA24C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4695"/>
            <a:ext cx="5649120" cy="20266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A19822-FBFE-9842-96E3-114B75C17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379" y="3960809"/>
            <a:ext cx="5833241" cy="25320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8F064C-98E3-EC45-BD9E-DC123017B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424" y="1374380"/>
            <a:ext cx="5152506" cy="214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2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D0925-F89F-0A41-8DD4-7F8AFDB9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08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1.Introduction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EAAAD-17EC-BE4D-A3FC-D229E0A6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2359"/>
            <a:ext cx="10515600" cy="5304604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disadvantage of fixed precision: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﻿the associated overhead in storing, communicating, and performing operations with full precision when an application only requires a fraction of the supported precision.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﻿fixed-precision accelerators are not suitable for applications with variable precision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BISMO(﻿bit-serial matrix multiplication overlay):</a:t>
            </a:r>
          </a:p>
          <a:p>
            <a:pPr lvl="1"/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﻿a software-programmable weighted binary matrix multiplication engine</a:t>
            </a:r>
          </a:p>
          <a:p>
            <a:pPr lvl="1"/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﻿associated hardware for fetching data and storing back the result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 of BISMO:</a:t>
            </a:r>
          </a:p>
          <a:p>
            <a:pPr lvl="1"/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﻿the hardware architecture is design-time configurable</a:t>
            </a:r>
          </a:p>
          <a:p>
            <a:pPr lvl="1"/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﻿operate on any matrix size and at any fixed-point or integer precision</a:t>
            </a:r>
          </a:p>
        </p:txBody>
      </p:sp>
    </p:spTree>
    <p:extLst>
      <p:ext uri="{BB962C8B-B14F-4D97-AF65-F5344CB8AC3E}">
        <p14:creationId xmlns:p14="http://schemas.microsoft.com/office/powerpoint/2010/main" val="315164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A31BA-86D3-B644-AA16-B5AECEC2D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2.Background: bit-serial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50EC5-7C7D-4143-9952-080637C16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910"/>
            <a:ext cx="10515600" cy="5252053"/>
          </a:xfrm>
        </p:spPr>
        <p:txBody>
          <a:bodyPr>
            <a:norm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﻿expressing a matrix multiplication as a weighted sum of binary matrix multiplications to efficiently compute matrix multiplications of variable precision.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﻿If the input matrices are provided in bit-parallel format, they should first be converted into a bit-serial layout to ensure performance.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A8377E-17A4-5E41-A6C8-94902ED82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6" y="2220950"/>
            <a:ext cx="5570483" cy="26599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9B991B-B349-BC48-A555-5516165FA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669" y="2171779"/>
            <a:ext cx="6313433" cy="251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8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21C96-AF0A-9A40-B7BF-9E1AE739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337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﻿BISMO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6A6F5-B0D0-2445-94A9-1120E4975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7462"/>
            <a:ext cx="10515600" cy="5199501"/>
          </a:xfrm>
        </p:spPr>
        <p:txBody>
          <a:bodyPr/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﻿Precision Scalability: ﻿the same hardware can be utilized for a range of different precisions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﻿Hardware Scalability: ﻿scale the memory and compute resource utilization to match system-level requirements.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﻿Software Programmability: ﻿hardware architecture is software-programmable at the granularity of instructions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36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21C96-AF0A-9A40-B7BF-9E1AE739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337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﻿﻿Hardware Architecture Overview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6A6F5-B0D0-2445-94A9-1120E4975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7462"/>
            <a:ext cx="10515600" cy="5199501"/>
          </a:xfrm>
        </p:spPr>
        <p:txBody>
          <a:bodyPr/>
          <a:lstStyle/>
          <a:p>
            <a:r>
              <a:rPr kumimoji="1" lang="en" altLang="zh-CN" dirty="0"/>
              <a:t>﻿ ﻿</a:t>
            </a: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is organized into three pipeline stages: fetch, execute, and result. Each stage communicates data to the next stage via shared on-chip memory buffers. Inter-stage synchronization is achieved by blocking reads and writes to synchronization FIFOs.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454246-84E6-3F44-9563-27DAE49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2253"/>
            <a:ext cx="6290921" cy="42357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901DD0-B1A6-DB40-98C2-89C07DE78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949" y="2655814"/>
            <a:ext cx="4798260" cy="416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3EAFD-91A4-E44C-8DB6-8F93EE46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0806"/>
          </a:xfrm>
        </p:spPr>
        <p:txBody>
          <a:bodyPr>
            <a:normAutofit fontScale="90000"/>
          </a:bodyPr>
          <a:lstStyle/>
          <a:p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﻿The Dot Product Unit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F06E5-E368-5B4D-B322-BB0BD2C7B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5932"/>
            <a:ext cx="10515600" cy="5231031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DPU</a:t>
            </a:r>
          </a:p>
          <a:p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﻿Efficient And-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Popcount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Xilinx FPGAs.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2A27EC-7F01-1F43-B404-D66C53A2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96" y="1368060"/>
            <a:ext cx="6230007" cy="15367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553FE4-FF8D-E945-A178-C58759ACD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23" y="3677040"/>
            <a:ext cx="4762719" cy="20883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E68D0B-C319-B04B-BDC3-57E50A3A8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754" y="3784382"/>
            <a:ext cx="3395936" cy="28147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BD9137-D7AD-C24A-8E2C-7E61B36C1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5950" y="2428657"/>
            <a:ext cx="1322784" cy="43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9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182F8-15E5-9148-9BBA-126F7A87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213"/>
          </a:xfrm>
        </p:spPr>
        <p:txBody>
          <a:bodyPr>
            <a:normAutofit fontScale="90000"/>
          </a:bodyPr>
          <a:lstStyle/>
          <a:p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﻿The Dot Product Unit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4F8B2-5A1D-6D47-819B-0E5CB4690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1338"/>
            <a:ext cx="10515600" cy="5325625"/>
          </a:xfrm>
        </p:spPr>
        <p:txBody>
          <a:bodyPr/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﻿Improved DPU</a:t>
            </a:r>
          </a:p>
          <a:p>
            <a:pPr lvl="1"/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﻿the sum of L and R bit positions constitute </a:t>
            </a:r>
            <a:r>
              <a:rPr kumimoji="1"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wavefronts</a:t>
            </a: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each </a:t>
            </a:r>
            <a:r>
              <a:rPr kumimoji="1"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wavefront</a:t>
            </a: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left-shift value that is one less than the previous one.  ﻿The barrel shifter is replaced with a constant one-left-shift.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D7BD38-3DB9-E946-9833-EC8B93CFC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02" y="2575379"/>
            <a:ext cx="6391181" cy="408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7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A046B-250C-274A-9C67-1420CE8A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 fontScale="90000"/>
          </a:bodyPr>
          <a:lstStyle/>
          <a:p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﻿Bit-Parallel to Bit-Serial Matrix Transformation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F622883-4C41-2F4A-92B8-AA9A83C36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272" y="1019175"/>
            <a:ext cx="7789456" cy="51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5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135FF-F3EA-B346-A760-D1EE3938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358"/>
          </a:xfrm>
        </p:spPr>
        <p:txBody>
          <a:bodyPr>
            <a:normAutofit fontScale="90000"/>
          </a:bodyPr>
          <a:lstStyle/>
          <a:p>
            <a:r>
              <a:rPr kumimoji="1" lang="en-US" altLang="zh-CN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38B8A-65EB-1442-A34E-C6B4BE56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484"/>
            <a:ext cx="10515600" cy="5178479"/>
          </a:xfrm>
        </p:spPr>
        <p:txBody>
          <a:bodyPr/>
          <a:lstStyle/>
          <a:p>
            <a:r>
              <a:rPr kumimoji="1" lang="e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﻿Scaling the BISMO DPA to Larger Sizes</a:t>
            </a:r>
          </a:p>
          <a:p>
            <a:endParaRPr kumimoji="1"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Runtime performance</a:t>
            </a:r>
          </a:p>
          <a:p>
            <a:endParaRPr kumimoji="1"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9414AB-F03D-1B41-A9CE-D5592CDA2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0" y="1562100"/>
            <a:ext cx="5473700" cy="1866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3F4350-BA43-E641-8CAF-D066BEEB8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085" y="4077494"/>
            <a:ext cx="4818863" cy="24368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D6DCAE-6B81-2F44-B305-872C64054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054" y="3952416"/>
            <a:ext cx="6135131" cy="26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7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22</Words>
  <Application>Microsoft Macintosh PowerPoint</Application>
  <PresentationFormat>宽屏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Optimizing Bit-Serial Matrix Multiplication for Reconfigurable Computing</vt:lpstr>
      <vt:lpstr>1.Introduction</vt:lpstr>
      <vt:lpstr>2.Background: bit-serial</vt:lpstr>
      <vt:lpstr>3. ﻿BISMO</vt:lpstr>
      <vt:lpstr>3. ﻿﻿Hardware Architecture Overview</vt:lpstr>
      <vt:lpstr>The Dot Product Unit</vt:lpstr>
      <vt:lpstr>The Dot Product Unit</vt:lpstr>
      <vt:lpstr>Bit-Parallel to Bit-Serial Matrix Transformation</vt:lpstr>
      <vt:lpstr>Evaluation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Bit-Serial Matrix Multiplication for Reconfigurable Computing</dc:title>
  <dc:creator>Istrate Ramona</dc:creator>
  <cp:lastModifiedBy>Istrate Ramona</cp:lastModifiedBy>
  <cp:revision>13</cp:revision>
  <dcterms:created xsi:type="dcterms:W3CDTF">2020-12-22T08:09:34Z</dcterms:created>
  <dcterms:modified xsi:type="dcterms:W3CDTF">2020-12-23T03:24:04Z</dcterms:modified>
</cp:coreProperties>
</file>