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8" autoAdjust="0"/>
    <p:restoredTop sz="96340" autoAdjust="0"/>
  </p:normalViewPr>
  <p:slideViewPr>
    <p:cSldViewPr snapToGrid="0">
      <p:cViewPr>
        <p:scale>
          <a:sx n="100" d="100"/>
          <a:sy n="100" d="100"/>
        </p:scale>
        <p:origin x="341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DE2FA-B167-48D5-A464-427A3EA37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9231DB-4057-48D6-944E-4B4A274D7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28B68-ED18-4911-9760-FA4C1DB0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E1008-19C6-455F-9084-7EAD778E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B78F-3AC7-4BEC-A2DC-C6E03F12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1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1EC0B-951B-4271-B501-82F2ACE6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09091-97F3-47D0-B801-27177F761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7F052-0D0B-4E34-870D-5B92E4F5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671E2-554A-4085-BBB2-3FE30A52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EC4CF-E3CB-4860-89BE-B6994C68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EAF8A7-98FB-4818-8C08-22BEBC6F6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EEB239-9F47-4077-A54E-F9BDA6E6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845CD-9EDC-430E-9570-D64E6006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B748D-490A-49DE-AC65-7A9A306F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99C91-E1EF-472F-9889-6317E731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F5B07-08EA-47D8-97C3-B6297ADE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AE62F-FBBC-4BE3-910E-A7EE7E0E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F225C-6F05-47D9-9B24-339C3A39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33F38-1092-465E-BE40-B8B04FDF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80021-6EE3-4D0E-BBED-343D7420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4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49732-5A8D-48E6-AC2D-CBAB10F1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D9D37-77B7-4AF5-8E39-9B56C7963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8EE2D-6DD3-4777-AACA-86973084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DEDE7-75EB-4966-AFFD-8A53601A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129E9-36E4-4EDC-B448-9AFFD4D4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AF0B5-4686-4142-B43C-BBCFFFF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24313-4886-47E2-BB4A-76F9E8A9D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4AF7-863D-47C9-9586-5B3ED5056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325A4-4FFB-4CF3-9DED-F476D6B9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92899-43EC-4610-AA95-20C8066D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A5938-6CDA-4379-B508-3DE2BDCA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BCD2-9127-40BC-8594-0ACD3EF9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BF30B-1899-46AA-836E-454B70BE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136B1-0429-422A-BFFB-5FED7A1AE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7F14FF-66B0-4414-BEF8-2AD29C4EF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3F263-5917-47AB-AC34-080F2189B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90926-8484-4669-B7A7-90FBE1A4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50CB1F-AD99-44F8-9CF6-A321AB1B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893A2-E637-4E59-ADC8-829E0E20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B3BE-BB93-4AC2-B5B9-EF98FB88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B77FE8-E5D3-44E0-8CB2-2952AE41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A43C8-A25E-45F4-A5A7-6D255F5D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A6A228-E83D-44FB-983E-E8A9DF61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7EE362-63D1-4C1D-9098-61BF2D05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A27DF8-0601-42A0-8C8C-BB22900F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92240-001D-474D-B4D6-B06A1A6E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DA050-89AA-4DAE-9793-4E54FCE1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42296-0307-4BE9-9D15-9D63E07A7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272F5-4938-4F5C-BC07-D61EC978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E11C0-403F-4A09-97B8-53546F25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EFAE9-2C55-4714-A92B-639DF823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EDBBD-1E35-4186-9E84-0B42944A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9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66354-5B87-48D2-9637-CB076B8B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AA953C-4084-4FD8-868A-C83FCA73B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F5087-E744-4008-939E-FFAD9A9F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48418-BC00-465D-9B4B-1A9A15FF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1F2B3-4B23-4FA1-9C25-A84126BF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54EDB-5575-4471-ABAA-8C317C44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1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1E4CCF-D2E6-43A5-8BCE-CC448EA6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21155-62FE-41CC-A438-52C122FD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0680B-C823-4291-A866-C3D48F243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A7EFD-702D-4A02-9244-61D95E72329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9CF73-2C06-4F72-849C-1955FD74A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EC3C3-544F-4810-897D-C8AA89E69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9DC9-BFE5-41BB-81DE-3B09DF7D8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8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AAAF23B-BA33-46C3-9267-CC240AC3B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" y="1444170"/>
            <a:ext cx="11508115" cy="33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8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298C9-B301-4E60-997C-0B9686AA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D9938-BB4E-4040-98D5-4D86127A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Software-Hardware co-design</a:t>
            </a:r>
          </a:p>
          <a:p>
            <a:r>
              <a:rPr lang="en-US" altLang="zh-CN" dirty="0"/>
              <a:t>A hardware-friendly quantization scheme: SP2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Intra-layer, multi-scheme quantization scheme: MSQ</a:t>
            </a:r>
          </a:p>
          <a:p>
            <a:r>
              <a:rPr lang="en-US" altLang="zh-CN" dirty="0"/>
              <a:t>Fully explore the FPGA resources</a:t>
            </a:r>
          </a:p>
          <a:p>
            <a:endParaRPr lang="en-US" altLang="zh-CN" dirty="0"/>
          </a:p>
          <a:p>
            <a:r>
              <a:rPr lang="en-US" altLang="zh-CN" dirty="0"/>
              <a:t>Performance improvement: 2.1x-4.1x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70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7895B-2F08-4C0C-B58D-05F4E2C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A24E6-3D33-43EA-A25A-214A5C1C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Fixed-point quantization </a:t>
            </a:r>
            <a:r>
              <a:rPr lang="zh-CN" altLang="en-US" dirty="0"/>
              <a:t>（均匀量化）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Power-of-2 quantization</a:t>
            </a:r>
            <a:r>
              <a:rPr lang="zh-CN" altLang="en-US" dirty="0"/>
              <a:t>（非均匀量化）：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5CD283-7478-46A9-AAE5-2C2BB4D1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07" y="2271677"/>
            <a:ext cx="5510036" cy="6643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5CB85E-1E96-46D8-8CE7-007457250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07" y="4246982"/>
            <a:ext cx="5510037" cy="6190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9F111B-9816-414C-B707-A1A0AD482775}"/>
              </a:ext>
            </a:extLst>
          </p:cNvPr>
          <p:cNvSpPr txBox="1"/>
          <p:nvPr/>
        </p:nvSpPr>
        <p:spPr>
          <a:xfrm>
            <a:off x="7953829" y="1955120"/>
            <a:ext cx="2979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m: quantization bit</a:t>
            </a:r>
          </a:p>
          <a:p>
            <a:r>
              <a:rPr lang="en-US" altLang="zh-CN" dirty="0"/>
              <a:t>α: scaling factor</a:t>
            </a:r>
          </a:p>
          <a:p>
            <a:endParaRPr lang="zh-CN" altLang="en-US" dirty="0"/>
          </a:p>
        </p:txBody>
      </p:sp>
      <p:pic>
        <p:nvPicPr>
          <p:cNvPr id="14" name="图片 13" descr="文本, 信件&#10;&#10;描述已自动生成">
            <a:extLst>
              <a:ext uri="{FF2B5EF4-FFF2-40B4-BE49-F238E27FC236}">
                <a16:creationId xmlns:a16="http://schemas.microsoft.com/office/drawing/2014/main" id="{13B38035-237C-426D-BB4E-E17B17410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75" y="4182765"/>
            <a:ext cx="349616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9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1D5EA-1AD3-45AB-9D3E-CEAC2E9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Sum-of-Power-of-2 (SP2)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939D6-7843-4D34-B994-D1028C2A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To address the non-negligible </a:t>
            </a:r>
            <a:r>
              <a:rPr lang="en-US" altLang="zh-CN" sz="2400" b="1" dirty="0"/>
              <a:t>accuracy loss </a:t>
            </a:r>
            <a:r>
              <a:rPr lang="en-US" altLang="zh-CN" sz="2400" dirty="0"/>
              <a:t>of power-of-2 quantization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7C2230-C52B-43C3-A5FD-853829D0A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49" y="2359423"/>
            <a:ext cx="4981575" cy="3760410"/>
          </a:xfrm>
          <a:prstGeom prst="rect">
            <a:avLst/>
          </a:prstGeom>
        </p:spPr>
      </p:pic>
      <p:pic>
        <p:nvPicPr>
          <p:cNvPr id="7" name="图片 6" descr="图示, 示意图&#10;&#10;描述已自动生成">
            <a:extLst>
              <a:ext uri="{FF2B5EF4-FFF2-40B4-BE49-F238E27FC236}">
                <a16:creationId xmlns:a16="http://schemas.microsoft.com/office/drawing/2014/main" id="{757BE61B-5A89-42DE-9F7E-DE8035E5E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22" y="2449125"/>
            <a:ext cx="3391384" cy="15521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9842242-A197-4CAE-8368-E6A31E35A9E6}"/>
              </a:ext>
            </a:extLst>
          </p:cNvPr>
          <p:cNvSpPr txBox="1"/>
          <p:nvPr/>
        </p:nvSpPr>
        <p:spPr>
          <a:xfrm>
            <a:off x="1191922" y="4120269"/>
            <a:ext cx="4412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q1,q2: </a:t>
            </a:r>
            <a:r>
              <a:rPr lang="en-US" altLang="zh-CN" dirty="0"/>
              <a:t>power-of-2 numbers</a:t>
            </a:r>
          </a:p>
          <a:p>
            <a:endParaRPr lang="en-US" altLang="zh-CN" dirty="0"/>
          </a:p>
          <a:p>
            <a:r>
              <a:rPr lang="en-US" altLang="zh-CN" dirty="0"/>
              <a:t>m1+m2+1=m</a:t>
            </a:r>
          </a:p>
          <a:p>
            <a:r>
              <a:rPr lang="en-US" altLang="zh-CN" dirty="0"/>
              <a:t>m1</a:t>
            </a:r>
            <a:r>
              <a:rPr lang="zh-CN" altLang="en-US" dirty="0"/>
              <a:t>≥</a:t>
            </a:r>
            <a:r>
              <a:rPr lang="en-US" altLang="zh-CN" dirty="0"/>
              <a:t>m2</a:t>
            </a:r>
          </a:p>
          <a:p>
            <a:endParaRPr lang="en-US" altLang="zh-CN" dirty="0"/>
          </a:p>
          <a:p>
            <a:r>
              <a:rPr lang="en-US" altLang="zh-CN" b="1" dirty="0"/>
              <a:t>Levels: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BAAB60-FFE1-4E03-8C73-8C08C0CA9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18" y="5581694"/>
            <a:ext cx="3174529" cy="2206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699503-DC22-46A5-9FCB-F92822560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16" y="150743"/>
            <a:ext cx="3415111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725B7-FB70-401C-A6DF-2EC6C16E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Sum-of-Power-of-2 (SP2)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EC3BFC-A8F1-461F-AD5B-9E9FA7F4835C}"/>
              </a:ext>
            </a:extLst>
          </p:cNvPr>
          <p:cNvSpPr/>
          <p:nvPr/>
        </p:nvSpPr>
        <p:spPr>
          <a:xfrm>
            <a:off x="6096000" y="5617230"/>
            <a:ext cx="5284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ADDITIVE POWERS-OF-TWO QUANTIZATION: A NONUNIFORM</a:t>
            </a:r>
          </a:p>
          <a:p>
            <a:r>
              <a:rPr lang="en-US" altLang="zh-CN" sz="1400" dirty="0"/>
              <a:t>DISCRETIZATION FOR NEURAL NETWORKS	</a:t>
            </a:r>
            <a:r>
              <a:rPr lang="en-US" altLang="zh-CN" sz="1400" b="1" dirty="0"/>
              <a:t>ICLR</a:t>
            </a:r>
            <a:r>
              <a:rPr lang="zh-CN" altLang="en-US" sz="1400" b="1" dirty="0"/>
              <a:t>’</a:t>
            </a:r>
            <a:r>
              <a:rPr lang="en-US" altLang="zh-CN" sz="1400" b="1" dirty="0"/>
              <a:t>2020</a:t>
            </a:r>
            <a:endParaRPr lang="zh-CN" altLang="en-US" sz="1400" b="1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627D68C-FB94-44BF-976B-5E3CA150F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05" y="1381891"/>
            <a:ext cx="9760590" cy="2375447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9F8114-A8E5-4127-8857-810082B6D149}"/>
              </a:ext>
            </a:extLst>
          </p:cNvPr>
          <p:cNvSpPr/>
          <p:nvPr/>
        </p:nvSpPr>
        <p:spPr>
          <a:xfrm>
            <a:off x="838200" y="38507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Fixed-point Quantization: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Suitable for Uniform-like weight distribution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Can be implemented efficiently by DSP</a:t>
            </a:r>
          </a:p>
          <a:p>
            <a:r>
              <a:rPr lang="en-US" altLang="zh-CN" b="1" dirty="0"/>
              <a:t>SP2 Quantization: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Suitable for Gaussian-like weight distribution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Can be implemented efficiently by LUT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0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D97CA-0E84-4F40-9630-69E06395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Mixed scheme quantization (MSQ)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709E3-501D-4609-AAF1-10DF6658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distribution of the weights in the different rows are not the same.</a:t>
            </a:r>
          </a:p>
          <a:p>
            <a:r>
              <a:rPr lang="en-US" altLang="zh-CN" sz="2400" dirty="0"/>
              <a:t>To achieve better utilization of heterogeneous FPGA hardware resources.</a:t>
            </a:r>
          </a:p>
          <a:p>
            <a:endParaRPr lang="en-US" altLang="zh-CN" sz="2400" dirty="0"/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9777C383-563A-42BE-8569-30944B7DE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4730"/>
            <a:ext cx="6007180" cy="3602864"/>
          </a:xfrm>
          <a:prstGeom prst="rect">
            <a:avLst/>
          </a:prstGeom>
        </p:spPr>
      </p:pic>
      <p:pic>
        <p:nvPicPr>
          <p:cNvPr id="11" name="内容占位符 9" descr="表格&#10;&#10;描述已自动生成">
            <a:extLst>
              <a:ext uri="{FF2B5EF4-FFF2-40B4-BE49-F238E27FC236}">
                <a16:creationId xmlns:a16="http://schemas.microsoft.com/office/drawing/2014/main" id="{EC5C980B-A495-45EB-88F3-500420421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05" y="2606375"/>
            <a:ext cx="3819370" cy="38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6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D97CA-0E84-4F40-9630-69E06395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Mixed scheme quantization (MSQ)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2127FD-BFAE-4601-B820-7362185A160C}"/>
              </a:ext>
            </a:extLst>
          </p:cNvPr>
          <p:cNvSpPr txBox="1"/>
          <p:nvPr/>
        </p:nvSpPr>
        <p:spPr>
          <a:xfrm>
            <a:off x="1189340" y="4263231"/>
            <a:ext cx="22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 detection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E2A57A-596C-43B5-9A1F-07BC4AE7174A}"/>
              </a:ext>
            </a:extLst>
          </p:cNvPr>
          <p:cNvSpPr txBox="1"/>
          <p:nvPr/>
        </p:nvSpPr>
        <p:spPr>
          <a:xfrm>
            <a:off x="6487514" y="6333064"/>
            <a:ext cx="22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RNN model (NLP)</a:t>
            </a:r>
            <a:endParaRPr lang="zh-CN" altLang="en-US" dirty="0"/>
          </a:p>
        </p:txBody>
      </p:sp>
      <p:pic>
        <p:nvPicPr>
          <p:cNvPr id="19" name="图片 18" descr="表格&#10;&#10;描述已自动生成">
            <a:extLst>
              <a:ext uri="{FF2B5EF4-FFF2-40B4-BE49-F238E27FC236}">
                <a16:creationId xmlns:a16="http://schemas.microsoft.com/office/drawing/2014/main" id="{C824E6EA-B58A-4575-818C-A82DA4F5B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40" y="2594958"/>
            <a:ext cx="4314761" cy="1668273"/>
          </a:xfrm>
          <a:prstGeom prst="rect">
            <a:avLst/>
          </a:prstGeom>
        </p:spPr>
      </p:pic>
      <p:pic>
        <p:nvPicPr>
          <p:cNvPr id="21" name="图片 20" descr="表格&#10;&#10;描述已自动生成">
            <a:extLst>
              <a:ext uri="{FF2B5EF4-FFF2-40B4-BE49-F238E27FC236}">
                <a16:creationId xmlns:a16="http://schemas.microsoft.com/office/drawing/2014/main" id="{D94F16FC-CE2F-4A65-ACBE-3DEAADA68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4" y="1423983"/>
            <a:ext cx="4005661" cy="48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A16A2-467B-4653-9ECB-F0024499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9C907-32B8-4111-92CF-CCE459E34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1388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Four modules: Instruction, Load, Store, Compute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1357125-EA75-4D7A-8F70-D0B0735CC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3" y="1953846"/>
            <a:ext cx="11488253" cy="436713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5446C3-0752-4D9D-9023-C50D6A3AA900}"/>
              </a:ext>
            </a:extLst>
          </p:cNvPr>
          <p:cNvSpPr/>
          <p:nvPr/>
        </p:nvSpPr>
        <p:spPr>
          <a:xfrm>
            <a:off x="8417857" y="6307962"/>
            <a:ext cx="3514166" cy="51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 hardware–software blueprint for flexible deep learning specialization </a:t>
            </a:r>
            <a:r>
              <a:rPr lang="en-US" altLang="zh-CN" sz="1400" b="1" dirty="0"/>
              <a:t>Micro’2019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267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A7438-EA2F-4FEF-A832-9DA2FACB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Implementation</a:t>
            </a:r>
            <a:endParaRPr lang="zh-CN" altLang="en-US" dirty="0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B6860D11-D59A-4A88-9AE6-9B46BAB4E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1" y="1676944"/>
            <a:ext cx="5445014" cy="315386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B83F76-1D15-4FA4-A7B5-B8A60EE468DE}"/>
              </a:ext>
            </a:extLst>
          </p:cNvPr>
          <p:cNvSpPr txBox="1"/>
          <p:nvPr/>
        </p:nvSpPr>
        <p:spPr>
          <a:xfrm>
            <a:off x="904875" y="5143500"/>
            <a:ext cx="756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DSP: </a:t>
            </a:r>
            <a:r>
              <a:rPr lang="en-US" altLang="zh-CN"/>
              <a:t>Fully utilized for conventional multiplication</a:t>
            </a:r>
          </a:p>
          <a:p>
            <a:r>
              <a:rPr lang="en-US" altLang="zh-CN" b="1"/>
              <a:t>LUT: </a:t>
            </a:r>
            <a:r>
              <a:rPr lang="en-US" altLang="zh-CN"/>
              <a:t>Leveraged for computations with SP2 weights</a:t>
            </a:r>
            <a:endParaRPr lang="zh-CN" altLang="en-US" dirty="0"/>
          </a:p>
        </p:txBody>
      </p: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9CA4FA09-B8B0-491F-A8AE-F9BE9392E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10" y="1904651"/>
            <a:ext cx="4334480" cy="29341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A3E578-8CB2-4CE9-9CC3-710767F2E4CE}"/>
              </a:ext>
            </a:extLst>
          </p:cNvPr>
          <p:cNvSpPr/>
          <p:nvPr/>
        </p:nvSpPr>
        <p:spPr>
          <a:xfrm>
            <a:off x="6500103" y="5052723"/>
            <a:ext cx="54682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/>
              <a:t>Specifically, we </a:t>
            </a:r>
            <a:r>
              <a:rPr lang="en-US" altLang="zh-CN" sz="1400" b="1" dirty="0"/>
              <a:t>progressively</a:t>
            </a:r>
            <a:r>
              <a:rPr lang="en-US" altLang="zh-CN" sz="1400" dirty="0"/>
              <a:t> increase the size of GEMMsp2 core (Blkout;sp2), till the LUT utilization reaches </a:t>
            </a:r>
            <a:r>
              <a:rPr lang="en-US" altLang="zh-CN" sz="1400" b="1" dirty="0"/>
              <a:t>70%</a:t>
            </a:r>
            <a:r>
              <a:rPr lang="en-US" altLang="zh-CN" sz="1400" dirty="0"/>
              <a:t>. For example, on XC7Z020 the desired fixed/SP2 ratio is </a:t>
            </a:r>
            <a:r>
              <a:rPr lang="en-US" altLang="zh-CN" sz="1400" b="1" dirty="0"/>
              <a:t>1:1.5</a:t>
            </a:r>
            <a:r>
              <a:rPr lang="en-US" altLang="zh-CN" sz="1400" dirty="0"/>
              <a:t> and on XC7Z045 it is </a:t>
            </a:r>
            <a:r>
              <a:rPr lang="en-US" altLang="zh-CN" sz="1400" b="1" dirty="0"/>
              <a:t>1:2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926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A7438-EA2F-4FEF-A832-9DA2FACB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FPGA Implementation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C4E5BF-CDD5-44AD-B283-7A299167A54C}"/>
              </a:ext>
            </a:extLst>
          </p:cNvPr>
          <p:cNvSpPr txBox="1"/>
          <p:nvPr/>
        </p:nvSpPr>
        <p:spPr>
          <a:xfrm>
            <a:off x="838200" y="194448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Throughput evaluation</a:t>
            </a:r>
            <a:endParaRPr lang="zh-CN" altLang="en-US" b="1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A19AC825-A0AA-4E0E-B5A9-93065F29E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4" y="2514276"/>
            <a:ext cx="11218712" cy="2493874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A76A549-3E2D-47DC-980C-5C2386B4A587}"/>
              </a:ext>
            </a:extLst>
          </p:cNvPr>
          <p:cNvSpPr/>
          <p:nvPr/>
        </p:nvSpPr>
        <p:spPr>
          <a:xfrm>
            <a:off x="838200" y="5117168"/>
            <a:ext cx="385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Performance improvement: 2.1x-4.1x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50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250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Basics</vt:lpstr>
      <vt:lpstr>Sum-of-Power-of-2 (SP2)</vt:lpstr>
      <vt:lpstr>Sum-of-Power-of-2 (SP2)</vt:lpstr>
      <vt:lpstr>Mixed scheme quantization (MSQ)</vt:lpstr>
      <vt:lpstr>Mixed scheme quantization (MSQ)</vt:lpstr>
      <vt:lpstr>FPGA Implementation</vt:lpstr>
      <vt:lpstr>FPGA Implementation</vt:lpstr>
      <vt:lpstr>FPGA 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Zhihan Xu (student)</dc:creator>
  <cp:lastModifiedBy>Zhihan Xu (student)</cp:lastModifiedBy>
  <cp:revision>41</cp:revision>
  <dcterms:created xsi:type="dcterms:W3CDTF">2020-12-22T06:33:40Z</dcterms:created>
  <dcterms:modified xsi:type="dcterms:W3CDTF">2020-12-22T16:57:39Z</dcterms:modified>
</cp:coreProperties>
</file>