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8FE-A7FB-404B-B7BF-265AB643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9C722-E987-48E9-9CCD-F00A4A47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99BB-8DD2-4FCD-A7C6-1230241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800B-5EEF-4DC3-B445-95671A87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C959-3586-4621-A7CA-713EBCB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423A-E746-43DD-98A9-D242AD05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8709-2B2D-48E8-A649-9F13B1A6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73BD-9844-489A-8874-DC8DC54F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5564-6976-493C-815B-64D9CBBB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349B-EAAD-41F6-8B1A-4A75B889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6D82C-FD1A-438D-BBAB-DE76BF3A5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C9CA-1B1E-47CE-8001-06929E52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A33B-8BC9-4DB9-A71D-56C50E3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353A-6BE4-44A3-A284-7B621288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B3F7-3A98-4251-BA2F-97725961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5CC-5A1D-494E-AC58-C1EF7092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31DB-9A4C-4609-AFDD-B6644120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08ED-8FC2-4A80-BA44-D2DA7479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B75F-E5B7-4E99-93D9-7F8FDDB7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8DB7-917D-4547-B89A-EB65D31F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5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F358-786F-4D03-B78B-F9D7FE2D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4AB2-1704-4274-8C3D-47AB4CA7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EA8B-34BD-4FF8-BA12-55E655CB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E875-EA32-4B30-BCA7-9DF7743D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9A19-C54E-48BF-924D-0560C5F9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0A2F-0C2D-45B0-B2CC-41C35B97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9889-2B3F-4106-B80E-71010042C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5EE2-56E0-4362-B52C-B3F2C883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D716-3B87-418F-B637-049281FC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36D8-25A2-454A-8E16-E3B718BA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E95AC-14CA-44DD-8698-FEA08033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8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9E50-E22B-414F-87E8-8B2DF067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5384-16DB-4A99-97CF-4F0AA33C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AD99-FB5D-4A7E-8926-C4EF31A2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35FBB-B077-4400-925D-94CD04C4B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2E058-CF1B-4AA5-B68B-BE0D3AF3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4CE41-61D0-4151-978B-4F62F27E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E05E9-05A4-4475-AD5B-77BF8757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8055-DD3D-4DA8-BB57-D268497B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96B7-5D61-47A5-87F9-46D35A3F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72727-CA3B-42F0-94EE-7BB72711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A1620-DD78-43AA-BB40-DA10545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9B3AD-0B5E-4060-807F-3BC7BEDD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C4343-5D59-4E64-B294-AAFB805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EF50-C0F2-4F75-A3CC-3CD2BC4F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41FB8-EE06-4A86-8E72-759C5BC1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1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4974-25D8-418C-9CCB-EBF46240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E4C5-D11C-4EEA-A1A5-EBA04341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AA0E7-6869-4119-860F-7DB39063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E616-064C-4025-9D04-8FE75C6E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AE12-14BC-46EE-B3D5-C682BB33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A69D8-5FB1-44D3-8B69-8143C68F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3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F9E0-5B4C-484D-BB71-2D8EB935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1B5E6-E828-46F1-AA7D-8EC0A808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1AFE2-D61F-4D33-96BA-2A6343D7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F214-302A-46D0-8C9E-7CAAC53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75F1-DBEE-489F-B994-179CC702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1156-E3B8-46F8-B5F8-0516F4A3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09238-C63A-4EF2-8544-A5D653D8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31647-7F5E-48A2-AF69-98126B14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6B5D-BF91-40A8-9419-315D6D523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0579-2BB5-42C8-B2DB-9E779EF68386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2511-9B24-4D54-BFBC-CE75DB08D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3AB8-9AB5-4C2B-A77B-39033B85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AA50-619C-4CAB-ABE0-E94F185C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76F-8CD1-4D33-B165-30E8B61D8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Sparse Tensor Core: Algorithm and Hardware Co-Design for Vector-wise Sparse Neural Networks on Modern GPUs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D457-30A3-4AF5-9072-EAEFB135D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Maohua</a:t>
            </a:r>
            <a:r>
              <a:rPr lang="en-US" altLang="zh-CN" dirty="0"/>
              <a:t> Zhu∗. Micro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27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0C7F-E29E-4BE6-9114-3F4B0FD5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：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FBE4-AC41-4A7E-94B1-163017C9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33462-0C52-4DD5-9ABD-B388220E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3" y="1452760"/>
            <a:ext cx="4382525" cy="154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68D69-DE95-4A53-8F21-9373AA84AB92}"/>
              </a:ext>
            </a:extLst>
          </p:cNvPr>
          <p:cNvSpPr txBox="1"/>
          <p:nvPr/>
        </p:nvSpPr>
        <p:spPr>
          <a:xfrm>
            <a:off x="8763732" y="295089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Language Modeling(PPL)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A55E9-2D47-4BF2-A16B-5F4DA73E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07" y="1418570"/>
            <a:ext cx="3633789" cy="1582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B9A9B-8D62-48DD-BCAD-0891DC9866CA}"/>
              </a:ext>
            </a:extLst>
          </p:cNvPr>
          <p:cNvSpPr txBox="1"/>
          <p:nvPr/>
        </p:nvSpPr>
        <p:spPr>
          <a:xfrm>
            <a:off x="5137982" y="295089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机器翻译</a:t>
            </a:r>
            <a:r>
              <a:rPr lang="en-US" altLang="zh-CN" dirty="0"/>
              <a:t>(BLEU score)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0B825-C2DC-45E5-A147-59A0424B4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64" y="1438712"/>
            <a:ext cx="4142386" cy="1543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58E53-2DC9-4C37-9A1B-CA3A933FA898}"/>
              </a:ext>
            </a:extLst>
          </p:cNvPr>
          <p:cNvSpPr txBox="1"/>
          <p:nvPr/>
        </p:nvSpPr>
        <p:spPr>
          <a:xfrm>
            <a:off x="1403593" y="290343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CV(Accuracy)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66D67-DAB9-42A5-A0CF-1C43668B1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830" y="3291582"/>
            <a:ext cx="8306959" cy="1419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70C682-2CB6-4B77-A562-1BB535F233E7}"/>
              </a:ext>
            </a:extLst>
          </p:cNvPr>
          <p:cNvSpPr txBox="1"/>
          <p:nvPr/>
        </p:nvSpPr>
        <p:spPr>
          <a:xfrm>
            <a:off x="5788864" y="46326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NLU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ABF366-FCB7-43E0-B924-C05FC27BC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676" y="5001959"/>
            <a:ext cx="10002646" cy="1028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B6198B-DB69-4175-8ED7-42D369E8FD92}"/>
              </a:ext>
            </a:extLst>
          </p:cNvPr>
          <p:cNvSpPr txBox="1"/>
          <p:nvPr/>
        </p:nvSpPr>
        <p:spPr>
          <a:xfrm>
            <a:off x="5542001" y="6030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推荐系统</a:t>
            </a:r>
          </a:p>
        </p:txBody>
      </p:sp>
    </p:spTree>
    <p:extLst>
      <p:ext uri="{BB962C8B-B14F-4D97-AF65-F5344CB8AC3E}">
        <p14:creationId xmlns:p14="http://schemas.microsoft.com/office/powerpoint/2010/main" val="219070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8CB6-1A88-4909-B5C8-5EBBD97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  <a:r>
              <a:rPr lang="en-US" altLang="zh-CN" dirty="0"/>
              <a:t>Speed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D878-D95B-4271-A732-E8796FC9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05747"/>
            <a:ext cx="10515600" cy="4351338"/>
          </a:xfrm>
        </p:spPr>
        <p:txBody>
          <a:bodyPr/>
          <a:lstStyle/>
          <a:p>
            <a:r>
              <a:rPr lang="zh-CN" altLang="en-US" dirty="0"/>
              <a:t>训练时间更长，计算量增加一倍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FBCB3-DFA9-451C-8DDC-5D059C10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784155"/>
            <a:ext cx="8573696" cy="214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65BF4-69CD-4D96-B1B1-151982B8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69" y="3819754"/>
            <a:ext cx="7919148" cy="29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8623-C961-4F8A-A0F7-238D436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A99F-FF9C-47DB-BDC3-BAB7FA7D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稀疏性</a:t>
            </a:r>
            <a:endParaRPr lang="en-US" altLang="zh-CN" dirty="0"/>
          </a:p>
          <a:p>
            <a:pPr lvl="1"/>
            <a:r>
              <a:rPr lang="en-US" altLang="zh-CN" dirty="0"/>
              <a:t>the intrinsic redundancy in the weights of neural</a:t>
            </a:r>
          </a:p>
          <a:p>
            <a:pPr lvl="1"/>
            <a:r>
              <a:rPr lang="en-US" altLang="zh-CN" dirty="0"/>
              <a:t> top-K </a:t>
            </a:r>
            <a:r>
              <a:rPr lang="en-US" altLang="zh-CN" dirty="0" err="1"/>
              <a:t>sparsifying</a:t>
            </a:r>
            <a:r>
              <a:rPr lang="en-US" altLang="zh-CN" dirty="0"/>
              <a:t> and retraining could result in more than 90% sparsity</a:t>
            </a:r>
          </a:p>
          <a:p>
            <a:r>
              <a:rPr lang="zh-CN" altLang="en-US" dirty="0"/>
              <a:t>目前利用的方式</a:t>
            </a:r>
            <a:endParaRPr lang="en-US" altLang="zh-CN" dirty="0"/>
          </a:p>
          <a:p>
            <a:pPr lvl="1"/>
            <a:r>
              <a:rPr lang="en-US" altLang="zh-CN" dirty="0"/>
              <a:t>state-of-the-art sparse </a:t>
            </a:r>
            <a:r>
              <a:rPr lang="en-US" altLang="zh-CN" dirty="0" err="1"/>
              <a:t>library,CUSPARSE</a:t>
            </a:r>
            <a:r>
              <a:rPr lang="en-US" altLang="zh-CN" dirty="0"/>
              <a:t>, encodes a sparse weight matrix to CSR. top-K </a:t>
            </a:r>
            <a:r>
              <a:rPr lang="en-US" altLang="zh-CN" dirty="0" err="1"/>
              <a:t>sparsifying</a:t>
            </a:r>
            <a:r>
              <a:rPr lang="en-US" altLang="zh-CN" dirty="0"/>
              <a:t> has a random number of non-zero elements in a row, the CSR format often leads to poor workload balance.</a:t>
            </a:r>
          </a:p>
          <a:p>
            <a:pPr lvl="1"/>
            <a:r>
              <a:rPr lang="en-US" altLang="zh-CN" dirty="0"/>
              <a:t>Tensor Core has been introduced in Volta architecture [53] to provide 8× peak TFLOPs than the FP32 CUDA Core (112TFLOPs </a:t>
            </a:r>
            <a:r>
              <a:rPr lang="en-US" altLang="zh-CN" dirty="0" err="1"/>
              <a:t>v.s</a:t>
            </a:r>
            <a:r>
              <a:rPr lang="en-US" altLang="zh-CN" dirty="0"/>
              <a:t>. 14TFLOPs).</a:t>
            </a:r>
          </a:p>
          <a:p>
            <a:pPr lvl="1"/>
            <a:r>
              <a:rPr lang="en-US" altLang="zh-CN" dirty="0"/>
              <a:t>Unfortunately, Tensor Core </a:t>
            </a:r>
            <a:r>
              <a:rPr lang="en-US" altLang="zh-CN" dirty="0" err="1"/>
              <a:t>focuses</a:t>
            </a:r>
            <a:r>
              <a:rPr lang="en-US" altLang="zh-CN" dirty="0"/>
              <a:t> only on the acceleration of dense matrix multiplication. </a:t>
            </a:r>
            <a:r>
              <a:rPr lang="en-US" altLang="zh-CN" dirty="0" err="1"/>
              <a:t>Sincesparse</a:t>
            </a:r>
            <a:r>
              <a:rPr lang="en-US" altLang="zh-CN" dirty="0"/>
              <a:t> GEMM cannot take advantage of Tensor Core, we </a:t>
            </a:r>
            <a:r>
              <a:rPr lang="en-US" altLang="zh-CN" dirty="0" err="1"/>
              <a:t>haveseen</a:t>
            </a:r>
            <a:r>
              <a:rPr lang="en-US" altLang="zh-CN" dirty="0"/>
              <a:t> little speedup when running sparse neural networks by top-</a:t>
            </a:r>
            <a:r>
              <a:rPr lang="en-US" altLang="zh-CN" dirty="0" err="1"/>
              <a:t>Ksparsifying</a:t>
            </a:r>
            <a:r>
              <a:rPr lang="en-US" altLang="zh-CN" dirty="0"/>
              <a:t> on it. </a:t>
            </a:r>
            <a:r>
              <a:rPr lang="zh-CN" altLang="en-US" dirty="0"/>
              <a:t>结构化稀疏带来精度的降低。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8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8623-C961-4F8A-A0F7-238D436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A99F-FF9C-47DB-BDC3-BAB7FA7D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generic </a:t>
            </a:r>
            <a:r>
              <a:rPr lang="en-US" altLang="zh-CN" dirty="0" err="1"/>
              <a:t>sparsifying</a:t>
            </a:r>
            <a:r>
              <a:rPr lang="en-US" altLang="zh-CN" dirty="0"/>
              <a:t> </a:t>
            </a:r>
            <a:r>
              <a:rPr lang="zh-CN" altLang="en-US" dirty="0"/>
              <a:t>、 </a:t>
            </a:r>
            <a:r>
              <a:rPr lang="en-US" altLang="zh-CN" dirty="0"/>
              <a:t>unified </a:t>
            </a:r>
            <a:r>
              <a:rPr lang="en-US" altLang="zh-CN" dirty="0" err="1"/>
              <a:t>sparsifying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EFB4C-8FDC-46D3-8511-075B1CA6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2" y="2447591"/>
            <a:ext cx="5228571" cy="39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1E0209-FAA2-4584-8D2E-4165D1B1B797}"/>
              </a:ext>
            </a:extLst>
          </p:cNvPr>
          <p:cNvSpPr/>
          <p:nvPr/>
        </p:nvSpPr>
        <p:spPr>
          <a:xfrm>
            <a:off x="6663397" y="2447591"/>
            <a:ext cx="49424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Although the generic </a:t>
            </a:r>
            <a:r>
              <a:rPr lang="en-US" altLang="zh-CN" dirty="0" err="1"/>
              <a:t>sparsifying</a:t>
            </a:r>
            <a:r>
              <a:rPr lang="en-US" altLang="zh-CN" dirty="0"/>
              <a:t> achieves a very high compression ratio, it exposes several inefficiencies on GPUs [66]. Firstly, the variation of the row/column length of a generic sparse matrix makes it difficult to partition the workload evenly into GPUs [43]. Secondly, the number of non-zero elements in each row is unknown until runtime, leaving it difficult to choose an optimal tiling scheme for data reuse. Thirdly, the computation amount of a highly sparse matrix is not enough to hide the long memory access latency, and therefore the benefit from the high sparsity vanishes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8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A60-AA09-4C0D-8D56-B54F49F0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动机：解决稀疏在</a:t>
            </a:r>
            <a:r>
              <a:rPr lang="en-US" altLang="zh-CN" dirty="0" err="1"/>
              <a:t>tensorcore</a:t>
            </a:r>
            <a:r>
              <a:rPr lang="zh-CN" altLang="en-US" dirty="0"/>
              <a:t>上的表现</a:t>
            </a:r>
          </a:p>
        </p:txBody>
      </p:sp>
    </p:spTree>
    <p:extLst>
      <p:ext uri="{BB962C8B-B14F-4D97-AF65-F5344CB8AC3E}">
        <p14:creationId xmlns:p14="http://schemas.microsoft.com/office/powerpoint/2010/main" val="333249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E78B-A071-4B89-84A8-551142F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Vector-wise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33A0-80DF-4A24-958A-3458CBC1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考虑二阶梯度后，提出了</a:t>
            </a:r>
            <a:r>
              <a:rPr lang="en-US" altLang="zh-CN" dirty="0" err="1"/>
              <a:t>AdaHessian</a:t>
            </a:r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46A54-EFAB-49F5-B8F5-F4A286DE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4" y="3326934"/>
            <a:ext cx="6361905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2BB0-A6F0-4550-A24C-4047BFBE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二阶优化算法的挑战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3326A-4E6D-45DB-BE74-2D56CEF33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07629" cy="4351338"/>
              </a:xfrm>
            </p:spPr>
            <p:txBody>
              <a:bodyPr/>
              <a:lstStyle/>
              <a:p>
                <a:r>
                  <a:rPr lang="zh-CN" altLang="en-US" dirty="0"/>
                  <a:t>现有二阶算法没有被广泛应用于</a:t>
                </a:r>
                <a:r>
                  <a:rPr lang="en-US" altLang="zh-CN" dirty="0"/>
                  <a:t>DNN</a:t>
                </a:r>
                <a:r>
                  <a:rPr lang="zh-CN" altLang="en-US" dirty="0"/>
                  <a:t>的原因：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随机性的干扰：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SGD</a:t>
                </a:r>
                <a:r>
                  <a:rPr lang="zh-CN" altLang="en-US" dirty="0"/>
                  <a:t>算法引入了动量和滑动平均来增强鲁棒性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目前二阶算法没有很好的方法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解线性系统（</a:t>
                </a:r>
                <a:r>
                  <a:rPr lang="en-US" altLang="zh-CN" dirty="0"/>
                  <a:t>i.e.</a:t>
                </a:r>
                <a:r>
                  <a:rPr lang="zh-CN" altLang="en-US" dirty="0"/>
                  <a:t>矩阵求逆）的</a:t>
                </a:r>
                <a:r>
                  <a:rPr lang="en-US" altLang="zh-CN" dirty="0"/>
                  <a:t>overhead</a:t>
                </a:r>
                <a:r>
                  <a:rPr lang="zh-CN" altLang="en-US" dirty="0"/>
                  <a:t>过大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Newton</a:t>
                </a:r>
                <a:r>
                  <a:rPr lang="zh-CN" altLang="en-US" dirty="0"/>
                  <a:t>法需要对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阵求逆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3326A-4E6D-45DB-BE74-2D56CEF33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07629" cy="4351338"/>
              </a:xfrm>
              <a:blipFill>
                <a:blip r:embed="rId2"/>
                <a:stretch>
                  <a:fillRect l="-166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801C5A-94B8-4F7B-931D-C8579117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919077"/>
            <a:ext cx="432495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7677-B3CD-4886-B05C-3307E9C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ADAHESSIAN</a:t>
            </a:r>
            <a:r>
              <a:rPr lang="zh-CN" altLang="en-US" dirty="0"/>
              <a:t>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5FC9-654E-4C9E-8AD3-FF90C6057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简化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阵的计算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阵近似成对角阵：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𝑑𝑖𝑎𝑔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b="0" i="1" dirty="0"/>
              </a:p>
              <a:p>
                <a:pPr lvl="2"/>
                <a:r>
                  <a:rPr lang="en-US" altLang="zh-CN" dirty="0"/>
                  <a:t>(</a:t>
                </a:r>
                <a:r>
                  <a:rPr lang="zh-CN" altLang="en-US" dirty="0"/>
                  <a:t>对角后对凸优化依然会收敛，文章的附录中给出了证明）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的方法：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生成一个二项分布的</a:t>
                </a:r>
                <a:r>
                  <a:rPr lang="en-US" altLang="zh-CN" dirty="0"/>
                  <a:t>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反向传播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zh-CN" altLang="en-US" dirty="0"/>
                  <a:t>）  这样反向传播的数据量减少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𝐻𝑧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5FC9-654E-4C9E-8AD3-FF90C6057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11CB5D-5308-4443-A323-BD730366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11" y="4646644"/>
            <a:ext cx="4852293" cy="21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39D-E32F-420B-A8F1-235B4E40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ADAHESSIAN</a:t>
            </a:r>
            <a:r>
              <a:rPr lang="zh-CN" altLang="en-US" dirty="0"/>
              <a:t>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C4B0A-9337-4B3B-A719-ED920B2FE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Spatial Averaging</a:t>
                </a:r>
                <a:r>
                  <a:rPr lang="zh-CN" altLang="en-US" dirty="0"/>
                  <a:t>：针对空间的随机性的干扰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如卷积层：将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channel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+1)~2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间分别取平均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C4B0A-9337-4B3B-A719-ED920B2FE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7147D69-E6D8-4EB2-A713-488F464B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55" y="4001294"/>
            <a:ext cx="453453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9BF1-8D60-4965-BB1E-8415E3C2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ADAHESSIAN</a:t>
            </a:r>
            <a:r>
              <a:rPr lang="zh-CN" altLang="en-US" dirty="0"/>
              <a:t>（三）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7314D-113F-47CC-8926-A951200EE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动量：针对</a:t>
                </a:r>
                <a:r>
                  <a:rPr lang="en-US" altLang="zh-CN" dirty="0"/>
                  <a:t>iteration</a:t>
                </a:r>
                <a:r>
                  <a:rPr lang="zh-CN" altLang="en-US" dirty="0"/>
                  <a:t>间的随机性的干扰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7314D-113F-47CC-8926-A951200EE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92C6F3-E44E-4BE1-A36E-F5304452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2656195"/>
            <a:ext cx="432495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3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567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Theme</vt:lpstr>
      <vt:lpstr>Sparse Tensor Core: Algorithm and Hardware Co-Design for Vector-wise Sparse Neural Networks on Modern GPUs</vt:lpstr>
      <vt:lpstr>背景：</vt:lpstr>
      <vt:lpstr>背景：</vt:lpstr>
      <vt:lpstr>动机：解决稀疏在tensorcore上的表现</vt:lpstr>
      <vt:lpstr>Vector-wise</vt:lpstr>
      <vt:lpstr>二阶优化算法的挑战</vt:lpstr>
      <vt:lpstr>ADAHESSIAN（一）</vt:lpstr>
      <vt:lpstr>ADAHESSIAN（二）</vt:lpstr>
      <vt:lpstr>ADAHESSIAN（三）</vt:lpstr>
      <vt:lpstr>Results：performance</vt:lpstr>
      <vt:lpstr>Result：Speed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ADAHESSIAN: An Adaptive Second Order Optimizer for Machine Learning</dc:title>
  <dc:creator>ZHAO YILONG</dc:creator>
  <cp:lastModifiedBy>dell</cp:lastModifiedBy>
  <cp:revision>23</cp:revision>
  <dcterms:created xsi:type="dcterms:W3CDTF">2021-03-29T12:55:05Z</dcterms:created>
  <dcterms:modified xsi:type="dcterms:W3CDTF">2021-04-05T01:47:31Z</dcterms:modified>
</cp:coreProperties>
</file>