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Zhihan" initials="XZ" lastIdx="2" clrIdx="0">
    <p:extLst>
      <p:ext uri="{19B8F6BF-5375-455C-9EA6-DF929625EA0E}">
        <p15:presenceInfo xmlns:p15="http://schemas.microsoft.com/office/powerpoint/2012/main" userId="aeee46dba331a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5847" autoAdjust="0"/>
  </p:normalViewPr>
  <p:slideViewPr>
    <p:cSldViewPr snapToGrid="0">
      <p:cViewPr varScale="1">
        <p:scale>
          <a:sx n="99" d="100"/>
          <a:sy n="99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05125-34FE-42B9-AEC1-07469F4C4CC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3DDE7-3810-42B9-803F-1C2987D1A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2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DDE7-3810-42B9-803F-1C2987D1A0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8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1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5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1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0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3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BC0DE42-1E58-48D4-8543-74185D7AAB66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1BC6EA-AD90-489F-A2BB-61A2FF1FC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9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tmp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已生成极高可信度的说明">
            <a:extLst>
              <a:ext uri="{FF2B5EF4-FFF2-40B4-BE49-F238E27FC236}">
                <a16:creationId xmlns:a16="http://schemas.microsoft.com/office/drawing/2014/main" id="{13C88543-92F9-451C-814C-02312B7E6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2195340"/>
            <a:ext cx="9659698" cy="2467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42AC2F-6D7B-48DA-ABE9-DCBB835B21F9}"/>
              </a:ext>
            </a:extLst>
          </p:cNvPr>
          <p:cNvSpPr txBox="1"/>
          <p:nvPr/>
        </p:nvSpPr>
        <p:spPr>
          <a:xfrm>
            <a:off x="9732049" y="5244068"/>
            <a:ext cx="1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HPCA’2021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5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DD350-C4C0-49F2-B96A-9E8A9509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6D676-7FB4-473E-935D-7DCCE065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Intrinsic memory-bound characteristics</a:t>
            </a:r>
          </a:p>
          <a:p>
            <a:r>
              <a:rPr lang="en-US" altLang="zh-CN" dirty="0"/>
              <a:t>2. Limited bandwidth between processors and memory</a:t>
            </a:r>
          </a:p>
          <a:p>
            <a:r>
              <a:rPr lang="en-US" altLang="zh-CN" dirty="0"/>
              <a:t>3. PIM, 3D stacking, ultra-high bandwidth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53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EA16-6E2E-4199-87FA-562A53EE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F8C91-2DCF-4572-BCA4-98B27451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9771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SpMV Workloads</a:t>
            </a:r>
          </a:p>
          <a:p>
            <a:pPr marL="0" indent="0">
              <a:buNone/>
            </a:pPr>
            <a:r>
              <a:rPr lang="en-US" altLang="zh-CN" i="1" dirty="0"/>
              <a:t>Y=Y+AX</a:t>
            </a:r>
            <a:r>
              <a:rPr lang="en-US" altLang="zh-CN" dirty="0"/>
              <a:t>	X: input vector; A: input matrix; Y: output vector</a:t>
            </a:r>
          </a:p>
          <a:p>
            <a:pPr marL="0" indent="0">
              <a:buNone/>
            </a:pPr>
            <a:r>
              <a:rPr lang="en-US" altLang="zh-CN" dirty="0"/>
              <a:t>		For a sparse matrix, mul is skipped if Aij=0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0E5A105-D99E-48C4-AE60-43DB9AD51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93200"/>
              </p:ext>
            </p:extLst>
          </p:nvPr>
        </p:nvGraphicFramePr>
        <p:xfrm>
          <a:off x="1050762" y="2859349"/>
          <a:ext cx="16938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231560" imgH="304560" progId="Equation.DSMT4">
                  <p:embed/>
                </p:oleObj>
              </mc:Choice>
              <mc:Fallback>
                <p:oleObj name="Equation" r:id="rId3" imgW="1231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762" y="2859349"/>
                        <a:ext cx="16938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表格&#10;&#10;已生成极高可信度的说明">
            <a:extLst>
              <a:ext uri="{FF2B5EF4-FFF2-40B4-BE49-F238E27FC236}">
                <a16:creationId xmlns:a16="http://schemas.microsoft.com/office/drawing/2014/main" id="{2B16D168-6ACF-47F2-B201-A5FE865E29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5" y="3439387"/>
            <a:ext cx="5206665" cy="30114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59F691-411D-4BB4-AE97-2B968D515E82}"/>
              </a:ext>
            </a:extLst>
          </p:cNvPr>
          <p:cNvSpPr txBox="1"/>
          <p:nvPr/>
        </p:nvSpPr>
        <p:spPr>
          <a:xfrm>
            <a:off x="6755907" y="4298788"/>
            <a:ext cx="191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COO: 2*nnz</a:t>
            </a:r>
          </a:p>
          <a:p>
            <a:r>
              <a:rPr lang="en-US" altLang="zh-CN" dirty="0"/>
              <a:t>CSR: N+1+nnz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86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EA16-6E2E-4199-87FA-562A53EE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F8C91-2DCF-4572-BCA4-98B27451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9771"/>
            <a:ext cx="1097536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SpMV on GPU</a:t>
            </a:r>
          </a:p>
          <a:p>
            <a:pPr marL="0" indent="0">
              <a:buNone/>
            </a:pPr>
            <a:r>
              <a:rPr lang="en-US" altLang="zh-CN" dirty="0"/>
              <a:t>Profile SpMV using </a:t>
            </a:r>
            <a:r>
              <a:rPr lang="en-US" altLang="zh-CN" i="1" dirty="0"/>
              <a:t>csrmv() </a:t>
            </a:r>
            <a:r>
              <a:rPr lang="en-US" altLang="zh-CN" dirty="0"/>
              <a:t>from cuSPARSE</a:t>
            </a:r>
          </a:p>
          <a:p>
            <a:pPr marL="0" indent="0">
              <a:buNone/>
            </a:pPr>
            <a:r>
              <a:rPr lang="en-US" altLang="zh-CN" dirty="0"/>
              <a:t>Dataset: UF sparse matrix collection: 15 real-world matrices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39FC61-6240-4089-81DA-2775CF464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5" y="3429000"/>
            <a:ext cx="6286087" cy="33043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8D11351-E6A2-4595-8AF1-D6356A6ED785}"/>
              </a:ext>
            </a:extLst>
          </p:cNvPr>
          <p:cNvSpPr txBox="1"/>
          <p:nvPr/>
        </p:nvSpPr>
        <p:spPr>
          <a:xfrm>
            <a:off x="6915149" y="3340100"/>
            <a:ext cx="52768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DRAM Read Throughput: </a:t>
            </a:r>
            <a:r>
              <a:rPr lang="en-US" altLang="zh-CN" i="1" dirty="0"/>
              <a:t>nvprof</a:t>
            </a:r>
          </a:p>
          <a:p>
            <a:r>
              <a:rPr lang="en-US" altLang="zh-CN" dirty="0"/>
              <a:t>Effective Read Throughput: nnz*size/execution time</a:t>
            </a:r>
          </a:p>
          <a:p>
            <a:r>
              <a:rPr lang="en-US" altLang="zh-CN" dirty="0"/>
              <a:t>ALU Utilization: achieved GFLOPS/maximum GFLOPs</a:t>
            </a:r>
          </a:p>
          <a:p>
            <a:endParaRPr lang="en-US" altLang="zh-CN" dirty="0"/>
          </a:p>
          <a:p>
            <a:r>
              <a:rPr lang="en-US" altLang="zh-CN" dirty="0"/>
              <a:t>Titan Xp: max DRAM BW 547.7GB/s</a:t>
            </a:r>
          </a:p>
          <a:p>
            <a:r>
              <a:rPr lang="en-US" altLang="zh-CN" dirty="0"/>
              <a:t>Average BW utilization: 27.08%/43.39%</a:t>
            </a:r>
          </a:p>
          <a:p>
            <a:r>
              <a:rPr lang="en-US" altLang="zh-CN" dirty="0"/>
              <a:t>(excluding 12,13,14)</a:t>
            </a:r>
          </a:p>
          <a:p>
            <a:r>
              <a:rPr lang="en-US" altLang="zh-CN" dirty="0"/>
              <a:t>ALU Utilization: 2.68%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ALU</a:t>
            </a:r>
            <a:r>
              <a:rPr lang="zh-CN" altLang="en-US" dirty="0"/>
              <a:t> </a:t>
            </a:r>
            <a:r>
              <a:rPr lang="en-US" altLang="zh-CN" dirty="0"/>
              <a:t>utilization</a:t>
            </a:r>
            <a:r>
              <a:rPr lang="zh-CN" altLang="en-US" dirty="0"/>
              <a:t> </a:t>
            </a:r>
            <a:r>
              <a:rPr lang="en-US" altLang="zh-CN" dirty="0"/>
              <a:t>compared to much larger DRAM BW utilization -&gt; memory-bound PIM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Effective is close to actual BW Utilization -&gt; hardware innovation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4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E28BA-B29E-4BDE-981B-36D2882D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" name="内容占位符 4" descr="图示&#10;&#10;已生成极高可信度的说明">
            <a:extLst>
              <a:ext uri="{FF2B5EF4-FFF2-40B4-BE49-F238E27FC236}">
                <a16:creationId xmlns:a16="http://schemas.microsoft.com/office/drawing/2014/main" id="{F6367F89-90DF-4864-9BF2-9CA040E41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86" y="2084832"/>
            <a:ext cx="8929379" cy="363969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8B16F3-A74A-4E65-9B30-47E1431603F3}"/>
              </a:ext>
            </a:extLst>
          </p:cNvPr>
          <p:cNvSpPr txBox="1"/>
          <p:nvPr/>
        </p:nvSpPr>
        <p:spPr>
          <a:xfrm>
            <a:off x="657225" y="225742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3D stacking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PIM PE design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Data &amp; Control Flow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71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4B9D8-0532-49A5-919B-CF101F15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Mapping method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BC8184-DD8D-4FF1-9E68-1BE0CF0A9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298954"/>
            <a:ext cx="7867650" cy="397383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764F57-1EEA-49A1-97B4-8CE13BACAA32}"/>
              </a:ext>
            </a:extLst>
          </p:cNvPr>
          <p:cNvSpPr txBox="1"/>
          <p:nvPr/>
        </p:nvSpPr>
        <p:spPr>
          <a:xfrm>
            <a:off x="590549" y="2298954"/>
            <a:ext cx="3533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Workload balance and locality</a:t>
            </a:r>
          </a:p>
          <a:p>
            <a:pPr marL="342900" indent="-342900" algn="just">
              <a:buAutoNum type="arabicPeriod"/>
            </a:pPr>
            <a:r>
              <a:rPr lang="en-US" altLang="zh-CN" dirty="0"/>
              <a:t>Assign rows of non-zero elements with similar column index pattern to the same PE</a:t>
            </a:r>
          </a:p>
          <a:p>
            <a:pPr marL="342900" indent="-342900" algn="just">
              <a:buAutoNum type="arabicPeriod"/>
            </a:pPr>
            <a:r>
              <a:rPr lang="en-US" altLang="zh-CN" dirty="0"/>
              <a:t>Cluster PE workloads with similar sets of column index from the non-zero elements; Minimize the maximal number of unique column indexes across bank groups and vaults.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8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72768-BA8D-482E-B062-9873581A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Mapping method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F391D8-D3AC-49EC-846E-3603FFB2E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940" y="1733550"/>
            <a:ext cx="4141662" cy="479641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3C90A03-DEBD-4C27-975B-D4D86A07C1A9}"/>
              </a:ext>
            </a:extLst>
          </p:cNvPr>
          <p:cNvCxnSpPr>
            <a:cxnSpLocks/>
          </p:cNvCxnSpPr>
          <p:nvPr/>
        </p:nvCxnSpPr>
        <p:spPr>
          <a:xfrm>
            <a:off x="3943061" y="3543300"/>
            <a:ext cx="1314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E38ED85-48BA-4E35-A9AB-36C46A7AB73E}"/>
              </a:ext>
            </a:extLst>
          </p:cNvPr>
          <p:cNvSpPr txBox="1"/>
          <p:nvPr/>
        </p:nvSpPr>
        <p:spPr>
          <a:xfrm>
            <a:off x="3232783" y="3314700"/>
            <a:ext cx="98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每一行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9508949-08DA-442C-A4CD-26D3AC6587B7}"/>
              </a:ext>
            </a:extLst>
          </p:cNvPr>
          <p:cNvCxnSpPr>
            <a:cxnSpLocks/>
          </p:cNvCxnSpPr>
          <p:nvPr/>
        </p:nvCxnSpPr>
        <p:spPr>
          <a:xfrm>
            <a:off x="4128608" y="4131755"/>
            <a:ext cx="1671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FF771C-B001-453A-8110-939314BE942D}"/>
              </a:ext>
            </a:extLst>
          </p:cNvPr>
          <p:cNvSpPr txBox="1"/>
          <p:nvPr/>
        </p:nvSpPr>
        <p:spPr>
          <a:xfrm>
            <a:off x="3227400" y="3851077"/>
            <a:ext cx="98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每个</a:t>
            </a:r>
            <a:r>
              <a:rPr lang="en-US" altLang="zh-CN" sz="1400" dirty="0">
                <a:solidFill>
                  <a:schemeClr val="accent1"/>
                </a:solidFill>
              </a:rPr>
              <a:t>PE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BA4AAD-F131-405C-8BE7-B8B1660B5A9C}"/>
              </a:ext>
            </a:extLst>
          </p:cNvPr>
          <p:cNvSpPr txBox="1"/>
          <p:nvPr/>
        </p:nvSpPr>
        <p:spPr>
          <a:xfrm>
            <a:off x="2457543" y="1930943"/>
            <a:ext cx="159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Workload balance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DD2AD92-47B0-48A5-AB51-7CF2AE5AC205}"/>
              </a:ext>
            </a:extLst>
          </p:cNvPr>
          <p:cNvCxnSpPr/>
          <p:nvPr/>
        </p:nvCxnSpPr>
        <p:spPr>
          <a:xfrm>
            <a:off x="3933536" y="2219670"/>
            <a:ext cx="1186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9A2D917-8513-4542-98D7-5C5ED2A24433}"/>
              </a:ext>
            </a:extLst>
          </p:cNvPr>
          <p:cNvCxnSpPr/>
          <p:nvPr/>
        </p:nvCxnSpPr>
        <p:spPr>
          <a:xfrm>
            <a:off x="4055267" y="5686425"/>
            <a:ext cx="2835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EFE59E6-A936-42C0-BD23-B071F0601C88}"/>
              </a:ext>
            </a:extLst>
          </p:cNvPr>
          <p:cNvSpPr txBox="1"/>
          <p:nvPr/>
        </p:nvSpPr>
        <p:spPr>
          <a:xfrm>
            <a:off x="7008399" y="5464374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Assign row </a:t>
            </a:r>
            <a:r>
              <a:rPr lang="en-US" altLang="zh-CN" sz="1400" i="1" dirty="0">
                <a:solidFill>
                  <a:schemeClr val="accent1"/>
                </a:solidFill>
              </a:rPr>
              <a:t>i</a:t>
            </a:r>
            <a:r>
              <a:rPr lang="en-US" altLang="zh-CN" sz="1400" dirty="0">
                <a:solidFill>
                  <a:schemeClr val="accent1"/>
                </a:solidFill>
              </a:rPr>
              <a:t> to the PE with the highest score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889BD97-C508-45BF-B0D7-8AD87547218D}"/>
              </a:ext>
            </a:extLst>
          </p:cNvPr>
          <p:cNvSpPr txBox="1"/>
          <p:nvPr/>
        </p:nvSpPr>
        <p:spPr>
          <a:xfrm>
            <a:off x="2833590" y="2673286"/>
            <a:ext cx="320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Initialization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C82C78-108A-4972-99EB-C2646CA15329}"/>
              </a:ext>
            </a:extLst>
          </p:cNvPr>
          <p:cNvSpPr/>
          <p:nvPr/>
        </p:nvSpPr>
        <p:spPr>
          <a:xfrm>
            <a:off x="3862290" y="2390775"/>
            <a:ext cx="4141662" cy="977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E05B6A-3125-4C27-A521-1153A27440E0}"/>
              </a:ext>
            </a:extLst>
          </p:cNvPr>
          <p:cNvSpPr/>
          <p:nvPr/>
        </p:nvSpPr>
        <p:spPr>
          <a:xfrm>
            <a:off x="4055267" y="5723840"/>
            <a:ext cx="2197798" cy="581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311AD1-24FD-44AA-A04E-E64A125E07C8}"/>
              </a:ext>
            </a:extLst>
          </p:cNvPr>
          <p:cNvSpPr txBox="1"/>
          <p:nvPr/>
        </p:nvSpPr>
        <p:spPr>
          <a:xfrm>
            <a:off x="3013421" y="5860836"/>
            <a:ext cx="105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Update PE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4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9F069-1BA6-4C02-9F39-C9E46646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0E96DB-8980-4F78-912C-3AF232B47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7" y="1866682"/>
            <a:ext cx="5182323" cy="312463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08820E-1C11-4692-8437-FFA5A9AA1C4B}"/>
              </a:ext>
            </a:extLst>
          </p:cNvPr>
          <p:cNvSpPr txBox="1"/>
          <p:nvPr/>
        </p:nvSpPr>
        <p:spPr>
          <a:xfrm>
            <a:off x="913676" y="4991318"/>
            <a:ext cx="5182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Without mapping method:</a:t>
            </a:r>
          </a:p>
          <a:p>
            <a:r>
              <a:rPr lang="en-US" altLang="zh-CN" dirty="0"/>
              <a:t>6.22x speedup</a:t>
            </a:r>
          </a:p>
          <a:p>
            <a:r>
              <a:rPr lang="en-US" altLang="zh-CN" dirty="0"/>
              <a:t>Energy reduction 4.89x (79.55% energy saving)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With mapping method:</a:t>
            </a:r>
          </a:p>
          <a:p>
            <a:r>
              <a:rPr lang="en-US" altLang="zh-CN" dirty="0"/>
              <a:t>13.54x</a:t>
            </a:r>
            <a:r>
              <a:rPr lang="zh-CN" altLang="en-US" dirty="0"/>
              <a:t> </a:t>
            </a:r>
            <a:r>
              <a:rPr lang="en-US" altLang="zh-CN" dirty="0"/>
              <a:t>speedup</a:t>
            </a:r>
          </a:p>
          <a:p>
            <a:r>
              <a:rPr lang="en-US" altLang="zh-CN" dirty="0"/>
              <a:t>Energy reduction 7.99x (87.49% energy saving)</a:t>
            </a:r>
          </a:p>
        </p:txBody>
      </p:sp>
      <p:pic>
        <p:nvPicPr>
          <p:cNvPr id="10" name="图片 9" descr="表格&#10;&#10;已生成极高可信度的说明">
            <a:extLst>
              <a:ext uri="{FF2B5EF4-FFF2-40B4-BE49-F238E27FC236}">
                <a16:creationId xmlns:a16="http://schemas.microsoft.com/office/drawing/2014/main" id="{5DF057BE-B920-4524-A422-63D098E5C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51" y="1866682"/>
            <a:ext cx="5896188" cy="23253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0F00244-41C9-4685-BCAD-5D6AE46BBE89}"/>
              </a:ext>
            </a:extLst>
          </p:cNvPr>
          <p:cNvSpPr txBox="1"/>
          <p:nvPr/>
        </p:nvSpPr>
        <p:spPr>
          <a:xfrm>
            <a:off x="6870700" y="4521200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4.86% of the area of a bank group</a:t>
            </a:r>
          </a:p>
        </p:txBody>
      </p:sp>
    </p:spTree>
    <p:extLst>
      <p:ext uri="{BB962C8B-B14F-4D97-AF65-F5344CB8AC3E}">
        <p14:creationId xmlns:p14="http://schemas.microsoft.com/office/powerpoint/2010/main" val="274146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5489E-0FD6-41FF-9B0A-BBA6A3B5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540281-5660-4AD4-AB40-01372B117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5" y="2169886"/>
            <a:ext cx="7352379" cy="31393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99C506-9576-4657-98DA-E459EF74BC95}"/>
              </a:ext>
            </a:extLst>
          </p:cNvPr>
          <p:cNvSpPr txBox="1"/>
          <p:nvPr/>
        </p:nvSpPr>
        <p:spPr>
          <a:xfrm>
            <a:off x="864471" y="2169887"/>
            <a:ext cx="3678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dirty="0"/>
              <a:t>Dynamic power of hardware components added by SpaceA design is negligible (PE &amp; L1 &amp; L2 dynamic)</a:t>
            </a:r>
          </a:p>
          <a:p>
            <a:pPr marL="342900" indent="-342900" algn="just">
              <a:buAutoNum type="arabicPeriod"/>
            </a:pPr>
            <a:r>
              <a:rPr lang="en-US" altLang="zh-CN" dirty="0"/>
              <a:t>65.55% on average of the dynamic power of interconnect is saved (the result of a reduced traffic amount on TSV and NOC)</a:t>
            </a:r>
          </a:p>
          <a:p>
            <a:pPr marL="342900" indent="-342900" algn="just">
              <a:buAutoNum type="arabicPeriod"/>
            </a:pPr>
            <a:r>
              <a:rPr lang="en-US" altLang="zh-CN" dirty="0"/>
              <a:t>54.05% energy consumption of the static power part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9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601</TotalTime>
  <Words>313</Words>
  <Application>Microsoft Office PowerPoint</Application>
  <PresentationFormat>宽屏</PresentationFormat>
  <Paragraphs>53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华文仿宋</vt:lpstr>
      <vt:lpstr>Arial</vt:lpstr>
      <vt:lpstr>Tw Cen MT</vt:lpstr>
      <vt:lpstr>Tw Cen MT Condensed</vt:lpstr>
      <vt:lpstr>Wingdings 3</vt:lpstr>
      <vt:lpstr>积分</vt:lpstr>
      <vt:lpstr>Equation</vt:lpstr>
      <vt:lpstr>PowerPoint 演示文稿</vt:lpstr>
      <vt:lpstr>motivation</vt:lpstr>
      <vt:lpstr>Background</vt:lpstr>
      <vt:lpstr>Background</vt:lpstr>
      <vt:lpstr>architecture</vt:lpstr>
      <vt:lpstr>Mapping method</vt:lpstr>
      <vt:lpstr>Mapping method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Zhihan</dc:creator>
  <cp:lastModifiedBy>Xu Zhihan</cp:lastModifiedBy>
  <cp:revision>60</cp:revision>
  <dcterms:created xsi:type="dcterms:W3CDTF">2021-06-21T06:20:58Z</dcterms:created>
  <dcterms:modified xsi:type="dcterms:W3CDTF">2021-06-22T03:16:38Z</dcterms:modified>
</cp:coreProperties>
</file>